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2"/>
  </p:notesMasterIdLst>
  <p:handoutMasterIdLst>
    <p:handoutMasterId r:id="rId33"/>
  </p:handoutMasterIdLst>
  <p:sldIdLst>
    <p:sldId id="356" r:id="rId2"/>
    <p:sldId id="357" r:id="rId3"/>
    <p:sldId id="385" r:id="rId4"/>
    <p:sldId id="360" r:id="rId5"/>
    <p:sldId id="361" r:id="rId6"/>
    <p:sldId id="386" r:id="rId7"/>
    <p:sldId id="398" r:id="rId8"/>
    <p:sldId id="363" r:id="rId9"/>
    <p:sldId id="364" r:id="rId10"/>
    <p:sldId id="365" r:id="rId11"/>
    <p:sldId id="404" r:id="rId12"/>
    <p:sldId id="387" r:id="rId13"/>
    <p:sldId id="367" r:id="rId14"/>
    <p:sldId id="389" r:id="rId15"/>
    <p:sldId id="369" r:id="rId16"/>
    <p:sldId id="390" r:id="rId17"/>
    <p:sldId id="371" r:id="rId18"/>
    <p:sldId id="400" r:id="rId19"/>
    <p:sldId id="399" r:id="rId20"/>
    <p:sldId id="391" r:id="rId21"/>
    <p:sldId id="392" r:id="rId22"/>
    <p:sldId id="403" r:id="rId23"/>
    <p:sldId id="393" r:id="rId24"/>
    <p:sldId id="394" r:id="rId25"/>
    <p:sldId id="379" r:id="rId26"/>
    <p:sldId id="395" r:id="rId27"/>
    <p:sldId id="396" r:id="rId28"/>
    <p:sldId id="397" r:id="rId29"/>
    <p:sldId id="402" r:id="rId30"/>
    <p:sldId id="326" r:id="rId3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Gill Sans" pitchFamily="-108" charset="0"/>
        <a:ea typeface="+mn-ea"/>
        <a:cs typeface="Arial" charset="0"/>
      </a:defRPr>
    </a:lvl1pPr>
    <a:lvl2pPr marL="457200" algn="l" rtl="0" fontAlgn="base">
      <a:spcBef>
        <a:spcPct val="0"/>
      </a:spcBef>
      <a:spcAft>
        <a:spcPct val="0"/>
      </a:spcAft>
      <a:defRPr kern="1200">
        <a:solidFill>
          <a:schemeClr val="tx1"/>
        </a:solidFill>
        <a:latin typeface="Gill Sans" pitchFamily="-108" charset="0"/>
        <a:ea typeface="+mn-ea"/>
        <a:cs typeface="Arial" charset="0"/>
      </a:defRPr>
    </a:lvl2pPr>
    <a:lvl3pPr marL="914400" algn="l" rtl="0" fontAlgn="base">
      <a:spcBef>
        <a:spcPct val="0"/>
      </a:spcBef>
      <a:spcAft>
        <a:spcPct val="0"/>
      </a:spcAft>
      <a:defRPr kern="1200">
        <a:solidFill>
          <a:schemeClr val="tx1"/>
        </a:solidFill>
        <a:latin typeface="Gill Sans" pitchFamily="-108" charset="0"/>
        <a:ea typeface="+mn-ea"/>
        <a:cs typeface="Arial" charset="0"/>
      </a:defRPr>
    </a:lvl3pPr>
    <a:lvl4pPr marL="1371600" algn="l" rtl="0" fontAlgn="base">
      <a:spcBef>
        <a:spcPct val="0"/>
      </a:spcBef>
      <a:spcAft>
        <a:spcPct val="0"/>
      </a:spcAft>
      <a:defRPr kern="1200">
        <a:solidFill>
          <a:schemeClr val="tx1"/>
        </a:solidFill>
        <a:latin typeface="Gill Sans" pitchFamily="-108" charset="0"/>
        <a:ea typeface="+mn-ea"/>
        <a:cs typeface="Arial" charset="0"/>
      </a:defRPr>
    </a:lvl4pPr>
    <a:lvl5pPr marL="1828800" algn="l" rtl="0" fontAlgn="base">
      <a:spcBef>
        <a:spcPct val="0"/>
      </a:spcBef>
      <a:spcAft>
        <a:spcPct val="0"/>
      </a:spcAft>
      <a:defRPr kern="1200">
        <a:solidFill>
          <a:schemeClr val="tx1"/>
        </a:solidFill>
        <a:latin typeface="Gill Sans" pitchFamily="-108" charset="0"/>
        <a:ea typeface="+mn-ea"/>
        <a:cs typeface="Arial" charset="0"/>
      </a:defRPr>
    </a:lvl5pPr>
    <a:lvl6pPr marL="2286000" algn="l" defTabSz="914400" rtl="0" eaLnBrk="1" latinLnBrk="0" hangingPunct="1">
      <a:defRPr kern="1200">
        <a:solidFill>
          <a:schemeClr val="tx1"/>
        </a:solidFill>
        <a:latin typeface="Gill Sans" pitchFamily="-108" charset="0"/>
        <a:ea typeface="+mn-ea"/>
        <a:cs typeface="Arial" charset="0"/>
      </a:defRPr>
    </a:lvl6pPr>
    <a:lvl7pPr marL="2743200" algn="l" defTabSz="914400" rtl="0" eaLnBrk="1" latinLnBrk="0" hangingPunct="1">
      <a:defRPr kern="1200">
        <a:solidFill>
          <a:schemeClr val="tx1"/>
        </a:solidFill>
        <a:latin typeface="Gill Sans" pitchFamily="-108" charset="0"/>
        <a:ea typeface="+mn-ea"/>
        <a:cs typeface="Arial" charset="0"/>
      </a:defRPr>
    </a:lvl7pPr>
    <a:lvl8pPr marL="3200400" algn="l" defTabSz="914400" rtl="0" eaLnBrk="1" latinLnBrk="0" hangingPunct="1">
      <a:defRPr kern="1200">
        <a:solidFill>
          <a:schemeClr val="tx1"/>
        </a:solidFill>
        <a:latin typeface="Gill Sans" pitchFamily="-108" charset="0"/>
        <a:ea typeface="+mn-ea"/>
        <a:cs typeface="Arial" charset="0"/>
      </a:defRPr>
    </a:lvl8pPr>
    <a:lvl9pPr marL="3657600" algn="l" defTabSz="914400" rtl="0" eaLnBrk="1" latinLnBrk="0" hangingPunct="1">
      <a:defRPr kern="1200">
        <a:solidFill>
          <a:schemeClr val="tx1"/>
        </a:solidFill>
        <a:latin typeface="Gill Sans" pitchFamily="-10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777777"/>
    <a:srgbClr val="969696"/>
    <a:srgbClr val="CC0000"/>
    <a:srgbClr val="000000"/>
  </p:clrMru>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87" autoAdjust="0"/>
  </p:normalViewPr>
  <p:slideViewPr>
    <p:cSldViewPr>
      <p:cViewPr>
        <p:scale>
          <a:sx n="75" d="100"/>
          <a:sy n="75" d="100"/>
        </p:scale>
        <p:origin x="-123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3736" y="-12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B9B2D17-C36B-408D-89F7-C4C73451BE3E}" type="datetime1">
              <a:rPr lang="en-US"/>
              <a:pPr/>
              <a:t>9/1/2011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C64883C-4B13-4D27-A99F-7F4BACF7922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0B363D2-824B-42CD-880C-8370B1B43A7A}"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1pPr>
    <a:lvl2pPr marL="457200"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2pPr>
    <a:lvl3pPr marL="914400"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3pPr>
    <a:lvl4pPr marL="1371600"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4pPr>
    <a:lvl5pPr marL="1828800"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en-US" dirty="0" smtClean="0"/>
          </a:p>
        </p:txBody>
      </p:sp>
      <p:sp>
        <p:nvSpPr>
          <p:cNvPr id="11268" name="Slide Number Placeholder 3"/>
          <p:cNvSpPr>
            <a:spLocks noGrp="1"/>
          </p:cNvSpPr>
          <p:nvPr>
            <p:ph type="sldNum" sz="quarter" idx="5"/>
          </p:nvPr>
        </p:nvSpPr>
        <p:spPr>
          <a:noFill/>
        </p:spPr>
        <p:txBody>
          <a:bodyPr/>
          <a:lstStyle/>
          <a:p>
            <a:fld id="{20AD31DA-7BE2-48BD-9FE2-310A99B18831}" type="slidenum">
              <a:rPr lang="en-US" smtClean="0"/>
              <a:pPr/>
              <a:t>4</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8FDCC87-30E6-4DD3-AC96-289AD7242B13}" type="slidenum">
              <a:rPr lang="en-GB"/>
              <a:pPr/>
              <a:t>30</a:t>
            </a:fld>
            <a:endParaRPr lang="en-GB"/>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spcBef>
                <a:spcPct val="50000"/>
              </a:spcBef>
              <a:buClr>
                <a:srgbClr val="CC0000"/>
              </a:buClr>
              <a:buFont typeface="Wingdings" pitchFamily="-108" charset="2"/>
              <a:buNone/>
            </a:pPr>
            <a:endParaRPr lang="it-IT"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0706952A-B8EC-40AD-8577-F70AD97912B8}"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LOGO"/>
          <p:cNvPicPr>
            <a:picLocks noChangeAspect="1" noChangeArrowheads="1"/>
          </p:cNvPicPr>
          <p:nvPr userDrawn="1"/>
        </p:nvPicPr>
        <p:blipFill>
          <a:blip r:embed="rId13">
            <a:clrChange>
              <a:clrFrom>
                <a:srgbClr val="FFFFFF"/>
              </a:clrFrom>
              <a:clrTo>
                <a:srgbClr val="FFFFFF">
                  <a:alpha val="0"/>
                </a:srgbClr>
              </a:clrTo>
            </a:clrChange>
            <a:lum bright="-6000" contrast="18000"/>
          </a:blip>
          <a:srcRect/>
          <a:stretch>
            <a:fillRect/>
          </a:stretch>
        </p:blipFill>
        <p:spPr bwMode="auto">
          <a:xfrm>
            <a:off x="179388" y="428625"/>
            <a:ext cx="2016125" cy="768350"/>
          </a:xfrm>
          <a:prstGeom prst="rect">
            <a:avLst/>
          </a:prstGeom>
          <a:noFill/>
          <a:ln w="9525">
            <a:noFill/>
            <a:miter lim="800000"/>
            <a:headEnd/>
            <a:tailEnd/>
          </a:ln>
        </p:spPr>
      </p:pic>
      <p:sp>
        <p:nvSpPr>
          <p:cNvPr id="15363" name="Line 3"/>
          <p:cNvSpPr>
            <a:spLocks noChangeShapeType="1"/>
          </p:cNvSpPr>
          <p:nvPr userDrawn="1"/>
        </p:nvSpPr>
        <p:spPr bwMode="auto">
          <a:xfrm>
            <a:off x="2411413" y="908050"/>
            <a:ext cx="6732587" cy="0"/>
          </a:xfrm>
          <a:prstGeom prst="line">
            <a:avLst/>
          </a:prstGeom>
          <a:noFill/>
          <a:ln w="9525">
            <a:solidFill>
              <a:srgbClr val="969696"/>
            </a:solidFill>
            <a:round/>
            <a:headEnd/>
            <a:tailEnd/>
          </a:ln>
          <a:effectLst/>
        </p:spPr>
        <p:txBody>
          <a:bodyPr/>
          <a:lstStyle/>
          <a:p>
            <a:pPr>
              <a:defRPr/>
            </a:pPr>
            <a:endParaRPr lang="en-US">
              <a:cs typeface="Arial" pitchFamily="-108" charset="0"/>
            </a:endParaRPr>
          </a:p>
        </p:txBody>
      </p:sp>
      <p:sp>
        <p:nvSpPr>
          <p:cNvPr id="15364" name="Rectangle 4"/>
          <p:cNvSpPr>
            <a:spLocks noChangeArrowheads="1"/>
          </p:cNvSpPr>
          <p:nvPr userDrawn="1"/>
        </p:nvSpPr>
        <p:spPr bwMode="auto">
          <a:xfrm>
            <a:off x="-36513" y="-26988"/>
            <a:ext cx="144463" cy="6958013"/>
          </a:xfrm>
          <a:prstGeom prst="rect">
            <a:avLst/>
          </a:prstGeom>
          <a:solidFill>
            <a:srgbClr val="CC0000"/>
          </a:solidFill>
          <a:ln w="9525">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8" charset="0"/>
          <a:ea typeface="Arial" pitchFamily="-108" charset="0"/>
          <a:cs typeface="Arial" pitchFamily="-108" charset="0"/>
        </a:defRPr>
      </a:lvl2pPr>
      <a:lvl3pPr algn="ctr" rtl="0" eaLnBrk="0" fontAlgn="base" hangingPunct="0">
        <a:spcBef>
          <a:spcPct val="0"/>
        </a:spcBef>
        <a:spcAft>
          <a:spcPct val="0"/>
        </a:spcAft>
        <a:defRPr sz="4400">
          <a:solidFill>
            <a:schemeClr val="tx2"/>
          </a:solidFill>
          <a:latin typeface="Arial" pitchFamily="-108" charset="0"/>
          <a:ea typeface="Arial" pitchFamily="-108" charset="0"/>
          <a:cs typeface="Arial" pitchFamily="-108" charset="0"/>
        </a:defRPr>
      </a:lvl3pPr>
      <a:lvl4pPr algn="ctr" rtl="0" eaLnBrk="0" fontAlgn="base" hangingPunct="0">
        <a:spcBef>
          <a:spcPct val="0"/>
        </a:spcBef>
        <a:spcAft>
          <a:spcPct val="0"/>
        </a:spcAft>
        <a:defRPr sz="4400">
          <a:solidFill>
            <a:schemeClr val="tx2"/>
          </a:solidFill>
          <a:latin typeface="Arial" pitchFamily="-108" charset="0"/>
          <a:ea typeface="Arial" pitchFamily="-108" charset="0"/>
          <a:cs typeface="Arial" pitchFamily="-108" charset="0"/>
        </a:defRPr>
      </a:lvl4pPr>
      <a:lvl5pPr algn="ctr" rtl="0" eaLnBrk="0" fontAlgn="base" hangingPunct="0">
        <a:spcBef>
          <a:spcPct val="0"/>
        </a:spcBef>
        <a:spcAft>
          <a:spcPct val="0"/>
        </a:spcAft>
        <a:defRPr sz="4400">
          <a:solidFill>
            <a:schemeClr val="tx2"/>
          </a:solidFill>
          <a:latin typeface="Arial" pitchFamily="-108" charset="0"/>
          <a:ea typeface="Arial" pitchFamily="-108" charset="0"/>
          <a:cs typeface="Arial" pitchFamily="-108" charset="0"/>
        </a:defRPr>
      </a:lvl5pPr>
      <a:lvl6pPr marL="457200" algn="ctr" rtl="0" fontAlgn="base">
        <a:spcBef>
          <a:spcPct val="0"/>
        </a:spcBef>
        <a:spcAft>
          <a:spcPct val="0"/>
        </a:spcAft>
        <a:defRPr sz="4400">
          <a:solidFill>
            <a:schemeClr val="tx2"/>
          </a:solidFill>
          <a:latin typeface="Arial" pitchFamily="-108" charset="0"/>
          <a:ea typeface="Arial" pitchFamily="-108" charset="0"/>
          <a:cs typeface="Arial" pitchFamily="-108" charset="0"/>
        </a:defRPr>
      </a:lvl6pPr>
      <a:lvl7pPr marL="914400" algn="ctr" rtl="0" fontAlgn="base">
        <a:spcBef>
          <a:spcPct val="0"/>
        </a:spcBef>
        <a:spcAft>
          <a:spcPct val="0"/>
        </a:spcAft>
        <a:defRPr sz="4400">
          <a:solidFill>
            <a:schemeClr val="tx2"/>
          </a:solidFill>
          <a:latin typeface="Arial" pitchFamily="-108" charset="0"/>
          <a:ea typeface="Arial" pitchFamily="-108" charset="0"/>
          <a:cs typeface="Arial" pitchFamily="-108" charset="0"/>
        </a:defRPr>
      </a:lvl7pPr>
      <a:lvl8pPr marL="1371600" algn="ctr" rtl="0" fontAlgn="base">
        <a:spcBef>
          <a:spcPct val="0"/>
        </a:spcBef>
        <a:spcAft>
          <a:spcPct val="0"/>
        </a:spcAft>
        <a:defRPr sz="4400">
          <a:solidFill>
            <a:schemeClr val="tx2"/>
          </a:solidFill>
          <a:latin typeface="Arial" pitchFamily="-108" charset="0"/>
          <a:ea typeface="Arial" pitchFamily="-108" charset="0"/>
          <a:cs typeface="Arial" pitchFamily="-108" charset="0"/>
        </a:defRPr>
      </a:lvl8pPr>
      <a:lvl9pPr marL="1828800" algn="ctr" rtl="0" fontAlgn="base">
        <a:spcBef>
          <a:spcPct val="0"/>
        </a:spcBef>
        <a:spcAft>
          <a:spcPct val="0"/>
        </a:spcAft>
        <a:defRPr sz="4400">
          <a:solidFill>
            <a:schemeClr val="tx2"/>
          </a:solidFill>
          <a:latin typeface="Arial" pitchFamily="-108" charset="0"/>
          <a:ea typeface="Arial" pitchFamily="-108" charset="0"/>
          <a:cs typeface="Arial" pitchFamily="-10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limatefinanceoptions.org/cfo/Funding%20Sources" TargetMode="External"/><Relationship Id="rId2" Type="http://schemas.openxmlformats.org/officeDocument/2006/relationships/hyperlink" Target="http://www.climatefundsupdate.org/listing/hatoyama-Initiativ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thegef.org/gef/node/325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hegef.org/gef/node/4722" TargetMode="External"/><Relationship Id="rId2" Type="http://schemas.openxmlformats.org/officeDocument/2006/relationships/hyperlink" Target="http://www.thegef.org/gef/content/strengthening-adaptive-capacity-and-resilience-rural-communities-using-micro-watershed-appro" TargetMode="External"/><Relationship Id="rId1" Type="http://schemas.openxmlformats.org/officeDocument/2006/relationships/slideLayout" Target="../slideLayouts/slideLayout2.xml"/><Relationship Id="rId5" Type="http://schemas.openxmlformats.org/officeDocument/2006/relationships/hyperlink" Target="http://www.thegef.org/gef/node/3778" TargetMode="External"/><Relationship Id="rId4" Type="http://schemas.openxmlformats.org/officeDocument/2006/relationships/hyperlink" Target="http://www.thegef.org/gef/node/408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solidFill>
                  <a:srgbClr val="FF0000"/>
                </a:solidFill>
              </a:rPr>
              <a:t>FOCUS: Adaptation</a:t>
            </a:r>
            <a:br>
              <a:rPr lang="en-GB" dirty="0" smtClean="0">
                <a:solidFill>
                  <a:srgbClr val="FF0000"/>
                </a:solidFill>
              </a:rPr>
            </a:br>
            <a:r>
              <a:rPr lang="en-GB" dirty="0" smtClean="0">
                <a:solidFill>
                  <a:srgbClr val="FF0000"/>
                </a:solidFill>
              </a:rPr>
              <a:t>Funding sources available and how to access them</a:t>
            </a:r>
            <a:endParaRPr lang="en-US" dirty="0">
              <a:solidFill>
                <a:srgbClr val="FF0000"/>
              </a:solidFill>
            </a:endParaRPr>
          </a:p>
        </p:txBody>
      </p:sp>
      <p:sp>
        <p:nvSpPr>
          <p:cNvPr id="5" name="Subtitle 4"/>
          <p:cNvSpPr>
            <a:spLocks noGrp="1"/>
          </p:cNvSpPr>
          <p:nvPr>
            <p:ph type="subTitle" idx="1"/>
          </p:nvPr>
        </p:nvSpPr>
        <p:spPr>
          <a:xfrm>
            <a:off x="899592" y="4268688"/>
            <a:ext cx="6872808" cy="1752600"/>
          </a:xfrm>
        </p:spPr>
        <p:txBody>
          <a:bodyPr/>
          <a:lstStyle/>
          <a:p>
            <a:r>
              <a:rPr lang="en-GB" dirty="0" smtClean="0">
                <a:solidFill>
                  <a:schemeClr val="tx1">
                    <a:lumMod val="50000"/>
                  </a:schemeClr>
                </a:solidFill>
              </a:rPr>
              <a:t>Louis </a:t>
            </a:r>
            <a:r>
              <a:rPr lang="en-GB" dirty="0" err="1" smtClean="0">
                <a:solidFill>
                  <a:schemeClr val="tx1">
                    <a:lumMod val="50000"/>
                  </a:schemeClr>
                </a:solidFill>
              </a:rPr>
              <a:t>Perroy</a:t>
            </a:r>
            <a:r>
              <a:rPr lang="en-GB" dirty="0" smtClean="0">
                <a:solidFill>
                  <a:schemeClr val="tx1">
                    <a:lumMod val="50000"/>
                  </a:schemeClr>
                </a:solidFill>
              </a:rPr>
              <a:t>, </a:t>
            </a:r>
            <a:r>
              <a:rPr lang="en-GB" dirty="0" err="1" smtClean="0">
                <a:solidFill>
                  <a:schemeClr val="tx1">
                    <a:lumMod val="50000"/>
                  </a:schemeClr>
                </a:solidFill>
              </a:rPr>
              <a:t>ClimatEkos</a:t>
            </a:r>
            <a:endParaRPr lang="en-GB" dirty="0" smtClean="0">
              <a:solidFill>
                <a:schemeClr val="tx1">
                  <a:lumMod val="50000"/>
                </a:schemeClr>
              </a:solidFill>
            </a:endParaRPr>
          </a:p>
          <a:p>
            <a:r>
              <a:rPr lang="en-US" dirty="0" smtClean="0">
                <a:solidFill>
                  <a:schemeClr val="tx1">
                    <a:lumMod val="50000"/>
                  </a:schemeClr>
                </a:solidFill>
              </a:rPr>
              <a:t>30 August 2011, Vientiane, Lao PDR</a:t>
            </a:r>
            <a:endParaRPr lang="en-US" dirty="0">
              <a:solidFill>
                <a:schemeClr val="tx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74638"/>
            <a:ext cx="6347048" cy="1143000"/>
          </a:xfrm>
        </p:spPr>
        <p:txBody>
          <a:bodyPr/>
          <a:lstStyle/>
          <a:p>
            <a:pPr algn="r"/>
            <a:r>
              <a:rPr lang="en-GB" sz="3600" dirty="0" smtClean="0">
                <a:solidFill>
                  <a:srgbClr val="FF0000"/>
                </a:solidFill>
              </a:rPr>
              <a:t>Adaptation in the agricultural, forestry and land use sector to climate change</a:t>
            </a:r>
            <a:endParaRPr lang="en-US" sz="3600" dirty="0">
              <a:solidFill>
                <a:srgbClr val="FF0000"/>
              </a:solidFill>
            </a:endParaRPr>
          </a:p>
        </p:txBody>
      </p:sp>
      <p:graphicFrame>
        <p:nvGraphicFramePr>
          <p:cNvPr id="6" name="Table 5"/>
          <p:cNvGraphicFramePr>
            <a:graphicFrameLocks noGrp="1"/>
          </p:cNvGraphicFramePr>
          <p:nvPr/>
        </p:nvGraphicFramePr>
        <p:xfrm>
          <a:off x="357158" y="2312759"/>
          <a:ext cx="8501122" cy="4171188"/>
        </p:xfrm>
        <a:graphic>
          <a:graphicData uri="http://schemas.openxmlformats.org/drawingml/2006/table">
            <a:tbl>
              <a:tblPr>
                <a:tableStyleId>{8A107856-5554-42FB-B03E-39F5DBC370BA}</a:tableStyleId>
              </a:tblPr>
              <a:tblGrid>
                <a:gridCol w="4250111"/>
                <a:gridCol w="4251011"/>
              </a:tblGrid>
              <a:tr h="201708">
                <a:tc>
                  <a:txBody>
                    <a:bodyPr/>
                    <a:lstStyle/>
                    <a:p>
                      <a:pPr>
                        <a:lnSpc>
                          <a:spcPct val="115000"/>
                        </a:lnSpc>
                        <a:spcAft>
                          <a:spcPts val="0"/>
                        </a:spcAft>
                      </a:pPr>
                      <a:r>
                        <a:rPr lang="en-US" sz="1400" b="1" dirty="0"/>
                        <a:t>Examples of autonomous adaptation</a:t>
                      </a:r>
                      <a:endParaRPr lang="en-US" sz="1400" b="1" dirty="0">
                        <a:solidFill>
                          <a:srgbClr val="365F91"/>
                        </a:solidFill>
                        <a:latin typeface="Calibri"/>
                        <a:ea typeface="Times New Roman"/>
                        <a:cs typeface="Times New Roman"/>
                      </a:endParaRPr>
                    </a:p>
                  </a:txBody>
                  <a:tcPr marL="68580" marR="68580" marT="0" marB="0"/>
                </a:tc>
                <a:tc>
                  <a:txBody>
                    <a:bodyPr/>
                    <a:lstStyle/>
                    <a:p>
                      <a:pPr>
                        <a:lnSpc>
                          <a:spcPct val="115000"/>
                        </a:lnSpc>
                        <a:spcAft>
                          <a:spcPts val="0"/>
                        </a:spcAft>
                      </a:pPr>
                      <a:r>
                        <a:rPr lang="en-US" sz="1400" b="1" dirty="0"/>
                        <a:t>Examples of planned adaptation</a:t>
                      </a:r>
                      <a:endParaRPr lang="en-US" sz="1400" b="1" dirty="0">
                        <a:solidFill>
                          <a:srgbClr val="365F91"/>
                        </a:solidFill>
                        <a:latin typeface="Calibri"/>
                        <a:ea typeface="Times New Roman"/>
                        <a:cs typeface="Times New Roman"/>
                      </a:endParaRPr>
                    </a:p>
                  </a:txBody>
                  <a:tcPr marL="68580" marR="68580" marT="0" marB="0"/>
                </a:tc>
              </a:tr>
              <a:tr h="806829">
                <a:tc>
                  <a:txBody>
                    <a:bodyPr/>
                    <a:lstStyle/>
                    <a:p>
                      <a:pPr marL="342900" lvl="0" indent="-342900">
                        <a:lnSpc>
                          <a:spcPct val="115000"/>
                        </a:lnSpc>
                        <a:spcAft>
                          <a:spcPts val="0"/>
                        </a:spcAft>
                        <a:buFont typeface="Times New Roman"/>
                        <a:buChar char="•"/>
                        <a:tabLst>
                          <a:tab pos="457200" algn="l"/>
                        </a:tabLst>
                      </a:pPr>
                      <a:r>
                        <a:rPr lang="en-US" sz="1400" dirty="0"/>
                        <a:t>Changing inputs such as crop varieties and species in </a:t>
                      </a:r>
                      <a:r>
                        <a:rPr lang="en-GB" sz="1400" noProof="0" dirty="0" smtClean="0"/>
                        <a:t>favour</a:t>
                      </a:r>
                      <a:r>
                        <a:rPr lang="en-US" sz="1400" dirty="0" smtClean="0"/>
                        <a:t> </a:t>
                      </a:r>
                      <a:r>
                        <a:rPr lang="en-US" sz="1400" dirty="0"/>
                        <a:t>of inputs with increased resistance to heat and drought </a:t>
                      </a:r>
                      <a:endParaRPr lang="en-US" sz="1400" dirty="0">
                        <a:solidFill>
                          <a:srgbClr val="365F91"/>
                        </a:solidFill>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Times New Roman"/>
                        <a:buChar char="•"/>
                        <a:tabLst>
                          <a:tab pos="457200" algn="l"/>
                        </a:tabLst>
                      </a:pPr>
                      <a:r>
                        <a:rPr lang="en-US" sz="1400"/>
                        <a:t>Incorporate and integrate additional information, technologes  and investments, infrastructures and institutions with the decision-making environment </a:t>
                      </a:r>
                      <a:endParaRPr lang="en-US" sz="1400">
                        <a:solidFill>
                          <a:srgbClr val="365F91"/>
                        </a:solidFill>
                        <a:latin typeface="Calibri"/>
                        <a:ea typeface="Times New Roman"/>
                        <a:cs typeface="Times New Roman"/>
                      </a:endParaRPr>
                    </a:p>
                  </a:txBody>
                  <a:tcPr marL="68580" marR="68580" marT="0" marB="0"/>
                </a:tc>
              </a:tr>
              <a:tr h="806829">
                <a:tc>
                  <a:txBody>
                    <a:bodyPr/>
                    <a:lstStyle/>
                    <a:p>
                      <a:pPr marL="342900" lvl="0" indent="-342900">
                        <a:lnSpc>
                          <a:spcPct val="115000"/>
                        </a:lnSpc>
                        <a:spcAft>
                          <a:spcPts val="0"/>
                        </a:spcAft>
                        <a:buFont typeface="Times New Roman"/>
                        <a:buChar char="•"/>
                        <a:tabLst>
                          <a:tab pos="457200" algn="l"/>
                        </a:tabLst>
                      </a:pPr>
                      <a:r>
                        <a:rPr lang="en-US" sz="1400" dirty="0"/>
                        <a:t>Increasing the use of technologies that ‘harvest’ water to conserve moisture in the soil and </a:t>
                      </a:r>
                      <a:r>
                        <a:rPr lang="en-US" sz="1400" dirty="0" smtClean="0"/>
                        <a:t>crops; </a:t>
                      </a:r>
                      <a:r>
                        <a:rPr lang="en-US" sz="1400" dirty="0"/>
                        <a:t>make a more efficient use of water in areas where rainfall has </a:t>
                      </a:r>
                      <a:r>
                        <a:rPr lang="en-US" sz="1400" dirty="0" smtClean="0"/>
                        <a:t>decreased</a:t>
                      </a:r>
                      <a:endParaRPr lang="en-US" sz="1400" dirty="0">
                        <a:solidFill>
                          <a:srgbClr val="365F91"/>
                        </a:solidFill>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Times New Roman"/>
                        <a:buChar char="•"/>
                        <a:tabLst>
                          <a:tab pos="457200" algn="l"/>
                        </a:tabLst>
                      </a:pPr>
                      <a:r>
                        <a:rPr lang="en-US" sz="1400" dirty="0"/>
                        <a:t>Set up safety nets and enable cash transfers; develop insurance policies that poor households can afford</a:t>
                      </a:r>
                      <a:endParaRPr lang="en-US" sz="1400" dirty="0">
                        <a:solidFill>
                          <a:srgbClr val="365F91"/>
                        </a:solidFill>
                        <a:latin typeface="Calibri"/>
                        <a:ea typeface="Times New Roman"/>
                        <a:cs typeface="Times New Roman"/>
                      </a:endParaRPr>
                    </a:p>
                  </a:txBody>
                  <a:tcPr marL="68580" marR="68580" marT="0" marB="0"/>
                </a:tc>
              </a:tr>
              <a:tr h="605122">
                <a:tc>
                  <a:txBody>
                    <a:bodyPr/>
                    <a:lstStyle/>
                    <a:p>
                      <a:pPr marL="342900" lvl="0" indent="-342900">
                        <a:lnSpc>
                          <a:spcPct val="115000"/>
                        </a:lnSpc>
                        <a:spcAft>
                          <a:spcPts val="0"/>
                        </a:spcAft>
                        <a:buFont typeface="Times New Roman"/>
                        <a:buChar char="•"/>
                        <a:tabLst>
                          <a:tab pos="457200" algn="l"/>
                        </a:tabLst>
                      </a:pPr>
                      <a:r>
                        <a:rPr lang="en-US" sz="1400"/>
                        <a:t>Diversifying income by integrating additional activities into farming such as livestock raising, or by seeking other market opportunities </a:t>
                      </a:r>
                      <a:endParaRPr lang="en-US" sz="1400">
                        <a:solidFill>
                          <a:srgbClr val="365F91"/>
                        </a:solidFill>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Times New Roman"/>
                        <a:buChar char="•"/>
                        <a:tabLst>
                          <a:tab pos="457200" algn="l"/>
                        </a:tabLst>
                      </a:pPr>
                      <a:r>
                        <a:rPr lang="en-US" sz="1400" dirty="0"/>
                        <a:t>Develop a planned approach to include many forms of land use and land use change, new cultivation practices, new seed varieties etc </a:t>
                      </a:r>
                      <a:endParaRPr lang="en-US" sz="1400" dirty="0">
                        <a:solidFill>
                          <a:srgbClr val="365F91"/>
                        </a:solidFill>
                        <a:latin typeface="Calibri"/>
                        <a:ea typeface="Times New Roman"/>
                        <a:cs typeface="Times New Roman"/>
                      </a:endParaRPr>
                    </a:p>
                  </a:txBody>
                  <a:tcPr marL="68580" marR="68580" marT="0" marB="0"/>
                </a:tc>
              </a:tr>
              <a:tr h="1008537">
                <a:tc>
                  <a:txBody>
                    <a:bodyPr/>
                    <a:lstStyle/>
                    <a:p>
                      <a:pPr marL="342900" lvl="0" indent="-342900">
                        <a:lnSpc>
                          <a:spcPct val="115000"/>
                        </a:lnSpc>
                        <a:spcAft>
                          <a:spcPts val="0"/>
                        </a:spcAft>
                        <a:buFont typeface="Times New Roman"/>
                        <a:buChar char="•"/>
                        <a:tabLst>
                          <a:tab pos="457200" algn="l"/>
                        </a:tabLst>
                      </a:pPr>
                      <a:r>
                        <a:rPr lang="en-US" sz="1400" dirty="0"/>
                        <a:t>Improving the effectiveness of pest, disease and weed management practices through, for example, breeding crop varieties that are resistant to pests and diseases </a:t>
                      </a:r>
                      <a:endParaRPr lang="en-US" sz="1400" dirty="0">
                        <a:solidFill>
                          <a:srgbClr val="365F91"/>
                        </a:solidFill>
                        <a:latin typeface="Calibri"/>
                        <a:ea typeface="Times New Roman"/>
                        <a:cs typeface="Times New Roman"/>
                      </a:endParaRPr>
                    </a:p>
                  </a:txBody>
                  <a:tcPr marL="68580" marR="68580" marT="0" marB="0"/>
                </a:tc>
                <a:tc>
                  <a:txBody>
                    <a:bodyPr/>
                    <a:lstStyle/>
                    <a:p>
                      <a:pPr marL="342900" lvl="0" indent="-342900">
                        <a:lnSpc>
                          <a:spcPct val="115000"/>
                        </a:lnSpc>
                        <a:spcAft>
                          <a:spcPts val="0"/>
                        </a:spcAft>
                        <a:buFont typeface="Times New Roman"/>
                        <a:buChar char="•"/>
                        <a:tabLst>
                          <a:tab pos="457200" algn="l"/>
                        </a:tabLst>
                      </a:pPr>
                      <a:r>
                        <a:rPr lang="en-US" sz="1400" dirty="0"/>
                        <a:t>Include an appropriate incentive structure, such as targeted payments for environmental services, to encourage farmers to engage in adaptation activities that at the same time lead to climate change mitigation. </a:t>
                      </a:r>
                      <a:endParaRPr lang="en-US" sz="1400" dirty="0">
                        <a:solidFill>
                          <a:srgbClr val="365F91"/>
                        </a:solidFill>
                        <a:latin typeface="Calibri"/>
                        <a:ea typeface="Times New Roman"/>
                        <a:cs typeface="Times New Roman"/>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39752" y="274638"/>
            <a:ext cx="6347048" cy="1143000"/>
          </a:xfrm>
        </p:spPr>
        <p:txBody>
          <a:bodyPr/>
          <a:lstStyle/>
          <a:p>
            <a:pPr algn="r"/>
            <a:r>
              <a:rPr lang="en-GB" sz="3600" dirty="0" smtClean="0">
                <a:solidFill>
                  <a:srgbClr val="FF0000"/>
                </a:solidFill>
              </a:rPr>
              <a:t>Adaptation meets Mitigation of climate change</a:t>
            </a:r>
            <a:endParaRPr lang="en-US" sz="3600" dirty="0">
              <a:solidFill>
                <a:srgbClr val="FF0000"/>
              </a:solidFill>
            </a:endParaRPr>
          </a:p>
        </p:txBody>
      </p:sp>
      <p:sp>
        <p:nvSpPr>
          <p:cNvPr id="7" name="Content Placeholder 6"/>
          <p:cNvSpPr>
            <a:spLocks noGrp="1"/>
          </p:cNvSpPr>
          <p:nvPr>
            <p:ph idx="1"/>
          </p:nvPr>
        </p:nvSpPr>
        <p:spPr/>
        <p:txBody>
          <a:bodyPr/>
          <a:lstStyle/>
          <a:p>
            <a:pPr>
              <a:buNone/>
            </a:pPr>
            <a:r>
              <a:rPr lang="en-GB" sz="2400" dirty="0" smtClean="0">
                <a:solidFill>
                  <a:schemeClr val="tx1">
                    <a:lumMod val="50000"/>
                  </a:schemeClr>
                </a:solidFill>
              </a:rPr>
              <a:t>Within the Agriculture and LUCF numerous Adaptation projects are also Mitigation projects:</a:t>
            </a:r>
          </a:p>
          <a:p>
            <a:r>
              <a:rPr lang="en-GB" sz="2400" dirty="0" smtClean="0">
                <a:solidFill>
                  <a:schemeClr val="tx1">
                    <a:lumMod val="50000"/>
                  </a:schemeClr>
                </a:solidFill>
              </a:rPr>
              <a:t>This is the case for </a:t>
            </a:r>
          </a:p>
          <a:p>
            <a:pPr>
              <a:buNone/>
            </a:pPr>
            <a:r>
              <a:rPr lang="en-GB" sz="2400" dirty="0" smtClean="0">
                <a:solidFill>
                  <a:schemeClr val="tx1">
                    <a:lumMod val="50000"/>
                  </a:schemeClr>
                </a:solidFill>
              </a:rPr>
              <a:t>Advantages of using Mitigation projects for Adaptation purpose:</a:t>
            </a:r>
          </a:p>
          <a:p>
            <a:r>
              <a:rPr lang="en-GB" sz="2400" dirty="0" smtClean="0">
                <a:solidFill>
                  <a:schemeClr val="tx1">
                    <a:lumMod val="50000"/>
                  </a:schemeClr>
                </a:solidFill>
              </a:rPr>
              <a:t>Complement finances (faster?!)</a:t>
            </a:r>
          </a:p>
          <a:p>
            <a:r>
              <a:rPr lang="en-GB" sz="2400" dirty="0" smtClean="0">
                <a:solidFill>
                  <a:schemeClr val="tx1">
                    <a:lumMod val="50000"/>
                  </a:schemeClr>
                </a:solidFill>
              </a:rPr>
              <a:t>Improve the MRV of the projects and therefore </a:t>
            </a:r>
            <a:r>
              <a:rPr lang="en-GB" sz="2400" dirty="0" err="1" smtClean="0">
                <a:solidFill>
                  <a:schemeClr val="tx1">
                    <a:lumMod val="50000"/>
                  </a:schemeClr>
                </a:solidFill>
              </a:rPr>
              <a:t>conforts</a:t>
            </a:r>
            <a:r>
              <a:rPr lang="en-GB" sz="2400" dirty="0" smtClean="0">
                <a:solidFill>
                  <a:schemeClr val="tx1">
                    <a:lumMod val="50000"/>
                  </a:schemeClr>
                </a:solidFill>
              </a:rPr>
              <a:t> donors,</a:t>
            </a:r>
          </a:p>
          <a:p>
            <a:endParaRPr lang="en-GB" sz="2400" dirty="0" smtClean="0">
              <a:solidFill>
                <a:schemeClr val="tx1">
                  <a:lumMod val="50000"/>
                </a:schemeClr>
              </a:solidFill>
            </a:endParaRPr>
          </a:p>
          <a:p>
            <a:endParaRPr lang="en-GB" sz="2400" dirty="0" smtClean="0">
              <a:solidFill>
                <a:schemeClr val="tx1">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de-DE" sz="3600" dirty="0" smtClean="0">
                <a:solidFill>
                  <a:srgbClr val="FF0000"/>
                </a:solidFill>
              </a:rPr>
              <a:t>Content</a:t>
            </a:r>
            <a:endParaRPr lang="de-DE" sz="3600" dirty="0">
              <a:solidFill>
                <a:srgbClr val="FF0000"/>
              </a:solidFill>
            </a:endParaRPr>
          </a:p>
        </p:txBody>
      </p:sp>
      <p:sp>
        <p:nvSpPr>
          <p:cNvPr id="3" name="Content Placeholder 2"/>
          <p:cNvSpPr>
            <a:spLocks noGrp="1"/>
          </p:cNvSpPr>
          <p:nvPr>
            <p:ph idx="1"/>
          </p:nvPr>
        </p:nvSpPr>
        <p:spPr/>
        <p:txBody>
          <a:bodyPr/>
          <a:lstStyle/>
          <a:p>
            <a:pPr>
              <a:buFont typeface="Arial" pitchFamily="34" charset="0"/>
              <a:buChar char="•"/>
            </a:pPr>
            <a:r>
              <a:rPr lang="de-DE" sz="2400" b="1" dirty="0" smtClean="0">
                <a:solidFill>
                  <a:schemeClr val="accent4"/>
                </a:solidFill>
              </a:rPr>
              <a:t>Definition of climate change adaptation</a:t>
            </a:r>
          </a:p>
          <a:p>
            <a:pPr>
              <a:buFont typeface="Arial" pitchFamily="34" charset="0"/>
              <a:buChar char="•"/>
            </a:pPr>
            <a:r>
              <a:rPr lang="de-DE" sz="2400" b="1" dirty="0" smtClean="0">
                <a:solidFill>
                  <a:schemeClr val="accent4"/>
                </a:solidFill>
              </a:rPr>
              <a:t>Climate change impacts, vulnerability and adaptation options</a:t>
            </a:r>
          </a:p>
          <a:p>
            <a:pPr>
              <a:buFont typeface="Arial" pitchFamily="34" charset="0"/>
              <a:buChar char="•"/>
            </a:pPr>
            <a:r>
              <a:rPr lang="de-DE" sz="2400" b="1" dirty="0" smtClean="0">
                <a:solidFill>
                  <a:schemeClr val="tx1">
                    <a:lumMod val="50000"/>
                  </a:schemeClr>
                </a:solidFill>
              </a:rPr>
              <a:t>Adaptation and the global climate change regime</a:t>
            </a:r>
          </a:p>
          <a:p>
            <a:pPr>
              <a:buFont typeface="Arial" pitchFamily="34" charset="0"/>
              <a:buChar char="•"/>
            </a:pPr>
            <a:r>
              <a:rPr lang="de-DE" sz="2400" b="1" dirty="0" smtClean="0">
                <a:solidFill>
                  <a:schemeClr val="accent4"/>
                </a:solidFill>
              </a:rPr>
              <a:t>National Adaptation Programmes of Action (NAPAs)</a:t>
            </a:r>
          </a:p>
          <a:p>
            <a:pPr>
              <a:buFont typeface="Arial" pitchFamily="34" charset="0"/>
              <a:buChar char="•"/>
            </a:pPr>
            <a:r>
              <a:rPr lang="de-DE" sz="2400" b="1" dirty="0" smtClean="0">
                <a:solidFill>
                  <a:schemeClr val="accent4"/>
                </a:solidFill>
              </a:rPr>
              <a:t>Adaptation funding</a:t>
            </a:r>
          </a:p>
          <a:p>
            <a:pPr>
              <a:buFont typeface="Arial" pitchFamily="34" charset="0"/>
              <a:buChar char="•"/>
            </a:pPr>
            <a:r>
              <a:rPr lang="de-DE" sz="2400" b="1" dirty="0" smtClean="0">
                <a:solidFill>
                  <a:schemeClr val="accent4"/>
                </a:solidFill>
              </a:rPr>
              <a:t>Outlook for post-2012</a:t>
            </a:r>
          </a:p>
          <a:p>
            <a:pPr>
              <a:buNone/>
            </a:pPr>
            <a:endParaRPr lang="de-DE" sz="2400" b="1" dirty="0" smtClean="0">
              <a:solidFill>
                <a:srgbClr val="777777"/>
              </a:solidFill>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39752" y="274638"/>
            <a:ext cx="6347048" cy="1143000"/>
          </a:xfrm>
        </p:spPr>
        <p:txBody>
          <a:bodyPr/>
          <a:lstStyle/>
          <a:p>
            <a:pPr algn="r"/>
            <a:r>
              <a:rPr lang="en-GB" sz="3600" dirty="0" smtClean="0">
                <a:solidFill>
                  <a:srgbClr val="FF0000"/>
                </a:solidFill>
              </a:rPr>
              <a:t>Adaptation in the global climate change discussions</a:t>
            </a:r>
            <a:endParaRPr lang="en-US" sz="3600" dirty="0">
              <a:solidFill>
                <a:srgbClr val="FF0000"/>
              </a:solidFill>
            </a:endParaRPr>
          </a:p>
        </p:txBody>
      </p:sp>
      <p:sp>
        <p:nvSpPr>
          <p:cNvPr id="5" name="Content Placeholder 4"/>
          <p:cNvSpPr>
            <a:spLocks noGrp="1"/>
          </p:cNvSpPr>
          <p:nvPr>
            <p:ph idx="1"/>
          </p:nvPr>
        </p:nvSpPr>
        <p:spPr/>
        <p:txBody>
          <a:bodyPr/>
          <a:lstStyle/>
          <a:p>
            <a:pPr>
              <a:buNone/>
            </a:pPr>
            <a:r>
              <a:rPr lang="en-GB" sz="1800" b="1" dirty="0" smtClean="0">
                <a:solidFill>
                  <a:srgbClr val="FF0000"/>
                </a:solidFill>
              </a:rPr>
              <a:t>UNFCCC and Kyoto Protocol: </a:t>
            </a:r>
          </a:p>
          <a:p>
            <a:r>
              <a:rPr lang="en-GB" sz="1800" dirty="0" smtClean="0">
                <a:solidFill>
                  <a:schemeClr val="tx1">
                    <a:lumMod val="50000"/>
                  </a:schemeClr>
                </a:solidFill>
              </a:rPr>
              <a:t>All Parties shall:</a:t>
            </a:r>
          </a:p>
          <a:p>
            <a:pPr>
              <a:buFont typeface="Arial" pitchFamily="34" charset="0"/>
              <a:buChar char="•"/>
            </a:pPr>
            <a:r>
              <a:rPr lang="en-US" sz="1800" dirty="0" smtClean="0">
                <a:solidFill>
                  <a:schemeClr val="tx1">
                    <a:lumMod val="50000"/>
                  </a:schemeClr>
                </a:solidFill>
              </a:rPr>
              <a:t>‘Formulate, implement, publish and regularly update national and, where appropriate, regional </a:t>
            </a:r>
            <a:r>
              <a:rPr lang="en-US" sz="1800" dirty="0" err="1" smtClean="0">
                <a:solidFill>
                  <a:schemeClr val="tx1">
                    <a:lumMod val="50000"/>
                  </a:schemeClr>
                </a:solidFill>
              </a:rPr>
              <a:t>programmes</a:t>
            </a:r>
            <a:r>
              <a:rPr lang="en-US" sz="1800" dirty="0" smtClean="0">
                <a:solidFill>
                  <a:schemeClr val="tx1">
                    <a:lumMod val="50000"/>
                  </a:schemeClr>
                </a:solidFill>
              </a:rPr>
              <a:t> containing measures to mitigate climate change […], and measures to facilitate adequate adaptation to climate change’; (UNFCCC, Art. 4.1b; KP, Art 10b)</a:t>
            </a:r>
          </a:p>
          <a:p>
            <a:pPr>
              <a:buFont typeface="Arial" pitchFamily="34" charset="0"/>
              <a:buChar char="•"/>
            </a:pPr>
            <a:r>
              <a:rPr lang="en-US" sz="1800" dirty="0" smtClean="0">
                <a:solidFill>
                  <a:schemeClr val="tx1">
                    <a:lumMod val="50000"/>
                  </a:schemeClr>
                </a:solidFill>
              </a:rPr>
              <a:t>‘Cooperate in preparing for adaptation to the impacts of climate change’; (4.1.e)</a:t>
            </a:r>
          </a:p>
          <a:p>
            <a:pPr>
              <a:buFont typeface="Arial" pitchFamily="34" charset="0"/>
              <a:buChar char="•"/>
            </a:pPr>
            <a:r>
              <a:rPr lang="en-US" sz="1800" dirty="0" smtClean="0">
                <a:solidFill>
                  <a:schemeClr val="tx1">
                    <a:lumMod val="50000"/>
                  </a:schemeClr>
                </a:solidFill>
              </a:rPr>
              <a:t>‘The developed country Parties […] shall also assist the developing country Parties that are particularly vulnerable to the adverse effects of climate change in meeting costs of adaptation to those adverse effects’; (UNFCCC, Art 4.4; similar in KP, Art. 12.8)</a:t>
            </a:r>
          </a:p>
          <a:p>
            <a:pPr>
              <a:buFont typeface="Arial" pitchFamily="34" charset="0"/>
              <a:buChar char="•"/>
            </a:pPr>
            <a:endParaRPr lang="en-GB" sz="1800" dirty="0" smtClean="0">
              <a:solidFill>
                <a:schemeClr val="tx1">
                  <a:lumMod val="50000"/>
                </a:schemeClr>
              </a:solidFill>
            </a:endParaRPr>
          </a:p>
          <a:p>
            <a:pPr>
              <a:buNone/>
            </a:pPr>
            <a:endParaRPr lang="en-GB" sz="1800" dirty="0" smtClean="0">
              <a:solidFill>
                <a:schemeClr val="tx1">
                  <a:lumMod val="50000"/>
                </a:schemeClr>
              </a:solidFill>
            </a:endParaRPr>
          </a:p>
          <a:p>
            <a:pPr>
              <a:buNone/>
            </a:pPr>
            <a:endParaRPr lang="en-US" sz="1800" dirty="0" smtClean="0">
              <a:solidFill>
                <a:schemeClr val="tx1">
                  <a:lumMod val="50000"/>
                </a:schemeClr>
              </a:solidFill>
            </a:endParaRPr>
          </a:p>
          <a:p>
            <a:endParaRPr lang="en-GB" sz="1800" dirty="0" smtClean="0">
              <a:solidFill>
                <a:schemeClr val="tx1">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de-DE" sz="3600" dirty="0" smtClean="0">
                <a:solidFill>
                  <a:srgbClr val="FF0000"/>
                </a:solidFill>
              </a:rPr>
              <a:t>Content</a:t>
            </a:r>
            <a:endParaRPr lang="de-DE" sz="3600" dirty="0">
              <a:solidFill>
                <a:srgbClr val="FF0000"/>
              </a:solidFill>
            </a:endParaRPr>
          </a:p>
        </p:txBody>
      </p:sp>
      <p:sp>
        <p:nvSpPr>
          <p:cNvPr id="3" name="Content Placeholder 2"/>
          <p:cNvSpPr>
            <a:spLocks noGrp="1"/>
          </p:cNvSpPr>
          <p:nvPr>
            <p:ph idx="1"/>
          </p:nvPr>
        </p:nvSpPr>
        <p:spPr/>
        <p:txBody>
          <a:bodyPr/>
          <a:lstStyle/>
          <a:p>
            <a:pPr>
              <a:buFont typeface="Arial" pitchFamily="34" charset="0"/>
              <a:buChar char="•"/>
            </a:pPr>
            <a:r>
              <a:rPr lang="de-DE" sz="2400" b="1" dirty="0" smtClean="0">
                <a:solidFill>
                  <a:schemeClr val="accent4"/>
                </a:solidFill>
              </a:rPr>
              <a:t>Definition of climate change adaptation</a:t>
            </a:r>
          </a:p>
          <a:p>
            <a:pPr>
              <a:buFont typeface="Arial" pitchFamily="34" charset="0"/>
              <a:buChar char="•"/>
            </a:pPr>
            <a:r>
              <a:rPr lang="de-DE" sz="2400" b="1" dirty="0" smtClean="0">
                <a:solidFill>
                  <a:schemeClr val="accent4"/>
                </a:solidFill>
              </a:rPr>
              <a:t>Climate change impacts, vulnerability and adaptation options</a:t>
            </a:r>
          </a:p>
          <a:p>
            <a:pPr>
              <a:buFont typeface="Arial" pitchFamily="34" charset="0"/>
              <a:buChar char="•"/>
            </a:pPr>
            <a:r>
              <a:rPr lang="de-DE" sz="2400" b="1" dirty="0" smtClean="0">
                <a:solidFill>
                  <a:schemeClr val="accent4"/>
                </a:solidFill>
              </a:rPr>
              <a:t>Adaptation and the global climate change regime</a:t>
            </a:r>
          </a:p>
          <a:p>
            <a:pPr>
              <a:buFont typeface="Arial" pitchFamily="34" charset="0"/>
              <a:buChar char="•"/>
            </a:pPr>
            <a:r>
              <a:rPr lang="de-DE" sz="2400" b="1" dirty="0" smtClean="0">
                <a:solidFill>
                  <a:schemeClr val="tx1">
                    <a:lumMod val="50000"/>
                  </a:schemeClr>
                </a:solidFill>
              </a:rPr>
              <a:t>National Adaptation Programmes of Action (NAPAs)</a:t>
            </a:r>
          </a:p>
          <a:p>
            <a:pPr>
              <a:buFont typeface="Arial" pitchFamily="34" charset="0"/>
              <a:buChar char="•"/>
            </a:pPr>
            <a:r>
              <a:rPr lang="de-DE" sz="2400" b="1" dirty="0" smtClean="0">
                <a:solidFill>
                  <a:schemeClr val="accent4"/>
                </a:solidFill>
              </a:rPr>
              <a:t>Adaptation funding</a:t>
            </a:r>
          </a:p>
          <a:p>
            <a:pPr>
              <a:buFont typeface="Arial" pitchFamily="34" charset="0"/>
              <a:buChar char="•"/>
            </a:pPr>
            <a:r>
              <a:rPr lang="de-DE" sz="2400" b="1" dirty="0" smtClean="0">
                <a:solidFill>
                  <a:schemeClr val="accent4"/>
                </a:solidFill>
              </a:rPr>
              <a:t>Outlook for post-2012</a:t>
            </a:r>
          </a:p>
          <a:p>
            <a:pPr>
              <a:buNone/>
            </a:pPr>
            <a:endParaRPr lang="de-DE" sz="2400" b="1" dirty="0" smtClean="0">
              <a:solidFill>
                <a:srgbClr val="777777"/>
              </a:solidFill>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74638"/>
            <a:ext cx="6347048" cy="1143000"/>
          </a:xfrm>
        </p:spPr>
        <p:txBody>
          <a:bodyPr/>
          <a:lstStyle/>
          <a:p>
            <a:pPr algn="r"/>
            <a:r>
              <a:rPr lang="en-GB" sz="3600" dirty="0" smtClean="0">
                <a:solidFill>
                  <a:srgbClr val="FF0000"/>
                </a:solidFill>
              </a:rPr>
              <a:t>National Adaptation Programmes of Action</a:t>
            </a:r>
            <a:endParaRPr lang="en-US" sz="3600" dirty="0">
              <a:solidFill>
                <a:srgbClr val="FF0000"/>
              </a:solidFill>
            </a:endParaRPr>
          </a:p>
        </p:txBody>
      </p:sp>
      <p:sp>
        <p:nvSpPr>
          <p:cNvPr id="3" name="Content Placeholder 2"/>
          <p:cNvSpPr>
            <a:spLocks noGrp="1"/>
          </p:cNvSpPr>
          <p:nvPr>
            <p:ph idx="1"/>
          </p:nvPr>
        </p:nvSpPr>
        <p:spPr/>
        <p:txBody>
          <a:bodyPr/>
          <a:lstStyle/>
          <a:p>
            <a:pPr>
              <a:buFont typeface="Arial" pitchFamily="34" charset="0"/>
              <a:buChar char="•"/>
            </a:pPr>
            <a:r>
              <a:rPr lang="en-GB" sz="1800" dirty="0" smtClean="0">
                <a:solidFill>
                  <a:schemeClr val="tx1">
                    <a:lumMod val="50000"/>
                  </a:schemeClr>
                </a:solidFill>
              </a:rPr>
              <a:t>Established by the Parties to the UNFCCC when negotiating the adaptation funds</a:t>
            </a:r>
          </a:p>
          <a:p>
            <a:pPr>
              <a:buFont typeface="Arial" pitchFamily="34" charset="0"/>
              <a:buChar char="•"/>
            </a:pPr>
            <a:r>
              <a:rPr lang="en-GB" sz="1800" dirty="0" smtClean="0">
                <a:solidFill>
                  <a:schemeClr val="tx1">
                    <a:lumMod val="50000"/>
                  </a:schemeClr>
                </a:solidFill>
              </a:rPr>
              <a:t>Provide a process for countries to identify priority activities that respond to their urgent needs with regards to climate change adaptation</a:t>
            </a:r>
          </a:p>
          <a:p>
            <a:pPr>
              <a:buFont typeface="Arial" pitchFamily="34" charset="0"/>
              <a:buChar char="•"/>
            </a:pPr>
            <a:r>
              <a:rPr lang="en-GB" sz="1800" dirty="0" smtClean="0">
                <a:solidFill>
                  <a:schemeClr val="tx1">
                    <a:lumMod val="50000"/>
                  </a:schemeClr>
                </a:solidFill>
              </a:rPr>
              <a:t>First step towards accessing funding from one of the adaptation funds (LDCF)</a:t>
            </a:r>
          </a:p>
          <a:p>
            <a:pPr>
              <a:buFont typeface="Arial" pitchFamily="34" charset="0"/>
              <a:buChar char="•"/>
            </a:pPr>
            <a:r>
              <a:rPr lang="en-GB" sz="1800" dirty="0" smtClean="0">
                <a:solidFill>
                  <a:schemeClr val="tx1">
                    <a:lumMod val="50000"/>
                  </a:schemeClr>
                </a:solidFill>
              </a:rPr>
              <a:t>Document prepared by authorities in least developed country (usually Ministry of Environment) with the help of usually UNDP, GEF and consultants, and funds from the Least Developed Countries Fund (LDCF)</a:t>
            </a:r>
          </a:p>
          <a:p>
            <a:pPr>
              <a:buFont typeface="Arial" pitchFamily="34" charset="0"/>
              <a:buChar char="•"/>
            </a:pPr>
            <a:r>
              <a:rPr lang="en-GB" sz="1800" u="sng" dirty="0" smtClean="0">
                <a:solidFill>
                  <a:schemeClr val="tx1">
                    <a:lumMod val="50000"/>
                  </a:schemeClr>
                </a:solidFill>
              </a:rPr>
              <a:t>Focus on adaptive capacity to climate change variability</a:t>
            </a:r>
          </a:p>
          <a:p>
            <a:pPr>
              <a:buFont typeface="Arial" pitchFamily="34" charset="0"/>
              <a:buChar char="•"/>
            </a:pPr>
            <a:r>
              <a:rPr lang="en-GB" sz="1800" u="sng" dirty="0" smtClean="0">
                <a:solidFill>
                  <a:schemeClr val="tx1">
                    <a:lumMod val="50000"/>
                  </a:schemeClr>
                </a:solidFill>
              </a:rPr>
              <a:t>Take into account existing coping strategies and build upon those to identify priority activities</a:t>
            </a:r>
          </a:p>
          <a:p>
            <a:pPr>
              <a:buFont typeface="Arial" pitchFamily="34" charset="0"/>
              <a:buChar char="•"/>
            </a:pPr>
            <a:r>
              <a:rPr lang="en-GB" sz="1800" u="sng" dirty="0" smtClean="0">
                <a:solidFill>
                  <a:schemeClr val="tx1">
                    <a:lumMod val="50000"/>
                  </a:schemeClr>
                </a:solidFill>
              </a:rPr>
              <a:t>Include short profiles of projects/activities to address immediate adaptation needs of that country</a:t>
            </a:r>
          </a:p>
          <a:p>
            <a:pPr>
              <a:buFont typeface="Arial" pitchFamily="34" charset="0"/>
              <a:buChar char="•"/>
            </a:pPr>
            <a:endParaRPr lang="en-US" sz="1800" dirty="0">
              <a:solidFill>
                <a:schemeClr val="tx1">
                  <a:lumMod val="50000"/>
                </a:schemeClr>
              </a:solidFill>
            </a:endParaRPr>
          </a:p>
        </p:txBody>
      </p:sp>
      <p:sp>
        <p:nvSpPr>
          <p:cNvPr id="5" name="TextBox 4"/>
          <p:cNvSpPr txBox="1"/>
          <p:nvPr/>
        </p:nvSpPr>
        <p:spPr>
          <a:xfrm>
            <a:off x="785786" y="5925941"/>
            <a:ext cx="7786741" cy="646331"/>
          </a:xfrm>
          <a:prstGeom prst="rect">
            <a:avLst/>
          </a:prstGeom>
          <a:solidFill>
            <a:schemeClr val="bg1"/>
          </a:solidFill>
          <a:ln>
            <a:solidFill>
              <a:srgbClr val="00285A"/>
            </a:solidFill>
          </a:ln>
          <a:effectLst>
            <a:outerShdw blurRad="50800" dist="38100" dir="2700000" algn="tl" rotWithShape="0">
              <a:prstClr val="black">
                <a:alpha val="40000"/>
              </a:prstClr>
            </a:outerShdw>
          </a:effectLst>
        </p:spPr>
        <p:txBody>
          <a:bodyPr wrap="square" rtlCol="0">
            <a:spAutoFit/>
          </a:bodyPr>
          <a:lstStyle/>
          <a:p>
            <a:r>
              <a:rPr lang="en-GB" dirty="0" smtClean="0"/>
              <a:t>So far, 45 least developed countries have submitted their NAPAs to the UNFCCC; including Cambodia and Lao PDR.</a:t>
            </a:r>
            <a:endParaRPr 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de-DE" sz="3600" dirty="0" smtClean="0">
                <a:solidFill>
                  <a:srgbClr val="FF0000"/>
                </a:solidFill>
              </a:rPr>
              <a:t>Content</a:t>
            </a:r>
            <a:endParaRPr lang="de-DE" sz="3600" dirty="0">
              <a:solidFill>
                <a:srgbClr val="FF0000"/>
              </a:solidFill>
            </a:endParaRPr>
          </a:p>
        </p:txBody>
      </p:sp>
      <p:sp>
        <p:nvSpPr>
          <p:cNvPr id="3" name="Content Placeholder 2"/>
          <p:cNvSpPr>
            <a:spLocks noGrp="1"/>
          </p:cNvSpPr>
          <p:nvPr>
            <p:ph idx="1"/>
          </p:nvPr>
        </p:nvSpPr>
        <p:spPr/>
        <p:txBody>
          <a:bodyPr/>
          <a:lstStyle/>
          <a:p>
            <a:pPr>
              <a:buFont typeface="Arial" pitchFamily="34" charset="0"/>
              <a:buChar char="•"/>
            </a:pPr>
            <a:r>
              <a:rPr lang="de-DE" sz="2400" b="1" dirty="0" smtClean="0">
                <a:solidFill>
                  <a:schemeClr val="accent4"/>
                </a:solidFill>
              </a:rPr>
              <a:t>Definition of climate change adaptation</a:t>
            </a:r>
          </a:p>
          <a:p>
            <a:pPr>
              <a:buFont typeface="Arial" pitchFamily="34" charset="0"/>
              <a:buChar char="•"/>
            </a:pPr>
            <a:r>
              <a:rPr lang="de-DE" sz="2400" b="1" dirty="0" smtClean="0">
                <a:solidFill>
                  <a:schemeClr val="accent4"/>
                </a:solidFill>
              </a:rPr>
              <a:t>Climate change impacts, vulnerability and adaptation options</a:t>
            </a:r>
          </a:p>
          <a:p>
            <a:pPr>
              <a:buFont typeface="Arial" pitchFamily="34" charset="0"/>
              <a:buChar char="•"/>
            </a:pPr>
            <a:r>
              <a:rPr lang="de-DE" sz="2400" b="1" dirty="0" smtClean="0">
                <a:solidFill>
                  <a:schemeClr val="accent4"/>
                </a:solidFill>
              </a:rPr>
              <a:t>Adaptation and the global climate change regime</a:t>
            </a:r>
          </a:p>
          <a:p>
            <a:pPr>
              <a:buFont typeface="Arial" pitchFamily="34" charset="0"/>
              <a:buChar char="•"/>
            </a:pPr>
            <a:r>
              <a:rPr lang="de-DE" sz="2400" b="1" dirty="0" smtClean="0">
                <a:solidFill>
                  <a:schemeClr val="accent4"/>
                </a:solidFill>
              </a:rPr>
              <a:t>National Adaptation Programmes of Action (NAPAs)</a:t>
            </a:r>
          </a:p>
          <a:p>
            <a:pPr>
              <a:buFont typeface="Arial" pitchFamily="34" charset="0"/>
              <a:buChar char="•"/>
            </a:pPr>
            <a:r>
              <a:rPr lang="de-DE" sz="2400" b="1" dirty="0" smtClean="0">
                <a:solidFill>
                  <a:schemeClr val="tx1">
                    <a:lumMod val="50000"/>
                  </a:schemeClr>
                </a:solidFill>
              </a:rPr>
              <a:t>Adaptation funding</a:t>
            </a:r>
          </a:p>
          <a:p>
            <a:pPr>
              <a:buFont typeface="Arial" pitchFamily="34" charset="0"/>
              <a:buChar char="•"/>
            </a:pPr>
            <a:r>
              <a:rPr lang="de-DE" sz="2400" b="1" dirty="0" smtClean="0">
                <a:solidFill>
                  <a:schemeClr val="accent4"/>
                </a:solidFill>
              </a:rPr>
              <a:t>Outlook for post-2012</a:t>
            </a:r>
          </a:p>
          <a:p>
            <a:pPr>
              <a:buNone/>
            </a:pPr>
            <a:endParaRPr lang="de-DE" sz="2400" b="1" dirty="0" smtClean="0">
              <a:solidFill>
                <a:srgbClr val="777777"/>
              </a:solidFill>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274638"/>
            <a:ext cx="6275040" cy="1138138"/>
          </a:xfrm>
        </p:spPr>
        <p:txBody>
          <a:bodyPr/>
          <a:lstStyle/>
          <a:p>
            <a:pPr algn="r"/>
            <a:r>
              <a:rPr lang="en-GB" sz="3600" dirty="0" smtClean="0">
                <a:solidFill>
                  <a:srgbClr val="FF0000"/>
                </a:solidFill>
              </a:rPr>
              <a:t>Potential sources of adaptation funding</a:t>
            </a:r>
            <a:endParaRPr lang="en-US" sz="3600" dirty="0">
              <a:solidFill>
                <a:srgbClr val="FF0000"/>
              </a:solidFill>
            </a:endParaRPr>
          </a:p>
        </p:txBody>
      </p:sp>
      <p:sp>
        <p:nvSpPr>
          <p:cNvPr id="3" name="Content Placeholder 2"/>
          <p:cNvSpPr>
            <a:spLocks noGrp="1"/>
          </p:cNvSpPr>
          <p:nvPr>
            <p:ph idx="1"/>
          </p:nvPr>
        </p:nvSpPr>
        <p:spPr/>
        <p:txBody>
          <a:bodyPr/>
          <a:lstStyle/>
          <a:p>
            <a:pPr>
              <a:buFontTx/>
              <a:buChar char="-"/>
            </a:pPr>
            <a:r>
              <a:rPr lang="en-GB" sz="2400" dirty="0" smtClean="0">
                <a:solidFill>
                  <a:schemeClr val="tx1">
                    <a:lumMod val="50000"/>
                  </a:schemeClr>
                </a:solidFill>
              </a:rPr>
              <a:t>UNFCCC Funds</a:t>
            </a:r>
          </a:p>
          <a:p>
            <a:pPr lvl="1">
              <a:buFontTx/>
              <a:buChar char="-"/>
            </a:pPr>
            <a:r>
              <a:rPr lang="en-GB" sz="2400" dirty="0" smtClean="0">
                <a:solidFill>
                  <a:schemeClr val="tx1">
                    <a:lumMod val="50000"/>
                  </a:schemeClr>
                </a:solidFill>
              </a:rPr>
              <a:t>Special Climate Change Fund (SCCF)</a:t>
            </a:r>
          </a:p>
          <a:p>
            <a:pPr lvl="1">
              <a:buFontTx/>
              <a:buChar char="-"/>
            </a:pPr>
            <a:r>
              <a:rPr lang="en-GB" sz="2400" dirty="0" smtClean="0">
                <a:solidFill>
                  <a:schemeClr val="tx1">
                    <a:lumMod val="50000"/>
                  </a:schemeClr>
                </a:solidFill>
              </a:rPr>
              <a:t>Least Developed Countries Fund (LDCF)</a:t>
            </a:r>
          </a:p>
          <a:p>
            <a:pPr lvl="1">
              <a:buFontTx/>
              <a:buChar char="-"/>
            </a:pPr>
            <a:r>
              <a:rPr lang="en-GB" sz="2400" dirty="0" smtClean="0">
                <a:solidFill>
                  <a:schemeClr val="tx1">
                    <a:lumMod val="50000"/>
                  </a:schemeClr>
                </a:solidFill>
              </a:rPr>
              <a:t>Adaptation Fund (AF)</a:t>
            </a:r>
          </a:p>
          <a:p>
            <a:pPr>
              <a:buFontTx/>
              <a:buChar char="-"/>
            </a:pPr>
            <a:r>
              <a:rPr lang="en-GB" sz="2400" dirty="0" smtClean="0">
                <a:solidFill>
                  <a:schemeClr val="tx1">
                    <a:lumMod val="50000"/>
                  </a:schemeClr>
                </a:solidFill>
                <a:ea typeface="+mn-ea"/>
                <a:cs typeface="+mn-cs"/>
              </a:rPr>
              <a:t>Other Bi-lateral and multi-lateral funding, such as</a:t>
            </a:r>
          </a:p>
          <a:p>
            <a:pPr lvl="1">
              <a:buFontTx/>
              <a:buChar char="-"/>
            </a:pPr>
            <a:r>
              <a:rPr lang="en-GB" sz="2000" dirty="0" smtClean="0">
                <a:solidFill>
                  <a:schemeClr val="tx1">
                    <a:lumMod val="50000"/>
                  </a:schemeClr>
                </a:solidFill>
              </a:rPr>
              <a:t>Climate Change Adaptation in Africa (CCAA)</a:t>
            </a:r>
          </a:p>
          <a:p>
            <a:pPr lvl="1">
              <a:buFontTx/>
              <a:buChar char="-"/>
            </a:pPr>
            <a:r>
              <a:rPr lang="en-GB" sz="2000" dirty="0" smtClean="0">
                <a:solidFill>
                  <a:schemeClr val="tx1">
                    <a:lumMod val="50000"/>
                  </a:schemeClr>
                </a:solidFill>
                <a:ea typeface="+mn-ea"/>
                <a:cs typeface="+mn-cs"/>
              </a:rPr>
              <a:t>GEF Small Grants Programme (SGP)</a:t>
            </a:r>
          </a:p>
          <a:p>
            <a:pPr lvl="1">
              <a:buFontTx/>
              <a:buChar char="-"/>
            </a:pPr>
            <a:r>
              <a:rPr lang="en-GB" sz="2000" dirty="0" smtClean="0">
                <a:solidFill>
                  <a:schemeClr val="tx1">
                    <a:lumMod val="50000"/>
                  </a:schemeClr>
                </a:solidFill>
              </a:rPr>
              <a:t>Global Facility for Disaster Reduction and Recovery (GFDRR)</a:t>
            </a:r>
            <a:endParaRPr lang="en-GB" sz="2000" dirty="0" smtClean="0">
              <a:solidFill>
                <a:schemeClr val="tx1">
                  <a:lumMod val="50000"/>
                </a:schemeClr>
              </a:solidFill>
              <a:ea typeface="+mn-ea"/>
              <a:cs typeface="+mn-cs"/>
            </a:endParaRPr>
          </a:p>
          <a:p>
            <a:pPr>
              <a:buFontTx/>
              <a:buChar char="-"/>
            </a:pPr>
            <a:r>
              <a:rPr lang="en-GB" sz="2400" dirty="0" smtClean="0">
                <a:solidFill>
                  <a:schemeClr val="tx1">
                    <a:lumMod val="50000"/>
                  </a:schemeClr>
                </a:solidFill>
                <a:ea typeface="+mn-ea"/>
                <a:cs typeface="+mn-cs"/>
              </a:rPr>
              <a:t>Private sector funding</a:t>
            </a:r>
          </a:p>
          <a:p>
            <a:pPr lvl="2">
              <a:buFont typeface="Arial" pitchFamily="34" charset="0"/>
              <a:buChar char="•"/>
            </a:pPr>
            <a:endParaRPr lang="en-GB" dirty="0" smtClean="0">
              <a:solidFill>
                <a:schemeClr val="tx1">
                  <a:lumMod val="50000"/>
                </a:schemeClr>
              </a:solidFill>
            </a:endParaRPr>
          </a:p>
          <a:p>
            <a:endParaRPr lang="en-US" sz="2400" dirty="0">
              <a:solidFill>
                <a:schemeClr val="tx1">
                  <a:lumMod val="5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600" dirty="0" smtClean="0">
                <a:solidFill>
                  <a:srgbClr val="FF0000"/>
                </a:solidFill>
              </a:rPr>
              <a:t>Sources of adaptation funding</a:t>
            </a:r>
            <a:endParaRPr lang="en-US" sz="3600" dirty="0">
              <a:solidFill>
                <a:srgbClr val="FF0000"/>
              </a:solidFill>
            </a:endParaRPr>
          </a:p>
        </p:txBody>
      </p:sp>
      <p:sp>
        <p:nvSpPr>
          <p:cNvPr id="6" name="Rectangle 5"/>
          <p:cNvSpPr/>
          <p:nvPr/>
        </p:nvSpPr>
        <p:spPr>
          <a:xfrm>
            <a:off x="323528" y="1314048"/>
            <a:ext cx="8568952" cy="5355312"/>
          </a:xfrm>
          <a:prstGeom prst="rect">
            <a:avLst/>
          </a:prstGeom>
        </p:spPr>
        <p:txBody>
          <a:bodyPr wrap="square">
            <a:spAutoFit/>
          </a:bodyPr>
          <a:lstStyle/>
          <a:p>
            <a:r>
              <a:rPr lang="en-US" dirty="0" smtClean="0">
                <a:solidFill>
                  <a:schemeClr val="tx1">
                    <a:lumMod val="50000"/>
                  </a:schemeClr>
                </a:solidFill>
              </a:rPr>
              <a:t>In addition to ODA financing comes from numerous climate funds, such as </a:t>
            </a:r>
          </a:p>
          <a:p>
            <a:endParaRPr lang="en-US" dirty="0" smtClean="0">
              <a:solidFill>
                <a:schemeClr val="tx1">
                  <a:lumMod val="50000"/>
                </a:schemeClr>
              </a:solidFill>
            </a:endParaRPr>
          </a:p>
          <a:p>
            <a:pPr>
              <a:buFont typeface="Arial" pitchFamily="34" charset="0"/>
              <a:buChar char="•"/>
            </a:pPr>
            <a:r>
              <a:rPr lang="en-US" dirty="0" smtClean="0">
                <a:solidFill>
                  <a:schemeClr val="tx1">
                    <a:lumMod val="50000"/>
                  </a:schemeClr>
                </a:solidFill>
              </a:rPr>
              <a:t> </a:t>
            </a:r>
            <a:r>
              <a:rPr lang="en-US" u="sng" dirty="0" smtClean="0">
                <a:solidFill>
                  <a:schemeClr val="tx1">
                    <a:lumMod val="50000"/>
                  </a:schemeClr>
                </a:solidFill>
              </a:rPr>
              <a:t>Dedicated funds: </a:t>
            </a:r>
            <a:r>
              <a:rPr lang="en-US" b="1" dirty="0" smtClean="0">
                <a:solidFill>
                  <a:schemeClr val="tx1">
                    <a:lumMod val="50000"/>
                  </a:schemeClr>
                </a:solidFill>
              </a:rPr>
              <a:t>Global Environment Facility’s (GEF) Trust Fund, Special Climate Change Fund (SCCF), Least Developed Country Fund (LDCF), the Adaptation Fund, Clean Technology Fund (CTF), Strategic Climate Fund (SCF), Asian Development Fund (ADF); </a:t>
            </a:r>
          </a:p>
          <a:p>
            <a:pPr>
              <a:buFont typeface="Arial" pitchFamily="34" charset="0"/>
              <a:buChar char="•"/>
            </a:pPr>
            <a:endParaRPr lang="en-US" b="1" dirty="0" smtClean="0">
              <a:solidFill>
                <a:schemeClr val="tx1">
                  <a:lumMod val="50000"/>
                </a:schemeClr>
              </a:solidFill>
            </a:endParaRPr>
          </a:p>
          <a:p>
            <a:pPr>
              <a:buFont typeface="Arial" pitchFamily="34" charset="0"/>
              <a:buChar char="•"/>
            </a:pPr>
            <a:r>
              <a:rPr lang="en-US" dirty="0" smtClean="0">
                <a:solidFill>
                  <a:schemeClr val="tx1">
                    <a:lumMod val="50000"/>
                  </a:schemeClr>
                </a:solidFill>
              </a:rPr>
              <a:t> </a:t>
            </a:r>
            <a:r>
              <a:rPr lang="en-US" u="sng" dirty="0" smtClean="0">
                <a:solidFill>
                  <a:schemeClr val="tx1">
                    <a:lumMod val="50000"/>
                  </a:schemeClr>
                </a:solidFill>
              </a:rPr>
              <a:t>Multilateral development institutions</a:t>
            </a:r>
            <a:r>
              <a:rPr lang="en-US" dirty="0" smtClean="0">
                <a:solidFill>
                  <a:schemeClr val="tx1">
                    <a:lumMod val="50000"/>
                  </a:schemeClr>
                </a:solidFill>
              </a:rPr>
              <a:t> such as: </a:t>
            </a:r>
            <a:r>
              <a:rPr lang="en-US" b="1" dirty="0" smtClean="0">
                <a:solidFill>
                  <a:schemeClr val="tx1">
                    <a:lumMod val="50000"/>
                  </a:schemeClr>
                </a:solidFill>
              </a:rPr>
              <a:t>Asian Development Bank (ADB)</a:t>
            </a:r>
            <a:r>
              <a:rPr lang="en-US" dirty="0" smtClean="0">
                <a:solidFill>
                  <a:schemeClr val="tx1">
                    <a:lumMod val="50000"/>
                  </a:schemeClr>
                </a:solidFill>
              </a:rPr>
              <a:t>,</a:t>
            </a:r>
          </a:p>
          <a:p>
            <a:pPr>
              <a:buFont typeface="Arial" pitchFamily="34" charset="0"/>
              <a:buChar char="•"/>
            </a:pPr>
            <a:r>
              <a:rPr lang="en-US" dirty="0" smtClean="0">
                <a:solidFill>
                  <a:schemeClr val="tx1">
                    <a:lumMod val="50000"/>
                  </a:schemeClr>
                </a:solidFill>
              </a:rPr>
              <a:t> </a:t>
            </a:r>
            <a:r>
              <a:rPr lang="en-US" u="sng" dirty="0" smtClean="0">
                <a:solidFill>
                  <a:schemeClr val="tx1">
                    <a:lumMod val="50000"/>
                  </a:schemeClr>
                </a:solidFill>
              </a:rPr>
              <a:t>Multilateral financial Institutions</a:t>
            </a:r>
            <a:r>
              <a:rPr lang="en-US" dirty="0" smtClean="0">
                <a:solidFill>
                  <a:schemeClr val="tx1">
                    <a:lumMod val="50000"/>
                  </a:schemeClr>
                </a:solidFill>
              </a:rPr>
              <a:t>: </a:t>
            </a:r>
            <a:r>
              <a:rPr lang="en-US" b="1" dirty="0" smtClean="0">
                <a:solidFill>
                  <a:schemeClr val="tx1">
                    <a:lumMod val="50000"/>
                  </a:schemeClr>
                </a:solidFill>
              </a:rPr>
              <a:t>International Fund for Agricultural Development (IFAD), European Commission (EC), World Bank (WB)</a:t>
            </a:r>
            <a:r>
              <a:rPr lang="en-US" dirty="0" smtClean="0">
                <a:solidFill>
                  <a:schemeClr val="tx1">
                    <a:lumMod val="50000"/>
                  </a:schemeClr>
                </a:solidFill>
              </a:rPr>
              <a:t>, </a:t>
            </a:r>
          </a:p>
          <a:p>
            <a:pPr>
              <a:buFont typeface="Arial" pitchFamily="34" charset="0"/>
              <a:buChar char="•"/>
            </a:pPr>
            <a:endParaRPr lang="en-US" dirty="0" smtClean="0">
              <a:solidFill>
                <a:schemeClr val="tx1">
                  <a:lumMod val="50000"/>
                </a:schemeClr>
              </a:solidFill>
            </a:endParaRPr>
          </a:p>
          <a:p>
            <a:pPr>
              <a:buFont typeface="Arial" pitchFamily="34" charset="0"/>
              <a:buChar char="•"/>
            </a:pPr>
            <a:r>
              <a:rPr lang="en-US" dirty="0" smtClean="0">
                <a:solidFill>
                  <a:schemeClr val="tx1">
                    <a:lumMod val="50000"/>
                  </a:schemeClr>
                </a:solidFill>
              </a:rPr>
              <a:t> </a:t>
            </a:r>
            <a:r>
              <a:rPr lang="en-US" u="sng" dirty="0" smtClean="0">
                <a:solidFill>
                  <a:schemeClr val="tx1">
                    <a:lumMod val="50000"/>
                  </a:schemeClr>
                </a:solidFill>
              </a:rPr>
              <a:t>Bilateral organizations</a:t>
            </a:r>
            <a:r>
              <a:rPr lang="en-US" dirty="0" smtClean="0">
                <a:solidFill>
                  <a:schemeClr val="tx1">
                    <a:lumMod val="50000"/>
                  </a:schemeClr>
                </a:solidFill>
              </a:rPr>
              <a:t>: </a:t>
            </a:r>
            <a:r>
              <a:rPr lang="en-US" b="1" dirty="0" smtClean="0">
                <a:solidFill>
                  <a:schemeClr val="tx1">
                    <a:lumMod val="50000"/>
                  </a:schemeClr>
                </a:solidFill>
              </a:rPr>
              <a:t>United States Agency for International Development (USAID), The Deutsche </a:t>
            </a:r>
            <a:r>
              <a:rPr lang="en-US" b="1" dirty="0" err="1" smtClean="0">
                <a:solidFill>
                  <a:schemeClr val="tx1">
                    <a:lumMod val="50000"/>
                  </a:schemeClr>
                </a:solidFill>
              </a:rPr>
              <a:t>Gesellschaft</a:t>
            </a:r>
            <a:r>
              <a:rPr lang="en-US" b="1" dirty="0" smtClean="0">
                <a:solidFill>
                  <a:schemeClr val="tx1">
                    <a:lumMod val="50000"/>
                  </a:schemeClr>
                </a:solidFill>
              </a:rPr>
              <a:t> </a:t>
            </a:r>
            <a:r>
              <a:rPr lang="en-US" b="1" dirty="0" err="1" smtClean="0">
                <a:solidFill>
                  <a:schemeClr val="tx1">
                    <a:lumMod val="50000"/>
                  </a:schemeClr>
                </a:solidFill>
              </a:rPr>
              <a:t>für</a:t>
            </a:r>
            <a:r>
              <a:rPr lang="en-US" b="1" dirty="0" smtClean="0">
                <a:solidFill>
                  <a:schemeClr val="tx1">
                    <a:lumMod val="50000"/>
                  </a:schemeClr>
                </a:solidFill>
              </a:rPr>
              <a:t> </a:t>
            </a:r>
            <a:r>
              <a:rPr lang="en-US" b="1" dirty="0" err="1" smtClean="0">
                <a:solidFill>
                  <a:schemeClr val="tx1">
                    <a:lumMod val="50000"/>
                  </a:schemeClr>
                </a:solidFill>
              </a:rPr>
              <a:t>Internationale</a:t>
            </a:r>
            <a:r>
              <a:rPr lang="en-US" b="1" dirty="0" smtClean="0">
                <a:solidFill>
                  <a:schemeClr val="tx1">
                    <a:lumMod val="50000"/>
                  </a:schemeClr>
                </a:solidFill>
              </a:rPr>
              <a:t> </a:t>
            </a:r>
            <a:r>
              <a:rPr lang="en-US" b="1" dirty="0" err="1" smtClean="0">
                <a:solidFill>
                  <a:schemeClr val="tx1">
                    <a:lumMod val="50000"/>
                  </a:schemeClr>
                </a:solidFill>
              </a:rPr>
              <a:t>Zusammenarbeit</a:t>
            </a:r>
            <a:r>
              <a:rPr lang="en-US" b="1" dirty="0" smtClean="0">
                <a:solidFill>
                  <a:schemeClr val="tx1">
                    <a:lumMod val="50000"/>
                  </a:schemeClr>
                </a:solidFill>
              </a:rPr>
              <a:t> (GIZ), Swiss Agency for Development and Cooperation (SDC), Swedish International Development Cooperation Agency (SIDA), Danish International Development Agency (DANIDA), Japan International Cooperation Agency (JICA), Korea International Cooperation Agency (KOIKA), governments of Finland and the Netherlands</a:t>
            </a:r>
            <a:r>
              <a:rPr lang="en-US" dirty="0" smtClean="0">
                <a:solidFill>
                  <a:schemeClr val="tx1">
                    <a:lumMod val="50000"/>
                  </a:schemeClr>
                </a:solidFill>
              </a:rPr>
              <a:t>, </a:t>
            </a:r>
            <a:r>
              <a:rPr lang="en-US" b="1" dirty="0" smtClean="0">
                <a:solidFill>
                  <a:schemeClr val="tx1">
                    <a:lumMod val="50000"/>
                  </a:schemeClr>
                </a:solidFill>
              </a:rPr>
              <a:t>French </a:t>
            </a:r>
            <a:r>
              <a:rPr lang="en-US" b="1" dirty="0" err="1" smtClean="0">
                <a:solidFill>
                  <a:schemeClr val="tx1">
                    <a:lumMod val="50000"/>
                  </a:schemeClr>
                </a:solidFill>
              </a:rPr>
              <a:t>Agence</a:t>
            </a:r>
            <a:r>
              <a:rPr lang="en-US" b="1" dirty="0" smtClean="0">
                <a:solidFill>
                  <a:schemeClr val="tx1">
                    <a:lumMod val="50000"/>
                  </a:schemeClr>
                </a:solidFill>
              </a:rPr>
              <a:t> </a:t>
            </a:r>
            <a:r>
              <a:rPr lang="en-US" b="1" dirty="0" err="1" smtClean="0">
                <a:solidFill>
                  <a:schemeClr val="tx1">
                    <a:lumMod val="50000"/>
                  </a:schemeClr>
                </a:solidFill>
              </a:rPr>
              <a:t>Française</a:t>
            </a:r>
            <a:r>
              <a:rPr lang="en-US" b="1" dirty="0" smtClean="0">
                <a:solidFill>
                  <a:schemeClr val="tx1">
                    <a:lumMod val="50000"/>
                  </a:schemeClr>
                </a:solidFill>
              </a:rPr>
              <a:t> de </a:t>
            </a:r>
            <a:r>
              <a:rPr lang="en-US" b="1" dirty="0" err="1" smtClean="0">
                <a:solidFill>
                  <a:schemeClr val="tx1">
                    <a:lumMod val="50000"/>
                  </a:schemeClr>
                </a:solidFill>
              </a:rPr>
              <a:t>Developpement</a:t>
            </a:r>
            <a:r>
              <a:rPr lang="en-US" b="1" dirty="0" smtClean="0">
                <a:solidFill>
                  <a:schemeClr val="tx1">
                    <a:lumMod val="50000"/>
                  </a:schemeClr>
                </a:solidFill>
              </a:rPr>
              <a:t> (AFD)</a:t>
            </a:r>
            <a:r>
              <a:rPr lang="en-US" dirty="0" smtClean="0">
                <a:solidFill>
                  <a:schemeClr val="tx1">
                    <a:lumMod val="50000"/>
                  </a:schemeClr>
                </a:solidFill>
              </a:rPr>
              <a:t>. </a:t>
            </a:r>
            <a:endParaRPr lang="en-US" dirty="0">
              <a:solidFill>
                <a:schemeClr val="tx1">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600" dirty="0" smtClean="0">
                <a:solidFill>
                  <a:srgbClr val="FF0000"/>
                </a:solidFill>
              </a:rPr>
              <a:t>Sources of adaptation funding</a:t>
            </a:r>
            <a:endParaRPr lang="en-US" sz="3600" dirty="0">
              <a:solidFill>
                <a:srgbClr val="FF0000"/>
              </a:solidFill>
            </a:endParaRPr>
          </a:p>
        </p:txBody>
      </p:sp>
      <p:sp>
        <p:nvSpPr>
          <p:cNvPr id="6" name="Rectangle 5"/>
          <p:cNvSpPr/>
          <p:nvPr/>
        </p:nvSpPr>
        <p:spPr>
          <a:xfrm>
            <a:off x="323528" y="1268760"/>
            <a:ext cx="8568952" cy="3139321"/>
          </a:xfrm>
          <a:prstGeom prst="rect">
            <a:avLst/>
          </a:prstGeom>
        </p:spPr>
        <p:txBody>
          <a:bodyPr wrap="square">
            <a:spAutoFit/>
          </a:bodyPr>
          <a:lstStyle/>
          <a:p>
            <a:pPr>
              <a:buFont typeface="Arial" pitchFamily="34" charset="0"/>
              <a:buChar char="•"/>
            </a:pPr>
            <a:r>
              <a:rPr lang="en-US" dirty="0" smtClean="0">
                <a:solidFill>
                  <a:schemeClr val="tx1">
                    <a:lumMod val="50000"/>
                  </a:schemeClr>
                </a:solidFill>
              </a:rPr>
              <a:t> Financing of adaptation initiatives have also been done directly by the UN, and by the private sector.</a:t>
            </a:r>
          </a:p>
          <a:p>
            <a:endParaRPr lang="en-US" dirty="0" smtClean="0">
              <a:solidFill>
                <a:schemeClr val="tx1">
                  <a:lumMod val="50000"/>
                </a:schemeClr>
              </a:solidFill>
            </a:endParaRPr>
          </a:p>
          <a:p>
            <a:pPr>
              <a:buFont typeface="Arial" pitchFamily="34" charset="0"/>
              <a:buChar char="•"/>
            </a:pPr>
            <a:r>
              <a:rPr lang="en-US" dirty="0" smtClean="0">
                <a:solidFill>
                  <a:schemeClr val="tx1">
                    <a:lumMod val="50000"/>
                  </a:schemeClr>
                </a:solidFill>
              </a:rPr>
              <a:t> The majority of financing comes in form of grants, technical assistance, and loans. </a:t>
            </a:r>
          </a:p>
          <a:p>
            <a:endParaRPr lang="en-US" dirty="0" smtClean="0">
              <a:solidFill>
                <a:schemeClr val="tx1">
                  <a:lumMod val="50000"/>
                </a:schemeClr>
              </a:solidFill>
            </a:endParaRPr>
          </a:p>
          <a:p>
            <a:pPr>
              <a:buFont typeface="Arial" pitchFamily="34" charset="0"/>
              <a:buChar char="•"/>
            </a:pPr>
            <a:r>
              <a:rPr lang="en-US" dirty="0" smtClean="0">
                <a:solidFill>
                  <a:schemeClr val="tx1">
                    <a:lumMod val="50000"/>
                  </a:schemeClr>
                </a:solidFill>
              </a:rPr>
              <a:t> Majority of the initiatives involves </a:t>
            </a:r>
            <a:r>
              <a:rPr lang="en-US" u="sng" dirty="0" smtClean="0">
                <a:solidFill>
                  <a:schemeClr val="tx1">
                    <a:lumMod val="50000"/>
                  </a:schemeClr>
                </a:solidFill>
              </a:rPr>
              <a:t>two or more financing mechanisms</a:t>
            </a:r>
            <a:r>
              <a:rPr lang="en-US" dirty="0" smtClean="0">
                <a:solidFill>
                  <a:schemeClr val="tx1">
                    <a:lumMod val="50000"/>
                  </a:schemeClr>
                </a:solidFill>
              </a:rPr>
              <a:t>, with a share of </a:t>
            </a:r>
            <a:r>
              <a:rPr lang="en-US" u="sng" dirty="0" smtClean="0">
                <a:solidFill>
                  <a:schemeClr val="tx1">
                    <a:lumMod val="50000"/>
                  </a:schemeClr>
                </a:solidFill>
              </a:rPr>
              <a:t>country participation, as well</a:t>
            </a:r>
            <a:r>
              <a:rPr lang="en-US" dirty="0" smtClean="0">
                <a:solidFill>
                  <a:schemeClr val="tx1">
                    <a:lumMod val="50000"/>
                  </a:schemeClr>
                </a:solidFill>
              </a:rPr>
              <a:t>. </a:t>
            </a:r>
          </a:p>
          <a:p>
            <a:pPr>
              <a:buFont typeface="Arial" pitchFamily="34" charset="0"/>
              <a:buChar char="•"/>
            </a:pPr>
            <a:endParaRPr lang="en-US" dirty="0" smtClean="0">
              <a:solidFill>
                <a:schemeClr val="tx1">
                  <a:lumMod val="50000"/>
                </a:schemeClr>
              </a:solidFill>
            </a:endParaRPr>
          </a:p>
          <a:p>
            <a:pPr>
              <a:buFont typeface="Arial" pitchFamily="34" charset="0"/>
              <a:buChar char="•"/>
            </a:pPr>
            <a:r>
              <a:rPr lang="en-US" dirty="0" smtClean="0">
                <a:solidFill>
                  <a:schemeClr val="tx1">
                    <a:lumMod val="50000"/>
                  </a:schemeClr>
                </a:solidFill>
              </a:rPr>
              <a:t> The region will also be targeted with financing from the emerging global </a:t>
            </a:r>
            <a:r>
              <a:rPr lang="en-US" u="sng" dirty="0" smtClean="0">
                <a:solidFill>
                  <a:schemeClr val="tx1">
                    <a:lumMod val="50000"/>
                  </a:schemeClr>
                </a:solidFill>
              </a:rPr>
              <a:t>Green Fund</a:t>
            </a:r>
            <a:r>
              <a:rPr lang="en-US" dirty="0" smtClean="0">
                <a:solidFill>
                  <a:schemeClr val="tx1">
                    <a:lumMod val="50000"/>
                  </a:schemeClr>
                </a:solidFill>
              </a:rPr>
              <a:t>, and many other mechanisms in the future.</a:t>
            </a:r>
            <a:endParaRPr lang="en-US" dirty="0">
              <a:solidFill>
                <a:schemeClr val="tx1">
                  <a:lumMod val="50000"/>
                </a:schemeClr>
              </a:solidFill>
            </a:endParaRPr>
          </a:p>
        </p:txBody>
      </p:sp>
      <p:sp>
        <p:nvSpPr>
          <p:cNvPr id="4" name="TextBox 3"/>
          <p:cNvSpPr txBox="1"/>
          <p:nvPr/>
        </p:nvSpPr>
        <p:spPr>
          <a:xfrm>
            <a:off x="395536" y="4869160"/>
            <a:ext cx="8136904" cy="923330"/>
          </a:xfrm>
          <a:prstGeom prst="rect">
            <a:avLst/>
          </a:prstGeom>
          <a:noFill/>
        </p:spPr>
        <p:txBody>
          <a:bodyPr wrap="square" rtlCol="0">
            <a:spAutoFit/>
          </a:bodyPr>
          <a:lstStyle/>
          <a:p>
            <a:r>
              <a:rPr lang="en-US" dirty="0" smtClean="0">
                <a:solidFill>
                  <a:schemeClr val="tx1">
                    <a:lumMod val="50000"/>
                  </a:schemeClr>
                </a:solidFill>
              </a:rPr>
              <a:t>An up to date, exhaustive list of such funds can be found from:</a:t>
            </a:r>
          </a:p>
          <a:p>
            <a:r>
              <a:rPr lang="en-US" u="sng" dirty="0" smtClean="0">
                <a:solidFill>
                  <a:schemeClr val="tx1">
                    <a:lumMod val="50000"/>
                  </a:schemeClr>
                </a:solidFill>
                <a:hlinkClick r:id="rId2"/>
              </a:rPr>
              <a:t>http://www.climatefundsupdate.org/listing/hatoyama-Initiative</a:t>
            </a:r>
            <a:endParaRPr lang="en-US" dirty="0" smtClean="0">
              <a:solidFill>
                <a:schemeClr val="tx1">
                  <a:lumMod val="50000"/>
                </a:schemeClr>
              </a:solidFill>
            </a:endParaRPr>
          </a:p>
          <a:p>
            <a:r>
              <a:rPr lang="en-US" u="sng" dirty="0" smtClean="0">
                <a:solidFill>
                  <a:schemeClr val="tx1">
                    <a:lumMod val="50000"/>
                  </a:schemeClr>
                </a:solidFill>
                <a:hlinkClick r:id="rId3"/>
              </a:rPr>
              <a:t>http://www.climatefinanceoptions.org/cfo/Funding%20Sources</a:t>
            </a:r>
            <a:endParaRPr lang="en-US" dirty="0">
              <a:solidFill>
                <a:schemeClr val="tx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de-DE" sz="3600" dirty="0" smtClean="0">
                <a:solidFill>
                  <a:srgbClr val="FF0000"/>
                </a:solidFill>
              </a:rPr>
              <a:t>Content</a:t>
            </a:r>
            <a:endParaRPr lang="de-DE" sz="3600" dirty="0">
              <a:solidFill>
                <a:srgbClr val="FF0000"/>
              </a:solidFill>
            </a:endParaRPr>
          </a:p>
        </p:txBody>
      </p:sp>
      <p:sp>
        <p:nvSpPr>
          <p:cNvPr id="3" name="Content Placeholder 2"/>
          <p:cNvSpPr>
            <a:spLocks noGrp="1"/>
          </p:cNvSpPr>
          <p:nvPr>
            <p:ph idx="1"/>
          </p:nvPr>
        </p:nvSpPr>
        <p:spPr/>
        <p:txBody>
          <a:bodyPr/>
          <a:lstStyle/>
          <a:p>
            <a:pPr>
              <a:buFont typeface="Arial" pitchFamily="34" charset="0"/>
              <a:buChar char="•"/>
            </a:pPr>
            <a:r>
              <a:rPr lang="de-DE" sz="2400" b="1" dirty="0" smtClean="0">
                <a:solidFill>
                  <a:schemeClr val="tx1">
                    <a:lumMod val="50000"/>
                  </a:schemeClr>
                </a:solidFill>
              </a:rPr>
              <a:t>Definition of climate change adaptation</a:t>
            </a:r>
          </a:p>
          <a:p>
            <a:pPr>
              <a:buFont typeface="Arial" pitchFamily="34" charset="0"/>
              <a:buChar char="•"/>
            </a:pPr>
            <a:r>
              <a:rPr lang="de-DE" sz="2400" b="1" dirty="0" smtClean="0">
                <a:solidFill>
                  <a:schemeClr val="tx1">
                    <a:lumMod val="50000"/>
                  </a:schemeClr>
                </a:solidFill>
              </a:rPr>
              <a:t>Climate change impacts, vulnerability and adaptation options</a:t>
            </a:r>
          </a:p>
          <a:p>
            <a:pPr>
              <a:buFont typeface="Arial" pitchFamily="34" charset="0"/>
              <a:buChar char="•"/>
            </a:pPr>
            <a:r>
              <a:rPr lang="de-DE" sz="2400" b="1" dirty="0" smtClean="0">
                <a:solidFill>
                  <a:schemeClr val="tx1">
                    <a:lumMod val="50000"/>
                  </a:schemeClr>
                </a:solidFill>
              </a:rPr>
              <a:t>Adaptation and the global climate change regime</a:t>
            </a:r>
          </a:p>
          <a:p>
            <a:pPr>
              <a:buFont typeface="Arial" pitchFamily="34" charset="0"/>
              <a:buChar char="•"/>
            </a:pPr>
            <a:r>
              <a:rPr lang="de-DE" sz="2400" b="1" dirty="0" smtClean="0">
                <a:solidFill>
                  <a:schemeClr val="tx1">
                    <a:lumMod val="50000"/>
                  </a:schemeClr>
                </a:solidFill>
              </a:rPr>
              <a:t>National Adaptation Programmes of Action (NAPAs)</a:t>
            </a:r>
          </a:p>
          <a:p>
            <a:pPr>
              <a:buFont typeface="Arial" pitchFamily="34" charset="0"/>
              <a:buChar char="•"/>
            </a:pPr>
            <a:r>
              <a:rPr lang="de-DE" sz="2400" b="1" dirty="0" smtClean="0">
                <a:solidFill>
                  <a:schemeClr val="tx1">
                    <a:lumMod val="50000"/>
                  </a:schemeClr>
                </a:solidFill>
              </a:rPr>
              <a:t>Adaptation funding</a:t>
            </a:r>
          </a:p>
          <a:p>
            <a:pPr>
              <a:buFont typeface="Arial" pitchFamily="34" charset="0"/>
              <a:buChar char="•"/>
            </a:pPr>
            <a:r>
              <a:rPr lang="de-DE" sz="2400" b="1" dirty="0" smtClean="0">
                <a:solidFill>
                  <a:schemeClr val="tx1">
                    <a:lumMod val="50000"/>
                  </a:schemeClr>
                </a:solidFill>
              </a:rPr>
              <a:t>Outlook for post-2012</a:t>
            </a:r>
          </a:p>
          <a:p>
            <a:pPr>
              <a:buFont typeface="Arial" pitchFamily="34" charset="0"/>
              <a:buChar char="•"/>
            </a:pPr>
            <a:endParaRPr lang="de-DE" sz="2400" b="1" dirty="0" smtClean="0">
              <a:solidFill>
                <a:srgbClr val="777777"/>
              </a:solidFill>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600" dirty="0" smtClean="0">
                <a:solidFill>
                  <a:srgbClr val="FF0000"/>
                </a:solidFill>
              </a:rPr>
              <a:t>UNFCCC Funds - SCCF</a:t>
            </a:r>
            <a:endParaRPr lang="en-US" sz="3600" dirty="0">
              <a:solidFill>
                <a:srgbClr val="FF0000"/>
              </a:solidFill>
            </a:endParaRPr>
          </a:p>
        </p:txBody>
      </p:sp>
      <p:sp>
        <p:nvSpPr>
          <p:cNvPr id="4" name="Content Placeholder 3"/>
          <p:cNvSpPr>
            <a:spLocks noGrp="1"/>
          </p:cNvSpPr>
          <p:nvPr>
            <p:ph idx="1"/>
          </p:nvPr>
        </p:nvSpPr>
        <p:spPr>
          <a:xfrm>
            <a:off x="457200" y="1196752"/>
            <a:ext cx="8229600" cy="4525963"/>
          </a:xfrm>
        </p:spPr>
        <p:txBody>
          <a:bodyPr/>
          <a:lstStyle/>
          <a:p>
            <a:r>
              <a:rPr lang="en-GB" sz="1800" b="1" dirty="0" smtClean="0">
                <a:solidFill>
                  <a:srgbClr val="FF0000"/>
                </a:solidFill>
              </a:rPr>
              <a:t>Objective: </a:t>
            </a:r>
          </a:p>
          <a:p>
            <a:pPr lvl="1"/>
            <a:r>
              <a:rPr lang="en-GB" sz="1800" dirty="0" smtClean="0">
                <a:solidFill>
                  <a:schemeClr val="tx1">
                    <a:lumMod val="50000"/>
                  </a:schemeClr>
                </a:solidFill>
              </a:rPr>
              <a:t>Implement long-term adaptation measures that increase the resilience of national development sectors to the impacts of climate change </a:t>
            </a:r>
          </a:p>
          <a:p>
            <a:r>
              <a:rPr lang="en-GB" sz="1800" b="1" dirty="0" smtClean="0">
                <a:solidFill>
                  <a:srgbClr val="FF0000"/>
                </a:solidFill>
              </a:rPr>
              <a:t>Administrator: </a:t>
            </a:r>
            <a:r>
              <a:rPr lang="en-GB" sz="1800" dirty="0" smtClean="0">
                <a:solidFill>
                  <a:schemeClr val="tx1">
                    <a:lumMod val="50000"/>
                  </a:schemeClr>
                </a:solidFill>
              </a:rPr>
              <a:t>GEF</a:t>
            </a:r>
          </a:p>
          <a:p>
            <a:r>
              <a:rPr lang="en-GB" sz="1800" b="1" dirty="0" smtClean="0">
                <a:solidFill>
                  <a:srgbClr val="FF0000"/>
                </a:solidFill>
              </a:rPr>
              <a:t>Eligibility: </a:t>
            </a:r>
          </a:p>
          <a:p>
            <a:pPr lvl="1"/>
            <a:r>
              <a:rPr lang="en-GB" sz="1800" dirty="0" smtClean="0">
                <a:solidFill>
                  <a:schemeClr val="tx1">
                    <a:lumMod val="50000"/>
                  </a:schemeClr>
                </a:solidFill>
              </a:rPr>
              <a:t>All Non-Annex 1 countries are eligible to apply for funding under the SCCF, although the most vulnerable countries in Africa, Asia and the Small Island Developing States (SIDS) are given priority</a:t>
            </a:r>
          </a:p>
          <a:p>
            <a:r>
              <a:rPr lang="en-GB" sz="1800" b="1" dirty="0" smtClean="0">
                <a:solidFill>
                  <a:srgbClr val="FF0000"/>
                </a:solidFill>
              </a:rPr>
              <a:t>Status: </a:t>
            </a:r>
          </a:p>
          <a:p>
            <a:pPr lvl="1"/>
            <a:r>
              <a:rPr lang="en-GB" sz="1800" dirty="0" smtClean="0">
                <a:solidFill>
                  <a:schemeClr val="tx1">
                    <a:lumMod val="50000"/>
                  </a:schemeClr>
                </a:solidFill>
              </a:rPr>
              <a:t>USD 148 million pledged to the SCCF, of which USD 110.48 deposited (as of May 2010).</a:t>
            </a:r>
          </a:p>
          <a:p>
            <a:pPr lvl="1"/>
            <a:r>
              <a:rPr lang="en-GB" sz="1800" dirty="0" smtClean="0">
                <a:solidFill>
                  <a:schemeClr val="tx1">
                    <a:lumMod val="50000"/>
                  </a:schemeClr>
                </a:solidFill>
              </a:rPr>
              <a:t>USD 105 million have been allocated to 30 approved projects (as of January 2011)</a:t>
            </a:r>
          </a:p>
          <a:p>
            <a:r>
              <a:rPr lang="en-GB" sz="1800" b="1" dirty="0" smtClean="0">
                <a:solidFill>
                  <a:srgbClr val="FF0000"/>
                </a:solidFill>
              </a:rPr>
              <a:t>South East Asia relevance:</a:t>
            </a:r>
          </a:p>
          <a:p>
            <a:pPr lvl="1"/>
            <a:r>
              <a:rPr lang="en-GB" sz="1800" dirty="0" smtClean="0">
                <a:solidFill>
                  <a:schemeClr val="tx1">
                    <a:lumMod val="50000"/>
                  </a:schemeClr>
                </a:solidFill>
              </a:rPr>
              <a:t>Potential source of adaptation funding</a:t>
            </a:r>
          </a:p>
          <a:p>
            <a:pPr lvl="1"/>
            <a:r>
              <a:rPr lang="en-GB" sz="1800" dirty="0" smtClean="0">
                <a:solidFill>
                  <a:schemeClr val="tx1">
                    <a:lumMod val="50000"/>
                  </a:schemeClr>
                </a:solidFill>
              </a:rPr>
              <a:t>Thailand: </a:t>
            </a:r>
            <a:r>
              <a:rPr lang="en-US" sz="1800" u="sng" dirty="0" smtClean="0">
                <a:hlinkClick r:id="rId2" action="ppaction://hlinkfile"/>
              </a:rPr>
              <a:t>Strengthening the Capacity of Vulnerable Coastal Communities to Address the Risk of Climate Change and Extreme Weather Events</a:t>
            </a:r>
            <a:r>
              <a:rPr lang="en-US" sz="1800" u="sng" dirty="0" smtClean="0"/>
              <a:t> </a:t>
            </a:r>
            <a:endParaRPr lang="en-GB" sz="1800" u="sng" dirty="0" smtClean="0">
              <a:solidFill>
                <a:schemeClr val="tx1">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600" dirty="0" smtClean="0">
                <a:solidFill>
                  <a:srgbClr val="FF0000"/>
                </a:solidFill>
              </a:rPr>
              <a:t>UNFCCC Funds - LDCF</a:t>
            </a:r>
            <a:endParaRPr lang="en-US" sz="3600" dirty="0">
              <a:solidFill>
                <a:srgbClr val="FF0000"/>
              </a:solidFill>
            </a:endParaRPr>
          </a:p>
        </p:txBody>
      </p:sp>
      <p:sp>
        <p:nvSpPr>
          <p:cNvPr id="4" name="Content Placeholder 3"/>
          <p:cNvSpPr>
            <a:spLocks noGrp="1"/>
          </p:cNvSpPr>
          <p:nvPr>
            <p:ph idx="1"/>
          </p:nvPr>
        </p:nvSpPr>
        <p:spPr>
          <a:xfrm>
            <a:off x="457200" y="1351309"/>
            <a:ext cx="8229600" cy="4525963"/>
          </a:xfrm>
        </p:spPr>
        <p:txBody>
          <a:bodyPr/>
          <a:lstStyle/>
          <a:p>
            <a:r>
              <a:rPr lang="en-GB" sz="1800" b="1" dirty="0" smtClean="0">
                <a:solidFill>
                  <a:srgbClr val="FF0000"/>
                </a:solidFill>
              </a:rPr>
              <a:t>Objective: </a:t>
            </a:r>
          </a:p>
          <a:p>
            <a:pPr lvl="1"/>
            <a:r>
              <a:rPr lang="en-GB" sz="1800" dirty="0" smtClean="0">
                <a:solidFill>
                  <a:schemeClr val="tx1">
                    <a:lumMod val="50000"/>
                  </a:schemeClr>
                </a:solidFill>
              </a:rPr>
              <a:t>Address the special needs of the Least Developed Countries which are especially vulnerable to the adverse impacts of climate change , including preparing and implementing the NAPAs</a:t>
            </a:r>
          </a:p>
          <a:p>
            <a:r>
              <a:rPr lang="en-GB" sz="1800" b="1" dirty="0" smtClean="0">
                <a:solidFill>
                  <a:srgbClr val="FF0000"/>
                </a:solidFill>
              </a:rPr>
              <a:t>Administrator: </a:t>
            </a:r>
            <a:r>
              <a:rPr lang="en-GB" sz="1800" dirty="0" smtClean="0">
                <a:solidFill>
                  <a:schemeClr val="tx1">
                    <a:lumMod val="50000"/>
                  </a:schemeClr>
                </a:solidFill>
              </a:rPr>
              <a:t>GEF</a:t>
            </a:r>
          </a:p>
          <a:p>
            <a:r>
              <a:rPr lang="en-GB" sz="1800" b="1" dirty="0" smtClean="0">
                <a:solidFill>
                  <a:srgbClr val="FF0000"/>
                </a:solidFill>
              </a:rPr>
              <a:t>Eligibility: </a:t>
            </a:r>
          </a:p>
          <a:p>
            <a:pPr lvl="1"/>
            <a:r>
              <a:rPr lang="en-GB" sz="1800" dirty="0" smtClean="0">
                <a:solidFill>
                  <a:schemeClr val="tx1">
                    <a:lumMod val="50000"/>
                  </a:schemeClr>
                </a:solidFill>
              </a:rPr>
              <a:t>All least developed countries are eligible to apply for funding under the LDCF. Funding is disbursed based on a series of criteria drawn from the COP guidance</a:t>
            </a:r>
          </a:p>
          <a:p>
            <a:r>
              <a:rPr lang="en-GB" sz="1800" b="1" dirty="0" smtClean="0">
                <a:solidFill>
                  <a:srgbClr val="FF0000"/>
                </a:solidFill>
              </a:rPr>
              <a:t>Status: </a:t>
            </a:r>
          </a:p>
          <a:p>
            <a:pPr lvl="1"/>
            <a:r>
              <a:rPr lang="en-GB" sz="1800" dirty="0" smtClean="0">
                <a:solidFill>
                  <a:schemeClr val="tx1">
                    <a:lumMod val="50000"/>
                  </a:schemeClr>
                </a:solidFill>
              </a:rPr>
              <a:t>USD 221 million pledged, of which USD 169 million deposited (as of May 2010)</a:t>
            </a:r>
          </a:p>
          <a:p>
            <a:pPr lvl="1"/>
            <a:r>
              <a:rPr lang="en-GB" sz="1800" dirty="0" smtClean="0">
                <a:solidFill>
                  <a:schemeClr val="tx1">
                    <a:lumMod val="50000"/>
                  </a:schemeClr>
                </a:solidFill>
              </a:rPr>
              <a:t>USD 147 million have been allocated to 94 approved projects, including the preparation of 48 NAPAs (as of January 2011)</a:t>
            </a:r>
            <a:endParaRPr lang="en-GB" sz="1800" b="1" dirty="0" smtClean="0">
              <a:solidFill>
                <a:schemeClr val="tx1">
                  <a:lumMod val="50000"/>
                </a:schemeClr>
              </a:solidFill>
            </a:endParaRPr>
          </a:p>
          <a:p>
            <a:r>
              <a:rPr lang="en-GB" sz="1800" b="1" dirty="0" smtClean="0">
                <a:solidFill>
                  <a:srgbClr val="FF0000"/>
                </a:solidFill>
              </a:rPr>
              <a:t>South East Asia relevance – </a:t>
            </a:r>
          </a:p>
          <a:p>
            <a:r>
              <a:rPr lang="en-GB" sz="1800" dirty="0" smtClean="0">
                <a:solidFill>
                  <a:schemeClr val="tx1">
                    <a:lumMod val="50000"/>
                  </a:schemeClr>
                </a:solidFill>
              </a:rPr>
              <a:t>Relevant to South East Asia, including 2 NAPAs</a:t>
            </a:r>
          </a:p>
          <a:p>
            <a:pPr lvl="1">
              <a:buNone/>
            </a:pPr>
            <a:endParaRPr lang="en-GB" sz="1400" b="1" dirty="0" smtClean="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600" dirty="0" smtClean="0">
                <a:solidFill>
                  <a:srgbClr val="FF0000"/>
                </a:solidFill>
              </a:rPr>
              <a:t>UNFCCC Funds – LDCF</a:t>
            </a:r>
            <a:br>
              <a:rPr lang="en-GB" sz="3600" dirty="0" smtClean="0">
                <a:solidFill>
                  <a:srgbClr val="FF0000"/>
                </a:solidFill>
              </a:rPr>
            </a:br>
            <a:r>
              <a:rPr lang="en-GB" sz="3600" dirty="0" smtClean="0">
                <a:solidFill>
                  <a:srgbClr val="FF0000"/>
                </a:solidFill>
              </a:rPr>
              <a:t>relevance to SE Asia</a:t>
            </a:r>
            <a:endParaRPr lang="en-US" sz="3600" dirty="0">
              <a:solidFill>
                <a:srgbClr val="FF0000"/>
              </a:solidFill>
            </a:endParaRPr>
          </a:p>
        </p:txBody>
      </p:sp>
      <p:sp>
        <p:nvSpPr>
          <p:cNvPr id="6" name="TextBox 5"/>
          <p:cNvSpPr txBox="1"/>
          <p:nvPr/>
        </p:nvSpPr>
        <p:spPr>
          <a:xfrm>
            <a:off x="827584" y="1628800"/>
            <a:ext cx="4824536" cy="369332"/>
          </a:xfrm>
          <a:prstGeom prst="rect">
            <a:avLst/>
          </a:prstGeom>
          <a:noFill/>
        </p:spPr>
        <p:txBody>
          <a:bodyPr wrap="square" rtlCol="0">
            <a:spAutoFit/>
          </a:bodyPr>
          <a:lstStyle/>
          <a:p>
            <a:endParaRPr lang="en-US" dirty="0"/>
          </a:p>
        </p:txBody>
      </p:sp>
      <p:sp>
        <p:nvSpPr>
          <p:cNvPr id="7" name="TextBox 6"/>
          <p:cNvSpPr txBox="1"/>
          <p:nvPr/>
        </p:nvSpPr>
        <p:spPr>
          <a:xfrm>
            <a:off x="971600" y="1916832"/>
            <a:ext cx="7776864" cy="3139321"/>
          </a:xfrm>
          <a:prstGeom prst="rect">
            <a:avLst/>
          </a:prstGeom>
          <a:noFill/>
        </p:spPr>
        <p:txBody>
          <a:bodyPr wrap="square" rtlCol="0">
            <a:spAutoFit/>
          </a:bodyPr>
          <a:lstStyle/>
          <a:p>
            <a:r>
              <a:rPr lang="en-US" dirty="0" smtClean="0">
                <a:solidFill>
                  <a:schemeClr val="tx1">
                    <a:lumMod val="50000"/>
                  </a:schemeClr>
                </a:solidFill>
              </a:rPr>
              <a:t>Cambodia: </a:t>
            </a:r>
            <a:r>
              <a:rPr lang="en-US" dirty="0" smtClean="0">
                <a:hlinkClick r:id="rId2" action="ppaction://hlinkfile"/>
              </a:rPr>
              <a:t>Strengthening the adaptive capacity and resilience of rural communities using micro watershed approaches to climate change and variability to attain sustainable food security</a:t>
            </a:r>
            <a:endParaRPr lang="en-US" dirty="0" smtClean="0"/>
          </a:p>
          <a:p>
            <a:r>
              <a:rPr lang="en-US" dirty="0" smtClean="0">
                <a:solidFill>
                  <a:schemeClr val="tx1">
                    <a:lumMod val="50000"/>
                  </a:schemeClr>
                </a:solidFill>
              </a:rPr>
              <a:t>Lao PDR: </a:t>
            </a:r>
            <a:r>
              <a:rPr lang="en-US" dirty="0" smtClean="0">
                <a:hlinkClick r:id="rId3" action="ppaction://hlinkfile"/>
              </a:rPr>
              <a:t>Effective Governance for Small Scale Rural Infrastructure and Disaster Preparedness in a Changing Climate</a:t>
            </a:r>
            <a:endParaRPr lang="en-US" dirty="0" smtClean="0"/>
          </a:p>
          <a:p>
            <a:r>
              <a:rPr lang="en-US" dirty="0" smtClean="0">
                <a:solidFill>
                  <a:schemeClr val="tx1">
                    <a:lumMod val="50000"/>
                  </a:schemeClr>
                </a:solidFill>
              </a:rPr>
              <a:t>Cambodia:</a:t>
            </a:r>
            <a:r>
              <a:rPr lang="en-US" dirty="0" smtClean="0">
                <a:hlinkClick r:id="rId4" action="ppaction://hlinkfile"/>
              </a:rPr>
              <a:t> Vulnerability Assessment and Adaptation </a:t>
            </a:r>
            <a:r>
              <a:rPr lang="en-US" dirty="0" err="1" smtClean="0">
                <a:hlinkClick r:id="rId4" action="ppaction://hlinkfile"/>
              </a:rPr>
              <a:t>Programme</a:t>
            </a:r>
            <a:r>
              <a:rPr lang="en-US" dirty="0" smtClean="0">
                <a:hlinkClick r:id="rId4" action="ppaction://hlinkfile"/>
              </a:rPr>
              <a:t> for Climate Change in the Coastal Zone of Cambodia Considering Livelihood Improvement and Ecosystems</a:t>
            </a:r>
            <a:endParaRPr lang="en-US" dirty="0" smtClean="0">
              <a:solidFill>
                <a:schemeClr val="tx1">
                  <a:lumMod val="50000"/>
                </a:schemeClr>
              </a:solidFill>
            </a:endParaRPr>
          </a:p>
          <a:p>
            <a:r>
              <a:rPr lang="en-US" dirty="0" smtClean="0">
                <a:solidFill>
                  <a:schemeClr val="tx1">
                    <a:lumMod val="50000"/>
                  </a:schemeClr>
                </a:solidFill>
              </a:rPr>
              <a:t>Lao PDR: </a:t>
            </a:r>
            <a:r>
              <a:rPr lang="en-US" dirty="0" smtClean="0">
                <a:hlinkClick r:id="rId5" action="ppaction://hlinkfile"/>
              </a:rPr>
              <a:t>Improving the Resilience of the Agriculture Sector in LAO PDR to Climate Change Impacts</a:t>
            </a:r>
            <a:endParaRPr lang="en-US" dirty="0" smtClean="0"/>
          </a:p>
          <a:p>
            <a:endParaRPr lang="en-US" dirty="0">
              <a:solidFill>
                <a:schemeClr val="tx1">
                  <a:lumMod val="5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74638"/>
            <a:ext cx="6419056" cy="1143000"/>
          </a:xfrm>
        </p:spPr>
        <p:txBody>
          <a:bodyPr/>
          <a:lstStyle/>
          <a:p>
            <a:pPr algn="r"/>
            <a:r>
              <a:rPr lang="en-GB" sz="3600" dirty="0" smtClean="0">
                <a:solidFill>
                  <a:srgbClr val="FF0000"/>
                </a:solidFill>
              </a:rPr>
              <a:t>UNFCCC Funds – Adaptation Fund</a:t>
            </a:r>
            <a:endParaRPr lang="en-US" sz="3600" dirty="0">
              <a:solidFill>
                <a:srgbClr val="FF0000"/>
              </a:solidFill>
            </a:endParaRPr>
          </a:p>
        </p:txBody>
      </p:sp>
      <p:sp>
        <p:nvSpPr>
          <p:cNvPr id="4" name="Content Placeholder 3"/>
          <p:cNvSpPr>
            <a:spLocks noGrp="1"/>
          </p:cNvSpPr>
          <p:nvPr>
            <p:ph idx="1"/>
          </p:nvPr>
        </p:nvSpPr>
        <p:spPr>
          <a:xfrm>
            <a:off x="457200" y="1124744"/>
            <a:ext cx="8363272" cy="4525963"/>
          </a:xfrm>
        </p:spPr>
        <p:txBody>
          <a:bodyPr/>
          <a:lstStyle/>
          <a:p>
            <a:r>
              <a:rPr lang="en-GB" sz="1800" b="1" dirty="0" smtClean="0">
                <a:solidFill>
                  <a:srgbClr val="FF0000"/>
                </a:solidFill>
              </a:rPr>
              <a:t>Objective: </a:t>
            </a:r>
          </a:p>
          <a:p>
            <a:pPr lvl="1"/>
            <a:r>
              <a:rPr lang="en-GB" sz="1800" dirty="0" smtClean="0">
                <a:solidFill>
                  <a:schemeClr val="tx1">
                    <a:lumMod val="50000"/>
                  </a:schemeClr>
                </a:solidFill>
              </a:rPr>
              <a:t>Finance projects that will provide concrete support to adaptation activities that reduce the adverse effects of climate change facing communities, countries and sectors</a:t>
            </a:r>
          </a:p>
          <a:p>
            <a:r>
              <a:rPr lang="en-GB" sz="1800" b="1" dirty="0" smtClean="0">
                <a:solidFill>
                  <a:srgbClr val="FF0000"/>
                </a:solidFill>
              </a:rPr>
              <a:t>Administrator: </a:t>
            </a:r>
            <a:r>
              <a:rPr lang="en-GB" sz="1800" dirty="0" smtClean="0">
                <a:solidFill>
                  <a:schemeClr val="tx1">
                    <a:lumMod val="50000"/>
                  </a:schemeClr>
                </a:solidFill>
              </a:rPr>
              <a:t>Adaptation Fund Board</a:t>
            </a:r>
          </a:p>
          <a:p>
            <a:r>
              <a:rPr lang="en-GB" sz="1800" b="1" dirty="0" smtClean="0">
                <a:solidFill>
                  <a:srgbClr val="FF0000"/>
                </a:solidFill>
              </a:rPr>
              <a:t>Eligibility: </a:t>
            </a:r>
          </a:p>
          <a:p>
            <a:pPr lvl="1"/>
            <a:r>
              <a:rPr lang="en-GB" sz="1800" dirty="0" smtClean="0">
                <a:solidFill>
                  <a:schemeClr val="tx1">
                    <a:lumMod val="50000"/>
                  </a:schemeClr>
                </a:solidFill>
              </a:rPr>
              <a:t>Kyoto Protocol Parties that are particularly vulnerable to climate change impacts, such as low-lying and other small island countries, countries with low-lying coastal, arid and semi-arid areas or areas liable to floods, drought and desertification, and developing countries with fragile mountainous ecosystems </a:t>
            </a:r>
          </a:p>
          <a:p>
            <a:r>
              <a:rPr lang="en-GB" sz="1800" b="1" dirty="0" smtClean="0">
                <a:solidFill>
                  <a:srgbClr val="FF0000"/>
                </a:solidFill>
              </a:rPr>
              <a:t>Status: </a:t>
            </a:r>
          </a:p>
          <a:p>
            <a:pPr lvl="1"/>
            <a:r>
              <a:rPr lang="en-GB" sz="1800" dirty="0" smtClean="0">
                <a:solidFill>
                  <a:schemeClr val="tx1">
                    <a:lumMod val="50000"/>
                  </a:schemeClr>
                </a:solidFill>
              </a:rPr>
              <a:t>Roughly USD 250 million, including ~USD 150 million from the sale of CERs (2%), ~USD 100 million from donor countries, + some investment income </a:t>
            </a:r>
          </a:p>
          <a:p>
            <a:r>
              <a:rPr lang="en-GB" sz="1800" b="1" dirty="0" smtClean="0">
                <a:solidFill>
                  <a:srgbClr val="FF0000"/>
                </a:solidFill>
              </a:rPr>
              <a:t>Central Africa relevance:</a:t>
            </a:r>
          </a:p>
          <a:p>
            <a:pPr lvl="1"/>
            <a:r>
              <a:rPr lang="en-GB" sz="1800" dirty="0" smtClean="0">
                <a:solidFill>
                  <a:schemeClr val="tx1">
                    <a:lumMod val="50000"/>
                  </a:schemeClr>
                </a:solidFill>
              </a:rPr>
              <a:t>Potential source of adaptation funding</a:t>
            </a:r>
          </a:p>
          <a:p>
            <a:pPr lvl="1"/>
            <a:r>
              <a:rPr lang="en-GB" sz="1800" dirty="0" smtClean="0">
                <a:solidFill>
                  <a:schemeClr val="tx1">
                    <a:lumMod val="50000"/>
                  </a:schemeClr>
                </a:solidFill>
              </a:rPr>
              <a:t>No projects financed in the sub-region to date, only nine projects financed to date in total</a:t>
            </a:r>
            <a:endParaRPr lang="en-US" sz="1800" dirty="0" smtClean="0">
              <a:solidFill>
                <a:schemeClr val="tx1">
                  <a:lumMod val="50000"/>
                </a:schemeClr>
              </a:solidFill>
            </a:endParaRPr>
          </a:p>
          <a:p>
            <a:endParaRPr lang="en-GB" sz="1800" b="1" dirty="0" smtClean="0">
              <a:solidFill>
                <a:schemeClr val="tx1">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74638"/>
            <a:ext cx="6419056" cy="1143000"/>
          </a:xfrm>
        </p:spPr>
        <p:txBody>
          <a:bodyPr/>
          <a:lstStyle/>
          <a:p>
            <a:pPr algn="r"/>
            <a:r>
              <a:rPr lang="en-GB" sz="3600" dirty="0" smtClean="0">
                <a:solidFill>
                  <a:srgbClr val="FF0000"/>
                </a:solidFill>
              </a:rPr>
              <a:t>Other bi-lateral and multi-lateral funding</a:t>
            </a:r>
            <a:endParaRPr lang="en-US" sz="3600" dirty="0">
              <a:solidFill>
                <a:srgbClr val="FF0000"/>
              </a:solidFill>
            </a:endParaRPr>
          </a:p>
        </p:txBody>
      </p:sp>
      <p:graphicFrame>
        <p:nvGraphicFramePr>
          <p:cNvPr id="4" name="Table 3"/>
          <p:cNvGraphicFramePr>
            <a:graphicFrameLocks noGrp="1"/>
          </p:cNvGraphicFramePr>
          <p:nvPr/>
        </p:nvGraphicFramePr>
        <p:xfrm>
          <a:off x="1043608" y="1700808"/>
          <a:ext cx="7560840" cy="4775362"/>
        </p:xfrm>
        <a:graphic>
          <a:graphicData uri="http://schemas.openxmlformats.org/drawingml/2006/table">
            <a:tbl>
              <a:tblPr>
                <a:tableStyleId>{8A107856-5554-42FB-B03E-39F5DBC370BA}</a:tableStyleId>
              </a:tblPr>
              <a:tblGrid>
                <a:gridCol w="1018478"/>
                <a:gridCol w="1772365"/>
                <a:gridCol w="887403"/>
                <a:gridCol w="1035575"/>
                <a:gridCol w="1243180"/>
                <a:gridCol w="1603839"/>
              </a:tblGrid>
              <a:tr h="594390">
                <a:tc>
                  <a:txBody>
                    <a:bodyPr/>
                    <a:lstStyle/>
                    <a:p>
                      <a:pPr algn="l">
                        <a:lnSpc>
                          <a:spcPts val="1200"/>
                        </a:lnSpc>
                        <a:spcAft>
                          <a:spcPts val="0"/>
                        </a:spcAft>
                      </a:pPr>
                      <a:r>
                        <a:rPr lang="en-US" sz="1200" b="1" dirty="0"/>
                        <a:t>GEF Funds</a:t>
                      </a:r>
                      <a:endParaRPr lang="en-US" sz="1200" b="1" dirty="0">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b="1"/>
                        <a:t>Focus Areas</a:t>
                      </a:r>
                      <a:endParaRPr lang="en-US" sz="1200" b="1">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b="1"/>
                        <a:t>Volume pledged</a:t>
                      </a:r>
                      <a:endParaRPr lang="en-US" sz="1200" b="1">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b="1"/>
                        <a:t>Status</a:t>
                      </a:r>
                      <a:endParaRPr lang="en-US" sz="1200" b="1">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b="1"/>
                        <a:t>Eligibility</a:t>
                      </a:r>
                      <a:endParaRPr lang="en-US" sz="1200" b="1">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b="1" dirty="0"/>
                        <a:t>Projects funded in sub-region</a:t>
                      </a:r>
                      <a:endParaRPr lang="en-US" sz="1200" b="1" dirty="0">
                        <a:latin typeface="Arial"/>
                        <a:ea typeface="Times New Roman"/>
                        <a:cs typeface="Times New Roman"/>
                      </a:endParaRPr>
                    </a:p>
                  </a:txBody>
                  <a:tcPr marL="68580" marR="68580" marT="0" marB="0" anchor="ctr"/>
                </a:tc>
              </a:tr>
              <a:tr h="1445152">
                <a:tc>
                  <a:txBody>
                    <a:bodyPr/>
                    <a:lstStyle/>
                    <a:p>
                      <a:pPr algn="l">
                        <a:lnSpc>
                          <a:spcPts val="1200"/>
                        </a:lnSpc>
                        <a:spcAft>
                          <a:spcPts val="0"/>
                        </a:spcAft>
                      </a:pPr>
                      <a:r>
                        <a:rPr lang="en-US" sz="1200" dirty="0"/>
                        <a:t>GEF Small Grants </a:t>
                      </a:r>
                      <a:r>
                        <a:rPr lang="en-US" sz="1200" dirty="0" err="1"/>
                        <a:t>Programme</a:t>
                      </a:r>
                      <a:r>
                        <a:rPr lang="en-US" sz="1200" dirty="0"/>
                        <a:t> (SGP)</a:t>
                      </a: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a:t>Activities of non-governmental and community-based organizations in developing countries in five focal areas including adaptation</a:t>
                      </a:r>
                      <a:endParaRPr lang="en-US" sz="120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dirty="0"/>
                        <a:t>N/A</a:t>
                      </a: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dirty="0"/>
                        <a:t>USD $247m disbursed so far in 9,500 grants. Open for project ideas</a:t>
                      </a: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a:t>Countries that ratified both the UNFCCC and CBD</a:t>
                      </a:r>
                      <a:endParaRPr lang="en-US" sz="120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dirty="0" smtClean="0"/>
                        <a:t>Numerous adaptation </a:t>
                      </a:r>
                      <a:r>
                        <a:rPr lang="en-US" sz="1200" dirty="0"/>
                        <a:t>specific projects in </a:t>
                      </a:r>
                      <a:r>
                        <a:rPr lang="en-US" sz="1200" dirty="0" smtClean="0"/>
                        <a:t>the region</a:t>
                      </a:r>
                      <a:endParaRPr lang="en-US" sz="1200" dirty="0">
                        <a:solidFill>
                          <a:schemeClr val="tx1">
                            <a:lumMod val="50000"/>
                          </a:schemeClr>
                        </a:solidFill>
                        <a:latin typeface="Arial"/>
                        <a:ea typeface="Times New Roman"/>
                        <a:cs typeface="Times New Roman"/>
                      </a:endParaRPr>
                    </a:p>
                  </a:txBody>
                  <a:tcPr marL="68580" marR="68580" marT="0" marB="0" anchor="ctr"/>
                </a:tc>
              </a:tr>
              <a:tr h="1367910">
                <a:tc>
                  <a:txBody>
                    <a:bodyPr/>
                    <a:lstStyle/>
                    <a:p>
                      <a:pPr algn="l">
                        <a:lnSpc>
                          <a:spcPts val="1200"/>
                        </a:lnSpc>
                        <a:spcAft>
                          <a:spcPts val="0"/>
                        </a:spcAft>
                      </a:pPr>
                      <a:r>
                        <a:rPr lang="en-US" sz="1200" dirty="0"/>
                        <a:t>Global Facility for Disaster Reduction and Recovery (GFDRR)</a:t>
                      </a: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dirty="0"/>
                        <a:t>Improve the ability of low and middle income countries to respond and manage disaster reduction and recovery, including adapting to climate change</a:t>
                      </a: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dirty="0"/>
                        <a:t>N/A</a:t>
                      </a: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dirty="0"/>
                        <a:t>N/A</a:t>
                      </a: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dirty="0"/>
                        <a:t>Low and middle income countries</a:t>
                      </a: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r>
                        <a:rPr lang="en-US" sz="1200" dirty="0" smtClean="0"/>
                        <a:t>Lao PDR, Cambodia</a:t>
                      </a:r>
                      <a:r>
                        <a:rPr lang="en-US" sz="1200" baseline="0" dirty="0" smtClean="0"/>
                        <a:t> and Vietnam are on the list of targeted countries.</a:t>
                      </a:r>
                      <a:endParaRPr lang="en-US" sz="1200" dirty="0">
                        <a:solidFill>
                          <a:schemeClr val="tx1">
                            <a:lumMod val="50000"/>
                          </a:schemeClr>
                        </a:solidFill>
                        <a:latin typeface="Arial"/>
                        <a:ea typeface="Times New Roman"/>
                        <a:cs typeface="Times New Roman"/>
                      </a:endParaRPr>
                    </a:p>
                  </a:txBody>
                  <a:tcPr marL="68580" marR="68580" marT="0" marB="0" anchor="ctr"/>
                </a:tc>
              </a:tr>
              <a:tr h="1367910">
                <a:tc>
                  <a:txBody>
                    <a:bodyPr/>
                    <a:lstStyle/>
                    <a:p>
                      <a:pPr algn="l">
                        <a:lnSpc>
                          <a:spcPts val="1200"/>
                        </a:lnSpc>
                        <a:spcAft>
                          <a:spcPts val="0"/>
                        </a:spcAft>
                      </a:pPr>
                      <a:r>
                        <a:rPr lang="en-US" sz="1200" kern="1200" dirty="0" smtClean="0">
                          <a:solidFill>
                            <a:schemeClr val="dk1"/>
                          </a:solidFill>
                          <a:latin typeface="+mn-lt"/>
                          <a:ea typeface="+mn-ea"/>
                          <a:cs typeface="+mn-cs"/>
                        </a:rPr>
                        <a:t>Others</a:t>
                      </a:r>
                      <a:endParaRPr lang="en-US" sz="1200" kern="1200" dirty="0">
                        <a:solidFill>
                          <a:schemeClr val="dk1"/>
                        </a:solidFill>
                        <a:latin typeface="+mn-lt"/>
                        <a:ea typeface="+mn-ea"/>
                        <a:cs typeface="+mn-cs"/>
                      </a:endParaRPr>
                    </a:p>
                  </a:txBody>
                  <a:tcPr marL="68580" marR="68580" marT="0" marB="0" anchor="ctr"/>
                </a:tc>
                <a:tc>
                  <a:txBody>
                    <a:bodyPr/>
                    <a:lstStyle/>
                    <a:p>
                      <a:pPr algn="l">
                        <a:lnSpc>
                          <a:spcPts val="1200"/>
                        </a:lnSpc>
                        <a:spcAft>
                          <a:spcPts val="0"/>
                        </a:spcAft>
                      </a:pP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endParaRPr lang="en-US" sz="1200" dirty="0">
                        <a:solidFill>
                          <a:schemeClr val="tx1">
                            <a:lumMod val="50000"/>
                          </a:schemeClr>
                        </a:solidFill>
                        <a:latin typeface="Arial"/>
                        <a:ea typeface="Times New Roman"/>
                        <a:cs typeface="Times New Roman"/>
                      </a:endParaRPr>
                    </a:p>
                  </a:txBody>
                  <a:tcPr marL="68580" marR="68580" marT="0" marB="0" anchor="ctr"/>
                </a:tc>
                <a:tc>
                  <a:txBody>
                    <a:bodyPr/>
                    <a:lstStyle/>
                    <a:p>
                      <a:pPr algn="l">
                        <a:lnSpc>
                          <a:spcPts val="1200"/>
                        </a:lnSpc>
                        <a:spcAft>
                          <a:spcPts val="0"/>
                        </a:spcAft>
                      </a:pPr>
                      <a:endParaRPr lang="en-US" sz="1200" dirty="0">
                        <a:solidFill>
                          <a:schemeClr val="tx1">
                            <a:lumMod val="50000"/>
                          </a:schemeClr>
                        </a:solidFill>
                        <a:latin typeface="Arial"/>
                        <a:ea typeface="Times New Roman"/>
                        <a:cs typeface="Times New Roman"/>
                      </a:endParaRPr>
                    </a:p>
                  </a:txBody>
                  <a:tcPr marL="68580" marR="68580" marT="0" marB="0"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74638"/>
            <a:ext cx="6563072" cy="1143000"/>
          </a:xfrm>
        </p:spPr>
        <p:txBody>
          <a:bodyPr/>
          <a:lstStyle/>
          <a:p>
            <a:pPr algn="r"/>
            <a:r>
              <a:rPr lang="en-GB" sz="3600" dirty="0" smtClean="0">
                <a:solidFill>
                  <a:srgbClr val="FF0000"/>
                </a:solidFill>
              </a:rPr>
              <a:t>Adaptation Private Sector Initiative</a:t>
            </a:r>
            <a:endParaRPr lang="en-US" sz="3600" dirty="0">
              <a:solidFill>
                <a:srgbClr val="FF0000"/>
              </a:solidFill>
            </a:endParaRPr>
          </a:p>
        </p:txBody>
      </p:sp>
      <p:sp>
        <p:nvSpPr>
          <p:cNvPr id="3" name="Content Placeholder 2"/>
          <p:cNvSpPr>
            <a:spLocks noGrp="1"/>
          </p:cNvSpPr>
          <p:nvPr>
            <p:ph idx="1"/>
          </p:nvPr>
        </p:nvSpPr>
        <p:spPr/>
        <p:txBody>
          <a:bodyPr/>
          <a:lstStyle/>
          <a:p>
            <a:pPr algn="just">
              <a:buFont typeface="Arial" pitchFamily="34" charset="0"/>
              <a:buChar char="•"/>
            </a:pPr>
            <a:r>
              <a:rPr lang="en-US" sz="1600" dirty="0" smtClean="0">
                <a:solidFill>
                  <a:schemeClr val="tx1">
                    <a:lumMod val="50000"/>
                  </a:schemeClr>
                </a:solidFill>
              </a:rPr>
              <a:t>The “Adaptation Private Sector Initiative” (UNFCCC initiative) aims to catalyze the involvement of the private sector in the wider adaptation community</a:t>
            </a:r>
          </a:p>
          <a:p>
            <a:pPr algn="just">
              <a:buFont typeface="Arial" pitchFamily="34" charset="0"/>
              <a:buChar char="•"/>
            </a:pPr>
            <a:r>
              <a:rPr lang="en-GB" sz="1600" dirty="0" smtClean="0">
                <a:solidFill>
                  <a:schemeClr val="tx1">
                    <a:lumMod val="50000"/>
                  </a:schemeClr>
                </a:solidFill>
              </a:rPr>
              <a:t>It provides a platform for business to further engage with adaptation in order to address three threads of work</a:t>
            </a:r>
          </a:p>
          <a:p>
            <a:pPr lvl="1" algn="just">
              <a:buFont typeface="Arial" pitchFamily="34" charset="0"/>
              <a:buChar char="•"/>
            </a:pPr>
            <a:r>
              <a:rPr lang="en-GB" sz="1800" dirty="0" smtClean="0">
                <a:solidFill>
                  <a:schemeClr val="tx1">
                    <a:lumMod val="50000"/>
                  </a:schemeClr>
                </a:solidFill>
              </a:rPr>
              <a:t>Contribution that the private sector is making and can make to adaptation</a:t>
            </a:r>
          </a:p>
          <a:p>
            <a:pPr lvl="1" algn="just">
              <a:buFont typeface="Arial" pitchFamily="34" charset="0"/>
              <a:buChar char="•"/>
            </a:pPr>
            <a:r>
              <a:rPr lang="en-GB" sz="1800" dirty="0" smtClean="0">
                <a:solidFill>
                  <a:schemeClr val="tx1">
                    <a:lumMod val="50000"/>
                  </a:schemeClr>
                </a:solidFill>
              </a:rPr>
              <a:t>The contribution that international organizations and governments can make to the adaptation of affected businesses</a:t>
            </a:r>
          </a:p>
          <a:p>
            <a:pPr lvl="1" algn="just">
              <a:buFont typeface="Arial" pitchFamily="34" charset="0"/>
              <a:buChar char="•"/>
            </a:pPr>
            <a:r>
              <a:rPr lang="en-GB" sz="1800" dirty="0" smtClean="0">
                <a:solidFill>
                  <a:schemeClr val="tx1">
                    <a:lumMod val="50000"/>
                  </a:schemeClr>
                </a:solidFill>
              </a:rPr>
              <a:t>The strategies that should be put in place by business in ensuring that their own adaptation efforts are sustainable </a:t>
            </a:r>
          </a:p>
          <a:p>
            <a:pPr algn="just">
              <a:buFont typeface="Arial" pitchFamily="34" charset="0"/>
              <a:buChar char="•"/>
            </a:pPr>
            <a:r>
              <a:rPr lang="en-US" sz="1600" dirty="0" smtClean="0">
                <a:solidFill>
                  <a:schemeClr val="tx1">
                    <a:lumMod val="50000"/>
                  </a:schemeClr>
                </a:solidFill>
              </a:rPr>
              <a:t>Activities carried out by these companies span a variety of businesses and sectors, including insurance industry, consultancies, environmental management, infrastructure and transportation sector, water sector and financial sector, and are described in more detail below. </a:t>
            </a:r>
          </a:p>
          <a:p>
            <a:pPr algn="just">
              <a:buFont typeface="Arial" pitchFamily="34" charset="0"/>
              <a:buChar char="•"/>
            </a:pPr>
            <a:r>
              <a:rPr lang="en-US" sz="1600" dirty="0" smtClean="0">
                <a:solidFill>
                  <a:schemeClr val="tx1">
                    <a:lumMod val="50000"/>
                  </a:schemeClr>
                </a:solidFill>
              </a:rPr>
              <a:t>33 companies have so far joined this initiative, including Allianz, </a:t>
            </a:r>
            <a:r>
              <a:rPr lang="en-US" sz="1600" dirty="0" err="1" smtClean="0">
                <a:solidFill>
                  <a:schemeClr val="tx1">
                    <a:lumMod val="50000"/>
                  </a:schemeClr>
                </a:solidFill>
              </a:rPr>
              <a:t>Caisse</a:t>
            </a:r>
            <a:r>
              <a:rPr lang="en-US" sz="1600" dirty="0" smtClean="0">
                <a:solidFill>
                  <a:schemeClr val="tx1">
                    <a:lumMod val="50000"/>
                  </a:schemeClr>
                </a:solidFill>
              </a:rPr>
              <a:t> des Depots, Deutsche </a:t>
            </a:r>
            <a:r>
              <a:rPr lang="en-US" sz="1600" dirty="0" err="1" smtClean="0">
                <a:solidFill>
                  <a:schemeClr val="tx1">
                    <a:lumMod val="50000"/>
                  </a:schemeClr>
                </a:solidFill>
              </a:rPr>
              <a:t>Bahn</a:t>
            </a:r>
            <a:r>
              <a:rPr lang="en-US" sz="1600" dirty="0" smtClean="0">
                <a:solidFill>
                  <a:schemeClr val="tx1">
                    <a:lumMod val="50000"/>
                  </a:schemeClr>
                </a:solidFill>
              </a:rPr>
              <a:t>, McKinsey, PwC…</a:t>
            </a:r>
          </a:p>
          <a:p>
            <a:pPr algn="just">
              <a:buFont typeface="Arial" pitchFamily="34" charset="0"/>
              <a:buChar char="•"/>
            </a:pPr>
            <a:endParaRPr lang="en-US" sz="1600" dirty="0" smtClean="0">
              <a:solidFill>
                <a:schemeClr val="tx1">
                  <a:lumMod val="50000"/>
                </a:schemeClr>
              </a:solidFill>
            </a:endParaRPr>
          </a:p>
          <a:p>
            <a:pPr algn="just"/>
            <a:endParaRPr lang="en-GB" sz="1600" dirty="0" smtClean="0">
              <a:solidFill>
                <a:schemeClr val="tx1">
                  <a:lumMod val="5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de-DE" sz="3600" dirty="0" smtClean="0">
                <a:solidFill>
                  <a:srgbClr val="FF0000"/>
                </a:solidFill>
              </a:rPr>
              <a:t>Content</a:t>
            </a:r>
            <a:endParaRPr lang="de-DE" sz="3600" dirty="0">
              <a:solidFill>
                <a:srgbClr val="FF0000"/>
              </a:solidFill>
            </a:endParaRPr>
          </a:p>
        </p:txBody>
      </p:sp>
      <p:sp>
        <p:nvSpPr>
          <p:cNvPr id="3" name="Content Placeholder 2"/>
          <p:cNvSpPr>
            <a:spLocks noGrp="1"/>
          </p:cNvSpPr>
          <p:nvPr>
            <p:ph idx="1"/>
          </p:nvPr>
        </p:nvSpPr>
        <p:spPr/>
        <p:txBody>
          <a:bodyPr/>
          <a:lstStyle/>
          <a:p>
            <a:pPr>
              <a:buFont typeface="Arial" pitchFamily="34" charset="0"/>
              <a:buChar char="•"/>
            </a:pPr>
            <a:r>
              <a:rPr lang="de-DE" sz="2400" b="1" dirty="0" smtClean="0">
                <a:solidFill>
                  <a:schemeClr val="accent4"/>
                </a:solidFill>
              </a:rPr>
              <a:t>Definition of climate change adaptation</a:t>
            </a:r>
          </a:p>
          <a:p>
            <a:pPr>
              <a:buFont typeface="Arial" pitchFamily="34" charset="0"/>
              <a:buChar char="•"/>
            </a:pPr>
            <a:r>
              <a:rPr lang="de-DE" sz="2400" b="1" dirty="0" smtClean="0">
                <a:solidFill>
                  <a:schemeClr val="accent4"/>
                </a:solidFill>
              </a:rPr>
              <a:t>Climate change impacts, vulnerability and adaptation options</a:t>
            </a:r>
          </a:p>
          <a:p>
            <a:pPr>
              <a:buFont typeface="Arial" pitchFamily="34" charset="0"/>
              <a:buChar char="•"/>
            </a:pPr>
            <a:r>
              <a:rPr lang="de-DE" sz="2400" b="1" dirty="0" smtClean="0">
                <a:solidFill>
                  <a:schemeClr val="accent4"/>
                </a:solidFill>
              </a:rPr>
              <a:t>Adaptation and the global climate change regime</a:t>
            </a:r>
          </a:p>
          <a:p>
            <a:pPr>
              <a:buFont typeface="Arial" pitchFamily="34" charset="0"/>
              <a:buChar char="•"/>
            </a:pPr>
            <a:r>
              <a:rPr lang="de-DE" sz="2400" b="1" dirty="0" smtClean="0">
                <a:solidFill>
                  <a:schemeClr val="accent4"/>
                </a:solidFill>
              </a:rPr>
              <a:t>National Adaptation Programmes of Action (NAPAs)</a:t>
            </a:r>
          </a:p>
          <a:p>
            <a:pPr>
              <a:buFont typeface="Arial" pitchFamily="34" charset="0"/>
              <a:buChar char="•"/>
            </a:pPr>
            <a:r>
              <a:rPr lang="de-DE" sz="2400" b="1" dirty="0" smtClean="0">
                <a:solidFill>
                  <a:schemeClr val="accent4"/>
                </a:solidFill>
              </a:rPr>
              <a:t>Adaptation funding</a:t>
            </a:r>
          </a:p>
          <a:p>
            <a:pPr>
              <a:buFont typeface="Arial" pitchFamily="34" charset="0"/>
              <a:buChar char="•"/>
            </a:pPr>
            <a:r>
              <a:rPr lang="de-DE" sz="2400" b="1" dirty="0" smtClean="0">
                <a:solidFill>
                  <a:schemeClr val="tx1">
                    <a:lumMod val="50000"/>
                  </a:schemeClr>
                </a:solidFill>
              </a:rPr>
              <a:t>Outlook for post-2012</a:t>
            </a:r>
          </a:p>
          <a:p>
            <a:pPr>
              <a:buFont typeface="Arial" pitchFamily="34" charset="0"/>
              <a:buChar char="•"/>
            </a:pPr>
            <a:endParaRPr lang="de-DE" sz="2400" b="1" dirty="0" smtClean="0">
              <a:solidFill>
                <a:srgbClr val="777777"/>
              </a:solidFill>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74638"/>
            <a:ext cx="6347048" cy="1143000"/>
          </a:xfrm>
        </p:spPr>
        <p:txBody>
          <a:bodyPr/>
          <a:lstStyle/>
          <a:p>
            <a:pPr algn="r"/>
            <a:r>
              <a:rPr lang="en-GB" sz="3600" dirty="0" smtClean="0">
                <a:solidFill>
                  <a:srgbClr val="FF0000"/>
                </a:solidFill>
              </a:rPr>
              <a:t>Adaptation in the Cancun climate talks</a:t>
            </a:r>
            <a:endParaRPr lang="en-US" sz="3600" dirty="0">
              <a:solidFill>
                <a:srgbClr val="FF0000"/>
              </a:solidFill>
            </a:endParaRPr>
          </a:p>
        </p:txBody>
      </p:sp>
      <p:sp>
        <p:nvSpPr>
          <p:cNvPr id="3" name="Content Placeholder 2"/>
          <p:cNvSpPr>
            <a:spLocks noGrp="1"/>
          </p:cNvSpPr>
          <p:nvPr>
            <p:ph idx="1"/>
          </p:nvPr>
        </p:nvSpPr>
        <p:spPr/>
        <p:txBody>
          <a:bodyPr/>
          <a:lstStyle/>
          <a:p>
            <a:pPr>
              <a:buNone/>
            </a:pPr>
            <a:r>
              <a:rPr lang="en-GB" sz="1800" b="1" dirty="0" smtClean="0">
                <a:solidFill>
                  <a:srgbClr val="FF0000"/>
                </a:solidFill>
              </a:rPr>
              <a:t>The Cancun Agreements for adaptation:</a:t>
            </a:r>
          </a:p>
          <a:p>
            <a:r>
              <a:rPr lang="en-GB" sz="1800" dirty="0" smtClean="0">
                <a:solidFill>
                  <a:schemeClr val="tx1">
                    <a:lumMod val="50000"/>
                  </a:schemeClr>
                </a:solidFill>
              </a:rPr>
              <a:t>Creation of a new Climate Adaptation Framework and associated Adaptation Committee</a:t>
            </a:r>
          </a:p>
          <a:p>
            <a:pPr lvl="1"/>
            <a:r>
              <a:rPr lang="en-GB" sz="1400" dirty="0" smtClean="0">
                <a:solidFill>
                  <a:schemeClr val="tx1">
                    <a:lumMod val="50000"/>
                  </a:schemeClr>
                </a:solidFill>
              </a:rPr>
              <a:t>Raise the importance of adaptation in the UNFCCC agenda</a:t>
            </a:r>
          </a:p>
          <a:p>
            <a:pPr lvl="1"/>
            <a:r>
              <a:rPr lang="en-GB" sz="1400" dirty="0" smtClean="0">
                <a:solidFill>
                  <a:schemeClr val="tx1">
                    <a:lumMod val="50000"/>
                  </a:schemeClr>
                </a:solidFill>
              </a:rPr>
              <a:t>Should make a more coherent, action-oriented treatment of adaptation possible</a:t>
            </a:r>
          </a:p>
          <a:p>
            <a:r>
              <a:rPr lang="en-GB" sz="1800" dirty="0" smtClean="0">
                <a:solidFill>
                  <a:schemeClr val="tx1">
                    <a:lumMod val="50000"/>
                  </a:schemeClr>
                </a:solidFill>
              </a:rPr>
              <a:t>Identification of a broad set of priority areas for action on adaptation:</a:t>
            </a:r>
          </a:p>
          <a:p>
            <a:pPr lvl="1"/>
            <a:r>
              <a:rPr lang="en-GB" sz="1400" dirty="0" smtClean="0">
                <a:solidFill>
                  <a:schemeClr val="tx1">
                    <a:lumMod val="50000"/>
                  </a:schemeClr>
                </a:solidFill>
              </a:rPr>
              <a:t>The development of plans, projects and programmes;</a:t>
            </a:r>
          </a:p>
          <a:p>
            <a:pPr lvl="1"/>
            <a:r>
              <a:rPr lang="en-GB" sz="1400" dirty="0" smtClean="0">
                <a:solidFill>
                  <a:schemeClr val="tx1">
                    <a:lumMod val="50000"/>
                  </a:schemeClr>
                </a:solidFill>
              </a:rPr>
              <a:t>Strengthening institutions;</a:t>
            </a:r>
          </a:p>
          <a:p>
            <a:pPr lvl="1"/>
            <a:r>
              <a:rPr lang="en-GB" sz="1400" dirty="0" smtClean="0">
                <a:solidFill>
                  <a:schemeClr val="tx1">
                    <a:lumMod val="50000"/>
                  </a:schemeClr>
                </a:solidFill>
              </a:rPr>
              <a:t>Improving research, observation and information management systems;</a:t>
            </a:r>
          </a:p>
          <a:p>
            <a:pPr lvl="1"/>
            <a:r>
              <a:rPr lang="en-GB" sz="1400" dirty="0" smtClean="0">
                <a:solidFill>
                  <a:schemeClr val="tx1">
                    <a:lumMod val="50000"/>
                  </a:schemeClr>
                </a:solidFill>
              </a:rPr>
              <a:t>Impact, vulnerability and financial needs assessment;</a:t>
            </a:r>
          </a:p>
          <a:p>
            <a:pPr lvl="1"/>
            <a:r>
              <a:rPr lang="en-GB" sz="1400" dirty="0" smtClean="0">
                <a:solidFill>
                  <a:schemeClr val="tx1">
                    <a:lumMod val="50000"/>
                  </a:schemeClr>
                </a:solidFill>
              </a:rPr>
              <a:t>Adaptation technology</a:t>
            </a:r>
          </a:p>
          <a:p>
            <a:r>
              <a:rPr lang="en-GB" sz="1800" dirty="0" smtClean="0">
                <a:solidFill>
                  <a:schemeClr val="tx1">
                    <a:lumMod val="50000"/>
                  </a:schemeClr>
                </a:solidFill>
              </a:rPr>
              <a:t>Establishment of a ‘Green Fund’</a:t>
            </a:r>
          </a:p>
          <a:p>
            <a:pPr lvl="1"/>
            <a:endParaRPr lang="en-GB" sz="1400" dirty="0" smtClean="0">
              <a:solidFill>
                <a:schemeClr val="tx1">
                  <a:lumMod val="50000"/>
                </a:schemeClr>
              </a:solidFill>
            </a:endParaRPr>
          </a:p>
          <a:p>
            <a:pPr>
              <a:buNone/>
            </a:pPr>
            <a:r>
              <a:rPr lang="en-GB" sz="1800" b="1" dirty="0" smtClean="0">
                <a:solidFill>
                  <a:srgbClr val="FF0000"/>
                </a:solidFill>
              </a:rPr>
              <a:t>Remaining unresolved issues:</a:t>
            </a:r>
          </a:p>
          <a:p>
            <a:r>
              <a:rPr lang="en-GB" sz="1800" dirty="0" smtClean="0">
                <a:solidFill>
                  <a:schemeClr val="tx1">
                    <a:lumMod val="50000"/>
                  </a:schemeClr>
                </a:solidFill>
              </a:rPr>
              <a:t>Allocation of adaptation finance among developing countries</a:t>
            </a:r>
          </a:p>
          <a:p>
            <a:pPr lvl="1"/>
            <a:r>
              <a:rPr lang="en-GB" sz="1400" dirty="0" smtClean="0">
                <a:solidFill>
                  <a:schemeClr val="tx1">
                    <a:lumMod val="50000"/>
                  </a:schemeClr>
                </a:solidFill>
              </a:rPr>
              <a:t>Fast-start finance priority to the most ‘vulnerable countries</a:t>
            </a:r>
            <a:r>
              <a:rPr lang="en-GB" sz="1400" smtClean="0">
                <a:solidFill>
                  <a:schemeClr val="tx1">
                    <a:lumMod val="50000"/>
                  </a:schemeClr>
                </a:solidFill>
              </a:rPr>
              <a:t>’  </a:t>
            </a:r>
            <a:r>
              <a:rPr lang="en-GB" sz="1400" smtClean="0">
                <a:solidFill>
                  <a:schemeClr val="tx1">
                    <a:lumMod val="50000"/>
                  </a:schemeClr>
                </a:solidFill>
              </a:rPr>
              <a:t>(LDCs </a:t>
            </a:r>
            <a:r>
              <a:rPr lang="en-GB" sz="1400" dirty="0" smtClean="0">
                <a:solidFill>
                  <a:schemeClr val="tx1">
                    <a:lumMod val="50000"/>
                  </a:schemeClr>
                </a:solidFill>
              </a:rPr>
              <a:t>and countries in </a:t>
            </a:r>
            <a:r>
              <a:rPr lang="en-GB" sz="1400" dirty="0" smtClean="0">
                <a:solidFill>
                  <a:schemeClr val="tx1">
                    <a:lumMod val="50000"/>
                  </a:schemeClr>
                </a:solidFill>
              </a:rPr>
              <a:t>Asia)</a:t>
            </a:r>
            <a:endParaRPr lang="en-GB" sz="1400" dirty="0" smtClean="0">
              <a:solidFill>
                <a:schemeClr val="tx1">
                  <a:lumMod val="50000"/>
                </a:schemeClr>
              </a:solidFill>
            </a:endParaRPr>
          </a:p>
          <a:p>
            <a:pPr lvl="1"/>
            <a:r>
              <a:rPr lang="en-GB" sz="1400" dirty="0" smtClean="0">
                <a:solidFill>
                  <a:schemeClr val="tx1">
                    <a:lumMod val="50000"/>
                  </a:schemeClr>
                </a:solidFill>
              </a:rPr>
              <a:t>Long-term finance (e.g. from Green Fund) to ‘most vulnerable countries’ (= not defined!) </a:t>
            </a:r>
          </a:p>
          <a:p>
            <a:endParaRPr lang="en-US" sz="1800" dirty="0">
              <a:solidFill>
                <a:schemeClr val="tx1">
                  <a:lumMod val="5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600" dirty="0" smtClean="0">
                <a:solidFill>
                  <a:srgbClr val="FF0000"/>
                </a:solidFill>
              </a:rPr>
              <a:t>Green Fund</a:t>
            </a:r>
            <a:endParaRPr lang="en-US" sz="3600" dirty="0">
              <a:solidFill>
                <a:srgbClr val="FF0000"/>
              </a:solidFill>
            </a:endParaRPr>
          </a:p>
        </p:txBody>
      </p:sp>
      <p:sp>
        <p:nvSpPr>
          <p:cNvPr id="3" name="Content Placeholder 2"/>
          <p:cNvSpPr>
            <a:spLocks noGrp="1"/>
          </p:cNvSpPr>
          <p:nvPr>
            <p:ph idx="1"/>
          </p:nvPr>
        </p:nvSpPr>
        <p:spPr>
          <a:xfrm>
            <a:off x="251520" y="1196752"/>
            <a:ext cx="8712968" cy="4525963"/>
          </a:xfrm>
        </p:spPr>
        <p:txBody>
          <a:bodyPr/>
          <a:lstStyle/>
          <a:p>
            <a:r>
              <a:rPr lang="en-US" sz="1800" dirty="0" smtClean="0">
                <a:solidFill>
                  <a:schemeClr val="tx1">
                    <a:lumMod val="50000"/>
                  </a:schemeClr>
                </a:solidFill>
              </a:rPr>
              <a:t>Country ownership in the context of CC adaptation finance entails a strong role for governments. </a:t>
            </a:r>
          </a:p>
          <a:p>
            <a:r>
              <a:rPr lang="en-US" sz="1800" dirty="0" smtClean="0">
                <a:solidFill>
                  <a:schemeClr val="tx1">
                    <a:lumMod val="50000"/>
                  </a:schemeClr>
                </a:solidFill>
              </a:rPr>
              <a:t>In many cases the adaptation finance is often channeled around governments, through multiple and poorly coordinated channels, and without alignment with national adaptation or development plans or investments aiming at enhancing national capacity. The plan of the new Green Climate Fund (GCF) particularly is to make countries the drivers for the use of funding. </a:t>
            </a:r>
          </a:p>
          <a:p>
            <a:endParaRPr lang="en-GB" sz="1800" dirty="0" smtClean="0">
              <a:solidFill>
                <a:schemeClr val="tx1">
                  <a:lumMod val="50000"/>
                </a:schemeClr>
              </a:solidFill>
            </a:endParaRPr>
          </a:p>
          <a:p>
            <a:r>
              <a:rPr lang="en-GB" sz="1800" dirty="0" smtClean="0">
                <a:solidFill>
                  <a:schemeClr val="tx1">
                    <a:lumMod val="50000"/>
                  </a:schemeClr>
                </a:solidFill>
              </a:rPr>
              <a:t>COP16 in Cancun formalized the commitment made by developed countries in Copenhagen to mobilize USD 100 billion a year by 2020 to address developing countries mitigation and adaptation needs.</a:t>
            </a:r>
          </a:p>
          <a:p>
            <a:r>
              <a:rPr lang="en-GB" sz="1800" dirty="0" smtClean="0">
                <a:solidFill>
                  <a:schemeClr val="tx1">
                    <a:lumMod val="50000"/>
                  </a:schemeClr>
                </a:solidFill>
              </a:rPr>
              <a:t>Large parts of these funds will be administered by a newly created ‘Green Fund’, </a:t>
            </a:r>
            <a:r>
              <a:rPr lang="en-US" sz="1800" dirty="0" smtClean="0">
                <a:solidFill>
                  <a:schemeClr val="tx1">
                    <a:lumMod val="50000"/>
                  </a:schemeClr>
                </a:solidFill>
              </a:rPr>
              <a:t>to simplify the complicated funding mechanisms and bilateral agreements </a:t>
            </a:r>
            <a:endParaRPr lang="en-GB" sz="1800" dirty="0" smtClean="0">
              <a:solidFill>
                <a:schemeClr val="tx1">
                  <a:lumMod val="50000"/>
                </a:schemeClr>
              </a:solidFill>
            </a:endParaRPr>
          </a:p>
          <a:p>
            <a:pPr>
              <a:buNone/>
            </a:pPr>
            <a:endParaRPr lang="en-GB" sz="1800" dirty="0" smtClean="0">
              <a:solidFill>
                <a:schemeClr val="tx1">
                  <a:lumMod val="50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600" dirty="0" smtClean="0">
                <a:solidFill>
                  <a:srgbClr val="FF0000"/>
                </a:solidFill>
              </a:rPr>
              <a:t>Green Fund</a:t>
            </a:r>
            <a:endParaRPr lang="en-US" sz="3600" dirty="0">
              <a:solidFill>
                <a:srgbClr val="FF0000"/>
              </a:solidFill>
            </a:endParaRPr>
          </a:p>
        </p:txBody>
      </p:sp>
      <p:sp>
        <p:nvSpPr>
          <p:cNvPr id="3" name="Content Placeholder 2"/>
          <p:cNvSpPr>
            <a:spLocks noGrp="1"/>
          </p:cNvSpPr>
          <p:nvPr>
            <p:ph idx="1"/>
          </p:nvPr>
        </p:nvSpPr>
        <p:spPr>
          <a:xfrm>
            <a:off x="251520" y="1196752"/>
            <a:ext cx="8712968" cy="4525963"/>
          </a:xfrm>
        </p:spPr>
        <p:txBody>
          <a:bodyPr/>
          <a:lstStyle/>
          <a:p>
            <a:r>
              <a:rPr lang="en-GB" sz="1800" dirty="0" smtClean="0">
                <a:solidFill>
                  <a:schemeClr val="tx1">
                    <a:lumMod val="50000"/>
                  </a:schemeClr>
                </a:solidFill>
              </a:rPr>
              <a:t>Many details of the Green Fund still remain to be clarified, but It has already been decided that the board governing it will be composed of an equal portion of developed and developing country members.</a:t>
            </a:r>
          </a:p>
          <a:p>
            <a:r>
              <a:rPr lang="en-GB" sz="1800" dirty="0" smtClean="0">
                <a:solidFill>
                  <a:schemeClr val="tx1">
                    <a:lumMod val="50000"/>
                  </a:schemeClr>
                </a:solidFill>
              </a:rPr>
              <a:t>The Green Fund could potentially constitute a great opportunity to finance climate change adaptation in SE Asia.</a:t>
            </a:r>
          </a:p>
          <a:p>
            <a:r>
              <a:rPr lang="en-US" sz="1800" dirty="0" smtClean="0">
                <a:solidFill>
                  <a:schemeClr val="tx1">
                    <a:lumMod val="50000"/>
                  </a:schemeClr>
                </a:solidFill>
              </a:rPr>
              <a:t>The Green Climate Fund will support projects, </a:t>
            </a:r>
            <a:r>
              <a:rPr lang="en-US" sz="1800" dirty="0" err="1" smtClean="0">
                <a:solidFill>
                  <a:schemeClr val="tx1">
                    <a:lumMod val="50000"/>
                  </a:schemeClr>
                </a:solidFill>
              </a:rPr>
              <a:t>programmes</a:t>
            </a:r>
            <a:r>
              <a:rPr lang="en-US" sz="1800" dirty="0" smtClean="0">
                <a:solidFill>
                  <a:schemeClr val="tx1">
                    <a:lumMod val="50000"/>
                  </a:schemeClr>
                </a:solidFill>
              </a:rPr>
              <a:t>, policies and other activities in developing country Parties using thematic funding windows</a:t>
            </a:r>
            <a:r>
              <a:rPr lang="en-GB" sz="1800" dirty="0" smtClean="0">
                <a:solidFill>
                  <a:schemeClr val="tx1">
                    <a:lumMod val="50000"/>
                  </a:schemeClr>
                </a:solidFill>
              </a:rPr>
              <a:t> </a:t>
            </a:r>
          </a:p>
          <a:p>
            <a:r>
              <a:rPr lang="en-US" sz="1800" dirty="0" smtClean="0">
                <a:solidFill>
                  <a:schemeClr val="tx1">
                    <a:lumMod val="50000"/>
                  </a:schemeClr>
                </a:solidFill>
              </a:rPr>
              <a:t>However, the Green Fund shall only help to disburse the $100 billion a year by 2020 but is not designed to raise them. The funding is supposed to come from a wide variety of sources, public and private, bilateral and multilateral, including alternative sources.</a:t>
            </a:r>
          </a:p>
          <a:p>
            <a:endParaRPr lang="en-GB" sz="1800" smtClean="0">
              <a:solidFill>
                <a:schemeClr val="tx1">
                  <a:lumMod val="50000"/>
                </a:schemeClr>
              </a:solidFill>
            </a:endParaRPr>
          </a:p>
          <a:p>
            <a:endParaRPr lang="en-GB" sz="1800" dirty="0" smtClean="0">
              <a:solidFill>
                <a:schemeClr val="tx1">
                  <a:lumMod val="50000"/>
                </a:schemeClr>
              </a:solidFill>
            </a:endParaRPr>
          </a:p>
          <a:p>
            <a:pPr>
              <a:buNone/>
            </a:pPr>
            <a:r>
              <a:rPr lang="en-GB" sz="1800" dirty="0" smtClean="0">
                <a:solidFill>
                  <a:schemeClr val="tx1">
                    <a:lumMod val="50000"/>
                  </a:schemeClr>
                </a:solidFill>
                <a:sym typeface="Wingdings" pitchFamily="2" charset="2"/>
              </a:rPr>
              <a:t> KEEP AN EYE OPEN FOR FURTHER DEVELOPMENTS AT THE COP IN DURBAN!</a:t>
            </a:r>
            <a:endParaRPr lang="en-US" sz="1800" dirty="0">
              <a:solidFill>
                <a:schemeClr val="tx1">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de-DE" sz="3600" dirty="0" smtClean="0">
                <a:solidFill>
                  <a:srgbClr val="FF0000"/>
                </a:solidFill>
              </a:rPr>
              <a:t>Content</a:t>
            </a:r>
            <a:endParaRPr lang="de-DE" sz="3600" dirty="0">
              <a:solidFill>
                <a:srgbClr val="FF0000"/>
              </a:solidFill>
            </a:endParaRPr>
          </a:p>
        </p:txBody>
      </p:sp>
      <p:sp>
        <p:nvSpPr>
          <p:cNvPr id="3" name="Content Placeholder 2"/>
          <p:cNvSpPr>
            <a:spLocks noGrp="1"/>
          </p:cNvSpPr>
          <p:nvPr>
            <p:ph idx="1"/>
          </p:nvPr>
        </p:nvSpPr>
        <p:spPr/>
        <p:txBody>
          <a:bodyPr/>
          <a:lstStyle/>
          <a:p>
            <a:pPr>
              <a:buFont typeface="Arial" pitchFamily="34" charset="0"/>
              <a:buChar char="•"/>
            </a:pPr>
            <a:r>
              <a:rPr lang="de-DE" sz="2400" b="1" dirty="0" smtClean="0">
                <a:solidFill>
                  <a:schemeClr val="tx1">
                    <a:lumMod val="50000"/>
                  </a:schemeClr>
                </a:solidFill>
              </a:rPr>
              <a:t>Definition of climate change adaptation</a:t>
            </a:r>
          </a:p>
          <a:p>
            <a:pPr>
              <a:buFont typeface="Arial" pitchFamily="34" charset="0"/>
              <a:buChar char="•"/>
            </a:pPr>
            <a:r>
              <a:rPr lang="de-DE" sz="2400" b="1" dirty="0" smtClean="0">
                <a:solidFill>
                  <a:schemeClr val="accent4"/>
                </a:solidFill>
              </a:rPr>
              <a:t>Climate change impacts, vulnerability and adaptation options</a:t>
            </a:r>
          </a:p>
          <a:p>
            <a:pPr>
              <a:buFont typeface="Arial" pitchFamily="34" charset="0"/>
              <a:buChar char="•"/>
            </a:pPr>
            <a:r>
              <a:rPr lang="de-DE" sz="2400" b="1" dirty="0" smtClean="0">
                <a:solidFill>
                  <a:schemeClr val="accent4"/>
                </a:solidFill>
              </a:rPr>
              <a:t>Adaptation and the global climate change regime</a:t>
            </a:r>
          </a:p>
          <a:p>
            <a:pPr>
              <a:buFont typeface="Arial" pitchFamily="34" charset="0"/>
              <a:buChar char="•"/>
            </a:pPr>
            <a:r>
              <a:rPr lang="de-DE" sz="2400" b="1" dirty="0" smtClean="0">
                <a:solidFill>
                  <a:schemeClr val="accent4"/>
                </a:solidFill>
              </a:rPr>
              <a:t>National Adaptation Programmes of Action (NAPAs)</a:t>
            </a:r>
          </a:p>
          <a:p>
            <a:pPr>
              <a:buFont typeface="Arial" pitchFamily="34" charset="0"/>
              <a:buChar char="•"/>
            </a:pPr>
            <a:r>
              <a:rPr lang="de-DE" sz="2400" b="1" dirty="0" smtClean="0">
                <a:solidFill>
                  <a:schemeClr val="accent4"/>
                </a:solidFill>
              </a:rPr>
              <a:t>Adaptation funding</a:t>
            </a:r>
          </a:p>
          <a:p>
            <a:pPr>
              <a:buFont typeface="Arial" pitchFamily="34" charset="0"/>
              <a:buChar char="•"/>
            </a:pPr>
            <a:r>
              <a:rPr lang="de-DE" sz="2400" b="1" dirty="0" smtClean="0">
                <a:solidFill>
                  <a:schemeClr val="accent4"/>
                </a:solidFill>
              </a:rPr>
              <a:t>Outlook for post-2012</a:t>
            </a:r>
          </a:p>
          <a:p>
            <a:pPr>
              <a:buNone/>
            </a:pPr>
            <a:endParaRPr lang="de-DE" sz="2400" b="1" dirty="0" smtClean="0">
              <a:solidFill>
                <a:srgbClr val="777777"/>
              </a:solidFill>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34"/>
          <p:cNvSpPr txBox="1">
            <a:spLocks noChangeArrowheads="1"/>
          </p:cNvSpPr>
          <p:nvPr/>
        </p:nvSpPr>
        <p:spPr bwMode="auto">
          <a:xfrm>
            <a:off x="1066800" y="2629024"/>
            <a:ext cx="7315200" cy="1016000"/>
          </a:xfrm>
          <a:prstGeom prst="rect">
            <a:avLst/>
          </a:prstGeom>
          <a:noFill/>
          <a:ln w="9525">
            <a:noFill/>
            <a:miter lim="800000"/>
            <a:headEnd/>
            <a:tailEnd/>
          </a:ln>
        </p:spPr>
        <p:txBody>
          <a:bodyPr>
            <a:spAutoFit/>
          </a:bodyPr>
          <a:lstStyle/>
          <a:p>
            <a:pPr algn="ctr"/>
            <a:r>
              <a:rPr lang="en-US" sz="6000" dirty="0">
                <a:solidFill>
                  <a:srgbClr val="FF0000"/>
                </a:solidFill>
                <a:latin typeface="+mj-lt"/>
              </a:rPr>
              <a:t>Thank You!</a:t>
            </a:r>
          </a:p>
        </p:txBody>
      </p:sp>
      <p:sp>
        <p:nvSpPr>
          <p:cNvPr id="46083" name="TextBox 35"/>
          <p:cNvSpPr txBox="1">
            <a:spLocks noChangeArrowheads="1"/>
          </p:cNvSpPr>
          <p:nvPr/>
        </p:nvSpPr>
        <p:spPr bwMode="auto">
          <a:xfrm>
            <a:off x="228600" y="5257800"/>
            <a:ext cx="4648200" cy="1403350"/>
          </a:xfrm>
          <a:prstGeom prst="rect">
            <a:avLst/>
          </a:prstGeom>
          <a:noFill/>
          <a:ln w="9525">
            <a:noFill/>
            <a:miter lim="800000"/>
            <a:headEnd/>
            <a:tailEnd/>
          </a:ln>
        </p:spPr>
        <p:txBody>
          <a:bodyPr>
            <a:spAutoFit/>
          </a:bodyPr>
          <a:lstStyle/>
          <a:p>
            <a:pPr>
              <a:lnSpc>
                <a:spcPct val="80000"/>
              </a:lnSpc>
              <a:spcBef>
                <a:spcPct val="50000"/>
              </a:spcBef>
            </a:pPr>
            <a:r>
              <a:rPr lang="en-GB" b="1" dirty="0" smtClean="0">
                <a:solidFill>
                  <a:srgbClr val="FF0000"/>
                </a:solidFill>
                <a:latin typeface="+mj-lt"/>
              </a:rPr>
              <a:t>Louis </a:t>
            </a:r>
            <a:r>
              <a:rPr lang="en-GB" b="1" dirty="0" err="1" smtClean="0">
                <a:solidFill>
                  <a:srgbClr val="FF0000"/>
                </a:solidFill>
                <a:latin typeface="+mj-lt"/>
              </a:rPr>
              <a:t>Perroy</a:t>
            </a:r>
            <a:endParaRPr lang="en-GB" b="1" dirty="0">
              <a:solidFill>
                <a:srgbClr val="FF0000"/>
              </a:solidFill>
              <a:latin typeface="+mj-lt"/>
            </a:endParaRPr>
          </a:p>
          <a:p>
            <a:pPr>
              <a:lnSpc>
                <a:spcPct val="80000"/>
              </a:lnSpc>
              <a:spcBef>
                <a:spcPct val="50000"/>
              </a:spcBef>
            </a:pPr>
            <a:r>
              <a:rPr lang="en-GB" b="1" dirty="0" smtClean="0">
                <a:solidFill>
                  <a:srgbClr val="FF0000"/>
                </a:solidFill>
                <a:latin typeface="+mj-lt"/>
              </a:rPr>
              <a:t>Senior Partner and CFO</a:t>
            </a:r>
            <a:endParaRPr lang="en-GB" b="1" dirty="0">
              <a:solidFill>
                <a:srgbClr val="FF0000"/>
              </a:solidFill>
              <a:latin typeface="+mj-lt"/>
            </a:endParaRPr>
          </a:p>
          <a:p>
            <a:pPr>
              <a:lnSpc>
                <a:spcPct val="80000"/>
              </a:lnSpc>
              <a:spcBef>
                <a:spcPct val="50000"/>
              </a:spcBef>
            </a:pPr>
            <a:r>
              <a:rPr lang="en-GB" b="1" dirty="0" err="1" smtClean="0">
                <a:solidFill>
                  <a:srgbClr val="FF0000"/>
                </a:solidFill>
                <a:latin typeface="+mj-lt"/>
              </a:rPr>
              <a:t>ClimatEkos</a:t>
            </a:r>
            <a:endParaRPr lang="en-GB" b="1" dirty="0">
              <a:solidFill>
                <a:srgbClr val="FF0000"/>
              </a:solidFill>
              <a:latin typeface="+mj-lt"/>
            </a:endParaRPr>
          </a:p>
          <a:p>
            <a:pPr>
              <a:lnSpc>
                <a:spcPct val="80000"/>
              </a:lnSpc>
              <a:spcBef>
                <a:spcPct val="50000"/>
              </a:spcBef>
            </a:pPr>
            <a:r>
              <a:rPr lang="en-GB" b="1" dirty="0" smtClean="0">
                <a:solidFill>
                  <a:srgbClr val="FF0000"/>
                </a:solidFill>
                <a:latin typeface="+mj-lt"/>
              </a:rPr>
              <a:t>Louis.perroy@climatekos.com</a:t>
            </a:r>
            <a:endParaRPr lang="en-US"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195736" y="274638"/>
            <a:ext cx="6491064" cy="1143000"/>
          </a:xfrm>
        </p:spPr>
        <p:txBody>
          <a:bodyPr/>
          <a:lstStyle/>
          <a:p>
            <a:pPr algn="r" eaLnBrk="1" hangingPunct="1"/>
            <a:r>
              <a:rPr lang="en-US" sz="3600" dirty="0" smtClean="0">
                <a:solidFill>
                  <a:srgbClr val="FF0000"/>
                </a:solidFill>
              </a:rPr>
              <a:t>What is climate change adaptation?</a:t>
            </a:r>
          </a:p>
        </p:txBody>
      </p:sp>
      <p:sp>
        <p:nvSpPr>
          <p:cNvPr id="8195" name="Content Placeholder 2"/>
          <p:cNvSpPr>
            <a:spLocks noGrp="1"/>
          </p:cNvSpPr>
          <p:nvPr>
            <p:ph idx="1"/>
          </p:nvPr>
        </p:nvSpPr>
        <p:spPr/>
        <p:txBody>
          <a:bodyPr/>
          <a:lstStyle/>
          <a:p>
            <a:pPr marL="0" indent="0" eaLnBrk="1" hangingPunct="1">
              <a:buNone/>
            </a:pPr>
            <a:r>
              <a:rPr lang="en-GB" sz="2400" dirty="0" smtClean="0">
                <a:solidFill>
                  <a:schemeClr val="tx1">
                    <a:lumMod val="50000"/>
                  </a:schemeClr>
                </a:solidFill>
              </a:rPr>
              <a:t>‘</a:t>
            </a:r>
            <a:r>
              <a:rPr lang="en-GB" sz="2400" i="1" dirty="0" smtClean="0">
                <a:solidFill>
                  <a:schemeClr val="tx1">
                    <a:lumMod val="50000"/>
                  </a:schemeClr>
                </a:solidFill>
              </a:rPr>
              <a:t>The adjustment in natural or human systems in response to actual or expected climatic effects, which moderates harm or exploits beneficial opportunities</a:t>
            </a:r>
            <a:r>
              <a:rPr lang="en-GB" sz="2400" dirty="0" smtClean="0">
                <a:solidFill>
                  <a:schemeClr val="tx1">
                    <a:lumMod val="50000"/>
                  </a:schemeClr>
                </a:solidFill>
              </a:rPr>
              <a:t>’</a:t>
            </a:r>
          </a:p>
          <a:p>
            <a:pPr marL="0" indent="0" algn="r" eaLnBrk="1" hangingPunct="1">
              <a:buNone/>
            </a:pPr>
            <a:r>
              <a:rPr lang="en-GB" sz="1400" i="1" dirty="0" smtClean="0">
                <a:solidFill>
                  <a:schemeClr val="tx1">
                    <a:lumMod val="50000"/>
                  </a:schemeClr>
                </a:solidFill>
              </a:rPr>
              <a:t>IPCC Glossary</a:t>
            </a:r>
          </a:p>
          <a:p>
            <a:pPr marL="0" indent="0" eaLnBrk="1" hangingPunct="1"/>
            <a:endParaRPr lang="en-GB" sz="2400" dirty="0" smtClean="0">
              <a:solidFill>
                <a:schemeClr val="tx1">
                  <a:lumMod val="50000"/>
                </a:schemeClr>
              </a:solidFill>
            </a:endParaRPr>
          </a:p>
          <a:p>
            <a:pPr marL="0" indent="0" eaLnBrk="1" hangingPunct="1">
              <a:buNone/>
            </a:pPr>
            <a:r>
              <a:rPr lang="en-GB" sz="2400" b="1" dirty="0" smtClean="0">
                <a:solidFill>
                  <a:schemeClr val="tx1">
                    <a:lumMod val="50000"/>
                  </a:schemeClr>
                </a:solidFill>
              </a:rPr>
              <a:t>What does it mean?</a:t>
            </a:r>
          </a:p>
          <a:p>
            <a:pPr marL="0" indent="0" eaLnBrk="1" hangingPunct="1"/>
            <a:r>
              <a:rPr lang="en-GB" sz="2400" dirty="0" smtClean="0">
                <a:solidFill>
                  <a:schemeClr val="tx1">
                    <a:lumMod val="50000"/>
                  </a:schemeClr>
                </a:solidFill>
              </a:rPr>
              <a:t>Climate change will have  impacts on </a:t>
            </a:r>
            <a:r>
              <a:rPr lang="en-GB" sz="2400" u="sng" dirty="0" smtClean="0">
                <a:solidFill>
                  <a:schemeClr val="tx1">
                    <a:lumMod val="50000"/>
                  </a:schemeClr>
                </a:solidFill>
              </a:rPr>
              <a:t>both natural and human systems</a:t>
            </a:r>
            <a:r>
              <a:rPr lang="en-GB" sz="2400" dirty="0" smtClean="0">
                <a:solidFill>
                  <a:schemeClr val="tx1">
                    <a:lumMod val="50000"/>
                  </a:schemeClr>
                </a:solidFill>
              </a:rPr>
              <a:t>;</a:t>
            </a:r>
          </a:p>
          <a:p>
            <a:pPr marL="0" indent="0" eaLnBrk="1" hangingPunct="1"/>
            <a:r>
              <a:rPr lang="en-GB" sz="2400" u="sng" dirty="0" smtClean="0">
                <a:solidFill>
                  <a:schemeClr val="tx1">
                    <a:lumMod val="50000"/>
                  </a:schemeClr>
                </a:solidFill>
              </a:rPr>
              <a:t>Impacts</a:t>
            </a:r>
            <a:r>
              <a:rPr lang="en-GB" sz="2400" dirty="0" smtClean="0">
                <a:solidFill>
                  <a:schemeClr val="tx1">
                    <a:lumMod val="50000"/>
                  </a:schemeClr>
                </a:solidFill>
              </a:rPr>
              <a:t> are expected to be largely </a:t>
            </a:r>
            <a:r>
              <a:rPr lang="en-GB" sz="2400" u="sng" dirty="0" smtClean="0">
                <a:solidFill>
                  <a:schemeClr val="tx1">
                    <a:lumMod val="50000"/>
                  </a:schemeClr>
                </a:solidFill>
              </a:rPr>
              <a:t>negative</a:t>
            </a:r>
            <a:r>
              <a:rPr lang="en-GB" sz="2400" dirty="0" smtClean="0">
                <a:solidFill>
                  <a:schemeClr val="tx1">
                    <a:lumMod val="50000"/>
                  </a:schemeClr>
                </a:solidFill>
              </a:rPr>
              <a:t>;</a:t>
            </a:r>
          </a:p>
          <a:p>
            <a:pPr marL="0" indent="0" eaLnBrk="1" hangingPunct="1"/>
            <a:r>
              <a:rPr lang="en-GB" sz="2400" dirty="0" smtClean="0">
                <a:solidFill>
                  <a:schemeClr val="tx1">
                    <a:lumMod val="50000"/>
                  </a:schemeClr>
                </a:solidFill>
              </a:rPr>
              <a:t>Climate change adaptation consists in taking initiatives and measures to make both natural and human systems less vulnerable to those impacts.</a:t>
            </a:r>
            <a:endParaRPr lang="en-US" sz="2400" dirty="0" smtClean="0">
              <a:solidFill>
                <a:schemeClr val="tx1">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74638"/>
            <a:ext cx="6347048" cy="1143000"/>
          </a:xfrm>
        </p:spPr>
        <p:txBody>
          <a:bodyPr/>
          <a:lstStyle/>
          <a:p>
            <a:pPr algn="r"/>
            <a:r>
              <a:rPr lang="en-GB" sz="3600" dirty="0" smtClean="0">
                <a:solidFill>
                  <a:srgbClr val="FF0000"/>
                </a:solidFill>
              </a:rPr>
              <a:t>Climate change adaptation glossary</a:t>
            </a:r>
            <a:endParaRPr lang="en-US" sz="3600" dirty="0">
              <a:solidFill>
                <a:srgbClr val="FF0000"/>
              </a:solidFill>
            </a:endParaRPr>
          </a:p>
        </p:txBody>
      </p:sp>
      <p:sp>
        <p:nvSpPr>
          <p:cNvPr id="3" name="Content Placeholder 2"/>
          <p:cNvSpPr>
            <a:spLocks noGrp="1"/>
          </p:cNvSpPr>
          <p:nvPr>
            <p:ph idx="1"/>
          </p:nvPr>
        </p:nvSpPr>
        <p:spPr/>
        <p:txBody>
          <a:bodyPr/>
          <a:lstStyle/>
          <a:p>
            <a:r>
              <a:rPr lang="en-US" sz="1600" b="1" dirty="0" smtClean="0">
                <a:solidFill>
                  <a:schemeClr val="tx1">
                    <a:lumMod val="50000"/>
                  </a:schemeClr>
                </a:solidFill>
              </a:rPr>
              <a:t>Impacts of climate change: </a:t>
            </a:r>
            <a:r>
              <a:rPr lang="en-US" sz="1600" dirty="0" smtClean="0">
                <a:solidFill>
                  <a:schemeClr val="tx1">
                    <a:lumMod val="50000"/>
                  </a:schemeClr>
                </a:solidFill>
              </a:rPr>
              <a:t>The effects of climate change on natural and human systems. The </a:t>
            </a:r>
            <a:r>
              <a:rPr lang="en-US" sz="1600" u="sng" dirty="0" smtClean="0">
                <a:solidFill>
                  <a:schemeClr val="tx1">
                    <a:lumMod val="50000"/>
                  </a:schemeClr>
                </a:solidFill>
              </a:rPr>
              <a:t>effects may be </a:t>
            </a:r>
            <a:r>
              <a:rPr lang="en-US" sz="1600" i="1" u="sng" dirty="0" smtClean="0">
                <a:solidFill>
                  <a:schemeClr val="tx1">
                    <a:lumMod val="50000"/>
                  </a:schemeClr>
                </a:solidFill>
              </a:rPr>
              <a:t>direct</a:t>
            </a:r>
            <a:r>
              <a:rPr lang="en-US" sz="1600" u="sng" dirty="0" smtClean="0">
                <a:solidFill>
                  <a:schemeClr val="tx1">
                    <a:lumMod val="50000"/>
                  </a:schemeClr>
                </a:solidFill>
              </a:rPr>
              <a:t> </a:t>
            </a:r>
            <a:r>
              <a:rPr lang="en-US" sz="1600" dirty="0" smtClean="0">
                <a:solidFill>
                  <a:schemeClr val="tx1">
                    <a:lumMod val="50000"/>
                  </a:schemeClr>
                </a:solidFill>
              </a:rPr>
              <a:t>(e.g., a change in crop yield) </a:t>
            </a:r>
            <a:r>
              <a:rPr lang="en-US" sz="1600" u="sng" dirty="0" smtClean="0">
                <a:solidFill>
                  <a:schemeClr val="tx1">
                    <a:lumMod val="50000"/>
                  </a:schemeClr>
                </a:solidFill>
              </a:rPr>
              <a:t>or indirect </a:t>
            </a:r>
            <a:r>
              <a:rPr lang="en-US" sz="1600" dirty="0" smtClean="0">
                <a:solidFill>
                  <a:schemeClr val="tx1">
                    <a:lumMod val="50000"/>
                  </a:schemeClr>
                </a:solidFill>
              </a:rPr>
              <a:t>(e.g., damages caused by an increase in the frequency of coastal flooding due to sea-level rise). </a:t>
            </a:r>
          </a:p>
          <a:p>
            <a:pPr>
              <a:buNone/>
            </a:pPr>
            <a:endParaRPr lang="en-US" sz="1600" dirty="0" smtClean="0">
              <a:solidFill>
                <a:schemeClr val="tx1">
                  <a:lumMod val="50000"/>
                </a:schemeClr>
              </a:solidFill>
            </a:endParaRPr>
          </a:p>
          <a:p>
            <a:r>
              <a:rPr lang="en-US" sz="1600" b="1" dirty="0" smtClean="0">
                <a:solidFill>
                  <a:schemeClr val="tx1">
                    <a:lumMod val="50000"/>
                  </a:schemeClr>
                </a:solidFill>
              </a:rPr>
              <a:t>Vulnerability: </a:t>
            </a:r>
            <a:r>
              <a:rPr lang="en-US" sz="1600" dirty="0" smtClean="0">
                <a:solidFill>
                  <a:schemeClr val="tx1">
                    <a:lumMod val="50000"/>
                  </a:schemeClr>
                </a:solidFill>
              </a:rPr>
              <a:t>The degree to which a system is susceptible to, and unable to cope with, adverse effects of climate change. Vulnerability is a </a:t>
            </a:r>
            <a:r>
              <a:rPr lang="en-US" sz="1600" u="sng" dirty="0" smtClean="0">
                <a:solidFill>
                  <a:schemeClr val="tx1">
                    <a:lumMod val="50000"/>
                  </a:schemeClr>
                </a:solidFill>
              </a:rPr>
              <a:t>function of the character, magnitude, and rate of climate change and variation to which a system is exposed, its sensitivity, its resilience, and its adaptive capacity</a:t>
            </a:r>
            <a:r>
              <a:rPr lang="en-US" sz="1600" dirty="0" smtClean="0">
                <a:solidFill>
                  <a:schemeClr val="tx1">
                    <a:lumMod val="50000"/>
                  </a:schemeClr>
                </a:solidFill>
              </a:rPr>
              <a:t>. Adaptation aims to reduce vulnerability. </a:t>
            </a:r>
          </a:p>
          <a:p>
            <a:pPr>
              <a:buNone/>
            </a:pPr>
            <a:endParaRPr lang="en-US" sz="1600" dirty="0" smtClean="0">
              <a:solidFill>
                <a:schemeClr val="tx1">
                  <a:lumMod val="50000"/>
                </a:schemeClr>
              </a:solidFill>
            </a:endParaRPr>
          </a:p>
          <a:p>
            <a:r>
              <a:rPr lang="en-US" sz="1600" b="1" dirty="0" smtClean="0">
                <a:solidFill>
                  <a:schemeClr val="tx1">
                    <a:lumMod val="50000"/>
                  </a:schemeClr>
                </a:solidFill>
              </a:rPr>
              <a:t>Adaptive capacity: </a:t>
            </a:r>
            <a:r>
              <a:rPr lang="en-US" sz="1600" dirty="0" smtClean="0">
                <a:solidFill>
                  <a:schemeClr val="tx1">
                    <a:lumMod val="50000"/>
                  </a:schemeClr>
                </a:solidFill>
              </a:rPr>
              <a:t>The </a:t>
            </a:r>
            <a:r>
              <a:rPr lang="en-US" sz="1600" u="sng" dirty="0" smtClean="0">
                <a:solidFill>
                  <a:schemeClr val="tx1">
                    <a:lumMod val="50000"/>
                  </a:schemeClr>
                </a:solidFill>
              </a:rPr>
              <a:t>ability of a system to adjust </a:t>
            </a:r>
            <a:r>
              <a:rPr lang="en-US" sz="1600" dirty="0" smtClean="0">
                <a:solidFill>
                  <a:schemeClr val="tx1">
                    <a:lumMod val="50000"/>
                  </a:schemeClr>
                </a:solidFill>
              </a:rPr>
              <a:t>to climate change by taking adaptation measures that </a:t>
            </a:r>
            <a:r>
              <a:rPr lang="en-US" sz="1600" u="sng" dirty="0" smtClean="0">
                <a:solidFill>
                  <a:schemeClr val="tx1">
                    <a:lumMod val="50000"/>
                  </a:schemeClr>
                </a:solidFill>
              </a:rPr>
              <a:t>moderate potential damages, take advantage of opportunities, and cope with the consequences </a:t>
            </a:r>
            <a:r>
              <a:rPr lang="en-US" sz="1600" dirty="0" smtClean="0">
                <a:solidFill>
                  <a:schemeClr val="tx1">
                    <a:lumMod val="50000"/>
                  </a:schemeClr>
                </a:solidFill>
              </a:rPr>
              <a:t>(e.g., the access to technology and know-how for changing farming systems).</a:t>
            </a:r>
          </a:p>
          <a:p>
            <a:endParaRPr lang="en-US" sz="1600" dirty="0">
              <a:solidFill>
                <a:schemeClr val="tx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de-DE" sz="3600" dirty="0" smtClean="0">
                <a:solidFill>
                  <a:srgbClr val="FF0000"/>
                </a:solidFill>
              </a:rPr>
              <a:t>Content</a:t>
            </a:r>
            <a:endParaRPr lang="de-DE" sz="3600" dirty="0">
              <a:solidFill>
                <a:srgbClr val="FF0000"/>
              </a:solidFill>
            </a:endParaRPr>
          </a:p>
        </p:txBody>
      </p:sp>
      <p:sp>
        <p:nvSpPr>
          <p:cNvPr id="3" name="Content Placeholder 2"/>
          <p:cNvSpPr>
            <a:spLocks noGrp="1"/>
          </p:cNvSpPr>
          <p:nvPr>
            <p:ph idx="1"/>
          </p:nvPr>
        </p:nvSpPr>
        <p:spPr/>
        <p:txBody>
          <a:bodyPr/>
          <a:lstStyle/>
          <a:p>
            <a:pPr>
              <a:buFont typeface="Arial" pitchFamily="34" charset="0"/>
              <a:buChar char="•"/>
            </a:pPr>
            <a:r>
              <a:rPr lang="de-DE" sz="2400" b="1" dirty="0" smtClean="0">
                <a:solidFill>
                  <a:schemeClr val="accent4"/>
                </a:solidFill>
              </a:rPr>
              <a:t>Definition of climate change adaptation</a:t>
            </a:r>
          </a:p>
          <a:p>
            <a:pPr>
              <a:buFont typeface="Arial" pitchFamily="34" charset="0"/>
              <a:buChar char="•"/>
            </a:pPr>
            <a:r>
              <a:rPr lang="de-DE" sz="2400" b="1" dirty="0" smtClean="0">
                <a:solidFill>
                  <a:schemeClr val="tx1">
                    <a:lumMod val="50000"/>
                  </a:schemeClr>
                </a:solidFill>
              </a:rPr>
              <a:t>Climate change impacts, vulnerability and adaptation options</a:t>
            </a:r>
          </a:p>
          <a:p>
            <a:pPr>
              <a:buFont typeface="Arial" pitchFamily="34" charset="0"/>
              <a:buChar char="•"/>
            </a:pPr>
            <a:r>
              <a:rPr lang="de-DE" sz="2400" b="1" dirty="0" smtClean="0">
                <a:solidFill>
                  <a:schemeClr val="accent4"/>
                </a:solidFill>
              </a:rPr>
              <a:t>Adaptation and the global climate change regime</a:t>
            </a:r>
          </a:p>
          <a:p>
            <a:pPr>
              <a:buFont typeface="Arial" pitchFamily="34" charset="0"/>
              <a:buChar char="•"/>
            </a:pPr>
            <a:r>
              <a:rPr lang="de-DE" sz="2400" b="1" dirty="0" smtClean="0">
                <a:solidFill>
                  <a:schemeClr val="accent4"/>
                </a:solidFill>
              </a:rPr>
              <a:t>National Adaptation Programmes of Action (NAPAs)</a:t>
            </a:r>
          </a:p>
          <a:p>
            <a:pPr>
              <a:buFont typeface="Arial" pitchFamily="34" charset="0"/>
              <a:buChar char="•"/>
            </a:pPr>
            <a:r>
              <a:rPr lang="de-DE" sz="2400" b="1" dirty="0" smtClean="0">
                <a:solidFill>
                  <a:schemeClr val="accent4"/>
                </a:solidFill>
              </a:rPr>
              <a:t>Adaptation funding</a:t>
            </a:r>
          </a:p>
          <a:p>
            <a:pPr>
              <a:buFont typeface="Arial" pitchFamily="34" charset="0"/>
              <a:buChar char="•"/>
            </a:pPr>
            <a:r>
              <a:rPr lang="de-DE" sz="2400" b="1" dirty="0" smtClean="0">
                <a:solidFill>
                  <a:schemeClr val="accent4"/>
                </a:solidFill>
              </a:rPr>
              <a:t>Outlook for post-2012</a:t>
            </a:r>
          </a:p>
          <a:p>
            <a:pPr>
              <a:buNone/>
            </a:pPr>
            <a:endParaRPr lang="de-DE" sz="2400" b="1" dirty="0" smtClean="0">
              <a:solidFill>
                <a:srgbClr val="777777"/>
              </a:solidFill>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354162"/>
          </a:xfrm>
        </p:spPr>
        <p:txBody>
          <a:bodyPr/>
          <a:lstStyle/>
          <a:p>
            <a:pPr algn="r"/>
            <a:r>
              <a:rPr lang="en-US" sz="3200" dirty="0" smtClean="0">
                <a:solidFill>
                  <a:srgbClr val="FF0000"/>
                </a:solidFill>
              </a:rPr>
              <a:t>Impacts of climate change and possibilities for adaptation actions</a:t>
            </a:r>
            <a:endParaRPr lang="en-US" sz="3200" dirty="0">
              <a:solidFill>
                <a:srgbClr val="FF0000"/>
              </a:solidFill>
            </a:endParaRPr>
          </a:p>
        </p:txBody>
      </p:sp>
      <p:graphicFrame>
        <p:nvGraphicFramePr>
          <p:cNvPr id="7" name="Table 6"/>
          <p:cNvGraphicFramePr>
            <a:graphicFrameLocks noGrp="1"/>
          </p:cNvGraphicFramePr>
          <p:nvPr/>
        </p:nvGraphicFramePr>
        <p:xfrm>
          <a:off x="179512" y="1700808"/>
          <a:ext cx="8892480" cy="4959694"/>
        </p:xfrm>
        <a:graphic>
          <a:graphicData uri="http://schemas.openxmlformats.org/drawingml/2006/table">
            <a:tbl>
              <a:tblPr>
                <a:tableStyleId>{8A107856-5554-42FB-B03E-39F5DBC370BA}</a:tableStyleId>
              </a:tblPr>
              <a:tblGrid>
                <a:gridCol w="4321579"/>
                <a:gridCol w="4570901"/>
              </a:tblGrid>
              <a:tr h="387663">
                <a:tc>
                  <a:txBody>
                    <a:bodyPr/>
                    <a:lstStyle/>
                    <a:p>
                      <a:pPr>
                        <a:lnSpc>
                          <a:spcPct val="115000"/>
                        </a:lnSpc>
                        <a:spcAft>
                          <a:spcPts val="0"/>
                        </a:spcAft>
                      </a:pPr>
                      <a:r>
                        <a:rPr lang="en-US" sz="1800" kern="1200" noProof="0" dirty="0" smtClean="0">
                          <a:solidFill>
                            <a:schemeClr val="dk1"/>
                          </a:solidFill>
                          <a:latin typeface="+mn-lt"/>
                          <a:ea typeface="+mn-ea"/>
                          <a:cs typeface="+mn-cs"/>
                        </a:rPr>
                        <a:t>Vulnerabilities</a:t>
                      </a:r>
                      <a:endParaRPr lang="en-US" sz="1400" b="1" noProof="0" dirty="0">
                        <a:solidFill>
                          <a:srgbClr val="365F91"/>
                        </a:solidFill>
                        <a:latin typeface="Calibri"/>
                        <a:ea typeface="Times New Roman"/>
                        <a:cs typeface="Times New Roman"/>
                      </a:endParaRPr>
                    </a:p>
                  </a:txBody>
                  <a:tcPr marL="68544" marR="68544" marT="0" marB="0"/>
                </a:tc>
                <a:tc>
                  <a:txBody>
                    <a:bodyPr/>
                    <a:lstStyle/>
                    <a:p>
                      <a:pPr>
                        <a:lnSpc>
                          <a:spcPct val="115000"/>
                        </a:lnSpc>
                        <a:spcAft>
                          <a:spcPts val="0"/>
                        </a:spcAft>
                      </a:pPr>
                      <a:r>
                        <a:rPr lang="en-US" sz="1800" kern="1200" noProof="0" dirty="0" smtClean="0">
                          <a:solidFill>
                            <a:schemeClr val="dk1"/>
                          </a:solidFill>
                          <a:latin typeface="+mn-lt"/>
                          <a:ea typeface="+mn-ea"/>
                          <a:cs typeface="+mn-cs"/>
                        </a:rPr>
                        <a:t>Possibilities for adaptation actions (examples)</a:t>
                      </a:r>
                      <a:endParaRPr lang="en-US" sz="1400" b="1" noProof="0" dirty="0">
                        <a:solidFill>
                          <a:srgbClr val="365F91"/>
                        </a:solidFill>
                        <a:latin typeface="Calibri"/>
                        <a:ea typeface="Times New Roman"/>
                        <a:cs typeface="Times New Roman"/>
                      </a:endParaRPr>
                    </a:p>
                  </a:txBody>
                  <a:tcPr marL="68544" marR="68544" marT="0" marB="0"/>
                </a:tc>
              </a:tr>
              <a:tr h="1310939">
                <a:tc>
                  <a:txBody>
                    <a:bodyPr/>
                    <a:lstStyle/>
                    <a:p>
                      <a:r>
                        <a:rPr lang="en-US" sz="1400" b="1" kern="1200" noProof="0" dirty="0" smtClean="0">
                          <a:solidFill>
                            <a:schemeClr val="dk1"/>
                          </a:solidFill>
                          <a:latin typeface="+mn-lt"/>
                          <a:ea typeface="+mn-ea"/>
                          <a:cs typeface="+mn-cs"/>
                        </a:rPr>
                        <a:t>1) Coastal zones sea level rise</a:t>
                      </a:r>
                      <a:endParaRPr lang="en-US" sz="1400" kern="1200" noProof="0" dirty="0" smtClean="0">
                        <a:solidFill>
                          <a:schemeClr val="dk1"/>
                        </a:solidFill>
                        <a:latin typeface="+mn-lt"/>
                        <a:ea typeface="+mn-ea"/>
                        <a:cs typeface="+mn-cs"/>
                      </a:endParaRPr>
                    </a:p>
                    <a:p>
                      <a:pPr lvl="0">
                        <a:buFont typeface="Arial" pitchFamily="34" charset="0"/>
                        <a:buChar char="•"/>
                      </a:pPr>
                      <a:r>
                        <a:rPr lang="en-US" sz="1400" kern="1200" noProof="0" dirty="0" smtClean="0">
                          <a:solidFill>
                            <a:schemeClr val="dk1"/>
                          </a:solidFill>
                          <a:latin typeface="+mn-lt"/>
                          <a:ea typeface="+mn-ea"/>
                          <a:cs typeface="+mn-cs"/>
                        </a:rPr>
                        <a:t>Vulnerability of coastal lands to storms</a:t>
                      </a:r>
                    </a:p>
                    <a:p>
                      <a:pPr lvl="0">
                        <a:buFont typeface="Arial" pitchFamily="34" charset="0"/>
                        <a:buChar char="•"/>
                      </a:pPr>
                      <a:r>
                        <a:rPr lang="en-US" sz="1400" kern="1200" noProof="0" dirty="0" smtClean="0">
                          <a:solidFill>
                            <a:schemeClr val="dk1"/>
                          </a:solidFill>
                          <a:latin typeface="+mn-lt"/>
                          <a:ea typeface="+mn-ea"/>
                          <a:cs typeface="+mn-cs"/>
                        </a:rPr>
                        <a:t> grounds and fresh water </a:t>
                      </a:r>
                      <a:r>
                        <a:rPr lang="en-US" sz="1400" kern="1200" noProof="0" dirty="0" err="1" smtClean="0">
                          <a:solidFill>
                            <a:schemeClr val="dk1"/>
                          </a:solidFill>
                          <a:latin typeface="+mn-lt"/>
                          <a:ea typeface="+mn-ea"/>
                          <a:cs typeface="+mn-cs"/>
                        </a:rPr>
                        <a:t>salination</a:t>
                      </a:r>
                      <a:r>
                        <a:rPr lang="en-US" sz="1400" kern="1200" noProof="0" dirty="0" smtClean="0">
                          <a:solidFill>
                            <a:schemeClr val="dk1"/>
                          </a:solidFill>
                          <a:latin typeface="+mn-lt"/>
                          <a:ea typeface="+mn-ea"/>
                          <a:cs typeface="+mn-cs"/>
                        </a:rPr>
                        <a:t> in coastal</a:t>
                      </a:r>
                      <a:r>
                        <a:rPr lang="en-US" sz="1400" kern="1200" baseline="0" noProof="0" dirty="0" smtClean="0">
                          <a:solidFill>
                            <a:schemeClr val="dk1"/>
                          </a:solidFill>
                          <a:latin typeface="+mn-lt"/>
                          <a:ea typeface="+mn-ea"/>
                          <a:cs typeface="+mn-cs"/>
                        </a:rPr>
                        <a:t> zones</a:t>
                      </a:r>
                    </a:p>
                    <a:p>
                      <a:pPr lvl="0">
                        <a:buFont typeface="Arial" pitchFamily="34" charset="0"/>
                        <a:buChar char="•"/>
                      </a:pPr>
                      <a:r>
                        <a:rPr lang="en-US" sz="1400" kern="1200" baseline="0" noProof="0" dirty="0" smtClean="0">
                          <a:solidFill>
                            <a:schemeClr val="dk1"/>
                          </a:solidFill>
                          <a:latin typeface="+mn-lt"/>
                          <a:ea typeface="+mn-ea"/>
                          <a:cs typeface="+mn-cs"/>
                        </a:rPr>
                        <a:t> Coastal </a:t>
                      </a:r>
                      <a:r>
                        <a:rPr lang="en-US" sz="1400" kern="1200" noProof="0" dirty="0" smtClean="0">
                          <a:solidFill>
                            <a:schemeClr val="dk1"/>
                          </a:solidFill>
                          <a:latin typeface="+mn-lt"/>
                          <a:ea typeface="+mn-ea"/>
                          <a:cs typeface="+mn-cs"/>
                        </a:rPr>
                        <a:t>Erosion</a:t>
                      </a:r>
                    </a:p>
                    <a:p>
                      <a:pPr>
                        <a:buFont typeface="Arial" pitchFamily="34" charset="0"/>
                        <a:buChar char="•"/>
                      </a:pPr>
                      <a:r>
                        <a:rPr lang="en-US" sz="1400" kern="1200" noProof="0" dirty="0" smtClean="0">
                          <a:solidFill>
                            <a:schemeClr val="dk1"/>
                          </a:solidFill>
                          <a:latin typeface="+mn-lt"/>
                          <a:ea typeface="+mn-ea"/>
                          <a:cs typeface="+mn-cs"/>
                        </a:rPr>
                        <a:t>Vulnerability of housings </a:t>
                      </a:r>
                      <a:endParaRPr lang="en-US" sz="1400" noProof="0" dirty="0">
                        <a:solidFill>
                          <a:srgbClr val="365F91"/>
                        </a:solidFill>
                        <a:latin typeface="Calibri"/>
                        <a:ea typeface="Times New Roman"/>
                        <a:cs typeface="Times New Roman"/>
                      </a:endParaRPr>
                    </a:p>
                  </a:txBody>
                  <a:tcPr marL="68544" marR="68544" marT="0" marB="0"/>
                </a:tc>
                <a:tc>
                  <a:txBody>
                    <a:bodyPr/>
                    <a:lstStyle/>
                    <a:p>
                      <a:pPr>
                        <a:buFont typeface="Arial" pitchFamily="34" charset="0"/>
                        <a:buChar char="•"/>
                      </a:pPr>
                      <a:r>
                        <a:rPr lang="en-US" sz="1400" kern="1200" baseline="0" noProof="0" dirty="0" smtClean="0">
                          <a:solidFill>
                            <a:schemeClr val="dk1"/>
                          </a:solidFill>
                          <a:latin typeface="+mn-lt"/>
                          <a:ea typeface="+mn-ea"/>
                          <a:cs typeface="+mn-cs"/>
                        </a:rPr>
                        <a:t>Plantation of mangrove or other tree types along the coast</a:t>
                      </a:r>
                    </a:p>
                    <a:p>
                      <a:pPr>
                        <a:buFont typeface="Arial" pitchFamily="34" charset="0"/>
                        <a:buChar char="•"/>
                      </a:pPr>
                      <a:r>
                        <a:rPr lang="en-US" sz="1400" kern="1200" baseline="0" noProof="0" dirty="0" smtClean="0">
                          <a:solidFill>
                            <a:schemeClr val="dk1"/>
                          </a:solidFill>
                          <a:latin typeface="+mn-lt"/>
                          <a:ea typeface="+mn-ea"/>
                          <a:cs typeface="+mn-cs"/>
                        </a:rPr>
                        <a:t>Building dikes (polders)</a:t>
                      </a:r>
                    </a:p>
                    <a:p>
                      <a:pPr>
                        <a:buFont typeface="Arial" pitchFamily="34" charset="0"/>
                        <a:buChar char="•"/>
                      </a:pPr>
                      <a:r>
                        <a:rPr lang="en-US" sz="1400" kern="1200" baseline="0" noProof="0" dirty="0" smtClean="0">
                          <a:solidFill>
                            <a:schemeClr val="dk1"/>
                          </a:solidFill>
                          <a:latin typeface="+mn-lt"/>
                          <a:ea typeface="+mn-ea"/>
                          <a:cs typeface="+mn-cs"/>
                        </a:rPr>
                        <a:t>Fresh water management</a:t>
                      </a:r>
                    </a:p>
                    <a:p>
                      <a:pPr>
                        <a:buFont typeface="Arial" pitchFamily="34" charset="0"/>
                        <a:buChar char="•"/>
                      </a:pPr>
                      <a:r>
                        <a:rPr lang="en-US" sz="1400" kern="1200" baseline="0" noProof="0" dirty="0" smtClean="0">
                          <a:solidFill>
                            <a:schemeClr val="dk1"/>
                          </a:solidFill>
                          <a:latin typeface="+mn-lt"/>
                          <a:ea typeface="+mn-ea"/>
                          <a:cs typeface="+mn-cs"/>
                        </a:rPr>
                        <a:t>Coastal agriculture management (crops more  resistant to salt)</a:t>
                      </a:r>
                      <a:endParaRPr lang="en-US" sz="1400" kern="1200" baseline="0" noProof="0" dirty="0">
                        <a:solidFill>
                          <a:schemeClr val="dk1"/>
                        </a:solidFill>
                        <a:latin typeface="+mn-lt"/>
                        <a:ea typeface="+mn-ea"/>
                        <a:cs typeface="+mn-cs"/>
                      </a:endParaRPr>
                    </a:p>
                  </a:txBody>
                  <a:tcPr marL="68544" marR="68544" marT="0" marB="0"/>
                </a:tc>
              </a:tr>
              <a:tr h="1310939">
                <a:tc>
                  <a:txBody>
                    <a:bodyPr/>
                    <a:lstStyle/>
                    <a:p>
                      <a:r>
                        <a:rPr lang="en-US" sz="1400" b="1" kern="1200" noProof="0" dirty="0" smtClean="0">
                          <a:solidFill>
                            <a:schemeClr val="dk1"/>
                          </a:solidFill>
                          <a:latin typeface="+mn-lt"/>
                          <a:ea typeface="+mn-ea"/>
                          <a:cs typeface="+mn-cs"/>
                        </a:rPr>
                        <a:t>2) catastrophic events (sudden climatic malfunction)</a:t>
                      </a:r>
                    </a:p>
                    <a:p>
                      <a:pPr lvl="0">
                        <a:buFont typeface="Arial" pitchFamily="34" charset="0"/>
                        <a:buChar char="•"/>
                      </a:pPr>
                      <a:r>
                        <a:rPr lang="en-US" sz="1400" kern="1200" noProof="0" dirty="0" smtClean="0">
                          <a:solidFill>
                            <a:schemeClr val="dk1"/>
                          </a:solidFill>
                          <a:latin typeface="+mn-lt"/>
                          <a:ea typeface="+mn-ea"/>
                          <a:cs typeface="+mn-cs"/>
                        </a:rPr>
                        <a:t> Storms, hurricanes</a:t>
                      </a:r>
                    </a:p>
                    <a:p>
                      <a:pPr lvl="0">
                        <a:buFont typeface="Arial" pitchFamily="34" charset="0"/>
                        <a:buChar char="•"/>
                      </a:pPr>
                      <a:r>
                        <a:rPr lang="en-US" sz="1400" kern="1200" noProof="0" dirty="0" smtClean="0">
                          <a:solidFill>
                            <a:schemeClr val="dk1"/>
                          </a:solidFill>
                          <a:latin typeface="+mn-lt"/>
                          <a:ea typeface="+mn-ea"/>
                          <a:cs typeface="+mn-cs"/>
                        </a:rPr>
                        <a:t> Heat waves,</a:t>
                      </a:r>
                      <a:r>
                        <a:rPr lang="en-US" sz="1400" kern="1200" baseline="0" noProof="0" dirty="0" smtClean="0">
                          <a:solidFill>
                            <a:schemeClr val="dk1"/>
                          </a:solidFill>
                          <a:latin typeface="+mn-lt"/>
                          <a:ea typeface="+mn-ea"/>
                          <a:cs typeface="+mn-cs"/>
                        </a:rPr>
                        <a:t> sudden droughts.</a:t>
                      </a:r>
                      <a:endParaRPr lang="en-US" sz="1400" kern="1200" noProof="0" dirty="0" smtClean="0">
                        <a:solidFill>
                          <a:schemeClr val="dk1"/>
                        </a:solidFill>
                        <a:latin typeface="+mn-lt"/>
                        <a:ea typeface="+mn-ea"/>
                        <a:cs typeface="+mn-cs"/>
                      </a:endParaRPr>
                    </a:p>
                    <a:p>
                      <a:pPr>
                        <a:buFont typeface="Arial" pitchFamily="34" charset="0"/>
                        <a:buChar char="•"/>
                      </a:pPr>
                      <a:r>
                        <a:rPr lang="en-US" sz="1400" kern="1200" noProof="0" dirty="0" smtClean="0">
                          <a:solidFill>
                            <a:schemeClr val="dk1"/>
                          </a:solidFill>
                          <a:latin typeface="+mn-lt"/>
                          <a:ea typeface="+mn-ea"/>
                          <a:cs typeface="+mn-cs"/>
                        </a:rPr>
                        <a:t> Flooding</a:t>
                      </a:r>
                      <a:endParaRPr lang="en-US" sz="1400" kern="1200" noProof="0" dirty="0">
                        <a:solidFill>
                          <a:schemeClr val="dk1"/>
                        </a:solidFill>
                        <a:latin typeface="+mn-lt"/>
                        <a:ea typeface="+mn-ea"/>
                        <a:cs typeface="+mn-cs"/>
                      </a:endParaRPr>
                    </a:p>
                  </a:txBody>
                  <a:tcPr marL="68544" marR="68544" marT="0" marB="0"/>
                </a:tc>
                <a:tc>
                  <a:txBody>
                    <a:bodyPr/>
                    <a:lstStyle/>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Analysis and management of zones liable to flooding</a:t>
                      </a:r>
                    </a:p>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Water management</a:t>
                      </a:r>
                    </a:p>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Meteorological forecast and warning systems</a:t>
                      </a:r>
                    </a:p>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Plantation of short rotation forests in zones vulnerable to winds</a:t>
                      </a:r>
                    </a:p>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Use of insurance scheme when possible</a:t>
                      </a:r>
                      <a:endParaRPr lang="en-US" sz="1400" kern="1200" baseline="0" noProof="0" dirty="0">
                        <a:solidFill>
                          <a:schemeClr val="dk1"/>
                        </a:solidFill>
                        <a:latin typeface="+mn-lt"/>
                        <a:ea typeface="+mn-ea"/>
                        <a:cs typeface="+mn-cs"/>
                      </a:endParaRPr>
                    </a:p>
                  </a:txBody>
                  <a:tcPr marL="68544" marR="68544" marT="0" marB="0"/>
                </a:tc>
              </a:tr>
              <a:tr h="1310939">
                <a:tc>
                  <a:txBody>
                    <a:bodyPr/>
                    <a:lstStyle/>
                    <a:p>
                      <a:r>
                        <a:rPr lang="en-US" sz="1400" b="1" kern="1200" noProof="0" dirty="0" smtClean="0">
                          <a:solidFill>
                            <a:schemeClr val="dk1"/>
                          </a:solidFill>
                          <a:latin typeface="+mn-lt"/>
                          <a:ea typeface="+mn-ea"/>
                          <a:cs typeface="+mn-cs"/>
                        </a:rPr>
                        <a:t>3) long term</a:t>
                      </a:r>
                      <a:r>
                        <a:rPr lang="en-US" sz="1400" b="1" kern="1200" baseline="0" noProof="0" dirty="0" smtClean="0">
                          <a:solidFill>
                            <a:schemeClr val="dk1"/>
                          </a:solidFill>
                          <a:latin typeface="+mn-lt"/>
                          <a:ea typeface="+mn-ea"/>
                          <a:cs typeface="+mn-cs"/>
                        </a:rPr>
                        <a:t> impacts</a:t>
                      </a:r>
                      <a:r>
                        <a:rPr lang="en-US" sz="1400" b="1" kern="1200" noProof="0" dirty="0" smtClean="0">
                          <a:solidFill>
                            <a:schemeClr val="dk1"/>
                          </a:solidFill>
                          <a:latin typeface="+mn-lt"/>
                          <a:ea typeface="+mn-ea"/>
                          <a:cs typeface="+mn-cs"/>
                        </a:rPr>
                        <a:t> (progressive</a:t>
                      </a:r>
                      <a:r>
                        <a:rPr lang="en-US" sz="1400" b="1" kern="1200" baseline="0" noProof="0" dirty="0" smtClean="0">
                          <a:solidFill>
                            <a:schemeClr val="dk1"/>
                          </a:solidFill>
                          <a:latin typeface="+mn-lt"/>
                          <a:ea typeface="+mn-ea"/>
                          <a:cs typeface="+mn-cs"/>
                        </a:rPr>
                        <a:t> </a:t>
                      </a:r>
                      <a:r>
                        <a:rPr lang="en-US" sz="1400" b="1" kern="1200" noProof="0" dirty="0" smtClean="0">
                          <a:solidFill>
                            <a:schemeClr val="dk1"/>
                          </a:solidFill>
                          <a:latin typeface="+mn-lt"/>
                          <a:ea typeface="+mn-ea"/>
                          <a:cs typeface="+mn-cs"/>
                        </a:rPr>
                        <a:t>climatic malfunction)</a:t>
                      </a:r>
                      <a:endParaRPr lang="en-US" sz="1800" kern="1200" noProof="0" dirty="0" smtClean="0">
                        <a:solidFill>
                          <a:schemeClr val="dk1"/>
                        </a:solidFill>
                        <a:latin typeface="+mn-lt"/>
                        <a:ea typeface="+mn-ea"/>
                        <a:cs typeface="+mn-cs"/>
                      </a:endParaRPr>
                    </a:p>
                    <a:p>
                      <a:pPr marL="0" lvl="0" algn="l" defTabSz="457200" rtl="0" eaLnBrk="1" latinLnBrk="0" hangingPunct="1">
                        <a:buFont typeface="Arial" pitchFamily="34" charset="0"/>
                        <a:buChar char="•"/>
                      </a:pPr>
                      <a:r>
                        <a:rPr lang="en-US" sz="1400" kern="1200" noProof="0" dirty="0" smtClean="0">
                          <a:solidFill>
                            <a:schemeClr val="dk1"/>
                          </a:solidFill>
                          <a:latin typeface="+mn-lt"/>
                          <a:ea typeface="+mn-ea"/>
                          <a:cs typeface="+mn-cs"/>
                        </a:rPr>
                        <a:t>progressive</a:t>
                      </a:r>
                      <a:r>
                        <a:rPr lang="en-US" sz="1400" kern="1200" baseline="0" noProof="0" dirty="0" smtClean="0">
                          <a:solidFill>
                            <a:schemeClr val="dk1"/>
                          </a:solidFill>
                          <a:latin typeface="+mn-lt"/>
                          <a:ea typeface="+mn-ea"/>
                          <a:cs typeface="+mn-cs"/>
                        </a:rPr>
                        <a:t> warming of weather</a:t>
                      </a:r>
                      <a:endParaRPr lang="en-US" sz="1400" kern="1200" noProof="0" dirty="0" smtClean="0">
                        <a:solidFill>
                          <a:schemeClr val="dk1"/>
                        </a:solidFill>
                        <a:latin typeface="+mn-lt"/>
                        <a:ea typeface="+mn-ea"/>
                        <a:cs typeface="+mn-cs"/>
                      </a:endParaRPr>
                    </a:p>
                    <a:p>
                      <a:pPr marL="0" lvl="0" algn="l" defTabSz="457200" rtl="0" eaLnBrk="1" latinLnBrk="0" hangingPunct="1">
                        <a:buFont typeface="Arial" pitchFamily="34" charset="0"/>
                        <a:buChar char="•"/>
                      </a:pPr>
                      <a:r>
                        <a:rPr lang="en-US" sz="1400" kern="1200" noProof="0" dirty="0" smtClean="0">
                          <a:solidFill>
                            <a:schemeClr val="dk1"/>
                          </a:solidFill>
                          <a:latin typeface="+mn-lt"/>
                          <a:ea typeface="+mn-ea"/>
                          <a:cs typeface="+mn-cs"/>
                        </a:rPr>
                        <a:t>Progressively lower precipitations in some regions and more intense precipitations on shorter periods in other regions.</a:t>
                      </a:r>
                      <a:r>
                        <a:rPr lang="en-US" sz="1400" kern="1200" baseline="0" noProof="0" dirty="0" smtClean="0">
                          <a:solidFill>
                            <a:schemeClr val="dk1"/>
                          </a:solidFill>
                          <a:latin typeface="+mn-lt"/>
                          <a:ea typeface="+mn-ea"/>
                          <a:cs typeface="+mn-cs"/>
                        </a:rPr>
                        <a:t> </a:t>
                      </a:r>
                      <a:endParaRPr lang="en-US" sz="1400" noProof="0" dirty="0">
                        <a:solidFill>
                          <a:srgbClr val="365F91"/>
                        </a:solidFill>
                        <a:latin typeface="Calibri"/>
                        <a:ea typeface="Times New Roman"/>
                        <a:cs typeface="Times New Roman"/>
                      </a:endParaRPr>
                    </a:p>
                  </a:txBody>
                  <a:tcPr marL="68544" marR="68544" marT="0" marB="0"/>
                </a:tc>
                <a:tc>
                  <a:txBody>
                    <a:bodyPr/>
                    <a:lstStyle/>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Management of agricultural and cattle breeding practices</a:t>
                      </a:r>
                    </a:p>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 houses insulation</a:t>
                      </a:r>
                    </a:p>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Water management (better conservation and use)</a:t>
                      </a:r>
                    </a:p>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Modifications of agricultural practices (types of crops…)</a:t>
                      </a:r>
                    </a:p>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Reforestation</a:t>
                      </a:r>
                    </a:p>
                    <a:p>
                      <a:pPr marL="0" algn="l" defTabSz="457200" rtl="0" eaLnBrk="1" latinLnBrk="0" hangingPunct="1">
                        <a:buFont typeface="Arial" pitchFamily="34" charset="0"/>
                        <a:buChar char="•"/>
                      </a:pPr>
                      <a:r>
                        <a:rPr lang="en-US" sz="1400" kern="1200" baseline="0" noProof="0" dirty="0" smtClean="0">
                          <a:solidFill>
                            <a:schemeClr val="dk1"/>
                          </a:solidFill>
                          <a:latin typeface="+mn-lt"/>
                          <a:ea typeface="+mn-ea"/>
                          <a:cs typeface="+mn-cs"/>
                        </a:rPr>
                        <a:t>Adaptation corridors for the ecosystems and biodiversity conservation </a:t>
                      </a:r>
                      <a:endParaRPr lang="en-US" sz="1400" kern="1200" baseline="0" noProof="0" dirty="0">
                        <a:solidFill>
                          <a:schemeClr val="dk1"/>
                        </a:solidFill>
                        <a:latin typeface="+mn-lt"/>
                        <a:ea typeface="+mn-ea"/>
                        <a:cs typeface="+mn-cs"/>
                      </a:endParaRPr>
                    </a:p>
                  </a:txBody>
                  <a:tcPr marL="68544" marR="68544"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lstStyle/>
          <a:p>
            <a:pPr algn="r"/>
            <a:r>
              <a:rPr lang="en-GB" sz="3600" dirty="0" smtClean="0">
                <a:solidFill>
                  <a:srgbClr val="FF0000"/>
                </a:solidFill>
              </a:rPr>
              <a:t>Impacts of climate change on the agricultural, forestry and land use sector</a:t>
            </a:r>
            <a:endParaRPr lang="en-US" sz="3600" dirty="0">
              <a:solidFill>
                <a:srgbClr val="FF0000"/>
              </a:solidFill>
            </a:endParaRPr>
          </a:p>
        </p:txBody>
      </p:sp>
      <p:graphicFrame>
        <p:nvGraphicFramePr>
          <p:cNvPr id="7" name="Table 6"/>
          <p:cNvGraphicFramePr>
            <a:graphicFrameLocks noGrp="1"/>
          </p:cNvGraphicFramePr>
          <p:nvPr/>
        </p:nvGraphicFramePr>
        <p:xfrm>
          <a:off x="462226" y="2110124"/>
          <a:ext cx="8358246" cy="4078038"/>
        </p:xfrm>
        <a:graphic>
          <a:graphicData uri="http://schemas.openxmlformats.org/drawingml/2006/table">
            <a:tbl>
              <a:tblPr>
                <a:tableStyleId>{8A107856-5554-42FB-B03E-39F5DBC370BA}</a:tableStyleId>
              </a:tblPr>
              <a:tblGrid>
                <a:gridCol w="4061951"/>
                <a:gridCol w="4296295"/>
              </a:tblGrid>
              <a:tr h="214314">
                <a:tc>
                  <a:txBody>
                    <a:bodyPr/>
                    <a:lstStyle/>
                    <a:p>
                      <a:pPr>
                        <a:lnSpc>
                          <a:spcPct val="115000"/>
                        </a:lnSpc>
                        <a:spcAft>
                          <a:spcPts val="0"/>
                        </a:spcAft>
                      </a:pPr>
                      <a:r>
                        <a:rPr lang="en-US" sz="1400" b="1" dirty="0"/>
                        <a:t>Phenomenon</a:t>
                      </a:r>
                      <a:endParaRPr lang="en-US" sz="1400" b="1" dirty="0">
                        <a:solidFill>
                          <a:srgbClr val="365F91"/>
                        </a:solidFill>
                        <a:latin typeface="Calibri"/>
                        <a:ea typeface="Times New Roman"/>
                        <a:cs typeface="Times New Roman"/>
                      </a:endParaRPr>
                    </a:p>
                  </a:txBody>
                  <a:tcPr marL="68544" marR="68544" marT="0" marB="0"/>
                </a:tc>
                <a:tc>
                  <a:txBody>
                    <a:bodyPr/>
                    <a:lstStyle/>
                    <a:p>
                      <a:pPr>
                        <a:lnSpc>
                          <a:spcPct val="115000"/>
                        </a:lnSpc>
                        <a:spcAft>
                          <a:spcPts val="0"/>
                        </a:spcAft>
                      </a:pPr>
                      <a:r>
                        <a:rPr lang="en-US" sz="1400" b="1" dirty="0"/>
                        <a:t>Examples of impacts</a:t>
                      </a:r>
                      <a:endParaRPr lang="en-US" sz="1400" b="1" dirty="0">
                        <a:solidFill>
                          <a:srgbClr val="365F91"/>
                        </a:solidFill>
                        <a:latin typeface="Calibri"/>
                        <a:ea typeface="Times New Roman"/>
                        <a:cs typeface="Times New Roman"/>
                      </a:endParaRPr>
                    </a:p>
                  </a:txBody>
                  <a:tcPr marL="68544" marR="68544" marT="0" marB="0"/>
                </a:tc>
              </a:tr>
              <a:tr h="642942">
                <a:tc>
                  <a:txBody>
                    <a:bodyPr/>
                    <a:lstStyle/>
                    <a:p>
                      <a:pPr>
                        <a:lnSpc>
                          <a:spcPct val="115000"/>
                        </a:lnSpc>
                        <a:spcAft>
                          <a:spcPts val="0"/>
                        </a:spcAft>
                      </a:pPr>
                      <a:r>
                        <a:rPr lang="en-US" sz="1400" dirty="0"/>
                        <a:t>Over most land areas, warmer and fewer cold days and nights, warmer and more frequent hot days and nights</a:t>
                      </a:r>
                      <a:endParaRPr lang="en-US" sz="1400" dirty="0">
                        <a:solidFill>
                          <a:srgbClr val="365F91"/>
                        </a:solidFill>
                        <a:latin typeface="Calibri"/>
                        <a:ea typeface="Times New Roman"/>
                        <a:cs typeface="Times New Roman"/>
                      </a:endParaRPr>
                    </a:p>
                  </a:txBody>
                  <a:tcPr marL="68544" marR="68544" marT="0" marB="0"/>
                </a:tc>
                <a:tc>
                  <a:txBody>
                    <a:bodyPr/>
                    <a:lstStyle/>
                    <a:p>
                      <a:pPr>
                        <a:lnSpc>
                          <a:spcPct val="115000"/>
                        </a:lnSpc>
                        <a:spcAft>
                          <a:spcPts val="0"/>
                        </a:spcAft>
                      </a:pPr>
                      <a:r>
                        <a:rPr lang="en-US" sz="1400"/>
                        <a:t>Increased yields in colder environments; decreased yields in warmer environments; increased weed and insect pests and disease outbreaks</a:t>
                      </a:r>
                      <a:endParaRPr lang="en-US" sz="1400">
                        <a:solidFill>
                          <a:srgbClr val="365F91"/>
                        </a:solidFill>
                        <a:latin typeface="Calibri"/>
                        <a:ea typeface="Times New Roman"/>
                        <a:cs typeface="Times New Roman"/>
                      </a:endParaRPr>
                    </a:p>
                  </a:txBody>
                  <a:tcPr marL="68544" marR="68544" marT="0" marB="0"/>
                </a:tc>
              </a:tr>
              <a:tr h="428628">
                <a:tc>
                  <a:txBody>
                    <a:bodyPr/>
                    <a:lstStyle/>
                    <a:p>
                      <a:pPr>
                        <a:lnSpc>
                          <a:spcPct val="115000"/>
                        </a:lnSpc>
                        <a:spcAft>
                          <a:spcPts val="0"/>
                        </a:spcAft>
                      </a:pPr>
                      <a:r>
                        <a:rPr lang="en-US" sz="1400" dirty="0"/>
                        <a:t>Warm spells/heat waves. Frequency increases over most land areas</a:t>
                      </a:r>
                      <a:endParaRPr lang="en-US" sz="1400" dirty="0">
                        <a:solidFill>
                          <a:srgbClr val="365F91"/>
                        </a:solidFill>
                        <a:latin typeface="Calibri"/>
                        <a:ea typeface="Times New Roman"/>
                        <a:cs typeface="Times New Roman"/>
                      </a:endParaRPr>
                    </a:p>
                  </a:txBody>
                  <a:tcPr marL="68544" marR="68544" marT="0" marB="0"/>
                </a:tc>
                <a:tc>
                  <a:txBody>
                    <a:bodyPr/>
                    <a:lstStyle/>
                    <a:p>
                      <a:pPr>
                        <a:lnSpc>
                          <a:spcPct val="115000"/>
                        </a:lnSpc>
                        <a:spcAft>
                          <a:spcPts val="0"/>
                        </a:spcAft>
                      </a:pPr>
                      <a:r>
                        <a:rPr lang="en-US" sz="1400"/>
                        <a:t>Reduced yields in warmer regions due to heat stress; increased danger of wildfire</a:t>
                      </a:r>
                      <a:endParaRPr lang="en-US" sz="1400">
                        <a:solidFill>
                          <a:srgbClr val="365F91"/>
                        </a:solidFill>
                        <a:latin typeface="Calibri"/>
                        <a:ea typeface="Times New Roman"/>
                        <a:cs typeface="Times New Roman"/>
                      </a:endParaRPr>
                    </a:p>
                  </a:txBody>
                  <a:tcPr marL="68544" marR="68544" marT="0" marB="0"/>
                </a:tc>
              </a:tr>
              <a:tr h="642942">
                <a:tc>
                  <a:txBody>
                    <a:bodyPr/>
                    <a:lstStyle/>
                    <a:p>
                      <a:pPr>
                        <a:lnSpc>
                          <a:spcPct val="115000"/>
                        </a:lnSpc>
                        <a:spcAft>
                          <a:spcPts val="0"/>
                        </a:spcAft>
                      </a:pPr>
                      <a:r>
                        <a:rPr lang="en-US" sz="1400" dirty="0"/>
                        <a:t>Changes in precipitation events. Frequency of heavy precipitation events increases over most areas</a:t>
                      </a:r>
                      <a:endParaRPr lang="en-US" sz="1400" dirty="0">
                        <a:solidFill>
                          <a:srgbClr val="365F91"/>
                        </a:solidFill>
                        <a:latin typeface="Calibri"/>
                        <a:ea typeface="Times New Roman"/>
                        <a:cs typeface="Times New Roman"/>
                      </a:endParaRPr>
                    </a:p>
                  </a:txBody>
                  <a:tcPr marL="68544" marR="68544" marT="0" marB="0"/>
                </a:tc>
                <a:tc>
                  <a:txBody>
                    <a:bodyPr/>
                    <a:lstStyle/>
                    <a:p>
                      <a:pPr>
                        <a:lnSpc>
                          <a:spcPct val="115000"/>
                        </a:lnSpc>
                        <a:spcAft>
                          <a:spcPts val="0"/>
                        </a:spcAft>
                      </a:pPr>
                      <a:r>
                        <a:rPr lang="en-US" sz="1400" dirty="0"/>
                        <a:t>Damage to crops; soil erosion, inability to cultivate land due to </a:t>
                      </a:r>
                      <a:r>
                        <a:rPr lang="en-US" sz="1400" dirty="0" smtClean="0"/>
                        <a:t>water-logging </a:t>
                      </a:r>
                      <a:r>
                        <a:rPr lang="en-US" sz="1400" dirty="0"/>
                        <a:t>of soils</a:t>
                      </a:r>
                      <a:endParaRPr lang="en-US" sz="1400" dirty="0">
                        <a:solidFill>
                          <a:srgbClr val="365F91"/>
                        </a:solidFill>
                        <a:latin typeface="Calibri"/>
                        <a:ea typeface="Times New Roman"/>
                        <a:cs typeface="Times New Roman"/>
                      </a:endParaRPr>
                    </a:p>
                  </a:txBody>
                  <a:tcPr marL="68544" marR="68544" marT="0" marB="0"/>
                </a:tc>
              </a:tr>
              <a:tr h="428628">
                <a:tc>
                  <a:txBody>
                    <a:bodyPr/>
                    <a:lstStyle/>
                    <a:p>
                      <a:pPr>
                        <a:lnSpc>
                          <a:spcPct val="115000"/>
                        </a:lnSpc>
                        <a:spcAft>
                          <a:spcPts val="0"/>
                        </a:spcAft>
                      </a:pPr>
                      <a:r>
                        <a:rPr lang="en-US" sz="1400"/>
                        <a:t>Area affected by drought increases</a:t>
                      </a:r>
                      <a:endParaRPr lang="en-US" sz="1400">
                        <a:solidFill>
                          <a:srgbClr val="365F91"/>
                        </a:solidFill>
                        <a:latin typeface="Calibri"/>
                        <a:ea typeface="Times New Roman"/>
                        <a:cs typeface="Times New Roman"/>
                      </a:endParaRPr>
                    </a:p>
                  </a:txBody>
                  <a:tcPr marL="68544" marR="68544" marT="0" marB="0"/>
                </a:tc>
                <a:tc>
                  <a:txBody>
                    <a:bodyPr/>
                    <a:lstStyle/>
                    <a:p>
                      <a:pPr>
                        <a:lnSpc>
                          <a:spcPct val="115000"/>
                        </a:lnSpc>
                        <a:spcAft>
                          <a:spcPts val="0"/>
                        </a:spcAft>
                      </a:pPr>
                      <a:r>
                        <a:rPr lang="en-US" sz="1400" dirty="0"/>
                        <a:t>Land degradation; lower yields/crop damage and failure; increased livestock deaths; increased risk of wildfire</a:t>
                      </a:r>
                      <a:endParaRPr lang="en-US" sz="1400" dirty="0">
                        <a:solidFill>
                          <a:srgbClr val="365F91"/>
                        </a:solidFill>
                        <a:latin typeface="Calibri"/>
                        <a:ea typeface="Times New Roman"/>
                        <a:cs typeface="Times New Roman"/>
                      </a:endParaRPr>
                    </a:p>
                  </a:txBody>
                  <a:tcPr marL="68544" marR="68544" marT="0" marB="0"/>
                </a:tc>
              </a:tr>
              <a:tr h="642942">
                <a:tc>
                  <a:txBody>
                    <a:bodyPr/>
                    <a:lstStyle/>
                    <a:p>
                      <a:pPr>
                        <a:lnSpc>
                          <a:spcPct val="115000"/>
                        </a:lnSpc>
                        <a:spcAft>
                          <a:spcPts val="0"/>
                        </a:spcAft>
                      </a:pPr>
                      <a:r>
                        <a:rPr lang="en-US" sz="1400"/>
                        <a:t>Increase in extreme weather events such as hail. Intense tropical cyclone activity increases</a:t>
                      </a:r>
                      <a:endParaRPr lang="en-US" sz="1400">
                        <a:solidFill>
                          <a:srgbClr val="365F91"/>
                        </a:solidFill>
                        <a:latin typeface="Calibri"/>
                        <a:ea typeface="Times New Roman"/>
                        <a:cs typeface="Times New Roman"/>
                      </a:endParaRPr>
                    </a:p>
                  </a:txBody>
                  <a:tcPr marL="68544" marR="68544" marT="0" marB="0"/>
                </a:tc>
                <a:tc>
                  <a:txBody>
                    <a:bodyPr/>
                    <a:lstStyle/>
                    <a:p>
                      <a:pPr>
                        <a:lnSpc>
                          <a:spcPct val="115000"/>
                        </a:lnSpc>
                        <a:spcAft>
                          <a:spcPts val="0"/>
                        </a:spcAft>
                      </a:pPr>
                      <a:r>
                        <a:rPr lang="en-US" sz="1400" dirty="0"/>
                        <a:t>Damage to crops; </a:t>
                      </a:r>
                      <a:r>
                        <a:rPr lang="en-US" sz="1400" dirty="0" smtClean="0"/>
                        <a:t>wind-throw </a:t>
                      </a:r>
                      <a:r>
                        <a:rPr lang="en-US" sz="1400" dirty="0"/>
                        <a:t>of trees</a:t>
                      </a:r>
                      <a:endParaRPr lang="en-US" sz="1400" dirty="0">
                        <a:solidFill>
                          <a:srgbClr val="365F91"/>
                        </a:solidFill>
                        <a:latin typeface="Calibri"/>
                        <a:ea typeface="Times New Roman"/>
                        <a:cs typeface="Times New Roman"/>
                      </a:endParaRPr>
                    </a:p>
                  </a:txBody>
                  <a:tcPr marL="68544" marR="68544" marT="0" marB="0"/>
                </a:tc>
              </a:tr>
              <a:tr h="428628">
                <a:tc>
                  <a:txBody>
                    <a:bodyPr/>
                    <a:lstStyle/>
                    <a:p>
                      <a:pPr>
                        <a:lnSpc>
                          <a:spcPct val="115000"/>
                        </a:lnSpc>
                        <a:spcAft>
                          <a:spcPts val="0"/>
                        </a:spcAft>
                      </a:pPr>
                      <a:r>
                        <a:rPr lang="en-US" sz="1400" dirty="0"/>
                        <a:t>Increased incidence of extreme high sea level (excludes tsunamis)</a:t>
                      </a:r>
                      <a:endParaRPr lang="en-US" sz="1400" dirty="0">
                        <a:solidFill>
                          <a:srgbClr val="365F91"/>
                        </a:solidFill>
                        <a:latin typeface="Calibri"/>
                        <a:ea typeface="Times New Roman"/>
                        <a:cs typeface="Times New Roman"/>
                      </a:endParaRPr>
                    </a:p>
                  </a:txBody>
                  <a:tcPr marL="68544" marR="68544" marT="0" marB="0"/>
                </a:tc>
                <a:tc>
                  <a:txBody>
                    <a:bodyPr/>
                    <a:lstStyle/>
                    <a:p>
                      <a:pPr>
                        <a:lnSpc>
                          <a:spcPct val="115000"/>
                        </a:lnSpc>
                        <a:spcAft>
                          <a:spcPts val="0"/>
                        </a:spcAft>
                      </a:pPr>
                      <a:r>
                        <a:rPr lang="en-US" sz="1400" dirty="0" err="1" smtClean="0"/>
                        <a:t>Salinisation</a:t>
                      </a:r>
                      <a:r>
                        <a:rPr lang="en-US" sz="1400" dirty="0" smtClean="0"/>
                        <a:t> </a:t>
                      </a:r>
                      <a:r>
                        <a:rPr lang="en-US" sz="1400" dirty="0"/>
                        <a:t>of irrigation water</a:t>
                      </a:r>
                      <a:endParaRPr lang="en-US" sz="1400" dirty="0">
                        <a:solidFill>
                          <a:srgbClr val="365F91"/>
                        </a:solidFill>
                        <a:latin typeface="Calibri"/>
                        <a:ea typeface="Times New Roman"/>
                        <a:cs typeface="Times New Roman"/>
                      </a:endParaRPr>
                    </a:p>
                  </a:txBody>
                  <a:tcPr marL="68544" marR="68544"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39752" y="274638"/>
            <a:ext cx="6347048" cy="1143000"/>
          </a:xfrm>
        </p:spPr>
        <p:txBody>
          <a:bodyPr/>
          <a:lstStyle/>
          <a:p>
            <a:pPr algn="r"/>
            <a:r>
              <a:rPr lang="en-GB" sz="3600" dirty="0" smtClean="0">
                <a:solidFill>
                  <a:srgbClr val="FF0000"/>
                </a:solidFill>
              </a:rPr>
              <a:t>Vulnerability of the agricultural, forestry and land use sector to climate change</a:t>
            </a:r>
            <a:endParaRPr lang="en-US" sz="3600" dirty="0">
              <a:solidFill>
                <a:srgbClr val="FF0000"/>
              </a:solidFill>
            </a:endParaRPr>
          </a:p>
        </p:txBody>
      </p:sp>
      <p:sp>
        <p:nvSpPr>
          <p:cNvPr id="7" name="Content Placeholder 6"/>
          <p:cNvSpPr>
            <a:spLocks noGrp="1"/>
          </p:cNvSpPr>
          <p:nvPr>
            <p:ph idx="1"/>
          </p:nvPr>
        </p:nvSpPr>
        <p:spPr/>
        <p:txBody>
          <a:bodyPr/>
          <a:lstStyle/>
          <a:p>
            <a:pPr>
              <a:buFont typeface="Arial" pitchFamily="34" charset="0"/>
              <a:buChar char="•"/>
            </a:pPr>
            <a:endParaRPr lang="en-GB" sz="2400" dirty="0" smtClean="0">
              <a:solidFill>
                <a:schemeClr val="tx1">
                  <a:lumMod val="50000"/>
                </a:schemeClr>
              </a:solidFill>
            </a:endParaRPr>
          </a:p>
          <a:p>
            <a:pPr>
              <a:buFont typeface="Arial" pitchFamily="34" charset="0"/>
              <a:buChar char="•"/>
            </a:pPr>
            <a:r>
              <a:rPr lang="en-GB" sz="2400" dirty="0" smtClean="0">
                <a:solidFill>
                  <a:schemeClr val="tx1">
                    <a:lumMod val="50000"/>
                  </a:schemeClr>
                </a:solidFill>
              </a:rPr>
              <a:t>Climate change </a:t>
            </a:r>
            <a:r>
              <a:rPr lang="en-GB" sz="2400" u="sng" dirty="0" smtClean="0">
                <a:solidFill>
                  <a:schemeClr val="tx1">
                    <a:lumMod val="50000"/>
                  </a:schemeClr>
                </a:solidFill>
              </a:rPr>
              <a:t>vulnerability</a:t>
            </a:r>
            <a:r>
              <a:rPr lang="en-GB" sz="2400" dirty="0" smtClean="0">
                <a:solidFill>
                  <a:schemeClr val="tx1">
                    <a:lumMod val="50000"/>
                  </a:schemeClr>
                </a:solidFill>
              </a:rPr>
              <a:t> can be </a:t>
            </a:r>
            <a:r>
              <a:rPr lang="en-GB" sz="2400" u="sng" dirty="0" smtClean="0">
                <a:solidFill>
                  <a:schemeClr val="tx1">
                    <a:lumMod val="50000"/>
                  </a:schemeClr>
                </a:solidFill>
              </a:rPr>
              <a:t>exacerbated</a:t>
            </a:r>
            <a:r>
              <a:rPr lang="en-GB" sz="2400" dirty="0" smtClean="0">
                <a:solidFill>
                  <a:schemeClr val="tx1">
                    <a:lumMod val="50000"/>
                  </a:schemeClr>
                </a:solidFill>
              </a:rPr>
              <a:t> by other stresses such as </a:t>
            </a:r>
            <a:r>
              <a:rPr lang="en-GB" sz="2400" u="sng" dirty="0" smtClean="0">
                <a:solidFill>
                  <a:schemeClr val="tx1">
                    <a:lumMod val="50000"/>
                  </a:schemeClr>
                </a:solidFill>
              </a:rPr>
              <a:t>poverty and unequal access to resources, food insecurity and conflicts</a:t>
            </a:r>
          </a:p>
          <a:p>
            <a:pPr>
              <a:buFont typeface="Arial" pitchFamily="34" charset="0"/>
              <a:buChar char="•"/>
            </a:pPr>
            <a:r>
              <a:rPr lang="en-GB" sz="2400" dirty="0" smtClean="0">
                <a:solidFill>
                  <a:schemeClr val="tx1">
                    <a:lumMod val="50000"/>
                  </a:schemeClr>
                </a:solidFill>
              </a:rPr>
              <a:t>Farmers and those dependant on forests and their products in developing countries, and especially in the least developed countries are therefore likely to be among the most vulnerable to the impacts of climate change </a:t>
            </a:r>
          </a:p>
          <a:p>
            <a:pPr>
              <a:buFont typeface="Arial" pitchFamily="34" charset="0"/>
              <a:buChar char="•"/>
            </a:pPr>
            <a:r>
              <a:rPr lang="en-GB" sz="2400" dirty="0" smtClean="0">
                <a:solidFill>
                  <a:schemeClr val="tx1">
                    <a:lumMod val="50000"/>
                  </a:schemeClr>
                </a:solidFill>
              </a:rPr>
              <a:t>Future </a:t>
            </a:r>
            <a:r>
              <a:rPr lang="en-GB" sz="2400" u="sng" dirty="0" smtClean="0">
                <a:solidFill>
                  <a:schemeClr val="tx1">
                    <a:lumMod val="50000"/>
                  </a:schemeClr>
                </a:solidFill>
              </a:rPr>
              <a:t>vulnerability</a:t>
            </a:r>
            <a:r>
              <a:rPr lang="en-GB" sz="2400" dirty="0" smtClean="0">
                <a:solidFill>
                  <a:schemeClr val="tx1">
                    <a:lumMod val="50000"/>
                  </a:schemeClr>
                </a:solidFill>
              </a:rPr>
              <a:t> will </a:t>
            </a:r>
            <a:r>
              <a:rPr lang="en-GB" sz="2400" u="sng" dirty="0" smtClean="0">
                <a:solidFill>
                  <a:schemeClr val="tx1">
                    <a:lumMod val="50000"/>
                  </a:schemeClr>
                </a:solidFill>
              </a:rPr>
              <a:t>depend</a:t>
            </a:r>
            <a:r>
              <a:rPr lang="en-GB" sz="2400" dirty="0" smtClean="0">
                <a:solidFill>
                  <a:schemeClr val="tx1">
                    <a:lumMod val="50000"/>
                  </a:schemeClr>
                </a:solidFill>
              </a:rPr>
              <a:t> largely on the </a:t>
            </a:r>
            <a:r>
              <a:rPr lang="en-GB" sz="2400" u="sng" dirty="0" smtClean="0">
                <a:solidFill>
                  <a:schemeClr val="tx1">
                    <a:lumMod val="50000"/>
                  </a:schemeClr>
                </a:solidFill>
              </a:rPr>
              <a:t>chosen development pathway</a:t>
            </a:r>
            <a:r>
              <a:rPr lang="en-GB" sz="2400" dirty="0" smtClean="0">
                <a:solidFill>
                  <a:schemeClr val="tx1">
                    <a:lumMod val="50000"/>
                  </a:schemeClr>
                </a:solidFill>
              </a:rPr>
              <a:t> of those countries</a:t>
            </a:r>
            <a:endParaRPr lang="en-US" sz="2400" dirty="0">
              <a:solidFill>
                <a:schemeClr val="tx1">
                  <a:lumMod val="50000"/>
                </a:schemeClr>
              </a:solidFill>
            </a:endParaRPr>
          </a:p>
        </p:txBody>
      </p:sp>
    </p:spTree>
  </p:cSld>
  <p:clrMapOvr>
    <a:masterClrMapping/>
  </p:clrMapOvr>
</p:sld>
</file>

<file path=ppt/theme/theme1.xml><?xml version="1.0" encoding="utf-8"?>
<a:theme xmlns:a="http://schemas.openxmlformats.org/drawingml/2006/main" name="1_Default Design">
  <a:themeElements>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6021</TotalTime>
  <Words>3023</Words>
  <Application>Microsoft Office PowerPoint</Application>
  <PresentationFormat>On-screen Show (4:3)</PresentationFormat>
  <Paragraphs>295</Paragraphs>
  <Slides>30</Slides>
  <Notes>12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1_Default Design</vt:lpstr>
      <vt:lpstr>FOCUS: Adaptation Funding sources available and how to access them</vt:lpstr>
      <vt:lpstr>Content</vt:lpstr>
      <vt:lpstr>Content</vt:lpstr>
      <vt:lpstr>What is climate change adaptation?</vt:lpstr>
      <vt:lpstr>Climate change adaptation glossary</vt:lpstr>
      <vt:lpstr>Content</vt:lpstr>
      <vt:lpstr>Impacts of climate change and possibilities for adaptation actions</vt:lpstr>
      <vt:lpstr>Impacts of climate change on the agricultural, forestry and land use sector</vt:lpstr>
      <vt:lpstr>Vulnerability of the agricultural, forestry and land use sector to climate change</vt:lpstr>
      <vt:lpstr>Adaptation in the agricultural, forestry and land use sector to climate change</vt:lpstr>
      <vt:lpstr>Adaptation meets Mitigation of climate change</vt:lpstr>
      <vt:lpstr>Content</vt:lpstr>
      <vt:lpstr>Adaptation in the global climate change discussions</vt:lpstr>
      <vt:lpstr>Content</vt:lpstr>
      <vt:lpstr>National Adaptation Programmes of Action</vt:lpstr>
      <vt:lpstr>Content</vt:lpstr>
      <vt:lpstr>Potential sources of adaptation funding</vt:lpstr>
      <vt:lpstr>Sources of adaptation funding</vt:lpstr>
      <vt:lpstr>Sources of adaptation funding</vt:lpstr>
      <vt:lpstr>UNFCCC Funds - SCCF</vt:lpstr>
      <vt:lpstr>UNFCCC Funds - LDCF</vt:lpstr>
      <vt:lpstr>UNFCCC Funds – LDCF relevance to SE Asia</vt:lpstr>
      <vt:lpstr>UNFCCC Funds – Adaptation Fund</vt:lpstr>
      <vt:lpstr>Other bi-lateral and multi-lateral funding</vt:lpstr>
      <vt:lpstr>Adaptation Private Sector Initiative</vt:lpstr>
      <vt:lpstr>Content</vt:lpstr>
      <vt:lpstr>Adaptation in the Cancun climate talks</vt:lpstr>
      <vt:lpstr>Green Fund</vt:lpstr>
      <vt:lpstr>Green Fund</vt:lpstr>
      <vt:lpstr>Slide 30</vt:lpstr>
    </vt:vector>
  </TitlesOfParts>
  <Company>IFAD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ro.cooke</dc:creator>
  <cp:lastModifiedBy>Louis Perroy</cp:lastModifiedBy>
  <cp:revision>554</cp:revision>
  <dcterms:created xsi:type="dcterms:W3CDTF">2009-11-18T15:02:44Z</dcterms:created>
  <dcterms:modified xsi:type="dcterms:W3CDTF">2011-08-31T23:27:47Z</dcterms:modified>
</cp:coreProperties>
</file>