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310" r:id="rId2"/>
    <p:sldId id="279" r:id="rId3"/>
    <p:sldId id="362" r:id="rId4"/>
    <p:sldId id="361" r:id="rId5"/>
    <p:sldId id="311" r:id="rId6"/>
    <p:sldId id="312" r:id="rId7"/>
    <p:sldId id="313" r:id="rId8"/>
    <p:sldId id="314" r:id="rId9"/>
    <p:sldId id="315" r:id="rId10"/>
    <p:sldId id="316" r:id="rId11"/>
    <p:sldId id="318" r:id="rId12"/>
    <p:sldId id="319" r:id="rId13"/>
    <p:sldId id="322" r:id="rId14"/>
    <p:sldId id="325" r:id="rId15"/>
    <p:sldId id="327" r:id="rId16"/>
    <p:sldId id="328" r:id="rId17"/>
    <p:sldId id="329" r:id="rId18"/>
    <p:sldId id="331" r:id="rId19"/>
    <p:sldId id="330" r:id="rId20"/>
    <p:sldId id="320" r:id="rId21"/>
    <p:sldId id="354" r:id="rId22"/>
    <p:sldId id="339" r:id="rId23"/>
    <p:sldId id="340" r:id="rId24"/>
    <p:sldId id="341" r:id="rId25"/>
    <p:sldId id="344" r:id="rId26"/>
    <p:sldId id="355" r:id="rId27"/>
    <p:sldId id="343" r:id="rId28"/>
    <p:sldId id="345" r:id="rId29"/>
    <p:sldId id="349" r:id="rId30"/>
    <p:sldId id="346" r:id="rId31"/>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16B648"/>
    <a:srgbClr val="99FF99"/>
    <a:srgbClr val="7DF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4" autoAdjust="0"/>
    <p:restoredTop sz="94811" autoAdjust="0"/>
  </p:normalViewPr>
  <p:slideViewPr>
    <p:cSldViewPr>
      <p:cViewPr>
        <p:scale>
          <a:sx n="94" d="100"/>
          <a:sy n="94" d="100"/>
        </p:scale>
        <p:origin x="-202" y="4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998" tIns="45999" rIns="91998" bIns="45999"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4613" y="0"/>
            <a:ext cx="2971800" cy="496888"/>
          </a:xfrm>
          <a:prstGeom prst="rect">
            <a:avLst/>
          </a:prstGeom>
          <a:noFill/>
          <a:ln>
            <a:noFill/>
          </a:ln>
          <a:effectLst/>
          <a:extLst/>
        </p:spPr>
        <p:txBody>
          <a:bodyPr vert="horz" wrap="square" lIns="91998" tIns="45999" rIns="91998" bIns="45999"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9447213"/>
            <a:ext cx="2971800" cy="496887"/>
          </a:xfrm>
          <a:prstGeom prst="rect">
            <a:avLst/>
          </a:prstGeom>
          <a:noFill/>
          <a:ln>
            <a:noFill/>
          </a:ln>
          <a:effectLst/>
          <a:extLst/>
        </p:spPr>
        <p:txBody>
          <a:bodyPr vert="horz" wrap="square" lIns="91998" tIns="45999" rIns="91998" bIns="45999" numCol="1" anchor="b" anchorCtr="0" compatLnSpc="1">
            <a:prstTxWarp prst="textNoShape">
              <a:avLst/>
            </a:prstTxWarp>
          </a:bodyPr>
          <a:lstStyle>
            <a:lvl1pPr>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4613" y="9447213"/>
            <a:ext cx="2971800" cy="496887"/>
          </a:xfrm>
          <a:prstGeom prst="rect">
            <a:avLst/>
          </a:prstGeom>
          <a:noFill/>
          <a:ln>
            <a:noFill/>
          </a:ln>
          <a:effectLst/>
          <a:extLst/>
        </p:spPr>
        <p:txBody>
          <a:bodyPr vert="horz" wrap="square" lIns="91998" tIns="45999" rIns="91998" bIns="45999" numCol="1" anchor="b" anchorCtr="0" compatLnSpc="1">
            <a:prstTxWarp prst="textNoShape">
              <a:avLst/>
            </a:prstTxWarp>
          </a:bodyPr>
          <a:lstStyle>
            <a:lvl1pPr algn="r">
              <a:defRPr sz="1200">
                <a:latin typeface="Arial" charset="0"/>
              </a:defRPr>
            </a:lvl1pPr>
          </a:lstStyle>
          <a:p>
            <a:pPr>
              <a:defRPr/>
            </a:pPr>
            <a:fld id="{8D06E9F1-599C-4BEE-928F-A1F1CE01B46E}" type="slidenum">
              <a:rPr lang="en-US"/>
              <a:pPr>
                <a:defRPr/>
              </a:pPr>
              <a:t>‹Nr.›</a:t>
            </a:fld>
            <a:endParaRPr lang="en-US"/>
          </a:p>
        </p:txBody>
      </p:sp>
    </p:spTree>
    <p:extLst>
      <p:ext uri="{BB962C8B-B14F-4D97-AF65-F5344CB8AC3E}">
        <p14:creationId xmlns:p14="http://schemas.microsoft.com/office/powerpoint/2010/main" val="230915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998" tIns="45999" rIns="91998" bIns="45999" numCol="1" anchor="t" anchorCtr="0" compatLnSpc="1">
            <a:prstTxWarp prst="textNoShape">
              <a:avLst/>
            </a:prstTxWarp>
          </a:bodyPr>
          <a:lstStyle>
            <a:lvl1pPr>
              <a:defRPr sz="1200">
                <a:latin typeface="Arial" charset="0"/>
              </a:defRPr>
            </a:lvl1pPr>
          </a:lstStyle>
          <a:p>
            <a:pPr>
              <a:defRPr/>
            </a:pPr>
            <a:endParaRPr lang="en-US"/>
          </a:p>
        </p:txBody>
      </p:sp>
      <p:sp>
        <p:nvSpPr>
          <p:cNvPr id="102403" name="Rectangle 3"/>
          <p:cNvSpPr>
            <a:spLocks noGrp="1" noChangeArrowheads="1"/>
          </p:cNvSpPr>
          <p:nvPr>
            <p:ph type="dt" idx="1"/>
          </p:nvPr>
        </p:nvSpPr>
        <p:spPr bwMode="auto">
          <a:xfrm>
            <a:off x="3884613" y="0"/>
            <a:ext cx="2971800" cy="496888"/>
          </a:xfrm>
          <a:prstGeom prst="rect">
            <a:avLst/>
          </a:prstGeom>
          <a:noFill/>
          <a:ln>
            <a:noFill/>
          </a:ln>
          <a:effectLst/>
          <a:extLst/>
        </p:spPr>
        <p:txBody>
          <a:bodyPr vert="horz" wrap="square" lIns="91998" tIns="45999" rIns="91998" bIns="45999" numCol="1" anchor="t" anchorCtr="0" compatLnSpc="1">
            <a:prstTxWarp prst="textNoShape">
              <a:avLst/>
            </a:prstTxWarp>
          </a:bodyPr>
          <a:lstStyle>
            <a:lvl1pPr algn="r">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85800" y="4724400"/>
            <a:ext cx="5486400" cy="4475163"/>
          </a:xfrm>
          <a:prstGeom prst="rect">
            <a:avLst/>
          </a:prstGeom>
          <a:noFill/>
          <a:ln>
            <a:noFill/>
          </a:ln>
          <a:effectLst/>
          <a:extLst/>
        </p:spPr>
        <p:txBody>
          <a:bodyPr vert="horz" wrap="square" lIns="91998" tIns="45999" rIns="91998" bIns="459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9447213"/>
            <a:ext cx="2971800" cy="496887"/>
          </a:xfrm>
          <a:prstGeom prst="rect">
            <a:avLst/>
          </a:prstGeom>
          <a:noFill/>
          <a:ln>
            <a:noFill/>
          </a:ln>
          <a:effectLst/>
          <a:extLst/>
        </p:spPr>
        <p:txBody>
          <a:bodyPr vert="horz" wrap="square" lIns="91998" tIns="45999" rIns="91998" bIns="45999" numCol="1" anchor="b" anchorCtr="0" compatLnSpc="1">
            <a:prstTxWarp prst="textNoShape">
              <a:avLst/>
            </a:prstTxWarp>
          </a:bodyPr>
          <a:lstStyle>
            <a:lvl1pPr>
              <a:defRPr sz="1200">
                <a:latin typeface="Arial" charset="0"/>
              </a:defRPr>
            </a:lvl1pPr>
          </a:lstStyle>
          <a:p>
            <a:pPr>
              <a:defRPr/>
            </a:pPr>
            <a:endParaRPr lang="en-US"/>
          </a:p>
        </p:txBody>
      </p:sp>
      <p:sp>
        <p:nvSpPr>
          <p:cNvPr id="102407" name="Rectangle 7"/>
          <p:cNvSpPr>
            <a:spLocks noGrp="1" noChangeArrowheads="1"/>
          </p:cNvSpPr>
          <p:nvPr>
            <p:ph type="sldNum" sz="quarter" idx="5"/>
          </p:nvPr>
        </p:nvSpPr>
        <p:spPr bwMode="auto">
          <a:xfrm>
            <a:off x="3884613" y="9447213"/>
            <a:ext cx="2971800" cy="496887"/>
          </a:xfrm>
          <a:prstGeom prst="rect">
            <a:avLst/>
          </a:prstGeom>
          <a:noFill/>
          <a:ln>
            <a:noFill/>
          </a:ln>
          <a:effectLst/>
          <a:extLst/>
        </p:spPr>
        <p:txBody>
          <a:bodyPr vert="horz" wrap="square" lIns="91998" tIns="45999" rIns="91998" bIns="45999" numCol="1" anchor="b" anchorCtr="0" compatLnSpc="1">
            <a:prstTxWarp prst="textNoShape">
              <a:avLst/>
            </a:prstTxWarp>
          </a:bodyPr>
          <a:lstStyle>
            <a:lvl1pPr algn="r">
              <a:defRPr sz="1200">
                <a:latin typeface="Arial" charset="0"/>
              </a:defRPr>
            </a:lvl1pPr>
          </a:lstStyle>
          <a:p>
            <a:pPr>
              <a:defRPr/>
            </a:pPr>
            <a:fld id="{2C14CE67-60B7-42CF-8103-AEE4786BFC44}" type="slidenum">
              <a:rPr lang="en-US"/>
              <a:pPr>
                <a:defRPr/>
              </a:pPr>
              <a:t>‹Nr.›</a:t>
            </a:fld>
            <a:endParaRPr lang="en-US"/>
          </a:p>
        </p:txBody>
      </p:sp>
    </p:spTree>
    <p:extLst>
      <p:ext uri="{BB962C8B-B14F-4D97-AF65-F5344CB8AC3E}">
        <p14:creationId xmlns:p14="http://schemas.microsoft.com/office/powerpoint/2010/main" val="1429291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ABFD25EF-7931-40A9-88B6-21E7B94EECA9}" type="slidenum">
              <a:rPr lang="en-US" smtClean="0"/>
              <a:pPr/>
              <a:t>1</a:t>
            </a:fld>
            <a:endParaRPr lang="en-US" smtClean="0"/>
          </a:p>
        </p:txBody>
      </p:sp>
      <p:sp>
        <p:nvSpPr>
          <p:cNvPr id="45059" name="Rectangle 7"/>
          <p:cNvSpPr txBox="1">
            <a:spLocks noGrp="1" noChangeArrowheads="1"/>
          </p:cNvSpPr>
          <p:nvPr/>
        </p:nvSpPr>
        <p:spPr bwMode="auto">
          <a:xfrm>
            <a:off x="3884613" y="9447213"/>
            <a:ext cx="2971800" cy="496887"/>
          </a:xfrm>
          <a:prstGeom prst="rect">
            <a:avLst/>
          </a:prstGeom>
          <a:noFill/>
          <a:ln w="9525">
            <a:noFill/>
            <a:miter lim="800000"/>
            <a:headEnd/>
            <a:tailEnd/>
          </a:ln>
        </p:spPr>
        <p:txBody>
          <a:bodyPr lIns="91998" tIns="45999" rIns="91998" bIns="45999" anchor="b"/>
          <a:lstStyle/>
          <a:p>
            <a:pPr algn="r"/>
            <a:fld id="{365BC549-8A37-48BD-AD60-D45563B13F17}" type="slidenum">
              <a:rPr lang="en-GB" sz="1200">
                <a:latin typeface="Arial" charset="0"/>
              </a:rPr>
              <a:pPr algn="r"/>
              <a:t>1</a:t>
            </a:fld>
            <a:endParaRPr lang="en-GB" sz="1200">
              <a:latin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pPr eaLnBrk="1" hangingPunct="1"/>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de-DE"/>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de-DE"/>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de-DE"/>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de-DE"/>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de-DE"/>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de-DE"/>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de-DE"/>
            </a:p>
          </p:txBody>
        </p:sp>
      </p:grpSp>
      <p:graphicFrame>
        <p:nvGraphicFramePr>
          <p:cNvPr id="14" name="Object 17"/>
          <p:cNvGraphicFramePr>
            <a:graphicFrameLocks noChangeAspect="1"/>
          </p:cNvGraphicFramePr>
          <p:nvPr/>
        </p:nvGraphicFramePr>
        <p:xfrm>
          <a:off x="250825" y="333375"/>
          <a:ext cx="657225" cy="714375"/>
        </p:xfrm>
        <a:graphic>
          <a:graphicData uri="http://schemas.openxmlformats.org/presentationml/2006/ole">
            <mc:AlternateContent xmlns:mc="http://schemas.openxmlformats.org/markup-compatibility/2006">
              <mc:Choice xmlns:v="urn:schemas-microsoft-com:vml" Requires="v">
                <p:oleObj spid="_x0000_s59409" name="Photo Editor Photo" r:id="rId3" imgW="657317" imgH="714286" progId="">
                  <p:embed/>
                </p:oleObj>
              </mc:Choice>
              <mc:Fallback>
                <p:oleObj name="Photo Editor Photo" r:id="rId3" imgW="657317" imgH="714286"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6572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n-GB" noProof="0" smtClean="0"/>
              <a:t>Klik om het opmaakprofiel te bewerken</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GB" noProof="0" smtClean="0"/>
              <a:t>Klik om het opmaakprofiel van de modelondertitel te bewerken</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GB"/>
          </a:p>
        </p:txBody>
      </p:sp>
      <p:sp>
        <p:nvSpPr>
          <p:cNvPr id="16"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GB"/>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AD586E5-E030-412B-B11E-299D7DEBB88E}"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C91EA6FC-5914-4B44-82DA-71187E7351F6}"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214313"/>
            <a:ext cx="1951038" cy="5918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50938" y="214313"/>
            <a:ext cx="5700712" cy="5918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94A65360-A604-46B2-A6CF-518E0D70F1D8}"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50938" y="214313"/>
            <a:ext cx="7793037" cy="146208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182688" y="2017713"/>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45088" y="2017713"/>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9BCC4095-DD17-482B-A941-411E5E1889CA}"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FF6614BC-A4B5-4355-9DA8-21067995DAB7}"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3B6BBBA3-B573-4683-9CC6-570A10EE8DE7}"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6DEB2261-EBB5-4807-AB74-301854352D31}"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A081B075-D40C-4090-B849-36AD75A8AAB4}"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09723E4A-2F2D-4FC8-8FF1-76A74DC11FD9}"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4C419D89-4990-4BEE-9B1C-420A9DD75669}"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30801F8F-D6B9-470F-9D9E-DC9ADBAE58E2}"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5483E503-30F7-4541-8FB4-4F0485B95F09}"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Klik om het opmaakprofiel te bewerken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vl1pPr>
          </a:lstStyle>
          <a:p>
            <a:pPr>
              <a:defRPr/>
            </a:pPr>
            <a:fld id="{2C73C676-6402-4F46-AC50-9D7620FCCC9F}" type="slidenum">
              <a:rPr lang="en-GB"/>
              <a:pPr>
                <a:defRPr/>
              </a:pPr>
              <a:t>‹Nr.›</a:t>
            </a:fld>
            <a:endParaRPr lang="en-GB"/>
          </a:p>
        </p:txBody>
      </p:sp>
      <p:graphicFrame>
        <p:nvGraphicFramePr>
          <p:cNvPr id="1038" name="Object 14"/>
          <p:cNvGraphicFramePr>
            <a:graphicFrameLocks noChangeAspect="1"/>
          </p:cNvGraphicFramePr>
          <p:nvPr/>
        </p:nvGraphicFramePr>
        <p:xfrm>
          <a:off x="468313" y="260350"/>
          <a:ext cx="657225" cy="714375"/>
        </p:xfrm>
        <a:graphic>
          <a:graphicData uri="http://schemas.openxmlformats.org/presentationml/2006/ole">
            <mc:AlternateContent xmlns:mc="http://schemas.openxmlformats.org/markup-compatibility/2006">
              <mc:Choice xmlns:v="urn:schemas-microsoft-com:vml" Requires="v">
                <p:oleObj spid="_x0000_s1053" name="Photo Editor Photo" r:id="rId15" imgW="657317" imgH="714286" progId="">
                  <p:embed/>
                </p:oleObj>
              </mc:Choice>
              <mc:Fallback>
                <p:oleObj name="Photo Editor Photo" r:id="rId15" imgW="657317" imgH="714286" progId="">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13" y="260350"/>
                        <a:ext cx="657225" cy="7143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2"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2"/>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2"/>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2"/>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2"/>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coport.org/ep?SearchType=pdb&amp;PdbID=15317" TargetMode="External"/><Relationship Id="rId13"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hyperlink" Target="http://ecoport.org/ep?SearchType=pdb&amp;PdbID=15308" TargetMode="External"/><Relationship Id="rId16" Type="http://schemas.openxmlformats.org/officeDocument/2006/relationships/hyperlink" Target="http://ecoport.org/ep?Nematode=79111" TargetMode="External"/><Relationship Id="rId1" Type="http://schemas.openxmlformats.org/officeDocument/2006/relationships/slideLayout" Target="../slideLayouts/slideLayout2.xml"/><Relationship Id="rId6" Type="http://schemas.openxmlformats.org/officeDocument/2006/relationships/hyperlink" Target="http://ecoport.org/ep?SearchType=pdb&amp;PdbID=15314" TargetMode="External"/><Relationship Id="rId11" Type="http://schemas.openxmlformats.org/officeDocument/2006/relationships/image" Target="../media/image12.png"/><Relationship Id="rId5" Type="http://schemas.openxmlformats.org/officeDocument/2006/relationships/image" Target="../media/image9.jpeg"/><Relationship Id="rId15" Type="http://schemas.openxmlformats.org/officeDocument/2006/relationships/image" Target="../media/image15.png"/><Relationship Id="rId10" Type="http://schemas.openxmlformats.org/officeDocument/2006/relationships/hyperlink" Target="http://ecoport.org/ep?SearchType=pdb&amp;PdbID=15313" TargetMode="External"/><Relationship Id="rId4" Type="http://schemas.openxmlformats.org/officeDocument/2006/relationships/hyperlink" Target="http://ecoport.org/ep?SearchType=pdb&amp;PdbID=3095" TargetMode="External"/><Relationship Id="rId9" Type="http://schemas.openxmlformats.org/officeDocument/2006/relationships/image" Target="../media/image11.png"/><Relationship Id="rId14" Type="http://schemas.openxmlformats.org/officeDocument/2006/relationships/hyperlink" Target="http://ecoport.org/ep?Plant=3581&amp;entityType=PL****&amp;entityDisplayCategory=ful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oport.org/ep?SearchType=pdb&amp;PdbID=102944"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fao.org/agriculture/crops/thematic-sitemap/theme/pests/code/toolkits/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aohqmail.fao.org/owa/redir.aspx?C=556d7e2e9cd74e4aa3d775fc42e77ddd&amp;URL=mailto:Pesticide-Management@fao.org" TargetMode="External"/><Relationship Id="rId1" Type="http://schemas.openxmlformats.org/officeDocument/2006/relationships/slideLayout" Target="../slideLayouts/slideLayout2.xml"/><Relationship Id="rId5" Type="http://schemas.openxmlformats.org/officeDocument/2006/relationships/hyperlink" Target="http://www.fao.org/agriculture/crops/core-themes/theme/pests/en/" TargetMode="Externa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oport.org/ep?searchType=glossaryShow&amp;glossaryId=58389&amp;viewType=F" TargetMode="External"/><Relationship Id="rId2" Type="http://schemas.openxmlformats.org/officeDocument/2006/relationships/hyperlink" Target="http://ecoport.org/ep?searchType=glossaryShow&amp;glossaryId=62438&amp;viewType=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09650" y="188913"/>
            <a:ext cx="7988300" cy="1343025"/>
          </a:xfrm>
        </p:spPr>
        <p:txBody>
          <a:bodyPr/>
          <a:lstStyle/>
          <a:p>
            <a:pPr algn="ctr" eaLnBrk="1" hangingPunct="1">
              <a:defRPr/>
            </a:pPr>
            <a:r>
              <a:rPr lang="en-US" sz="2400" b="1" dirty="0" smtClean="0"/>
              <a:t/>
            </a:r>
            <a:br>
              <a:rPr lang="en-US" sz="2400" b="1" dirty="0" smtClean="0"/>
            </a:br>
            <a:r>
              <a:rPr lang="en-US" sz="3600" dirty="0" smtClean="0">
                <a:solidFill>
                  <a:schemeClr val="tx1"/>
                </a:solidFill>
              </a:rPr>
              <a:t>Code of Conduct on </a:t>
            </a:r>
            <a:r>
              <a:rPr lang="en-US" sz="3600" smtClean="0">
                <a:solidFill>
                  <a:schemeClr val="tx1"/>
                </a:solidFill>
              </a:rPr>
              <a:t/>
            </a:r>
            <a:br>
              <a:rPr lang="en-US" sz="3600" smtClean="0">
                <a:solidFill>
                  <a:schemeClr val="tx1"/>
                </a:solidFill>
              </a:rPr>
            </a:br>
            <a:r>
              <a:rPr lang="en-US" sz="3600" smtClean="0">
                <a:solidFill>
                  <a:schemeClr val="tx1"/>
                </a:solidFill>
              </a:rPr>
              <a:t>Pesticide </a:t>
            </a:r>
            <a:r>
              <a:rPr lang="en-US" sz="3600" dirty="0" smtClean="0">
                <a:solidFill>
                  <a:schemeClr val="tx1"/>
                </a:solidFill>
              </a:rPr>
              <a:t>Management</a:t>
            </a:r>
            <a:endParaRPr lang="en-GB" sz="3600" dirty="0" smtClean="0">
              <a:solidFill>
                <a:schemeClr val="tx1"/>
              </a:solidFill>
              <a:effectLst>
                <a:outerShdw blurRad="38100" dist="38100" dir="2700000" algn="tl">
                  <a:srgbClr val="C0C0C0"/>
                </a:outerShdw>
              </a:effectLst>
            </a:endParaRPr>
          </a:p>
        </p:txBody>
      </p:sp>
      <p:sp>
        <p:nvSpPr>
          <p:cNvPr id="3075" name="Rectangle 3"/>
          <p:cNvSpPr>
            <a:spLocks noGrp="1" noChangeArrowheads="1"/>
          </p:cNvSpPr>
          <p:nvPr>
            <p:ph type="body" idx="4294967295"/>
          </p:nvPr>
        </p:nvSpPr>
        <p:spPr>
          <a:xfrm>
            <a:off x="1042988" y="1773238"/>
            <a:ext cx="7818437" cy="1366837"/>
          </a:xfrm>
        </p:spPr>
        <p:txBody>
          <a:bodyPr/>
          <a:lstStyle/>
          <a:p>
            <a:pPr algn="ctr" eaLnBrk="1" hangingPunct="1">
              <a:lnSpc>
                <a:spcPct val="90000"/>
              </a:lnSpc>
              <a:buFont typeface="Wingdings" pitchFamily="2" charset="2"/>
              <a:buNone/>
            </a:pPr>
            <a:endParaRPr lang="en-GB" dirty="0" smtClean="0"/>
          </a:p>
          <a:p>
            <a:pPr eaLnBrk="1" hangingPunct="1">
              <a:lnSpc>
                <a:spcPct val="90000"/>
              </a:lnSpc>
              <a:buFont typeface="Wingdings" pitchFamily="2" charset="2"/>
              <a:buNone/>
            </a:pPr>
            <a:r>
              <a:rPr lang="en-GB" dirty="0" smtClean="0"/>
              <a:t>A brief overview of Technical Guidelines </a:t>
            </a:r>
          </a:p>
          <a:p>
            <a:pPr eaLnBrk="1" hangingPunct="1">
              <a:lnSpc>
                <a:spcPct val="90000"/>
              </a:lnSpc>
              <a:buFont typeface="Wingdings" pitchFamily="2" charset="2"/>
              <a:buNone/>
            </a:pPr>
            <a:r>
              <a:rPr lang="en-GB" dirty="0" smtClean="0"/>
              <a:t>in support of the Code</a:t>
            </a:r>
            <a:endParaRPr lang="en-GB" dirty="0" smtClean="0">
              <a:solidFill>
                <a:srgbClr val="FF0000"/>
              </a:solidFill>
            </a:endParaRPr>
          </a:p>
          <a:p>
            <a:pPr eaLnBrk="1" hangingPunct="1">
              <a:lnSpc>
                <a:spcPct val="90000"/>
              </a:lnSpc>
              <a:buFont typeface="Wingdings" pitchFamily="2" charset="2"/>
              <a:buNone/>
            </a:pPr>
            <a:endParaRPr lang="de-DE" sz="2000" b="1" dirty="0" smtClean="0"/>
          </a:p>
          <a:p>
            <a:pPr eaLnBrk="1" hangingPunct="1">
              <a:lnSpc>
                <a:spcPct val="90000"/>
              </a:lnSpc>
              <a:buFont typeface="Wingdings" pitchFamily="2" charset="2"/>
              <a:buNone/>
            </a:pPr>
            <a:endParaRPr lang="de-DE" sz="2000" b="1" dirty="0" smtClean="0"/>
          </a:p>
          <a:p>
            <a:pPr eaLnBrk="1" hangingPunct="1">
              <a:lnSpc>
                <a:spcPct val="90000"/>
              </a:lnSpc>
              <a:buFont typeface="Wingdings" pitchFamily="2" charset="2"/>
              <a:buNone/>
            </a:pPr>
            <a:endParaRPr lang="de-DE" sz="2000" b="1" dirty="0" smtClean="0"/>
          </a:p>
          <a:p>
            <a:pPr eaLnBrk="1" hangingPunct="1">
              <a:lnSpc>
                <a:spcPct val="90000"/>
              </a:lnSpc>
              <a:buFont typeface="Wingdings" pitchFamily="2" charset="2"/>
              <a:buNone/>
            </a:pPr>
            <a:endParaRPr lang="de-DE" sz="2000" b="1" dirty="0" smtClean="0"/>
          </a:p>
          <a:p>
            <a:pPr eaLnBrk="1" hangingPunct="1">
              <a:lnSpc>
                <a:spcPct val="90000"/>
              </a:lnSpc>
              <a:buFont typeface="Wingdings" pitchFamily="2" charset="2"/>
              <a:buNone/>
            </a:pPr>
            <a:r>
              <a:rPr lang="de-DE" sz="2800" b="1" dirty="0" smtClean="0"/>
              <a:t>Training Module</a:t>
            </a:r>
            <a:endParaRPr lang="en-US" sz="2800" b="1" dirty="0" smtClean="0"/>
          </a:p>
          <a:p>
            <a:pPr eaLnBrk="1" hangingPunct="1">
              <a:lnSpc>
                <a:spcPct val="90000"/>
              </a:lnSpc>
              <a:buFont typeface="Wingdings" pitchFamily="2" charset="2"/>
              <a:buNone/>
            </a:pPr>
            <a:endParaRPr lang="en-US" sz="800" b="1" dirty="0" smtClean="0"/>
          </a:p>
        </p:txBody>
      </p:sp>
      <p:pic>
        <p:nvPicPr>
          <p:cNvPr id="3076" name="Picture 6"/>
          <p:cNvPicPr>
            <a:picLocks noChangeAspect="1" noChangeArrowheads="1"/>
          </p:cNvPicPr>
          <p:nvPr/>
        </p:nvPicPr>
        <p:blipFill>
          <a:blip r:embed="rId3" cstate="screen"/>
          <a:srcRect/>
          <a:stretch>
            <a:fillRect/>
          </a:stretch>
        </p:blipFill>
        <p:spPr bwMode="auto">
          <a:xfrm>
            <a:off x="395288" y="1125538"/>
            <a:ext cx="1695450" cy="276225"/>
          </a:xfrm>
          <a:prstGeom prst="rect">
            <a:avLst/>
          </a:prstGeom>
          <a:noFill/>
          <a:ln w="9525">
            <a:noFill/>
            <a:miter lim="800000"/>
            <a:headEnd/>
            <a:tailEnd/>
          </a:ln>
        </p:spPr>
      </p:pic>
      <p:pic>
        <p:nvPicPr>
          <p:cNvPr id="3079" name="Picture 8" descr="C:\Users\Admin\Documents\BREITHAUPT\Code of Conduct\Guidelines\Guidelines\Slide_01.jpg"/>
          <p:cNvPicPr>
            <a:picLocks noChangeAspect="1" noChangeArrowheads="1"/>
          </p:cNvPicPr>
          <p:nvPr/>
        </p:nvPicPr>
        <p:blipFill>
          <a:blip r:embed="rId4" cstate="screen"/>
          <a:srcRect/>
          <a:stretch>
            <a:fillRect/>
          </a:stretch>
        </p:blipFill>
        <p:spPr bwMode="auto">
          <a:xfrm>
            <a:off x="6012160" y="3212976"/>
            <a:ext cx="2232248" cy="3094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Inhaltsplatzhalter 2"/>
          <p:cNvSpPr>
            <a:spLocks noGrp="1"/>
          </p:cNvSpPr>
          <p:nvPr>
            <p:ph idx="1"/>
          </p:nvPr>
        </p:nvSpPr>
        <p:spPr>
          <a:xfrm>
            <a:off x="827088" y="1989138"/>
            <a:ext cx="7772400" cy="4535487"/>
          </a:xfrm>
        </p:spPr>
        <p:txBody>
          <a:bodyPr/>
          <a:lstStyle/>
          <a:p>
            <a:pPr marL="0" indent="0">
              <a:buFont typeface="Wingdings" pitchFamily="2" charset="2"/>
              <a:buNone/>
              <a:defRPr/>
            </a:pPr>
            <a:r>
              <a:rPr lang="en-GB" sz="1900" dirty="0">
                <a:solidFill>
                  <a:schemeClr val="tx1"/>
                </a:solidFill>
              </a:rPr>
              <a:t>These guidelines aim to establish common, harmonized, requirements for pesticide labelling.</a:t>
            </a:r>
            <a:r>
              <a:rPr lang="en-GB" sz="1800" dirty="0">
                <a:solidFill>
                  <a:schemeClr val="tx1"/>
                </a:solidFill>
              </a:rPr>
              <a:t> </a:t>
            </a:r>
            <a:endParaRPr lang="en-GB" sz="1800" dirty="0" smtClean="0">
              <a:solidFill>
                <a:schemeClr val="tx1"/>
              </a:solidFill>
            </a:endParaRPr>
          </a:p>
          <a:p>
            <a:pPr marL="0" indent="0">
              <a:buFont typeface="Wingdings" pitchFamily="2" charset="2"/>
              <a:buNone/>
              <a:defRPr/>
            </a:pPr>
            <a:endParaRPr lang="en-GB" sz="800" dirty="0" smtClean="0">
              <a:solidFill>
                <a:schemeClr val="tx1"/>
              </a:solidFill>
            </a:endParaRPr>
          </a:p>
          <a:p>
            <a:pPr>
              <a:spcBef>
                <a:spcPts val="600"/>
              </a:spcBef>
              <a:spcAft>
                <a:spcPts val="600"/>
              </a:spcAft>
              <a:defRPr/>
            </a:pPr>
            <a:r>
              <a:rPr lang="en-GB" sz="1800" dirty="0" smtClean="0">
                <a:solidFill>
                  <a:schemeClr val="tx1"/>
                </a:solidFill>
              </a:rPr>
              <a:t>They </a:t>
            </a:r>
            <a:r>
              <a:rPr lang="en-GB" sz="1800" dirty="0">
                <a:solidFill>
                  <a:schemeClr val="tx1"/>
                </a:solidFill>
              </a:rPr>
              <a:t>are intended to be used when designing regulations for pesticide labelling and by registration authorities responsible for the approval of labels, as well as by those in industry involved with label preparation. </a:t>
            </a:r>
            <a:endParaRPr lang="en-US" sz="1800" dirty="0">
              <a:solidFill>
                <a:schemeClr val="tx1"/>
              </a:solidFill>
            </a:endParaRPr>
          </a:p>
          <a:p>
            <a:pPr>
              <a:spcBef>
                <a:spcPts val="600"/>
              </a:spcBef>
              <a:spcAft>
                <a:spcPts val="600"/>
              </a:spcAft>
              <a:defRPr/>
            </a:pPr>
            <a:r>
              <a:rPr lang="en-GB" sz="1800" dirty="0" smtClean="0">
                <a:solidFill>
                  <a:schemeClr val="tx1"/>
                </a:solidFill>
              </a:rPr>
              <a:t>They </a:t>
            </a:r>
            <a:r>
              <a:rPr lang="en-GB" sz="1800" dirty="0">
                <a:solidFill>
                  <a:schemeClr val="tx1"/>
                </a:solidFill>
              </a:rPr>
              <a:t>identify the </a:t>
            </a:r>
            <a:r>
              <a:rPr lang="en-US" sz="1800" dirty="0">
                <a:solidFill>
                  <a:schemeClr val="tx1"/>
                </a:solidFill>
              </a:rPr>
              <a:t>main objectives and considerations in preparing a label and provide guidance for the layout and required </a:t>
            </a:r>
            <a:r>
              <a:rPr lang="en-US" sz="1800" dirty="0" smtClean="0">
                <a:solidFill>
                  <a:schemeClr val="tx1"/>
                </a:solidFill>
              </a:rPr>
              <a:t>information.</a:t>
            </a:r>
          </a:p>
          <a:p>
            <a:pPr>
              <a:spcBef>
                <a:spcPts val="600"/>
              </a:spcBef>
              <a:spcAft>
                <a:spcPts val="600"/>
              </a:spcAft>
              <a:defRPr/>
            </a:pPr>
            <a:r>
              <a:rPr lang="en-US" sz="1800" dirty="0" smtClean="0">
                <a:solidFill>
                  <a:schemeClr val="tx1"/>
                </a:solidFill>
              </a:rPr>
              <a:t>Details </a:t>
            </a:r>
            <a:r>
              <a:rPr lang="en-US" sz="1800" dirty="0">
                <a:solidFill>
                  <a:schemeClr val="tx1"/>
                </a:solidFill>
              </a:rPr>
              <a:t>are provided on </a:t>
            </a:r>
            <a:r>
              <a:rPr lang="en-US" sz="1800" dirty="0" smtClean="0">
                <a:solidFill>
                  <a:schemeClr val="tx1"/>
                </a:solidFill>
              </a:rPr>
              <a:t>toxicity </a:t>
            </a:r>
            <a:r>
              <a:rPr lang="en-US" sz="1800" dirty="0">
                <a:solidFill>
                  <a:schemeClr val="tx1"/>
                </a:solidFill>
              </a:rPr>
              <a:t>and hazard classifications, pictograms, text for warnings and hazard statements, etc., including sample labels. </a:t>
            </a:r>
            <a:endParaRPr lang="en-US" sz="1800" dirty="0" smtClean="0">
              <a:solidFill>
                <a:schemeClr val="tx1"/>
              </a:solidFill>
            </a:endParaRPr>
          </a:p>
          <a:p>
            <a:pPr>
              <a:spcBef>
                <a:spcPts val="600"/>
              </a:spcBef>
              <a:spcAft>
                <a:spcPts val="600"/>
              </a:spcAft>
              <a:defRPr/>
            </a:pPr>
            <a:r>
              <a:rPr lang="en-US" sz="1800" dirty="0" smtClean="0">
                <a:solidFill>
                  <a:schemeClr val="tx1"/>
                </a:solidFill>
              </a:rPr>
              <a:t>Guidance </a:t>
            </a:r>
            <a:r>
              <a:rPr lang="en-US" sz="1800" dirty="0">
                <a:solidFill>
                  <a:schemeClr val="tx1"/>
                </a:solidFill>
              </a:rPr>
              <a:t>is also given on </a:t>
            </a:r>
            <a:r>
              <a:rPr lang="en-US" sz="1800" dirty="0" smtClean="0">
                <a:solidFill>
                  <a:schemeClr val="tx1"/>
                </a:solidFill>
              </a:rPr>
              <a:t>considering </a:t>
            </a:r>
            <a:r>
              <a:rPr lang="en-US" sz="1800" dirty="0">
                <a:solidFill>
                  <a:schemeClr val="tx1"/>
                </a:solidFill>
              </a:rPr>
              <a:t>the level of knowledge of </a:t>
            </a:r>
            <a:r>
              <a:rPr lang="en-US" sz="1800" dirty="0" smtClean="0">
                <a:solidFill>
                  <a:schemeClr val="tx1"/>
                </a:solidFill>
              </a:rPr>
              <a:t>users when writing a label.</a:t>
            </a:r>
          </a:p>
        </p:txBody>
      </p:sp>
      <p:sp>
        <p:nvSpPr>
          <p:cNvPr id="2" name="Titel 3"/>
          <p:cNvSpPr>
            <a:spLocks noGrp="1"/>
          </p:cNvSpPr>
          <p:nvPr>
            <p:ph type="title"/>
          </p:nvPr>
        </p:nvSpPr>
        <p:spPr>
          <a:xfrm>
            <a:off x="1187450" y="549275"/>
            <a:ext cx="7793038" cy="1150938"/>
          </a:xfrm>
        </p:spPr>
        <p:txBody>
          <a:bodyPr anchor="t"/>
          <a:lstStyle/>
          <a:p>
            <a:pPr algn="ctr"/>
            <a:r>
              <a:rPr lang="en-GB" sz="3600" b="1" i="1" dirty="0" smtClean="0"/>
              <a:t>Registration</a:t>
            </a:r>
            <a:r>
              <a:rPr lang="en-GB" sz="2000" b="1" i="1" dirty="0" smtClean="0"/>
              <a:t/>
            </a:r>
            <a:br>
              <a:rPr lang="en-GB" sz="2000" b="1" i="1" dirty="0" smtClean="0"/>
            </a:br>
            <a:r>
              <a:rPr lang="en-GB" sz="2000" b="1" i="1" dirty="0" smtClean="0"/>
              <a:t/>
            </a:r>
            <a:br>
              <a:rPr lang="en-GB" sz="2000" b="1" i="1" dirty="0" smtClean="0"/>
            </a:br>
            <a:r>
              <a:rPr lang="en-GB" sz="1800" b="1" dirty="0" smtClean="0"/>
              <a:t>Guidelines on good labelling practice for pesticides [1995]</a:t>
            </a:r>
            <a:endParaRPr lang="en-US" sz="1800" dirty="0" smtClean="0"/>
          </a:p>
        </p:txBody>
      </p:sp>
      <p:pic>
        <p:nvPicPr>
          <p:cNvPr id="13316" name="Picture 5" descr="C:\Users\Admin\Documents\BREITHAUPT\Code of Conduct\Guidelines\Guidelines\Slide_05.jpg"/>
          <p:cNvPicPr>
            <a:picLocks noChangeAspect="1" noChangeArrowheads="1"/>
          </p:cNvPicPr>
          <p:nvPr/>
        </p:nvPicPr>
        <p:blipFill>
          <a:blip r:embed="rId2" cstate="screen"/>
          <a:srcRect/>
          <a:stretch>
            <a:fillRect/>
          </a:stretch>
        </p:blipFill>
        <p:spPr bwMode="auto">
          <a:xfrm>
            <a:off x="3995738" y="5794375"/>
            <a:ext cx="4248150" cy="58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p:cNvSpPr>
            <a:spLocks noGrp="1"/>
          </p:cNvSpPr>
          <p:nvPr>
            <p:ph idx="1"/>
          </p:nvPr>
        </p:nvSpPr>
        <p:spPr>
          <a:xfrm>
            <a:off x="755650" y="2348880"/>
            <a:ext cx="8064500" cy="3682032"/>
          </a:xfrm>
        </p:spPr>
        <p:txBody>
          <a:bodyPr/>
          <a:lstStyle/>
          <a:p>
            <a:pPr marL="0" indent="0">
              <a:spcBef>
                <a:spcPts val="600"/>
              </a:spcBef>
              <a:spcAft>
                <a:spcPts val="600"/>
              </a:spcAft>
              <a:buFont typeface="Wingdings" pitchFamily="2" charset="2"/>
              <a:buNone/>
              <a:defRPr/>
            </a:pPr>
            <a:r>
              <a:rPr lang="en-GB" sz="1800" b="1" dirty="0">
                <a:solidFill>
                  <a:schemeClr val="tx1"/>
                </a:solidFill>
              </a:rPr>
              <a:t>Part I</a:t>
            </a:r>
            <a:r>
              <a:rPr lang="en-GB" sz="1800" dirty="0">
                <a:solidFill>
                  <a:schemeClr val="tx1"/>
                </a:solidFill>
              </a:rPr>
              <a:t> </a:t>
            </a:r>
            <a:r>
              <a:rPr lang="en-GB" sz="1800" dirty="0" smtClean="0">
                <a:solidFill>
                  <a:schemeClr val="tx1"/>
                </a:solidFill>
              </a:rPr>
              <a:t>  explains </a:t>
            </a:r>
            <a:r>
              <a:rPr lang="en-GB" sz="1800" dirty="0">
                <a:solidFill>
                  <a:schemeClr val="tx1"/>
                </a:solidFill>
              </a:rPr>
              <a:t>the principles for environmental impact </a:t>
            </a:r>
            <a:r>
              <a:rPr lang="en-GB" sz="1800" dirty="0" smtClean="0">
                <a:solidFill>
                  <a:schemeClr val="tx1"/>
                </a:solidFill>
              </a:rPr>
              <a:t>assessment</a:t>
            </a:r>
          </a:p>
          <a:p>
            <a:pPr marL="0" indent="0">
              <a:spcBef>
                <a:spcPts val="600"/>
              </a:spcBef>
              <a:spcAft>
                <a:spcPts val="600"/>
              </a:spcAft>
              <a:buFont typeface="Wingdings" pitchFamily="2" charset="2"/>
              <a:buNone/>
              <a:defRPr/>
            </a:pPr>
            <a:r>
              <a:rPr lang="en-GB" sz="1800" b="1" dirty="0" smtClean="0">
                <a:solidFill>
                  <a:schemeClr val="tx1"/>
                </a:solidFill>
              </a:rPr>
              <a:t>Part </a:t>
            </a:r>
            <a:r>
              <a:rPr lang="en-GB" sz="1800" b="1" dirty="0">
                <a:solidFill>
                  <a:schemeClr val="tx1"/>
                </a:solidFill>
              </a:rPr>
              <a:t>II</a:t>
            </a:r>
            <a:r>
              <a:rPr lang="en-GB" sz="1800" dirty="0">
                <a:solidFill>
                  <a:schemeClr val="tx1"/>
                </a:solidFill>
              </a:rPr>
              <a:t> </a:t>
            </a:r>
            <a:r>
              <a:rPr lang="en-GB" sz="1800" dirty="0" smtClean="0">
                <a:solidFill>
                  <a:schemeClr val="tx1"/>
                </a:solidFill>
              </a:rPr>
              <a:t> provides </a:t>
            </a:r>
            <a:r>
              <a:rPr lang="en-GB" sz="1800" dirty="0">
                <a:solidFill>
                  <a:schemeClr val="tx1"/>
                </a:solidFill>
              </a:rPr>
              <a:t>guidance for appropriate test procedures, including a </a:t>
            </a:r>
            <a:r>
              <a:rPr lang="en-US" sz="1800" dirty="0">
                <a:solidFill>
                  <a:schemeClr val="tx1"/>
                </a:solidFill>
              </a:rPr>
              <a:t>stepwise approach </a:t>
            </a:r>
            <a:r>
              <a:rPr lang="en-US" sz="1800" dirty="0" smtClean="0">
                <a:solidFill>
                  <a:schemeClr val="tx1"/>
                </a:solidFill>
              </a:rPr>
              <a:t>to </a:t>
            </a:r>
            <a:r>
              <a:rPr lang="en-US" sz="1800" dirty="0">
                <a:solidFill>
                  <a:schemeClr val="tx1"/>
                </a:solidFill>
              </a:rPr>
              <a:t>data production for each assessment procedure</a:t>
            </a:r>
            <a:r>
              <a:rPr lang="en-GB" sz="1800" dirty="0">
                <a:solidFill>
                  <a:schemeClr val="tx1"/>
                </a:solidFill>
              </a:rPr>
              <a:t>. </a:t>
            </a:r>
            <a:endParaRPr lang="en-GB" sz="1800" dirty="0" smtClean="0">
              <a:solidFill>
                <a:schemeClr val="tx1"/>
              </a:solidFill>
            </a:endParaRPr>
          </a:p>
          <a:p>
            <a:pPr>
              <a:spcBef>
                <a:spcPts val="600"/>
              </a:spcBef>
              <a:spcAft>
                <a:spcPts val="600"/>
              </a:spcAft>
              <a:defRPr/>
            </a:pPr>
            <a:r>
              <a:rPr lang="en-GB" sz="1800" dirty="0" smtClean="0">
                <a:solidFill>
                  <a:schemeClr val="tx1"/>
                </a:solidFill>
              </a:rPr>
              <a:t>The </a:t>
            </a:r>
            <a:r>
              <a:rPr lang="en-GB" sz="1800" dirty="0">
                <a:solidFill>
                  <a:schemeClr val="tx1"/>
                </a:solidFill>
              </a:rPr>
              <a:t>assessment of effects on the environment is an integral part of the process of pesticide development and registration. </a:t>
            </a:r>
            <a:endParaRPr lang="en-GB" sz="1800" dirty="0" smtClean="0">
              <a:solidFill>
                <a:schemeClr val="tx1"/>
              </a:solidFill>
            </a:endParaRPr>
          </a:p>
          <a:p>
            <a:pPr>
              <a:spcBef>
                <a:spcPts val="600"/>
              </a:spcBef>
              <a:spcAft>
                <a:spcPts val="600"/>
              </a:spcAft>
              <a:defRPr/>
            </a:pPr>
            <a:r>
              <a:rPr lang="en-GB" sz="1800" dirty="0" smtClean="0">
                <a:solidFill>
                  <a:schemeClr val="tx1"/>
                </a:solidFill>
              </a:rPr>
              <a:t>It is explained </a:t>
            </a:r>
            <a:r>
              <a:rPr lang="en-GB" sz="1800" dirty="0">
                <a:solidFill>
                  <a:schemeClr val="tx1"/>
                </a:solidFill>
              </a:rPr>
              <a:t>how such assessments should be designed to identify potential hazards and to enable identified risks of adverse effects on the environment to be quantified and evaluated in relation to benefits. </a:t>
            </a:r>
            <a:endParaRPr lang="en-US" sz="1800" dirty="0">
              <a:solidFill>
                <a:schemeClr val="tx1"/>
              </a:solidFill>
            </a:endParaRPr>
          </a:p>
        </p:txBody>
      </p:sp>
      <p:sp>
        <p:nvSpPr>
          <p:cNvPr id="14339" name="Titel 3"/>
          <p:cNvSpPr>
            <a:spLocks noGrp="1"/>
          </p:cNvSpPr>
          <p:nvPr>
            <p:ph type="title"/>
          </p:nvPr>
        </p:nvSpPr>
        <p:spPr>
          <a:xfrm>
            <a:off x="1403648" y="188913"/>
            <a:ext cx="7488832" cy="1368425"/>
          </a:xfrm>
        </p:spPr>
        <p:txBody>
          <a:bodyPr anchor="t"/>
          <a:lstStyle/>
          <a:p>
            <a:r>
              <a:rPr lang="en-GB" sz="4000" b="1" i="1" dirty="0" smtClean="0"/>
              <a:t>           </a:t>
            </a:r>
            <a:r>
              <a:rPr lang="en-GB" sz="3600" b="1" i="1" dirty="0" smtClean="0"/>
              <a:t>Registration</a:t>
            </a:r>
            <a:r>
              <a:rPr lang="en-GB" sz="2000" b="1" i="1" dirty="0" smtClean="0"/>
              <a:t/>
            </a:r>
            <a:br>
              <a:rPr lang="en-GB" sz="2000" b="1" i="1" dirty="0" smtClean="0"/>
            </a:br>
            <a:r>
              <a:rPr lang="en-GB" sz="2000" b="1" i="1" dirty="0" smtClean="0"/>
              <a:t/>
            </a:r>
            <a:br>
              <a:rPr lang="en-GB" sz="2000" b="1" i="1" dirty="0" smtClean="0"/>
            </a:br>
            <a:r>
              <a:rPr lang="en-GB" sz="1800" b="1" dirty="0" smtClean="0"/>
              <a:t>Revised guidelines on environmental criteria for the registration of pesticides [1989]</a:t>
            </a:r>
            <a:r>
              <a:rPr lang="de-DE" sz="1800" b="1" dirty="0" smtClean="0">
                <a:solidFill>
                  <a:schemeClr val="tx1"/>
                </a:solidFill>
                <a:latin typeface="Webdings" pitchFamily="18" charset="2"/>
              </a:rPr>
              <a:t> </a:t>
            </a:r>
            <a:r>
              <a:rPr lang="en-GB" sz="1800" b="1" dirty="0" smtClean="0">
                <a:solidFill>
                  <a:schemeClr val="tx1"/>
                </a:solidFill>
              </a:rPr>
              <a:t>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Users\Admin\Pictures\Pictures\New photos\15308[1].jpg">
            <a:hlinkClick r:id="rId2"/>
          </p:cNvPr>
          <p:cNvPicPr>
            <a:picLocks noChangeAspect="1" noChangeArrowheads="1"/>
          </p:cNvPicPr>
          <p:nvPr/>
        </p:nvPicPr>
        <p:blipFill>
          <a:blip r:embed="rId3" cstate="screen"/>
          <a:srcRect/>
          <a:stretch>
            <a:fillRect/>
          </a:stretch>
        </p:blipFill>
        <p:spPr bwMode="auto">
          <a:xfrm>
            <a:off x="6038222" y="4861032"/>
            <a:ext cx="694017" cy="1808328"/>
          </a:xfrm>
          <a:prstGeom prst="rect">
            <a:avLst/>
          </a:prstGeom>
          <a:noFill/>
          <a:ln w="9525">
            <a:noFill/>
            <a:miter lim="800000"/>
            <a:headEnd/>
            <a:tailEnd/>
          </a:ln>
        </p:spPr>
      </p:pic>
      <p:pic>
        <p:nvPicPr>
          <p:cNvPr id="15363" name="Picture 8">
            <a:hlinkClick r:id="rId4"/>
          </p:cNvPr>
          <p:cNvPicPr>
            <a:picLocks noChangeAspect="1" noChangeArrowheads="1"/>
          </p:cNvPicPr>
          <p:nvPr/>
        </p:nvPicPr>
        <p:blipFill>
          <a:blip r:embed="rId5" cstate="screen"/>
          <a:srcRect/>
          <a:stretch>
            <a:fillRect/>
          </a:stretch>
        </p:blipFill>
        <p:spPr bwMode="auto">
          <a:xfrm>
            <a:off x="4211960" y="5114822"/>
            <a:ext cx="1584176" cy="1534903"/>
          </a:xfrm>
          <a:prstGeom prst="rect">
            <a:avLst/>
          </a:prstGeom>
          <a:noFill/>
          <a:ln w="9525">
            <a:noFill/>
            <a:miter lim="800000"/>
            <a:headEnd/>
            <a:tailEnd/>
          </a:ln>
        </p:spPr>
      </p:pic>
      <p:pic>
        <p:nvPicPr>
          <p:cNvPr id="15364" name="Picture 7">
            <a:hlinkClick r:id="rId6"/>
          </p:cNvPr>
          <p:cNvPicPr>
            <a:picLocks noChangeAspect="1" noChangeArrowheads="1"/>
          </p:cNvPicPr>
          <p:nvPr/>
        </p:nvPicPr>
        <p:blipFill>
          <a:blip r:embed="rId7" cstate="screen"/>
          <a:srcRect/>
          <a:stretch>
            <a:fillRect/>
          </a:stretch>
        </p:blipFill>
        <p:spPr bwMode="auto">
          <a:xfrm>
            <a:off x="2051720" y="5129214"/>
            <a:ext cx="2088232" cy="1495566"/>
          </a:xfrm>
          <a:prstGeom prst="rect">
            <a:avLst/>
          </a:prstGeom>
          <a:noFill/>
          <a:ln w="9525">
            <a:noFill/>
            <a:miter lim="800000"/>
            <a:headEnd/>
            <a:tailEnd/>
          </a:ln>
        </p:spPr>
      </p:pic>
      <p:sp>
        <p:nvSpPr>
          <p:cNvPr id="15366" name="Titel 3"/>
          <p:cNvSpPr>
            <a:spLocks noGrp="1"/>
          </p:cNvSpPr>
          <p:nvPr>
            <p:ph type="title"/>
          </p:nvPr>
        </p:nvSpPr>
        <p:spPr>
          <a:xfrm>
            <a:off x="900113" y="476250"/>
            <a:ext cx="7793037" cy="1150938"/>
          </a:xfrm>
        </p:spPr>
        <p:txBody>
          <a:bodyPr anchor="t"/>
          <a:lstStyle/>
          <a:p>
            <a:pPr algn="ctr"/>
            <a:r>
              <a:rPr lang="en-GB" sz="3600" b="1" i="1" dirty="0" smtClean="0"/>
              <a:t>Registration</a:t>
            </a:r>
            <a:r>
              <a:rPr lang="en-GB" sz="2000" b="1" i="1" dirty="0" smtClean="0"/>
              <a:t/>
            </a:r>
            <a:br>
              <a:rPr lang="en-GB" sz="2000" b="1" i="1" dirty="0" smtClean="0"/>
            </a:br>
            <a:r>
              <a:rPr lang="en-GB" sz="2000" b="1" i="1" dirty="0" smtClean="0"/>
              <a:t/>
            </a:r>
            <a:br>
              <a:rPr lang="en-GB" sz="2000" b="1" i="1" dirty="0" smtClean="0"/>
            </a:br>
            <a:r>
              <a:rPr lang="en-GB" sz="1800" b="1" dirty="0" smtClean="0"/>
              <a:t>Guidelines on the registration of biological pest control agents [1988</a:t>
            </a:r>
            <a:r>
              <a:rPr lang="en-GB" sz="1800" b="1" u="sng" dirty="0" smtClean="0"/>
              <a:t>]</a:t>
            </a:r>
            <a:endParaRPr lang="en-US" sz="1800" dirty="0" smtClean="0"/>
          </a:p>
        </p:txBody>
      </p:sp>
      <p:pic>
        <p:nvPicPr>
          <p:cNvPr id="15367" name="Picture 4">
            <a:hlinkClick r:id="rId8"/>
          </p:cNvPr>
          <p:cNvPicPr>
            <a:picLocks noChangeAspect="1" noChangeArrowheads="1"/>
          </p:cNvPicPr>
          <p:nvPr/>
        </p:nvPicPr>
        <p:blipFill>
          <a:blip r:embed="rId9" cstate="screen"/>
          <a:srcRect/>
          <a:stretch>
            <a:fillRect/>
          </a:stretch>
        </p:blipFill>
        <p:spPr bwMode="auto">
          <a:xfrm>
            <a:off x="6804248" y="5085184"/>
            <a:ext cx="1978428" cy="1552890"/>
          </a:xfrm>
          <a:prstGeom prst="rect">
            <a:avLst/>
          </a:prstGeom>
          <a:noFill/>
          <a:ln w="9525">
            <a:noFill/>
            <a:miter lim="800000"/>
            <a:headEnd/>
            <a:tailEnd/>
          </a:ln>
        </p:spPr>
      </p:pic>
      <p:sp>
        <p:nvSpPr>
          <p:cNvPr id="15368" name="Inhaltsplatzhalter 2"/>
          <p:cNvSpPr>
            <a:spLocks noGrp="1"/>
          </p:cNvSpPr>
          <p:nvPr>
            <p:ph idx="1"/>
          </p:nvPr>
        </p:nvSpPr>
        <p:spPr>
          <a:xfrm>
            <a:off x="611560" y="2204864"/>
            <a:ext cx="8280920" cy="2664296"/>
          </a:xfrm>
        </p:spPr>
        <p:txBody>
          <a:bodyPr/>
          <a:lstStyle/>
          <a:p>
            <a:pPr marL="0" indent="0">
              <a:buFont typeface="Wingdings" pitchFamily="2" charset="2"/>
              <a:buNone/>
            </a:pPr>
            <a:r>
              <a:rPr lang="en-GB" sz="1800" dirty="0" smtClean="0">
                <a:solidFill>
                  <a:schemeClr val="tx1"/>
                </a:solidFill>
              </a:rPr>
              <a:t>These guidelines define the various types of biological pest control agents and the data requirements for their registration.</a:t>
            </a:r>
          </a:p>
          <a:p>
            <a:pPr marL="0" indent="0">
              <a:buFont typeface="Wingdings" pitchFamily="2" charset="2"/>
              <a:buNone/>
            </a:pPr>
            <a:r>
              <a:rPr lang="en-GB" sz="1800" dirty="0" smtClean="0">
                <a:solidFill>
                  <a:schemeClr val="tx1"/>
                </a:solidFill>
              </a:rPr>
              <a:t> </a:t>
            </a:r>
          </a:p>
          <a:p>
            <a:pPr marL="0" indent="0">
              <a:spcBef>
                <a:spcPts val="600"/>
              </a:spcBef>
              <a:spcAft>
                <a:spcPts val="600"/>
              </a:spcAft>
              <a:buFont typeface="Wingdings" pitchFamily="2" charset="2"/>
              <a:buNone/>
            </a:pPr>
            <a:r>
              <a:rPr lang="en-GB" sz="1800" b="1" dirty="0" smtClean="0">
                <a:solidFill>
                  <a:schemeClr val="tx1"/>
                </a:solidFill>
              </a:rPr>
              <a:t>Biological pest control agents</a:t>
            </a:r>
            <a:r>
              <a:rPr lang="en-GB" sz="1800" dirty="0" smtClean="0">
                <a:solidFill>
                  <a:schemeClr val="tx1"/>
                </a:solidFill>
              </a:rPr>
              <a:t> </a:t>
            </a:r>
            <a:r>
              <a:rPr lang="en-GB" sz="1800" i="1" dirty="0" smtClean="0">
                <a:solidFill>
                  <a:schemeClr val="tx1"/>
                </a:solidFill>
              </a:rPr>
              <a:t>are naturally occurring agents that are distinguished from conventional chemical pesticides by their unique modes of action, low use volume, and target species specificity</a:t>
            </a:r>
            <a:r>
              <a:rPr lang="en-GB" sz="1800" dirty="0" smtClean="0">
                <a:solidFill>
                  <a:schemeClr val="tx1"/>
                </a:solidFill>
              </a:rPr>
              <a:t>. </a:t>
            </a:r>
          </a:p>
          <a:p>
            <a:pPr marL="0" indent="0">
              <a:spcBef>
                <a:spcPts val="600"/>
              </a:spcBef>
              <a:buFont typeface="Wingdings" pitchFamily="2" charset="2"/>
              <a:buNone/>
            </a:pPr>
            <a:r>
              <a:rPr lang="en-GB" sz="1800" dirty="0" smtClean="0">
                <a:solidFill>
                  <a:schemeClr val="tx1"/>
                </a:solidFill>
              </a:rPr>
              <a:t>There are two major categories of biological pest control agents: the biochemical and microbial ones.</a:t>
            </a:r>
            <a:endParaRPr lang="en-US" sz="1800" dirty="0" smtClean="0">
              <a:solidFill>
                <a:schemeClr val="tx1"/>
              </a:solidFill>
            </a:endParaRPr>
          </a:p>
        </p:txBody>
      </p:sp>
      <p:pic>
        <p:nvPicPr>
          <p:cNvPr id="15369" name="Picture 10">
            <a:hlinkClick r:id="rId10"/>
          </p:cNvPr>
          <p:cNvPicPr>
            <a:picLocks noChangeAspect="1" noChangeArrowheads="1"/>
          </p:cNvPicPr>
          <p:nvPr/>
        </p:nvPicPr>
        <p:blipFill>
          <a:blip r:embed="rId11" cstate="screen"/>
          <a:srcRect/>
          <a:stretch>
            <a:fillRect/>
          </a:stretch>
        </p:blipFill>
        <p:spPr bwMode="auto">
          <a:xfrm>
            <a:off x="402992" y="5124451"/>
            <a:ext cx="1648728" cy="1472902"/>
          </a:xfrm>
          <a:prstGeom prst="rect">
            <a:avLst/>
          </a:prstGeom>
          <a:noFill/>
          <a:ln w="9525">
            <a:noFill/>
            <a:miter lim="800000"/>
            <a:headEnd/>
            <a:tailEnd/>
          </a:ln>
          <a:effectLst/>
        </p:spPr>
      </p:pic>
      <p:pic>
        <p:nvPicPr>
          <p:cNvPr id="15370" name="Picture 12">
            <a:hlinkClick r:id="rId10"/>
          </p:cNvPr>
          <p:cNvPicPr>
            <a:picLocks noChangeAspect="1" noChangeArrowheads="1"/>
          </p:cNvPicPr>
          <p:nvPr/>
        </p:nvPicPr>
        <p:blipFill>
          <a:blip r:embed="rId12" cstate="screen"/>
          <a:srcRect/>
          <a:stretch>
            <a:fillRect/>
          </a:stretch>
        </p:blipFill>
        <p:spPr bwMode="auto">
          <a:xfrm>
            <a:off x="1227138" y="6165850"/>
            <a:ext cx="768350" cy="493713"/>
          </a:xfrm>
          <a:prstGeom prst="rect">
            <a:avLst/>
          </a:prstGeom>
          <a:noFill/>
          <a:ln w="9525">
            <a:noFill/>
            <a:miter lim="800000"/>
            <a:headEnd/>
            <a:tailEnd/>
          </a:ln>
          <a:effectLst/>
        </p:spPr>
      </p:pic>
      <p:pic>
        <p:nvPicPr>
          <p:cNvPr id="15371" name="Picture 13">
            <a:hlinkClick r:id="rId6"/>
          </p:cNvPr>
          <p:cNvPicPr>
            <a:picLocks noChangeAspect="1" noChangeArrowheads="1"/>
          </p:cNvPicPr>
          <p:nvPr/>
        </p:nvPicPr>
        <p:blipFill>
          <a:blip r:embed="rId13" cstate="screen"/>
          <a:srcRect/>
          <a:stretch>
            <a:fillRect/>
          </a:stretch>
        </p:blipFill>
        <p:spPr bwMode="auto">
          <a:xfrm>
            <a:off x="2195513" y="6164263"/>
            <a:ext cx="609600" cy="493712"/>
          </a:xfrm>
          <a:prstGeom prst="rect">
            <a:avLst/>
          </a:prstGeom>
          <a:noFill/>
          <a:ln w="9525">
            <a:noFill/>
            <a:miter lim="800000"/>
            <a:headEnd/>
            <a:tailEnd/>
          </a:ln>
          <a:effectLst/>
        </p:spPr>
      </p:pic>
      <p:pic>
        <p:nvPicPr>
          <p:cNvPr id="15372" name="Picture 15">
            <a:hlinkClick r:id="rId14"/>
          </p:cNvPr>
          <p:cNvPicPr>
            <a:picLocks noChangeAspect="1" noChangeArrowheads="1"/>
          </p:cNvPicPr>
          <p:nvPr/>
        </p:nvPicPr>
        <p:blipFill>
          <a:blip r:embed="rId15" cstate="screen"/>
          <a:srcRect/>
          <a:stretch>
            <a:fillRect/>
          </a:stretch>
        </p:blipFill>
        <p:spPr bwMode="auto">
          <a:xfrm>
            <a:off x="5004048" y="6093296"/>
            <a:ext cx="877888" cy="493713"/>
          </a:xfrm>
          <a:prstGeom prst="rect">
            <a:avLst/>
          </a:prstGeom>
          <a:noFill/>
          <a:ln w="9525">
            <a:noFill/>
            <a:miter lim="800000"/>
            <a:headEnd/>
            <a:tailEnd/>
          </a:ln>
          <a:effectLst/>
        </p:spPr>
      </p:pic>
      <p:pic>
        <p:nvPicPr>
          <p:cNvPr id="15373" name="Picture 16">
            <a:hlinkClick r:id="rId16"/>
          </p:cNvPr>
          <p:cNvPicPr>
            <a:picLocks noChangeAspect="1" noChangeArrowheads="1"/>
          </p:cNvPicPr>
          <p:nvPr/>
        </p:nvPicPr>
        <p:blipFill>
          <a:blip r:embed="rId17" cstate="screen"/>
          <a:srcRect/>
          <a:stretch>
            <a:fillRect/>
          </a:stretch>
        </p:blipFill>
        <p:spPr bwMode="auto">
          <a:xfrm>
            <a:off x="6588224" y="6237312"/>
            <a:ext cx="2322512" cy="4937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8">
                                            <p:txEl>
                                              <p:pRg st="2" end="2"/>
                                            </p:txEl>
                                          </p:spTgt>
                                        </p:tgtEl>
                                        <p:attrNameLst>
                                          <p:attrName>style.visibility</p:attrName>
                                        </p:attrNameLst>
                                      </p:cBhvr>
                                      <p:to>
                                        <p:strVal val="visible"/>
                                      </p:to>
                                    </p:set>
                                    <p:anim calcmode="lin" valueType="num">
                                      <p:cBhvr additive="base">
                                        <p:cTn id="7" dur="500" fill="hold"/>
                                        <p:tgtEl>
                                          <p:spTgt spid="153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8">
                                            <p:txEl>
                                              <p:pRg st="3" end="3"/>
                                            </p:txEl>
                                          </p:spTgt>
                                        </p:tgtEl>
                                        <p:attrNameLst>
                                          <p:attrName>style.visibility</p:attrName>
                                        </p:attrNameLst>
                                      </p:cBhvr>
                                      <p:to>
                                        <p:strVal val="visible"/>
                                      </p:to>
                                    </p:set>
                                    <p:anim calcmode="lin" valueType="num">
                                      <p:cBhvr additive="base">
                                        <p:cTn id="11" dur="500" fill="hold"/>
                                        <p:tgtEl>
                                          <p:spTgt spid="1536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2"/>
          <p:cNvSpPr>
            <a:spLocks noGrp="1"/>
          </p:cNvSpPr>
          <p:nvPr>
            <p:ph idx="1"/>
          </p:nvPr>
        </p:nvSpPr>
        <p:spPr>
          <a:xfrm>
            <a:off x="827088" y="1989138"/>
            <a:ext cx="7848600" cy="4114800"/>
          </a:xfrm>
        </p:spPr>
        <p:txBody>
          <a:bodyPr/>
          <a:lstStyle/>
          <a:p>
            <a:pPr marL="0" indent="0">
              <a:buFont typeface="Wingdings" pitchFamily="2" charset="2"/>
              <a:buNone/>
              <a:defRPr/>
            </a:pPr>
            <a:endParaRPr lang="en-GB" sz="1800" dirty="0" smtClean="0">
              <a:solidFill>
                <a:schemeClr val="tx1"/>
              </a:solidFill>
            </a:endParaRPr>
          </a:p>
          <a:p>
            <a:pPr marL="0" indent="0">
              <a:buFont typeface="Wingdings" pitchFamily="2" charset="2"/>
              <a:buNone/>
              <a:defRPr/>
            </a:pPr>
            <a:r>
              <a:rPr lang="en-GB" sz="1800" dirty="0" smtClean="0">
                <a:solidFill>
                  <a:schemeClr val="tx1"/>
                </a:solidFill>
              </a:rPr>
              <a:t>Quality control of pesticides is a crucial and integral part of pesticide management and enforcement of pesticide legislation. </a:t>
            </a:r>
          </a:p>
          <a:p>
            <a:pPr marL="0" indent="0">
              <a:buFont typeface="Wingdings" pitchFamily="2" charset="2"/>
              <a:buNone/>
              <a:defRPr/>
            </a:pPr>
            <a:endParaRPr lang="en-GB" sz="1000" dirty="0" smtClean="0">
              <a:solidFill>
                <a:schemeClr val="tx1"/>
              </a:solidFill>
            </a:endParaRPr>
          </a:p>
          <a:p>
            <a:pPr>
              <a:defRPr/>
            </a:pPr>
            <a:r>
              <a:rPr lang="en-GB" sz="1800" dirty="0" smtClean="0">
                <a:solidFill>
                  <a:schemeClr val="tx1"/>
                </a:solidFill>
              </a:rPr>
              <a:t>Guidance is </a:t>
            </a:r>
            <a:r>
              <a:rPr lang="en-GB" sz="1800" dirty="0">
                <a:solidFill>
                  <a:schemeClr val="tx1"/>
                </a:solidFill>
              </a:rPr>
              <a:t>provided on the legislative, administrative, organizational and infrastructure (facilities and trained staff) requirements </a:t>
            </a:r>
            <a:r>
              <a:rPr lang="en-US" sz="1800" dirty="0">
                <a:solidFill>
                  <a:schemeClr val="tx1"/>
                </a:solidFill>
              </a:rPr>
              <a:t>and procedures </a:t>
            </a:r>
            <a:r>
              <a:rPr lang="en-GB" sz="1800" dirty="0">
                <a:solidFill>
                  <a:schemeClr val="tx1"/>
                </a:solidFill>
              </a:rPr>
              <a:t>to implement a scheme of regulatory quality control of pesticides. </a:t>
            </a:r>
            <a:endParaRPr lang="en-GB" sz="1800" dirty="0" smtClean="0">
              <a:solidFill>
                <a:schemeClr val="tx1"/>
              </a:solidFill>
            </a:endParaRPr>
          </a:p>
          <a:p>
            <a:pPr marL="0" indent="0">
              <a:buFont typeface="Wingdings" pitchFamily="2" charset="2"/>
              <a:buNone/>
              <a:defRPr/>
            </a:pPr>
            <a:endParaRPr lang="en-GB" sz="800" dirty="0">
              <a:solidFill>
                <a:schemeClr val="tx1"/>
              </a:solidFill>
            </a:endParaRPr>
          </a:p>
          <a:p>
            <a:pPr>
              <a:defRPr/>
            </a:pPr>
            <a:r>
              <a:rPr lang="en-GB" sz="1800" dirty="0" smtClean="0">
                <a:solidFill>
                  <a:schemeClr val="tx1"/>
                </a:solidFill>
              </a:rPr>
              <a:t>This includes guidance </a:t>
            </a:r>
            <a:r>
              <a:rPr lang="en-GB" sz="1800" dirty="0">
                <a:solidFill>
                  <a:schemeClr val="tx1"/>
                </a:solidFill>
              </a:rPr>
              <a:t>on sample selection and sampling </a:t>
            </a:r>
            <a:r>
              <a:rPr lang="en-GB" sz="1800" dirty="0" smtClean="0">
                <a:solidFill>
                  <a:schemeClr val="tx1"/>
                </a:solidFill>
              </a:rPr>
              <a:t>procedures. </a:t>
            </a:r>
          </a:p>
          <a:p>
            <a:pPr marL="0" indent="0">
              <a:buFont typeface="Wingdings" pitchFamily="2" charset="2"/>
              <a:buNone/>
              <a:defRPr/>
            </a:pPr>
            <a:endParaRPr lang="en-GB" sz="800" dirty="0">
              <a:solidFill>
                <a:schemeClr val="tx1"/>
              </a:solidFill>
            </a:endParaRPr>
          </a:p>
          <a:p>
            <a:pPr>
              <a:defRPr/>
            </a:pPr>
            <a:r>
              <a:rPr lang="en-GB" sz="1800" dirty="0" smtClean="0">
                <a:solidFill>
                  <a:schemeClr val="tx1"/>
                </a:solidFill>
              </a:rPr>
              <a:t>Specific </a:t>
            </a:r>
            <a:r>
              <a:rPr lang="en-GB" sz="1800" dirty="0">
                <a:solidFill>
                  <a:schemeClr val="tx1"/>
                </a:solidFill>
              </a:rPr>
              <a:t>attention </a:t>
            </a:r>
            <a:r>
              <a:rPr lang="en-GB" sz="1800" dirty="0" smtClean="0">
                <a:solidFill>
                  <a:schemeClr val="tx1"/>
                </a:solidFill>
              </a:rPr>
              <a:t>is paid to solutions for countries </a:t>
            </a:r>
            <a:r>
              <a:rPr lang="en-GB" sz="1800" dirty="0">
                <a:solidFill>
                  <a:schemeClr val="tx1"/>
                </a:solidFill>
              </a:rPr>
              <a:t>that face constraints in the setting up of an effective pesticide quality control system. </a:t>
            </a:r>
            <a:endParaRPr lang="en-US" sz="1800" dirty="0">
              <a:solidFill>
                <a:schemeClr val="tx1"/>
              </a:solidFill>
            </a:endParaRPr>
          </a:p>
          <a:p>
            <a:pPr marL="0" indent="0">
              <a:buFont typeface="Wingdings" pitchFamily="2" charset="2"/>
              <a:buNone/>
              <a:defRPr/>
            </a:pPr>
            <a:endParaRPr lang="en-US" sz="2000" dirty="0" smtClean="0"/>
          </a:p>
        </p:txBody>
      </p:sp>
      <p:sp>
        <p:nvSpPr>
          <p:cNvPr id="16387" name="Titel 3"/>
          <p:cNvSpPr>
            <a:spLocks noGrp="1"/>
          </p:cNvSpPr>
          <p:nvPr>
            <p:ph type="title"/>
          </p:nvPr>
        </p:nvSpPr>
        <p:spPr>
          <a:xfrm>
            <a:off x="1116013" y="549275"/>
            <a:ext cx="7864475" cy="1150938"/>
          </a:xfrm>
        </p:spPr>
        <p:txBody>
          <a:bodyPr anchor="t"/>
          <a:lstStyle/>
          <a:p>
            <a:pPr algn="ctr"/>
            <a:r>
              <a:rPr lang="en-GB" sz="3600" b="1" i="1" dirty="0" smtClean="0"/>
              <a:t>Compliance and Enforcement</a:t>
            </a:r>
            <a:r>
              <a:rPr lang="en-GB" sz="2000" b="1" i="1" dirty="0" smtClean="0"/>
              <a:t/>
            </a:r>
            <a:br>
              <a:rPr lang="en-GB" sz="2000" b="1" i="1" dirty="0" smtClean="0"/>
            </a:br>
            <a:r>
              <a:rPr lang="en-GB" sz="2000" b="1" i="1" dirty="0" smtClean="0"/>
              <a:t/>
            </a:r>
            <a:br>
              <a:rPr lang="en-GB" sz="2000" b="1" i="1" dirty="0" smtClean="0"/>
            </a:br>
            <a:r>
              <a:rPr lang="en-GB" sz="1800" b="1" dirty="0" smtClean="0"/>
              <a:t>Guidelines for quality control of pesticides [2011]</a:t>
            </a:r>
            <a:endParaRPr lang="en-US" sz="1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a:spLocks noGrp="1"/>
          </p:cNvSpPr>
          <p:nvPr>
            <p:ph idx="1"/>
          </p:nvPr>
        </p:nvSpPr>
        <p:spPr>
          <a:xfrm>
            <a:off x="827088" y="1989138"/>
            <a:ext cx="7848600" cy="4114800"/>
          </a:xfrm>
        </p:spPr>
        <p:txBody>
          <a:bodyPr/>
          <a:lstStyle/>
          <a:p>
            <a:pPr marL="0" indent="0">
              <a:buFont typeface="Wingdings" pitchFamily="2" charset="2"/>
              <a:buNone/>
              <a:defRPr/>
            </a:pPr>
            <a:endParaRPr lang="en-GB" sz="2000" dirty="0" smtClean="0">
              <a:solidFill>
                <a:schemeClr val="tx1"/>
              </a:solidFill>
            </a:endParaRPr>
          </a:p>
          <a:p>
            <a:pPr marL="0" indent="0">
              <a:buFont typeface="Wingdings" pitchFamily="2" charset="2"/>
              <a:buNone/>
              <a:defRPr/>
            </a:pPr>
            <a:r>
              <a:rPr lang="en-GB" sz="1800" dirty="0" smtClean="0">
                <a:solidFill>
                  <a:schemeClr val="tx1"/>
                </a:solidFill>
              </a:rPr>
              <a:t>This </a:t>
            </a:r>
            <a:r>
              <a:rPr lang="en-GB" sz="1800" dirty="0">
                <a:solidFill>
                  <a:schemeClr val="tx1"/>
                </a:solidFill>
              </a:rPr>
              <a:t>document provides a comprehensive source of compliance and enforcement guidance to support </a:t>
            </a:r>
            <a:r>
              <a:rPr lang="en-GB" sz="1800" dirty="0" smtClean="0">
                <a:solidFill>
                  <a:schemeClr val="tx1"/>
                </a:solidFill>
              </a:rPr>
              <a:t>the implementation </a:t>
            </a:r>
            <a:r>
              <a:rPr lang="en-GB" sz="1800" dirty="0">
                <a:solidFill>
                  <a:schemeClr val="tx1"/>
                </a:solidFill>
              </a:rPr>
              <a:t>of </a:t>
            </a:r>
            <a:r>
              <a:rPr lang="en-GB" sz="1800" dirty="0" smtClean="0">
                <a:solidFill>
                  <a:schemeClr val="tx1"/>
                </a:solidFill>
              </a:rPr>
              <a:t>the regulatory framework for the control of pesticides.</a:t>
            </a:r>
          </a:p>
          <a:p>
            <a:pPr marL="0" indent="0">
              <a:buFont typeface="Wingdings" pitchFamily="2" charset="2"/>
              <a:buNone/>
              <a:defRPr/>
            </a:pPr>
            <a:endParaRPr lang="en-GB" sz="1800" dirty="0" smtClean="0">
              <a:solidFill>
                <a:schemeClr val="tx1"/>
              </a:solidFill>
            </a:endParaRPr>
          </a:p>
          <a:p>
            <a:pPr marL="0" indent="0">
              <a:buFont typeface="Wingdings" pitchFamily="2" charset="2"/>
              <a:buNone/>
              <a:defRPr/>
            </a:pPr>
            <a:r>
              <a:rPr lang="en-GB" sz="1800" dirty="0" smtClean="0">
                <a:solidFill>
                  <a:schemeClr val="tx1"/>
                </a:solidFill>
              </a:rPr>
              <a:t>Special attention is given to:</a:t>
            </a:r>
          </a:p>
          <a:p>
            <a:pPr marL="0" indent="0">
              <a:buFont typeface="Wingdings" pitchFamily="2" charset="2"/>
              <a:buNone/>
              <a:defRPr/>
            </a:pPr>
            <a:endParaRPr lang="en-GB" sz="1800" dirty="0" smtClean="0">
              <a:solidFill>
                <a:schemeClr val="tx1"/>
              </a:solidFill>
            </a:endParaRPr>
          </a:p>
          <a:p>
            <a:pPr>
              <a:defRPr/>
            </a:pPr>
            <a:r>
              <a:rPr lang="en-US" sz="1800" dirty="0" smtClean="0">
                <a:solidFill>
                  <a:schemeClr val="tx1"/>
                </a:solidFill>
              </a:rPr>
              <a:t>Legal </a:t>
            </a:r>
            <a:r>
              <a:rPr lang="en-US" sz="1800" dirty="0">
                <a:solidFill>
                  <a:schemeClr val="tx1"/>
                </a:solidFill>
              </a:rPr>
              <a:t>tools and instruments to achieve </a:t>
            </a:r>
            <a:r>
              <a:rPr lang="en-US" sz="1800" dirty="0" smtClean="0">
                <a:solidFill>
                  <a:schemeClr val="tx1"/>
                </a:solidFill>
              </a:rPr>
              <a:t>this;</a:t>
            </a:r>
          </a:p>
          <a:p>
            <a:pPr>
              <a:defRPr/>
            </a:pPr>
            <a:r>
              <a:rPr lang="en-US" sz="1800" dirty="0">
                <a:solidFill>
                  <a:schemeClr val="tx1"/>
                </a:solidFill>
              </a:rPr>
              <a:t>T</a:t>
            </a:r>
            <a:r>
              <a:rPr lang="en-US" sz="1800" dirty="0" smtClean="0">
                <a:solidFill>
                  <a:schemeClr val="tx1"/>
                </a:solidFill>
              </a:rPr>
              <a:t>he </a:t>
            </a:r>
            <a:r>
              <a:rPr lang="en-US" sz="1800" dirty="0">
                <a:solidFill>
                  <a:schemeClr val="tx1"/>
                </a:solidFill>
              </a:rPr>
              <a:t>core principles of compliance and </a:t>
            </a:r>
            <a:r>
              <a:rPr lang="en-US" sz="1800" dirty="0" smtClean="0">
                <a:solidFill>
                  <a:schemeClr val="tx1"/>
                </a:solidFill>
              </a:rPr>
              <a:t>enforcement; </a:t>
            </a:r>
          </a:p>
          <a:p>
            <a:pPr>
              <a:defRPr/>
            </a:pPr>
            <a:r>
              <a:rPr lang="en-US" sz="1800" dirty="0" smtClean="0">
                <a:solidFill>
                  <a:schemeClr val="tx1"/>
                </a:solidFill>
              </a:rPr>
              <a:t>basic </a:t>
            </a:r>
            <a:r>
              <a:rPr lang="en-US" sz="1800" dirty="0">
                <a:solidFill>
                  <a:schemeClr val="tx1"/>
                </a:solidFill>
              </a:rPr>
              <a:t>information about the policy and theoretical framework for achieving </a:t>
            </a:r>
            <a:r>
              <a:rPr lang="en-US" sz="1800" dirty="0" smtClean="0">
                <a:solidFill>
                  <a:schemeClr val="tx1"/>
                </a:solidFill>
              </a:rPr>
              <a:t>compliance;</a:t>
            </a:r>
          </a:p>
          <a:p>
            <a:pPr>
              <a:defRPr/>
            </a:pPr>
            <a:r>
              <a:rPr lang="en-US" sz="1800" dirty="0" smtClean="0">
                <a:solidFill>
                  <a:schemeClr val="tx1"/>
                </a:solidFill>
              </a:rPr>
              <a:t>The </a:t>
            </a:r>
            <a:r>
              <a:rPr lang="en-US" sz="1800" dirty="0">
                <a:solidFill>
                  <a:schemeClr val="tx1"/>
                </a:solidFill>
              </a:rPr>
              <a:t>major steps or elements which must be considered to establish an effective system.</a:t>
            </a:r>
            <a:endParaRPr lang="en-US" sz="1800" dirty="0" smtClean="0">
              <a:solidFill>
                <a:schemeClr val="tx1"/>
              </a:solidFill>
            </a:endParaRPr>
          </a:p>
        </p:txBody>
      </p:sp>
      <p:sp>
        <p:nvSpPr>
          <p:cNvPr id="17411" name="Titel 3"/>
          <p:cNvSpPr>
            <a:spLocks noGrp="1"/>
          </p:cNvSpPr>
          <p:nvPr>
            <p:ph type="title"/>
          </p:nvPr>
        </p:nvSpPr>
        <p:spPr>
          <a:xfrm>
            <a:off x="1116013" y="260648"/>
            <a:ext cx="7864475" cy="1439565"/>
          </a:xfrm>
        </p:spPr>
        <p:txBody>
          <a:bodyPr anchor="t"/>
          <a:lstStyle/>
          <a:p>
            <a:pPr algn="ctr"/>
            <a:r>
              <a:rPr lang="en-GB" sz="3600" b="1" i="1" dirty="0" smtClean="0"/>
              <a:t>Compliance and Enforcement</a:t>
            </a:r>
            <a:r>
              <a:rPr lang="en-GB" sz="2000" b="1" i="1" dirty="0" smtClean="0"/>
              <a:t/>
            </a:r>
            <a:br>
              <a:rPr lang="en-GB" sz="2000" b="1" i="1" dirty="0" smtClean="0"/>
            </a:br>
            <a:r>
              <a:rPr lang="en-GB" sz="2000" b="1" i="1" dirty="0" smtClean="0"/>
              <a:t/>
            </a:r>
            <a:br>
              <a:rPr lang="en-GB" sz="2000" b="1" i="1" dirty="0" smtClean="0"/>
            </a:br>
            <a:r>
              <a:rPr lang="en-GB" sz="1800" b="1" dirty="0" smtClean="0"/>
              <a:t>Guidelines on compliance and enforcement of a</a:t>
            </a:r>
            <a:br>
              <a:rPr lang="en-GB" sz="1800" b="1" dirty="0" smtClean="0"/>
            </a:br>
            <a:r>
              <a:rPr lang="en-GB" sz="1800" b="1" dirty="0" smtClean="0"/>
              <a:t>pesticide regulatory programme [2006] </a:t>
            </a:r>
            <a:endParaRPr lang="en-US" sz="13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2"/>
          <p:cNvSpPr>
            <a:spLocks noGrp="1"/>
          </p:cNvSpPr>
          <p:nvPr>
            <p:ph idx="1"/>
          </p:nvPr>
        </p:nvSpPr>
        <p:spPr>
          <a:xfrm>
            <a:off x="611188" y="1989138"/>
            <a:ext cx="8353425" cy="4114800"/>
          </a:xfrm>
        </p:spPr>
        <p:txBody>
          <a:bodyPr/>
          <a:lstStyle/>
          <a:p>
            <a:pPr marL="0" indent="0">
              <a:buFont typeface="Wingdings" pitchFamily="2" charset="2"/>
              <a:buNone/>
              <a:defRPr/>
            </a:pPr>
            <a:endParaRPr lang="en-US" sz="1800" dirty="0" smtClean="0">
              <a:solidFill>
                <a:schemeClr val="tx1"/>
              </a:solidFill>
            </a:endParaRPr>
          </a:p>
          <a:p>
            <a:pPr marL="0" indent="0">
              <a:buFont typeface="Wingdings" pitchFamily="2" charset="2"/>
              <a:buNone/>
              <a:defRPr/>
            </a:pPr>
            <a:r>
              <a:rPr lang="en-US" sz="1800" dirty="0" smtClean="0">
                <a:solidFill>
                  <a:schemeClr val="tx1"/>
                </a:solidFill>
              </a:rPr>
              <a:t>The </a:t>
            </a:r>
            <a:r>
              <a:rPr lang="en-US" sz="1800" dirty="0">
                <a:solidFill>
                  <a:schemeClr val="tx1"/>
                </a:solidFill>
              </a:rPr>
              <a:t>guidelines provide directions </a:t>
            </a:r>
            <a:r>
              <a:rPr lang="en-US" sz="1800" dirty="0" smtClean="0">
                <a:solidFill>
                  <a:schemeClr val="tx1"/>
                </a:solidFill>
              </a:rPr>
              <a:t>for: the </a:t>
            </a:r>
            <a:r>
              <a:rPr lang="en-US" sz="1800" dirty="0">
                <a:solidFill>
                  <a:schemeClr val="tx1"/>
                </a:solidFill>
              </a:rPr>
              <a:t>pesticide industry, trade </a:t>
            </a:r>
            <a:r>
              <a:rPr lang="en-US" sz="1800" dirty="0" smtClean="0">
                <a:solidFill>
                  <a:schemeClr val="tx1"/>
                </a:solidFill>
              </a:rPr>
              <a:t>associations and others developing </a:t>
            </a:r>
            <a:r>
              <a:rPr lang="en-US" sz="1800" dirty="0">
                <a:solidFill>
                  <a:schemeClr val="tx1"/>
                </a:solidFill>
              </a:rPr>
              <a:t>advertising or </a:t>
            </a:r>
            <a:r>
              <a:rPr lang="en-US" sz="1800" dirty="0" smtClean="0">
                <a:solidFill>
                  <a:schemeClr val="tx1"/>
                </a:solidFill>
              </a:rPr>
              <a:t>other promotional </a:t>
            </a:r>
            <a:r>
              <a:rPr lang="en-US" sz="1800" dirty="0">
                <a:solidFill>
                  <a:schemeClr val="tx1"/>
                </a:solidFill>
              </a:rPr>
              <a:t>material for pesticide </a:t>
            </a:r>
            <a:r>
              <a:rPr lang="en-US" sz="1800" dirty="0" smtClean="0">
                <a:solidFill>
                  <a:schemeClr val="tx1"/>
                </a:solidFill>
              </a:rPr>
              <a:t>products; as well as public </a:t>
            </a:r>
            <a:r>
              <a:rPr lang="en-US" sz="1800" dirty="0">
                <a:solidFill>
                  <a:schemeClr val="tx1"/>
                </a:solidFill>
              </a:rPr>
              <a:t>interest organizations monitoring pesticide sales and distribution, and other interested parties. </a:t>
            </a:r>
            <a:endParaRPr lang="en-US" sz="1800" dirty="0" smtClean="0">
              <a:solidFill>
                <a:schemeClr val="tx1"/>
              </a:solidFill>
            </a:endParaRPr>
          </a:p>
          <a:p>
            <a:pPr marL="0" indent="0">
              <a:buFont typeface="Wingdings" pitchFamily="2" charset="2"/>
              <a:buNone/>
              <a:defRPr/>
            </a:pPr>
            <a:endParaRPr lang="en-US" sz="800" dirty="0">
              <a:solidFill>
                <a:schemeClr val="tx1"/>
              </a:solidFill>
            </a:endParaRPr>
          </a:p>
          <a:p>
            <a:pPr>
              <a:spcBef>
                <a:spcPts val="600"/>
              </a:spcBef>
              <a:spcAft>
                <a:spcPts val="600"/>
              </a:spcAft>
              <a:defRPr/>
            </a:pPr>
            <a:r>
              <a:rPr lang="en-US" sz="1800" dirty="0" smtClean="0">
                <a:solidFill>
                  <a:schemeClr val="tx1"/>
                </a:solidFill>
              </a:rPr>
              <a:t>The guidance </a:t>
            </a:r>
            <a:r>
              <a:rPr lang="en-GB" sz="1800" dirty="0" smtClean="0">
                <a:solidFill>
                  <a:schemeClr val="tx1"/>
                </a:solidFill>
              </a:rPr>
              <a:t>supplements </a:t>
            </a:r>
            <a:r>
              <a:rPr lang="en-GB" sz="1800" dirty="0">
                <a:solidFill>
                  <a:schemeClr val="tx1"/>
                </a:solidFill>
              </a:rPr>
              <a:t>Article </a:t>
            </a:r>
            <a:r>
              <a:rPr lang="en-GB" sz="1800" dirty="0" smtClean="0">
                <a:solidFill>
                  <a:schemeClr val="tx1"/>
                </a:solidFill>
              </a:rPr>
              <a:t>11 </a:t>
            </a:r>
            <a:r>
              <a:rPr lang="en-GB" sz="1800" dirty="0">
                <a:solidFill>
                  <a:schemeClr val="tx1"/>
                </a:solidFill>
              </a:rPr>
              <a:t>of the Code of Conduct and elaborates on both self-regulation and statutory measures. </a:t>
            </a:r>
          </a:p>
          <a:p>
            <a:pPr>
              <a:spcBef>
                <a:spcPts val="600"/>
              </a:spcBef>
              <a:spcAft>
                <a:spcPts val="600"/>
              </a:spcAft>
              <a:defRPr/>
            </a:pPr>
            <a:r>
              <a:rPr lang="en-GB" sz="1800" dirty="0" smtClean="0">
                <a:solidFill>
                  <a:schemeClr val="tx1"/>
                </a:solidFill>
              </a:rPr>
              <a:t>Best </a:t>
            </a:r>
            <a:r>
              <a:rPr lang="en-GB" sz="1800" dirty="0">
                <a:solidFill>
                  <a:schemeClr val="tx1"/>
                </a:solidFill>
              </a:rPr>
              <a:t>advertising practices </a:t>
            </a:r>
            <a:r>
              <a:rPr lang="en-GB" sz="1800" dirty="0" smtClean="0">
                <a:solidFill>
                  <a:schemeClr val="tx1"/>
                </a:solidFill>
              </a:rPr>
              <a:t>are provided and </a:t>
            </a:r>
            <a:r>
              <a:rPr lang="en-GB" sz="1800" dirty="0">
                <a:solidFill>
                  <a:schemeClr val="tx1"/>
                </a:solidFill>
              </a:rPr>
              <a:t>are </a:t>
            </a:r>
            <a:r>
              <a:rPr lang="en-GB" sz="1800" dirty="0" smtClean="0">
                <a:solidFill>
                  <a:schemeClr val="tx1"/>
                </a:solidFill>
              </a:rPr>
              <a:t>applicable to </a:t>
            </a:r>
            <a:r>
              <a:rPr lang="en-GB" sz="1800" dirty="0">
                <a:solidFill>
                  <a:schemeClr val="tx1"/>
                </a:solidFill>
              </a:rPr>
              <a:t>advertising in relation to all pesticide </a:t>
            </a:r>
            <a:r>
              <a:rPr lang="en-GB" sz="1800" dirty="0" smtClean="0">
                <a:solidFill>
                  <a:schemeClr val="tx1"/>
                </a:solidFill>
              </a:rPr>
              <a:t>uses. </a:t>
            </a:r>
          </a:p>
          <a:p>
            <a:pPr>
              <a:spcBef>
                <a:spcPts val="600"/>
              </a:spcBef>
              <a:spcAft>
                <a:spcPts val="600"/>
              </a:spcAft>
              <a:defRPr/>
            </a:pPr>
            <a:r>
              <a:rPr lang="en-GB" sz="1800" dirty="0" smtClean="0">
                <a:solidFill>
                  <a:schemeClr val="tx1"/>
                </a:solidFill>
              </a:rPr>
              <a:t>They </a:t>
            </a:r>
            <a:r>
              <a:rPr lang="en-GB" sz="1800" dirty="0">
                <a:solidFill>
                  <a:schemeClr val="tx1"/>
                </a:solidFill>
              </a:rPr>
              <a:t>also serve to suggest a framework for monitoring pesticide advertisements, and indicate steps to take when encountering non-compliance with national legislation or non-observance of the Code of Conduct.</a:t>
            </a:r>
            <a:endParaRPr lang="en-US" sz="1800" dirty="0" smtClean="0">
              <a:solidFill>
                <a:schemeClr val="tx1"/>
              </a:solidFill>
            </a:endParaRPr>
          </a:p>
        </p:txBody>
      </p:sp>
      <p:sp>
        <p:nvSpPr>
          <p:cNvPr id="18435" name="Titel 3"/>
          <p:cNvSpPr>
            <a:spLocks noGrp="1"/>
          </p:cNvSpPr>
          <p:nvPr>
            <p:ph type="title"/>
          </p:nvPr>
        </p:nvSpPr>
        <p:spPr>
          <a:xfrm>
            <a:off x="1116013" y="332656"/>
            <a:ext cx="8027987" cy="1367557"/>
          </a:xfrm>
        </p:spPr>
        <p:txBody>
          <a:bodyPr anchor="t"/>
          <a:lstStyle/>
          <a:p>
            <a:pPr algn="ctr"/>
            <a:r>
              <a:rPr lang="en-GB" sz="3600" b="1" i="1" dirty="0" smtClean="0"/>
              <a:t>Distribution and Sales</a:t>
            </a:r>
            <a:br>
              <a:rPr lang="en-GB" sz="3600" b="1" i="1" dirty="0" smtClean="0"/>
            </a:br>
            <a:r>
              <a:rPr lang="en-GB" sz="2000" b="1" i="1" dirty="0" smtClean="0"/>
              <a:t/>
            </a:r>
            <a:br>
              <a:rPr lang="en-GB" sz="2000" b="1" i="1" dirty="0" smtClean="0"/>
            </a:br>
            <a:r>
              <a:rPr lang="en-GB" sz="1800" b="1" dirty="0" smtClean="0"/>
              <a:t>Guidelines on Pesticide Advertising</a:t>
            </a:r>
            <a:r>
              <a:rPr lang="en-GB" sz="1600" b="1" dirty="0" smtClean="0"/>
              <a:t> [2010]</a:t>
            </a:r>
            <a:endParaRPr lang="en-US" sz="13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2"/>
          <p:cNvSpPr>
            <a:spLocks noGrp="1"/>
          </p:cNvSpPr>
          <p:nvPr>
            <p:ph idx="1"/>
          </p:nvPr>
        </p:nvSpPr>
        <p:spPr>
          <a:xfrm>
            <a:off x="827088" y="1989138"/>
            <a:ext cx="7772400" cy="4114800"/>
          </a:xfrm>
        </p:spPr>
        <p:txBody>
          <a:bodyPr/>
          <a:lstStyle/>
          <a:p>
            <a:pPr>
              <a:defRPr/>
            </a:pPr>
            <a:endParaRPr lang="en-GB" sz="2000" dirty="0" smtClean="0">
              <a:solidFill>
                <a:schemeClr val="tx1"/>
              </a:solidFill>
            </a:endParaRPr>
          </a:p>
          <a:p>
            <a:pPr>
              <a:defRPr/>
            </a:pPr>
            <a:r>
              <a:rPr lang="en-GB" sz="1800" dirty="0" smtClean="0">
                <a:solidFill>
                  <a:schemeClr val="tx1"/>
                </a:solidFill>
              </a:rPr>
              <a:t>Guidance is provided </a:t>
            </a:r>
            <a:r>
              <a:rPr lang="en-GB" sz="1800" dirty="0">
                <a:solidFill>
                  <a:schemeClr val="tx1"/>
                </a:solidFill>
              </a:rPr>
              <a:t>to both suppliers and procurers of pesticides, on the steps to be taken to ensure that pesticides obtained are of the required quality and are suitably packaged and labelled, taking into account local transport and warehousing facilities</a:t>
            </a:r>
            <a:r>
              <a:rPr lang="en-GB" sz="1800" dirty="0" smtClean="0">
                <a:solidFill>
                  <a:schemeClr val="tx1"/>
                </a:solidFill>
              </a:rPr>
              <a:t>.</a:t>
            </a:r>
          </a:p>
          <a:p>
            <a:pPr marL="0" indent="0">
              <a:buFont typeface="Wingdings" pitchFamily="2" charset="2"/>
              <a:buNone/>
              <a:defRPr/>
            </a:pPr>
            <a:r>
              <a:rPr lang="en-GB" sz="1800" dirty="0" smtClean="0">
                <a:solidFill>
                  <a:schemeClr val="tx1"/>
                </a:solidFill>
              </a:rPr>
              <a:t> </a:t>
            </a:r>
            <a:endParaRPr lang="en-US" sz="1800" dirty="0">
              <a:solidFill>
                <a:schemeClr val="tx1"/>
              </a:solidFill>
            </a:endParaRPr>
          </a:p>
          <a:p>
            <a:pPr>
              <a:defRPr/>
            </a:pPr>
            <a:r>
              <a:rPr lang="en-GB" sz="1800" dirty="0">
                <a:solidFill>
                  <a:schemeClr val="tx1"/>
                </a:solidFill>
              </a:rPr>
              <a:t>The guidance </a:t>
            </a:r>
            <a:r>
              <a:rPr lang="en-GB" sz="1800" dirty="0" smtClean="0">
                <a:solidFill>
                  <a:schemeClr val="tx1"/>
                </a:solidFill>
              </a:rPr>
              <a:t>is </a:t>
            </a:r>
            <a:r>
              <a:rPr lang="en-GB" sz="1800" dirty="0">
                <a:solidFill>
                  <a:schemeClr val="tx1"/>
                </a:solidFill>
              </a:rPr>
              <a:t>relevant to all procurement agencies - government agencies, donor agencies or other organizations and private procurers, regardless of whether the pesticides concerned are for use by farmers or others</a:t>
            </a:r>
            <a:r>
              <a:rPr lang="en-GB" sz="1800" dirty="0" smtClean="0">
                <a:solidFill>
                  <a:schemeClr val="tx1"/>
                </a:solidFill>
              </a:rPr>
              <a:t>.</a:t>
            </a:r>
          </a:p>
          <a:p>
            <a:pPr marL="0" indent="0">
              <a:buFont typeface="Wingdings" pitchFamily="2" charset="2"/>
              <a:buNone/>
              <a:defRPr/>
            </a:pPr>
            <a:r>
              <a:rPr lang="en-GB" sz="1800" dirty="0" smtClean="0">
                <a:solidFill>
                  <a:schemeClr val="tx1"/>
                </a:solidFill>
              </a:rPr>
              <a:t> </a:t>
            </a:r>
          </a:p>
          <a:p>
            <a:pPr marL="0" indent="0">
              <a:buFont typeface="Wingdings" pitchFamily="2" charset="2"/>
              <a:buNone/>
              <a:defRPr/>
            </a:pPr>
            <a:r>
              <a:rPr lang="en-GB" sz="1400" u="sng" dirty="0" smtClean="0">
                <a:solidFill>
                  <a:schemeClr val="tx1"/>
                </a:solidFill>
              </a:rPr>
              <a:t>Note</a:t>
            </a:r>
            <a:r>
              <a:rPr lang="en-GB" sz="1400" dirty="0" smtClean="0">
                <a:solidFill>
                  <a:schemeClr val="tx1"/>
                </a:solidFill>
              </a:rPr>
              <a:t>: </a:t>
            </a:r>
            <a:r>
              <a:rPr lang="en-GB" sz="1400" i="1" dirty="0" smtClean="0">
                <a:solidFill>
                  <a:schemeClr val="tx1"/>
                </a:solidFill>
              </a:rPr>
              <a:t>The </a:t>
            </a:r>
            <a:r>
              <a:rPr lang="en-GB" sz="1400" i="1" dirty="0">
                <a:solidFill>
                  <a:schemeClr val="tx1"/>
                </a:solidFill>
              </a:rPr>
              <a:t>document was prepared in collaboration with the pesticide industry and is called </a:t>
            </a:r>
            <a:r>
              <a:rPr lang="en-GB" sz="1400" b="1" i="1" dirty="0">
                <a:solidFill>
                  <a:schemeClr val="tx1"/>
                </a:solidFill>
              </a:rPr>
              <a:t>provisional</a:t>
            </a:r>
            <a:r>
              <a:rPr lang="en-GB" sz="1400" i="1" dirty="0">
                <a:solidFill>
                  <a:schemeClr val="tx1"/>
                </a:solidFill>
              </a:rPr>
              <a:t> because it has not been reviewed and endorsed by an FAO/WHO expert panel</a:t>
            </a:r>
            <a:r>
              <a:rPr lang="en-GB" sz="1400" dirty="0">
                <a:solidFill>
                  <a:schemeClr val="tx1"/>
                </a:solidFill>
              </a:rPr>
              <a:t>.</a:t>
            </a:r>
            <a:endParaRPr lang="en-US" sz="1400" dirty="0" smtClean="0">
              <a:solidFill>
                <a:schemeClr val="tx1"/>
              </a:solidFill>
            </a:endParaRPr>
          </a:p>
        </p:txBody>
      </p:sp>
      <p:sp>
        <p:nvSpPr>
          <p:cNvPr id="19459" name="Titel 3"/>
          <p:cNvSpPr>
            <a:spLocks noGrp="1"/>
          </p:cNvSpPr>
          <p:nvPr>
            <p:ph type="title"/>
          </p:nvPr>
        </p:nvSpPr>
        <p:spPr>
          <a:xfrm>
            <a:off x="1187624" y="260648"/>
            <a:ext cx="7793038" cy="1367557"/>
          </a:xfrm>
        </p:spPr>
        <p:txBody>
          <a:bodyPr anchor="t"/>
          <a:lstStyle/>
          <a:p>
            <a:pPr algn="ctr"/>
            <a:r>
              <a:rPr lang="en-GB" sz="3600" b="1" i="1" dirty="0" smtClean="0"/>
              <a:t>Distribution and Sales</a:t>
            </a:r>
            <a:br>
              <a:rPr lang="en-GB" sz="3600" b="1" i="1" dirty="0" smtClean="0"/>
            </a:br>
            <a:r>
              <a:rPr lang="en-GB" sz="2000" b="1" i="1" dirty="0" smtClean="0"/>
              <a:t/>
            </a:r>
            <a:br>
              <a:rPr lang="en-GB" sz="2000" b="1" i="1" dirty="0" smtClean="0"/>
            </a:br>
            <a:r>
              <a:rPr lang="en-GB" sz="1800" b="1" i="1" dirty="0" smtClean="0"/>
              <a:t>Provisional</a:t>
            </a:r>
            <a:r>
              <a:rPr lang="en-GB" sz="1800" b="1" dirty="0" smtClean="0"/>
              <a:t> guidelines on tender procedures for the</a:t>
            </a:r>
            <a:br>
              <a:rPr lang="en-GB" sz="1800" b="1" dirty="0" smtClean="0"/>
            </a:br>
            <a:r>
              <a:rPr lang="en-GB" sz="1800" b="1" dirty="0" smtClean="0"/>
              <a:t>procurement of pesticides [1994]</a:t>
            </a:r>
            <a:r>
              <a:rPr lang="en-GB" sz="1600" b="1" dirty="0" smtClean="0"/>
              <a:t> </a:t>
            </a: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2"/>
          <p:cNvSpPr>
            <a:spLocks noGrp="1"/>
          </p:cNvSpPr>
          <p:nvPr>
            <p:ph idx="1"/>
          </p:nvPr>
        </p:nvSpPr>
        <p:spPr>
          <a:xfrm>
            <a:off x="611188" y="3645024"/>
            <a:ext cx="8135937" cy="2592264"/>
          </a:xfrm>
        </p:spPr>
        <p:txBody>
          <a:bodyPr/>
          <a:lstStyle/>
          <a:p>
            <a:pPr marL="0" indent="0">
              <a:buFont typeface="Wingdings" pitchFamily="2" charset="2"/>
              <a:buNone/>
              <a:defRPr/>
            </a:pPr>
            <a:endParaRPr lang="en-US" sz="1800" dirty="0" smtClean="0">
              <a:solidFill>
                <a:schemeClr val="tx1"/>
              </a:solidFill>
            </a:endParaRPr>
          </a:p>
          <a:p>
            <a:pPr>
              <a:defRPr/>
            </a:pPr>
            <a:r>
              <a:rPr lang="en-GB" sz="1800" dirty="0" smtClean="0">
                <a:solidFill>
                  <a:schemeClr val="tx1"/>
                </a:solidFill>
              </a:rPr>
              <a:t>Risks tend to be greater in developing countries where distributors and retailers often lack knowledge and infrastructure, and where government inspections schemes are often not well established. </a:t>
            </a:r>
          </a:p>
          <a:p>
            <a:pPr>
              <a:defRPr/>
            </a:pPr>
            <a:endParaRPr lang="en-GB" sz="1800" dirty="0" smtClean="0">
              <a:solidFill>
                <a:schemeClr val="tx1"/>
              </a:solidFill>
            </a:endParaRPr>
          </a:p>
          <a:p>
            <a:pPr>
              <a:defRPr/>
            </a:pPr>
            <a:r>
              <a:rPr lang="en-GB" sz="1800" dirty="0" smtClean="0">
                <a:solidFill>
                  <a:schemeClr val="tx1"/>
                </a:solidFill>
              </a:rPr>
              <a:t>Advice is provided on proper storage and handling to reduce risk and to prevent accelerated product deterioration.</a:t>
            </a:r>
          </a:p>
          <a:p>
            <a:pPr>
              <a:defRPr/>
            </a:pPr>
            <a:endParaRPr lang="en-US" sz="1800" dirty="0" smtClean="0">
              <a:solidFill>
                <a:schemeClr val="tx1"/>
              </a:solidFill>
            </a:endParaRPr>
          </a:p>
        </p:txBody>
      </p:sp>
      <p:sp>
        <p:nvSpPr>
          <p:cNvPr id="20483" name="Titel 3"/>
          <p:cNvSpPr>
            <a:spLocks noGrp="1"/>
          </p:cNvSpPr>
          <p:nvPr>
            <p:ph type="title"/>
          </p:nvPr>
        </p:nvSpPr>
        <p:spPr>
          <a:xfrm>
            <a:off x="539552" y="188640"/>
            <a:ext cx="8604448" cy="1511573"/>
          </a:xfrm>
        </p:spPr>
        <p:txBody>
          <a:bodyPr anchor="t"/>
          <a:lstStyle/>
          <a:p>
            <a:pPr algn="ctr"/>
            <a:r>
              <a:rPr lang="en-GB" sz="3600" b="1" i="1" dirty="0" smtClean="0"/>
              <a:t>Distribution and Sales</a:t>
            </a:r>
            <a:r>
              <a:rPr lang="en-GB" sz="2000" b="1" i="1" dirty="0" smtClean="0"/>
              <a:t/>
            </a:r>
            <a:br>
              <a:rPr lang="en-GB" sz="2000" b="1" i="1" dirty="0" smtClean="0"/>
            </a:br>
            <a:r>
              <a:rPr lang="en-GB" sz="2000" b="1" i="1" dirty="0" smtClean="0"/>
              <a:t/>
            </a:r>
            <a:br>
              <a:rPr lang="en-GB" sz="2000" b="1" i="1" dirty="0" smtClean="0"/>
            </a:br>
            <a:r>
              <a:rPr lang="en-GB" sz="1600" b="1" dirty="0" smtClean="0"/>
              <a:t>Guidelines for retail distribution of pesticides with particular reference to storage </a:t>
            </a:r>
            <a:br>
              <a:rPr lang="en-GB" sz="1600" b="1" dirty="0" smtClean="0"/>
            </a:br>
            <a:r>
              <a:rPr lang="en-GB" sz="1600" b="1" dirty="0" smtClean="0"/>
              <a:t>and handling at the point of supply to users in developing countries [1988] </a:t>
            </a:r>
            <a:endParaRPr lang="en-US" sz="1400" b="1" dirty="0" smtClean="0"/>
          </a:p>
        </p:txBody>
      </p:sp>
      <p:sp>
        <p:nvSpPr>
          <p:cNvPr id="4" name="Rechteck 3"/>
          <p:cNvSpPr/>
          <p:nvPr/>
        </p:nvSpPr>
        <p:spPr>
          <a:xfrm>
            <a:off x="755650" y="2276871"/>
            <a:ext cx="7848600" cy="864791"/>
          </a:xfrm>
          <a:prstGeom prst="rect">
            <a:avLst/>
          </a:prstGeom>
          <a:solidFill>
            <a:srgbClr val="FCD7D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US" b="1" dirty="0">
                <a:solidFill>
                  <a:schemeClr val="tx1"/>
                </a:solidFill>
              </a:rPr>
              <a:t>Pesticides present risks to health and environment</a:t>
            </a:r>
          </a:p>
          <a:p>
            <a:pPr algn="ctr">
              <a:buFont typeface="Wingdings" pitchFamily="2" charset="2"/>
              <a:buNone/>
              <a:defRPr/>
            </a:pPr>
            <a:r>
              <a:rPr lang="en-GB" b="1" dirty="0">
                <a:solidFill>
                  <a:schemeClr val="tx1"/>
                </a:solidFill>
              </a:rPr>
              <a:t>from manufacturing </a:t>
            </a:r>
            <a:r>
              <a:rPr lang="en-GB" b="1" dirty="0" smtClean="0">
                <a:solidFill>
                  <a:schemeClr val="tx1"/>
                </a:solidFill>
              </a:rPr>
              <a:t>to use </a:t>
            </a:r>
            <a:r>
              <a:rPr lang="en-GB" b="1" dirty="0">
                <a:solidFill>
                  <a:schemeClr val="tx1"/>
                </a:solidFill>
              </a:rPr>
              <a:t>or </a:t>
            </a:r>
            <a:r>
              <a:rPr lang="en-GB" b="1" dirty="0" smtClean="0">
                <a:solidFill>
                  <a:schemeClr val="tx1"/>
                </a:solidFill>
              </a:rPr>
              <a:t>disposal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calcmode="lin" valueType="num">
                                      <p:cBhvr additive="base">
                                        <p:cTn id="7"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anim calcmode="lin" valueType="num">
                                      <p:cBhvr additive="base">
                                        <p:cTn id="11"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a:xfrm>
            <a:off x="1763688" y="260648"/>
            <a:ext cx="7216800" cy="1439565"/>
          </a:xfrm>
        </p:spPr>
        <p:txBody>
          <a:bodyPr anchor="t"/>
          <a:lstStyle/>
          <a:p>
            <a:r>
              <a:rPr lang="en-GB" sz="4000" b="1" i="1" dirty="0" smtClean="0"/>
              <a:t>               </a:t>
            </a:r>
            <a:r>
              <a:rPr lang="en-GB" sz="3600" b="1" i="1" dirty="0" smtClean="0"/>
              <a:t>Use</a:t>
            </a:r>
            <a:r>
              <a:rPr lang="en-GB" sz="2400" b="1" i="1" dirty="0" smtClean="0"/>
              <a:t/>
            </a:r>
            <a:br>
              <a:rPr lang="en-GB" sz="2400" b="1" i="1" dirty="0" smtClean="0"/>
            </a:br>
            <a:r>
              <a:rPr lang="en-GB" sz="1800" b="1" i="1" dirty="0" smtClean="0"/>
              <a:t/>
            </a:r>
            <a:br>
              <a:rPr lang="en-GB" sz="1800" b="1" i="1" dirty="0" smtClean="0"/>
            </a:br>
            <a:r>
              <a:rPr lang="en-GB" sz="1800" b="1" dirty="0" smtClean="0"/>
              <a:t>Guidelines for personal protection when working with </a:t>
            </a:r>
            <a:br>
              <a:rPr lang="en-GB" sz="1800" b="1" dirty="0" smtClean="0"/>
            </a:br>
            <a:r>
              <a:rPr lang="en-GB" sz="1800" b="1" dirty="0" smtClean="0"/>
              <a:t>pesticides in tropical climates [1990]</a:t>
            </a:r>
            <a:endParaRPr lang="en-US" sz="1800" dirty="0" smtClean="0"/>
          </a:p>
        </p:txBody>
      </p:sp>
      <p:sp>
        <p:nvSpPr>
          <p:cNvPr id="28677" name="Inhaltsplatzhalter 2"/>
          <p:cNvSpPr>
            <a:spLocks noGrp="1"/>
          </p:cNvSpPr>
          <p:nvPr>
            <p:ph idx="1"/>
          </p:nvPr>
        </p:nvSpPr>
        <p:spPr>
          <a:xfrm>
            <a:off x="755650" y="1989138"/>
            <a:ext cx="7920038" cy="3240062"/>
          </a:xfrm>
        </p:spPr>
        <p:txBody>
          <a:bodyPr/>
          <a:lstStyle/>
          <a:p>
            <a:pPr marL="0" indent="0">
              <a:buFont typeface="Wingdings" pitchFamily="2" charset="2"/>
              <a:buNone/>
              <a:defRPr/>
            </a:pPr>
            <a:r>
              <a:rPr lang="en-GB" sz="600" dirty="0" smtClean="0">
                <a:solidFill>
                  <a:schemeClr val="tx1"/>
                </a:solidFill>
              </a:rPr>
              <a:t> </a:t>
            </a:r>
          </a:p>
          <a:p>
            <a:pPr>
              <a:spcBef>
                <a:spcPts val="600"/>
              </a:spcBef>
              <a:spcAft>
                <a:spcPts val="600"/>
              </a:spcAft>
              <a:defRPr/>
            </a:pPr>
            <a:r>
              <a:rPr lang="en-GB" sz="1800" dirty="0" smtClean="0">
                <a:solidFill>
                  <a:schemeClr val="tx1"/>
                </a:solidFill>
              </a:rPr>
              <a:t>They offer </a:t>
            </a:r>
            <a:r>
              <a:rPr lang="en-GB" sz="1800" dirty="0">
                <a:solidFill>
                  <a:schemeClr val="tx1"/>
                </a:solidFill>
              </a:rPr>
              <a:t>practical and realistic advice, taking into account the protection needs of the user, but also practicalities of its use in hot humid climates and possible budgetary constraints of poor </a:t>
            </a:r>
            <a:r>
              <a:rPr lang="en-GB" sz="1800" dirty="0" smtClean="0">
                <a:solidFill>
                  <a:schemeClr val="tx1"/>
                </a:solidFill>
              </a:rPr>
              <a:t>farmers.</a:t>
            </a:r>
          </a:p>
          <a:p>
            <a:pPr>
              <a:spcBef>
                <a:spcPts val="600"/>
              </a:spcBef>
              <a:spcAft>
                <a:spcPts val="600"/>
              </a:spcAft>
              <a:defRPr/>
            </a:pPr>
            <a:r>
              <a:rPr lang="en-GB" sz="1800" dirty="0" smtClean="0">
                <a:solidFill>
                  <a:schemeClr val="tx1"/>
                </a:solidFill>
              </a:rPr>
              <a:t>They </a:t>
            </a:r>
            <a:r>
              <a:rPr lang="en-GB" sz="1800" dirty="0">
                <a:solidFill>
                  <a:schemeClr val="tx1"/>
                </a:solidFill>
              </a:rPr>
              <a:t>provide an introduction on understanding hazards and the principles of personal </a:t>
            </a:r>
            <a:r>
              <a:rPr lang="en-GB" sz="1800" dirty="0" smtClean="0">
                <a:solidFill>
                  <a:schemeClr val="tx1"/>
                </a:solidFill>
              </a:rPr>
              <a:t>protection.  The </a:t>
            </a:r>
            <a:r>
              <a:rPr lang="en-GB" sz="1800" dirty="0">
                <a:solidFill>
                  <a:schemeClr val="tx1"/>
                </a:solidFill>
              </a:rPr>
              <a:t>various modes of protection and associated gear are described</a:t>
            </a:r>
            <a:r>
              <a:rPr lang="en-GB" sz="1800" dirty="0" smtClean="0">
                <a:solidFill>
                  <a:schemeClr val="tx1"/>
                </a:solidFill>
              </a:rPr>
              <a:t>.</a:t>
            </a:r>
          </a:p>
          <a:p>
            <a:pPr>
              <a:spcBef>
                <a:spcPts val="600"/>
              </a:spcBef>
              <a:spcAft>
                <a:spcPts val="600"/>
              </a:spcAft>
              <a:defRPr/>
            </a:pPr>
            <a:r>
              <a:rPr lang="en-GB" sz="1800" dirty="0" smtClean="0">
                <a:solidFill>
                  <a:schemeClr val="tx1"/>
                </a:solidFill>
              </a:rPr>
              <a:t>They may </a:t>
            </a:r>
            <a:r>
              <a:rPr lang="en-GB" sz="1800" dirty="0">
                <a:solidFill>
                  <a:schemeClr val="tx1"/>
                </a:solidFill>
              </a:rPr>
              <a:t>provide guidance to drafting of regulations, to preparation of extension programmes and to reviewing and approving of label instructions.</a:t>
            </a:r>
            <a:endParaRPr lang="en-US" sz="1800" dirty="0" smtClean="0">
              <a:solidFill>
                <a:schemeClr val="tx1"/>
              </a:solidFill>
            </a:endParaRPr>
          </a:p>
        </p:txBody>
      </p:sp>
      <p:pic>
        <p:nvPicPr>
          <p:cNvPr id="4" name="Picture 8" descr="C:\Users\Admin\Documents\BREITHAUPT\Code of Conduct\Guidelines\Guidelines\Slide_07.jpg"/>
          <p:cNvPicPr>
            <a:picLocks noChangeAspect="1" noChangeArrowheads="1"/>
          </p:cNvPicPr>
          <p:nvPr/>
        </p:nvPicPr>
        <p:blipFill>
          <a:blip r:embed="rId2" cstate="screen"/>
          <a:srcRect/>
          <a:stretch>
            <a:fillRect/>
          </a:stretch>
        </p:blipFill>
        <p:spPr bwMode="auto">
          <a:xfrm>
            <a:off x="1115616" y="5229200"/>
            <a:ext cx="2132856" cy="1340768"/>
          </a:xfrm>
          <a:prstGeom prst="rect">
            <a:avLst/>
          </a:prstGeom>
          <a:noFill/>
          <a:ln w="9525">
            <a:noFill/>
            <a:miter lim="800000"/>
            <a:headEnd/>
            <a:tailEnd/>
          </a:ln>
        </p:spPr>
      </p:pic>
      <p:pic>
        <p:nvPicPr>
          <p:cNvPr id="5" name="Picture 7" descr="C:\Users\Admin\Documents\BREITHAUPT\Code of Conduct\Guidelines\Guidelines\Slide_06.jpg">
            <a:hlinkClick r:id="rId3"/>
          </p:cNvPr>
          <p:cNvPicPr>
            <a:picLocks noChangeAspect="1" noChangeArrowheads="1"/>
          </p:cNvPicPr>
          <p:nvPr/>
        </p:nvPicPr>
        <p:blipFill>
          <a:blip r:embed="rId4" cstate="screen"/>
          <a:srcRect/>
          <a:stretch>
            <a:fillRect/>
          </a:stretch>
        </p:blipFill>
        <p:spPr bwMode="auto">
          <a:xfrm>
            <a:off x="6208356" y="5157192"/>
            <a:ext cx="2108060" cy="1440160"/>
          </a:xfrm>
          <a:prstGeom prst="rect">
            <a:avLst/>
          </a:prstGeom>
          <a:noFill/>
          <a:ln w="9525">
            <a:noFill/>
            <a:miter lim="800000"/>
            <a:headEnd/>
            <a:tailEnd/>
          </a:ln>
        </p:spPr>
      </p:pic>
      <p:sp>
        <p:nvSpPr>
          <p:cNvPr id="6" name="TextBox 5"/>
          <p:cNvSpPr txBox="1"/>
          <p:nvPr/>
        </p:nvSpPr>
        <p:spPr>
          <a:xfrm>
            <a:off x="3419872" y="5637974"/>
            <a:ext cx="2664296" cy="523220"/>
          </a:xfrm>
          <a:prstGeom prst="rect">
            <a:avLst/>
          </a:prstGeom>
          <a:noFill/>
        </p:spPr>
        <p:txBody>
          <a:bodyPr wrap="square" rtlCol="0">
            <a:spAutoFit/>
          </a:bodyPr>
          <a:lstStyle/>
          <a:p>
            <a:r>
              <a:rPr lang="en-US" sz="1400" dirty="0" smtClean="0"/>
              <a:t>Bad examples of field realities that need to be addressed</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anim calcmode="lin" valueType="num">
                                      <p:cBhvr additive="base">
                                        <p:cTn id="7"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anim calcmode="lin" valueType="num">
                                      <p:cBhvr additive="base">
                                        <p:cTn id="13"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7">
                                            <p:txEl>
                                              <p:pRg st="3" end="3"/>
                                            </p:txEl>
                                          </p:spTgt>
                                        </p:tgtEl>
                                        <p:attrNameLst>
                                          <p:attrName>style.visibility</p:attrName>
                                        </p:attrNameLst>
                                      </p:cBhvr>
                                      <p:to>
                                        <p:strVal val="visible"/>
                                      </p:to>
                                    </p:set>
                                    <p:anim calcmode="lin" valueType="num">
                                      <p:cBhvr additive="base">
                                        <p:cTn id="17" dur="5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descr="C:\Users\Admin\Documents\BREITHAUPT\Code of Conduct\Guidelines\Guidelines\Slide_08.jpg"/>
          <p:cNvPicPr>
            <a:picLocks noChangeAspect="1" noChangeArrowheads="1"/>
          </p:cNvPicPr>
          <p:nvPr/>
        </p:nvPicPr>
        <p:blipFill>
          <a:blip r:embed="rId2" cstate="screen"/>
          <a:srcRect/>
          <a:stretch>
            <a:fillRect/>
          </a:stretch>
        </p:blipFill>
        <p:spPr bwMode="auto">
          <a:xfrm>
            <a:off x="4932040" y="2564904"/>
            <a:ext cx="3865474" cy="2952328"/>
          </a:xfrm>
          <a:prstGeom prst="rect">
            <a:avLst/>
          </a:prstGeom>
          <a:noFill/>
          <a:ln w="9525">
            <a:noFill/>
            <a:miter lim="800000"/>
            <a:headEnd/>
            <a:tailEnd/>
          </a:ln>
        </p:spPr>
      </p:pic>
      <p:sp>
        <p:nvSpPr>
          <p:cNvPr id="23556" name="Inhaltsplatzhalter 2"/>
          <p:cNvSpPr>
            <a:spLocks noGrp="1"/>
          </p:cNvSpPr>
          <p:nvPr>
            <p:ph idx="1"/>
          </p:nvPr>
        </p:nvSpPr>
        <p:spPr>
          <a:xfrm>
            <a:off x="539552" y="2420888"/>
            <a:ext cx="4032448" cy="3888432"/>
          </a:xfrm>
        </p:spPr>
        <p:txBody>
          <a:bodyPr/>
          <a:lstStyle/>
          <a:p>
            <a:r>
              <a:rPr lang="en-GB" sz="1800" dirty="0" smtClean="0">
                <a:solidFill>
                  <a:schemeClr val="tx1"/>
                </a:solidFill>
              </a:rPr>
              <a:t>Practical help and guidance is offered to decision-makers, managers, field supervisors and spray operatives and all those involved in using pesticides.</a:t>
            </a:r>
          </a:p>
          <a:p>
            <a:pPr marL="0" indent="0">
              <a:buFont typeface="Wingdings" pitchFamily="2" charset="2"/>
              <a:buNone/>
            </a:pPr>
            <a:r>
              <a:rPr lang="en-GB" sz="1800" dirty="0" smtClean="0">
                <a:solidFill>
                  <a:schemeClr val="tx1"/>
                </a:solidFill>
              </a:rPr>
              <a:t> </a:t>
            </a:r>
          </a:p>
          <a:p>
            <a:r>
              <a:rPr lang="en-GB" sz="1800" dirty="0" smtClean="0">
                <a:solidFill>
                  <a:schemeClr val="tx1"/>
                </a:solidFill>
              </a:rPr>
              <a:t>They cover the main terrestrial and aerial spray application techniques and </a:t>
            </a:r>
            <a:r>
              <a:rPr lang="en-US" sz="1800" dirty="0" smtClean="0">
                <a:solidFill>
                  <a:schemeClr val="tx1"/>
                </a:solidFill>
              </a:rPr>
              <a:t>provide information and practical advice on good application practices once a decision has been taken to use a pesticide.</a:t>
            </a:r>
          </a:p>
          <a:p>
            <a:pPr marL="0" indent="0">
              <a:buFont typeface="Wingdings" pitchFamily="2" charset="2"/>
              <a:buNone/>
            </a:pPr>
            <a:r>
              <a:rPr lang="en-US" sz="1800" dirty="0" smtClean="0"/>
              <a:t> </a:t>
            </a:r>
            <a:r>
              <a:rPr lang="en-GB" sz="1800" dirty="0" smtClean="0"/>
              <a:t> </a:t>
            </a:r>
          </a:p>
          <a:p>
            <a:pPr marL="0" indent="0">
              <a:buFont typeface="Wingdings" pitchFamily="2" charset="2"/>
              <a:buNone/>
            </a:pPr>
            <a:endParaRPr lang="en-GB" sz="1400" dirty="0" smtClean="0">
              <a:solidFill>
                <a:schemeClr val="tx1"/>
              </a:solidFill>
            </a:endParaRPr>
          </a:p>
          <a:p>
            <a:pPr marL="0" indent="0">
              <a:buFont typeface="Wingdings" pitchFamily="2" charset="2"/>
              <a:buNone/>
            </a:pPr>
            <a:endParaRPr lang="en-US" sz="1400" dirty="0" smtClean="0">
              <a:solidFill>
                <a:schemeClr val="tx1"/>
              </a:solidFill>
            </a:endParaRPr>
          </a:p>
          <a:p>
            <a:pPr marL="0" indent="0">
              <a:buFont typeface="Wingdings" pitchFamily="2" charset="2"/>
              <a:buNone/>
            </a:pPr>
            <a:endParaRPr lang="en-US" sz="1400" dirty="0" smtClean="0">
              <a:solidFill>
                <a:schemeClr val="tx1"/>
              </a:solidFill>
            </a:endParaRPr>
          </a:p>
        </p:txBody>
      </p:sp>
      <p:sp>
        <p:nvSpPr>
          <p:cNvPr id="23557" name="Titel 3"/>
          <p:cNvSpPr>
            <a:spLocks noGrp="1"/>
          </p:cNvSpPr>
          <p:nvPr>
            <p:ph type="title"/>
          </p:nvPr>
        </p:nvSpPr>
        <p:spPr>
          <a:xfrm>
            <a:off x="1187624" y="188640"/>
            <a:ext cx="7792864" cy="1440135"/>
          </a:xfrm>
        </p:spPr>
        <p:txBody>
          <a:bodyPr anchor="t"/>
          <a:lstStyle/>
          <a:p>
            <a:r>
              <a:rPr lang="en-GB" sz="4000" b="1" i="1" dirty="0" smtClean="0"/>
              <a:t>                     </a:t>
            </a:r>
            <a:r>
              <a:rPr lang="en-GB" sz="3600" b="1" i="1" dirty="0" smtClean="0"/>
              <a:t>Use</a:t>
            </a:r>
            <a:r>
              <a:rPr lang="en-GB" sz="2000" b="1" i="1" dirty="0" smtClean="0"/>
              <a:t/>
            </a:r>
            <a:br>
              <a:rPr lang="en-GB" sz="2000" b="1" i="1" dirty="0" smtClean="0"/>
            </a:br>
            <a:r>
              <a:rPr lang="en-GB" sz="2000" b="1" i="1" dirty="0" smtClean="0"/>
              <a:t/>
            </a:r>
            <a:br>
              <a:rPr lang="en-GB" sz="2000" b="1" i="1" dirty="0" smtClean="0"/>
            </a:br>
            <a:r>
              <a:rPr lang="en-GB" sz="1800" dirty="0" smtClean="0"/>
              <a:t>Guidelines on good practice for </a:t>
            </a:r>
            <a:r>
              <a:rPr lang="en-GB" sz="1800" b="1" dirty="0" smtClean="0"/>
              <a:t>ground</a:t>
            </a:r>
            <a:r>
              <a:rPr lang="en-GB" sz="1800" dirty="0" smtClean="0"/>
              <a:t> application of pesticides [2001] Guidelines on good practice for </a:t>
            </a:r>
            <a:r>
              <a:rPr lang="en-GB" sz="1800" b="1" dirty="0" smtClean="0"/>
              <a:t>aerial</a:t>
            </a:r>
            <a:r>
              <a:rPr lang="en-GB" sz="1800" dirty="0" smtClean="0"/>
              <a:t> application of pesticides [2001]</a:t>
            </a:r>
            <a:r>
              <a:rPr lang="en-GB" sz="1800" dirty="0" smtClean="0">
                <a:solidFill>
                  <a:schemeClr val="tx1"/>
                </a:solidFill>
              </a:rPr>
              <a:t> </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 calcmode="lin" valueType="num">
                                      <p:cBhvr additive="base">
                                        <p:cTn id="7"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spect="1" noChangeArrowheads="1"/>
          </p:cNvSpPr>
          <p:nvPr>
            <p:ph type="title"/>
          </p:nvPr>
        </p:nvSpPr>
        <p:spPr>
          <a:xfrm>
            <a:off x="1150938" y="214313"/>
            <a:ext cx="7524750" cy="1462087"/>
          </a:xfrm>
        </p:spPr>
        <p:txBody>
          <a:bodyPr/>
          <a:lstStyle/>
          <a:p>
            <a:pPr eaLnBrk="1" hangingPunct="1"/>
            <a:r>
              <a:rPr lang="en-US" sz="3600" dirty="0" smtClean="0"/>
              <a:t>       </a:t>
            </a:r>
            <a:r>
              <a:rPr lang="en-US" sz="3600" b="1" dirty="0" smtClean="0"/>
              <a:t>Code of Conduct</a:t>
            </a:r>
            <a:r>
              <a:rPr lang="en-US" sz="3600" dirty="0" smtClean="0"/>
              <a:t/>
            </a:r>
            <a:br>
              <a:rPr lang="en-US" sz="3600" dirty="0" smtClean="0"/>
            </a:br>
            <a:endParaRPr lang="en-US" sz="3600" dirty="0" smtClean="0"/>
          </a:p>
        </p:txBody>
      </p:sp>
      <p:sp>
        <p:nvSpPr>
          <p:cNvPr id="4100" name="Rectangle 3"/>
          <p:cNvSpPr>
            <a:spLocks noGrp="1" noChangeArrowheads="1"/>
          </p:cNvSpPr>
          <p:nvPr>
            <p:ph type="body" idx="1"/>
          </p:nvPr>
        </p:nvSpPr>
        <p:spPr>
          <a:xfrm>
            <a:off x="827088" y="2636912"/>
            <a:ext cx="7921376" cy="3744416"/>
          </a:xfrm>
        </p:spPr>
        <p:txBody>
          <a:bodyPr/>
          <a:lstStyle/>
          <a:p>
            <a:pPr marL="457200" indent="-457200" eaLnBrk="1" hangingPunct="1">
              <a:spcBef>
                <a:spcPts val="600"/>
              </a:spcBef>
              <a:spcAft>
                <a:spcPts val="600"/>
              </a:spcAft>
              <a:buFont typeface="Tahoma" pitchFamily="34" charset="0"/>
              <a:buAutoNum type="alphaLcPeriod"/>
            </a:pPr>
            <a:r>
              <a:rPr lang="en-GB" sz="2000" dirty="0" smtClean="0">
                <a:solidFill>
                  <a:schemeClr val="tx1"/>
                </a:solidFill>
              </a:rPr>
              <a:t>Established in 1985, amended/revised in 1989, 2002 and 2013</a:t>
            </a:r>
          </a:p>
          <a:p>
            <a:pPr marL="457200" indent="-457200" eaLnBrk="1" hangingPunct="1">
              <a:spcBef>
                <a:spcPts val="600"/>
              </a:spcBef>
              <a:spcAft>
                <a:spcPts val="600"/>
              </a:spcAft>
              <a:buFont typeface="Tahoma" pitchFamily="34" charset="0"/>
              <a:buAutoNum type="alphaLcPeriod"/>
            </a:pPr>
            <a:r>
              <a:rPr lang="en-GB" sz="2000" dirty="0" smtClean="0">
                <a:solidFill>
                  <a:schemeClr val="tx1"/>
                </a:solidFill>
              </a:rPr>
              <a:t>It is a voluntary standard that covers all aspects of pesticide management and serves as a point of reference for governments and the pesticide industry </a:t>
            </a:r>
          </a:p>
          <a:p>
            <a:pPr marL="457200" indent="-457200" eaLnBrk="1" hangingPunct="1">
              <a:spcBef>
                <a:spcPts val="600"/>
              </a:spcBef>
              <a:spcAft>
                <a:spcPts val="600"/>
              </a:spcAft>
              <a:buFont typeface="Tahoma" pitchFamily="34" charset="0"/>
              <a:buAutoNum type="alphaLcPeriod"/>
            </a:pPr>
            <a:r>
              <a:rPr lang="en-GB" sz="2000" dirty="0" smtClean="0">
                <a:solidFill>
                  <a:schemeClr val="tx1"/>
                </a:solidFill>
              </a:rPr>
              <a:t>Is accepted by all main stakeholders, i.e. governments, industry, public interest groups and farmer organizations </a:t>
            </a:r>
          </a:p>
          <a:p>
            <a:pPr marL="457200" indent="-457200" eaLnBrk="1" hangingPunct="1">
              <a:spcBef>
                <a:spcPts val="600"/>
              </a:spcBef>
              <a:spcAft>
                <a:spcPts val="600"/>
              </a:spcAft>
              <a:buFont typeface="Tahoma" pitchFamily="34" charset="0"/>
              <a:buAutoNum type="alphaLcPeriod"/>
            </a:pPr>
            <a:r>
              <a:rPr lang="en-GB" sz="2000" dirty="0" smtClean="0">
                <a:solidFill>
                  <a:schemeClr val="tx1"/>
                </a:solidFill>
              </a:rPr>
              <a:t>Considers pesticide management a part of chemical management as well as sustainable agricultural </a:t>
            </a:r>
            <a:r>
              <a:rPr lang="en-GB" sz="2000" dirty="0" smtClean="0">
                <a:solidFill>
                  <a:schemeClr val="tx1"/>
                </a:solidFill>
              </a:rPr>
              <a:t>development</a:t>
            </a:r>
          </a:p>
          <a:p>
            <a:pPr marL="457200" indent="-457200" eaLnBrk="1" hangingPunct="1">
              <a:spcBef>
                <a:spcPts val="600"/>
              </a:spcBef>
              <a:spcAft>
                <a:spcPts val="600"/>
              </a:spcAft>
              <a:buFont typeface="Tahoma" pitchFamily="34" charset="0"/>
              <a:buAutoNum type="alphaLcPeriod"/>
            </a:pPr>
            <a:r>
              <a:rPr lang="en-US" sz="2000" dirty="0" smtClean="0">
                <a:solidFill>
                  <a:srgbClr val="000000"/>
                </a:solidFill>
              </a:rPr>
              <a:t>New Code incorporates </a:t>
            </a:r>
            <a:r>
              <a:rPr lang="en-US" sz="2000" dirty="0">
                <a:solidFill>
                  <a:srgbClr val="000000"/>
                </a:solidFill>
              </a:rPr>
              <a:t>public health pesticides </a:t>
            </a:r>
            <a:r>
              <a:rPr lang="en-US" sz="2000" dirty="0" smtClean="0">
                <a:solidFill>
                  <a:srgbClr val="000000"/>
                </a:solidFill>
              </a:rPr>
              <a:t>&amp; </a:t>
            </a:r>
            <a:r>
              <a:rPr lang="en-US" sz="2000" dirty="0">
                <a:solidFill>
                  <a:srgbClr val="000000"/>
                </a:solidFill>
              </a:rPr>
              <a:t>vector </a:t>
            </a:r>
            <a:r>
              <a:rPr lang="en-US" sz="2000" dirty="0" smtClean="0">
                <a:solidFill>
                  <a:srgbClr val="000000"/>
                </a:solidFill>
              </a:rPr>
              <a:t>control - attention </a:t>
            </a:r>
            <a:r>
              <a:rPr lang="en-US" sz="2000" dirty="0">
                <a:solidFill>
                  <a:srgbClr val="000000"/>
                </a:solidFill>
              </a:rPr>
              <a:t>to health </a:t>
            </a:r>
            <a:r>
              <a:rPr lang="en-US" sz="2000" dirty="0" smtClean="0">
                <a:solidFill>
                  <a:srgbClr val="000000"/>
                </a:solidFill>
              </a:rPr>
              <a:t>&amp; </a:t>
            </a:r>
            <a:r>
              <a:rPr lang="en-US" sz="2000" dirty="0">
                <a:solidFill>
                  <a:srgbClr val="000000"/>
                </a:solidFill>
              </a:rPr>
              <a:t>environmental aspects of pesticides</a:t>
            </a:r>
            <a:endParaRPr lang="en-GB" sz="2000" dirty="0" smtClean="0">
              <a:solidFill>
                <a:srgbClr val="000000"/>
              </a:solidFill>
            </a:endParaRPr>
          </a:p>
          <a:p>
            <a:pPr marL="457200" indent="-457200" eaLnBrk="1" hangingPunct="1">
              <a:buFont typeface="Tahoma" pitchFamily="34" charset="0"/>
              <a:buAutoNum type="alphaLcPeriod"/>
            </a:pPr>
            <a:endParaRPr lang="en-GB" sz="2000" dirty="0" smtClean="0">
              <a:solidFill>
                <a:schemeClr val="tx1"/>
              </a:solidFill>
            </a:endParaRPr>
          </a:p>
        </p:txBody>
      </p:sp>
      <p:pic>
        <p:nvPicPr>
          <p:cNvPr id="4101" name="Picture 6" descr="C:\Users\Admin\Documents\BREITHAUPT\Code of Conduct\Guidelines\Guidelines\Slide_02.jpg"/>
          <p:cNvPicPr>
            <a:picLocks noChangeAspect="1" noChangeArrowheads="1"/>
          </p:cNvPicPr>
          <p:nvPr/>
        </p:nvPicPr>
        <p:blipFill>
          <a:blip r:embed="rId2" cstate="screen"/>
          <a:srcRect/>
          <a:stretch>
            <a:fillRect/>
          </a:stretch>
        </p:blipFill>
        <p:spPr bwMode="auto">
          <a:xfrm>
            <a:off x="6084888" y="549275"/>
            <a:ext cx="2381250"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 calcmode="lin" valueType="num">
                                      <p:cBhvr additive="base">
                                        <p:cTn id="7"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anim calcmode="lin" valueType="num">
                                      <p:cBhvr additive="base">
                                        <p:cTn id="13"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 calcmode="lin" valueType="num">
                                      <p:cBhvr additive="base">
                                        <p:cTn id="19"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1547664" y="260648"/>
            <a:ext cx="7432824" cy="1439565"/>
          </a:xfrm>
        </p:spPr>
        <p:txBody>
          <a:bodyPr anchor="t"/>
          <a:lstStyle/>
          <a:p>
            <a:r>
              <a:rPr lang="en-GB" sz="4000" i="1" dirty="0" smtClean="0"/>
              <a:t>    </a:t>
            </a:r>
            <a:r>
              <a:rPr lang="en-GB" sz="3600" b="1" i="1" dirty="0" smtClean="0"/>
              <a:t>Application Equipment</a:t>
            </a:r>
            <a:r>
              <a:rPr lang="en-GB" sz="4000" b="1" i="1" dirty="0" smtClean="0"/>
              <a:t/>
            </a:r>
            <a:br>
              <a:rPr lang="en-GB" sz="4000" b="1" i="1" dirty="0" smtClean="0"/>
            </a:br>
            <a:r>
              <a:rPr lang="en-GB" sz="2000" b="1" i="1" dirty="0" smtClean="0"/>
              <a:t/>
            </a:r>
            <a:br>
              <a:rPr lang="en-GB" sz="2000" b="1" i="1" dirty="0" smtClean="0"/>
            </a:br>
            <a:r>
              <a:rPr lang="en-GB" sz="1800" b="1" dirty="0" smtClean="0"/>
              <a:t>Various guidelines related to registration, certification, testing </a:t>
            </a:r>
            <a:br>
              <a:rPr lang="en-GB" sz="1800" b="1" dirty="0" smtClean="0"/>
            </a:br>
            <a:r>
              <a:rPr lang="en-GB" sz="1800" b="1" dirty="0" smtClean="0"/>
              <a:t>and use of pesticide application equipment</a:t>
            </a:r>
            <a:endParaRPr lang="en-US" sz="1800" b="1" dirty="0" smtClean="0"/>
          </a:p>
        </p:txBody>
      </p:sp>
      <p:sp>
        <p:nvSpPr>
          <p:cNvPr id="17412" name="Inhaltsplatzhalter 2"/>
          <p:cNvSpPr>
            <a:spLocks noGrp="1"/>
          </p:cNvSpPr>
          <p:nvPr>
            <p:ph idx="1"/>
          </p:nvPr>
        </p:nvSpPr>
        <p:spPr>
          <a:xfrm>
            <a:off x="395537" y="2492896"/>
            <a:ext cx="8568952" cy="3815829"/>
          </a:xfrm>
        </p:spPr>
        <p:txBody>
          <a:bodyPr/>
          <a:lstStyle/>
          <a:p>
            <a:pPr marL="0" indent="0">
              <a:buNone/>
              <a:defRPr/>
            </a:pPr>
            <a:r>
              <a:rPr lang="en-GB" sz="1800" dirty="0" smtClean="0">
                <a:solidFill>
                  <a:schemeClr val="tx1"/>
                </a:solidFill>
              </a:rPr>
              <a:t>This comprehensive set of 9 guidelines aims to </a:t>
            </a:r>
            <a:br>
              <a:rPr lang="en-GB" sz="1800" dirty="0" smtClean="0">
                <a:solidFill>
                  <a:schemeClr val="tx1"/>
                </a:solidFill>
              </a:rPr>
            </a:br>
            <a:r>
              <a:rPr lang="en-GB" sz="1800" dirty="0" smtClean="0">
                <a:solidFill>
                  <a:schemeClr val="tx1"/>
                </a:solidFill>
              </a:rPr>
              <a:t>ensure that application equipment is:</a:t>
            </a:r>
          </a:p>
          <a:p>
            <a:pPr marL="0" indent="0">
              <a:buNone/>
              <a:defRPr/>
            </a:pPr>
            <a:r>
              <a:rPr lang="en-GB" sz="1800" dirty="0" smtClean="0">
                <a:solidFill>
                  <a:schemeClr val="tx1"/>
                </a:solidFill>
              </a:rPr>
              <a:t> </a:t>
            </a:r>
          </a:p>
          <a:p>
            <a:pPr>
              <a:buFont typeface="Wingdings" pitchFamily="2" charset="2"/>
              <a:buChar char="Ø"/>
              <a:defRPr/>
            </a:pPr>
            <a:r>
              <a:rPr lang="en-GB" sz="1800" dirty="0" smtClean="0">
                <a:solidFill>
                  <a:schemeClr val="tx1"/>
                </a:solidFill>
              </a:rPr>
              <a:t>Low risk to users and to the environment </a:t>
            </a:r>
          </a:p>
          <a:p>
            <a:pPr>
              <a:buFont typeface="Wingdings" pitchFamily="2" charset="2"/>
              <a:buChar char="Ø"/>
              <a:defRPr/>
            </a:pPr>
            <a:r>
              <a:rPr lang="en-GB" sz="1800" dirty="0" smtClean="0">
                <a:solidFill>
                  <a:schemeClr val="tx1"/>
                </a:solidFill>
              </a:rPr>
              <a:t>Efficient and durable in operation</a:t>
            </a:r>
          </a:p>
          <a:p>
            <a:pPr>
              <a:buFont typeface="Wingdings" pitchFamily="2" charset="2"/>
              <a:buChar char="Ø"/>
              <a:defRPr/>
            </a:pPr>
            <a:r>
              <a:rPr lang="en-GB" sz="1800" dirty="0" smtClean="0">
                <a:solidFill>
                  <a:schemeClr val="tx1"/>
                </a:solidFill>
              </a:rPr>
              <a:t>Properly used</a:t>
            </a:r>
          </a:p>
          <a:p>
            <a:pPr marL="0" indent="0">
              <a:buNone/>
              <a:defRPr/>
            </a:pPr>
            <a:endParaRPr lang="en-GB" sz="1800" b="1" dirty="0" smtClean="0">
              <a:solidFill>
                <a:schemeClr val="tx1"/>
              </a:solidFill>
            </a:endParaRPr>
          </a:p>
          <a:p>
            <a:pPr marL="0" indent="0">
              <a:buNone/>
              <a:defRPr/>
            </a:pPr>
            <a:r>
              <a:rPr lang="en-GB" sz="1800" dirty="0" smtClean="0">
                <a:solidFill>
                  <a:schemeClr val="tx1"/>
                </a:solidFill>
              </a:rPr>
              <a:t>They explain how to control the quality of the pesticide application equipment manufactured in- or imported into the country through regulatory control, and testing and certification procedures, and how to encourage their proper use.</a:t>
            </a:r>
          </a:p>
          <a:p>
            <a:pPr marL="0" indent="0">
              <a:buNone/>
              <a:defRPr/>
            </a:pPr>
            <a:endParaRPr lang="en-GB" sz="1800" dirty="0" smtClean="0">
              <a:solidFill>
                <a:schemeClr val="tx1"/>
              </a:solidFill>
            </a:endParaRPr>
          </a:p>
          <a:p>
            <a:pPr marL="0" indent="0">
              <a:buNone/>
              <a:defRPr/>
            </a:pPr>
            <a:r>
              <a:rPr lang="en-GB" sz="1800" dirty="0" smtClean="0">
                <a:solidFill>
                  <a:schemeClr val="tx1"/>
                </a:solidFill>
              </a:rPr>
              <a:t>* </a:t>
            </a:r>
            <a:r>
              <a:rPr lang="en-GB" sz="1600" dirty="0" smtClean="0">
                <a:solidFill>
                  <a:schemeClr val="tx1"/>
                </a:solidFill>
              </a:rPr>
              <a:t>Separate volumes are available for different types of spray equipment.</a:t>
            </a:r>
            <a:endParaRPr lang="en-US" sz="1600" dirty="0" smtClean="0">
              <a:solidFill>
                <a:schemeClr val="tx1"/>
              </a:solidFill>
            </a:endParaRPr>
          </a:p>
          <a:p>
            <a:pPr marL="0" indent="0">
              <a:buFont typeface="Wingdings" pitchFamily="2" charset="2"/>
              <a:buNone/>
              <a:defRPr/>
            </a:pPr>
            <a:endParaRPr lang="en-GB" sz="2000" dirty="0" smtClean="0">
              <a:solidFill>
                <a:schemeClr val="tx1"/>
              </a:solidFill>
            </a:endParaRPr>
          </a:p>
          <a:p>
            <a:pPr marL="0" indent="0">
              <a:buFont typeface="Wingdings" pitchFamily="2" charset="2"/>
              <a:buNone/>
              <a:defRPr/>
            </a:pPr>
            <a:endParaRPr lang="en-GB" sz="2000" dirty="0" smtClean="0">
              <a:solidFill>
                <a:schemeClr val="tx1"/>
              </a:solidFill>
            </a:endParaRPr>
          </a:p>
          <a:p>
            <a:pPr marL="0" indent="0">
              <a:buFont typeface="Wingdings" pitchFamily="2" charset="2"/>
              <a:buNone/>
              <a:defRPr/>
            </a:pPr>
            <a:r>
              <a:rPr lang="en-GB" sz="800" dirty="0" smtClean="0">
                <a:solidFill>
                  <a:schemeClr val="tx1"/>
                </a:solidFill>
              </a:rPr>
              <a:t> </a:t>
            </a:r>
            <a:endParaRPr lang="en-US" sz="800" dirty="0">
              <a:solidFill>
                <a:schemeClr val="tx1"/>
              </a:solidFill>
            </a:endParaRPr>
          </a:p>
          <a:p>
            <a:pPr>
              <a:defRPr/>
            </a:pPr>
            <a:endParaRPr lang="en-US" sz="2000" dirty="0" smtClean="0"/>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906" y="2492896"/>
            <a:ext cx="173731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204864"/>
            <a:ext cx="7993137" cy="1800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Inhaltsplatzhalter 2"/>
          <p:cNvSpPr>
            <a:spLocks noGrp="1"/>
          </p:cNvSpPr>
          <p:nvPr>
            <p:ph idx="1"/>
          </p:nvPr>
        </p:nvSpPr>
        <p:spPr>
          <a:xfrm>
            <a:off x="755650" y="2204864"/>
            <a:ext cx="7848600" cy="4032424"/>
          </a:xfrm>
        </p:spPr>
        <p:txBody>
          <a:bodyPr/>
          <a:lstStyle/>
          <a:p>
            <a:pPr marL="0" indent="0">
              <a:buFont typeface="Wingdings" pitchFamily="2" charset="2"/>
              <a:buNone/>
              <a:defRPr/>
            </a:pPr>
            <a:r>
              <a:rPr lang="en-GB" sz="1600" dirty="0" smtClean="0">
                <a:solidFill>
                  <a:schemeClr val="tx1"/>
                </a:solidFill>
              </a:rPr>
              <a:t>Unless empty pesticide containers are managed correctly, </a:t>
            </a:r>
          </a:p>
          <a:p>
            <a:pPr marL="0" indent="0">
              <a:buFont typeface="Wingdings" pitchFamily="2" charset="2"/>
              <a:buNone/>
              <a:defRPr/>
            </a:pPr>
            <a:r>
              <a:rPr lang="en-GB" sz="1600" dirty="0" smtClean="0">
                <a:solidFill>
                  <a:schemeClr val="tx1"/>
                </a:solidFill>
              </a:rPr>
              <a:t>they are </a:t>
            </a:r>
            <a:r>
              <a:rPr lang="en-GB" sz="1600" b="1" dirty="0" smtClean="0">
                <a:solidFill>
                  <a:schemeClr val="tx1"/>
                </a:solidFill>
              </a:rPr>
              <a:t>hazardous to health and the environment !</a:t>
            </a:r>
            <a:endParaRPr lang="en-GB" sz="1600" dirty="0" smtClean="0">
              <a:solidFill>
                <a:schemeClr val="tx1"/>
              </a:solidFill>
            </a:endParaRPr>
          </a:p>
          <a:p>
            <a:pPr marL="0" indent="0">
              <a:buFont typeface="Wingdings" pitchFamily="2" charset="2"/>
              <a:buNone/>
              <a:defRPr/>
            </a:pPr>
            <a:r>
              <a:rPr lang="en-GB" sz="1600" dirty="0" smtClean="0">
                <a:solidFill>
                  <a:schemeClr val="tx1"/>
                </a:solidFill>
              </a:rPr>
              <a:t>There is a danger that empty containers could be reused for </a:t>
            </a:r>
          </a:p>
          <a:p>
            <a:pPr marL="0" indent="0">
              <a:buFont typeface="Wingdings" pitchFamily="2" charset="2"/>
              <a:buNone/>
              <a:defRPr/>
            </a:pPr>
            <a:r>
              <a:rPr lang="en-GB" sz="1600" dirty="0" smtClean="0">
                <a:solidFill>
                  <a:schemeClr val="tx1"/>
                </a:solidFill>
              </a:rPr>
              <a:t>storing food and water, which could result in pesticide </a:t>
            </a:r>
          </a:p>
          <a:p>
            <a:pPr marL="0" indent="0">
              <a:buFont typeface="Wingdings" pitchFamily="2" charset="2"/>
              <a:buNone/>
              <a:defRPr/>
            </a:pPr>
            <a:r>
              <a:rPr lang="en-GB" sz="1600" dirty="0" smtClean="0">
                <a:solidFill>
                  <a:schemeClr val="tx1"/>
                </a:solidFill>
              </a:rPr>
              <a:t>poisonings ! Containers abandoned in the environment </a:t>
            </a:r>
          </a:p>
          <a:p>
            <a:pPr marL="0" indent="0">
              <a:buFont typeface="Wingdings" pitchFamily="2" charset="2"/>
              <a:buNone/>
              <a:defRPr/>
            </a:pPr>
            <a:r>
              <a:rPr lang="en-GB" sz="1600" dirty="0" smtClean="0">
                <a:solidFill>
                  <a:schemeClr val="tx1"/>
                </a:solidFill>
              </a:rPr>
              <a:t>can lead to pesticide pollution in soil and groundwater !</a:t>
            </a:r>
          </a:p>
          <a:p>
            <a:pPr marL="0" indent="0">
              <a:buFont typeface="Wingdings" pitchFamily="2" charset="2"/>
              <a:buNone/>
              <a:defRPr/>
            </a:pPr>
            <a:endParaRPr lang="en-GB" sz="800" b="1" dirty="0"/>
          </a:p>
          <a:p>
            <a:pPr marL="0" indent="0">
              <a:buFont typeface="Wingdings" pitchFamily="2" charset="2"/>
              <a:buNone/>
              <a:defRPr/>
            </a:pPr>
            <a:endParaRPr lang="en-GB" sz="300" b="1" dirty="0" smtClean="0">
              <a:solidFill>
                <a:srgbClr val="FF0000"/>
              </a:solidFill>
            </a:endParaRPr>
          </a:p>
          <a:p>
            <a:pPr>
              <a:defRPr/>
            </a:pPr>
            <a:r>
              <a:rPr lang="en-GB" sz="1600" dirty="0">
                <a:solidFill>
                  <a:schemeClr val="tx1"/>
                </a:solidFill>
              </a:rPr>
              <a:t>A </a:t>
            </a:r>
            <a:r>
              <a:rPr lang="en-GB" sz="1600" b="1" dirty="0">
                <a:solidFill>
                  <a:schemeClr val="tx1"/>
                </a:solidFill>
              </a:rPr>
              <a:t>container management scheme</a:t>
            </a:r>
            <a:r>
              <a:rPr lang="en-GB" sz="1600" dirty="0">
                <a:solidFill>
                  <a:schemeClr val="tx1"/>
                </a:solidFill>
              </a:rPr>
              <a:t> can minimize these risks and </a:t>
            </a:r>
            <a:r>
              <a:rPr lang="en-GB" sz="1600" dirty="0" smtClean="0">
                <a:solidFill>
                  <a:schemeClr val="tx1"/>
                </a:solidFill>
              </a:rPr>
              <a:t>is part of the</a:t>
            </a:r>
          </a:p>
          <a:p>
            <a:pPr marL="0" indent="0">
              <a:buFont typeface="Wingdings" pitchFamily="2" charset="2"/>
              <a:buNone/>
              <a:defRPr/>
            </a:pPr>
            <a:r>
              <a:rPr lang="en-GB" sz="1600" dirty="0">
                <a:solidFill>
                  <a:schemeClr val="tx1"/>
                </a:solidFill>
              </a:rPr>
              <a:t> </a:t>
            </a:r>
            <a:r>
              <a:rPr lang="en-GB" sz="1600" dirty="0" smtClean="0">
                <a:solidFill>
                  <a:schemeClr val="tx1"/>
                </a:solidFill>
              </a:rPr>
              <a:t>     “</a:t>
            </a:r>
            <a:r>
              <a:rPr lang="en-GB" sz="1600" dirty="0">
                <a:solidFill>
                  <a:schemeClr val="tx1"/>
                </a:solidFill>
              </a:rPr>
              <a:t>life-cycle concept”, requiring the engagement and </a:t>
            </a:r>
            <a:r>
              <a:rPr lang="en-GB" sz="1600" dirty="0" smtClean="0">
                <a:solidFill>
                  <a:schemeClr val="tx1"/>
                </a:solidFill>
              </a:rPr>
              <a:t>support of all stakeholders in</a:t>
            </a:r>
          </a:p>
          <a:p>
            <a:pPr marL="0" indent="0">
              <a:buFont typeface="Wingdings" pitchFamily="2" charset="2"/>
              <a:buNone/>
              <a:defRPr/>
            </a:pPr>
            <a:r>
              <a:rPr lang="en-GB" sz="1600" dirty="0">
                <a:solidFill>
                  <a:schemeClr val="tx1"/>
                </a:solidFill>
              </a:rPr>
              <a:t> </a:t>
            </a:r>
            <a:r>
              <a:rPr lang="en-GB" sz="1600" dirty="0" smtClean="0">
                <a:solidFill>
                  <a:schemeClr val="tx1"/>
                </a:solidFill>
              </a:rPr>
              <a:t>     the </a:t>
            </a:r>
            <a:r>
              <a:rPr lang="en-GB" sz="1600" dirty="0">
                <a:solidFill>
                  <a:schemeClr val="tx1"/>
                </a:solidFill>
              </a:rPr>
              <a:t>supply chain for </a:t>
            </a:r>
            <a:r>
              <a:rPr lang="en-GB" sz="1600" dirty="0" smtClean="0">
                <a:solidFill>
                  <a:schemeClr val="tx1"/>
                </a:solidFill>
              </a:rPr>
              <a:t>pesticides.</a:t>
            </a:r>
          </a:p>
          <a:p>
            <a:pPr marL="0" indent="0">
              <a:buFont typeface="Wingdings" pitchFamily="2" charset="2"/>
              <a:buNone/>
              <a:defRPr/>
            </a:pPr>
            <a:endParaRPr lang="en-US" sz="800" dirty="0">
              <a:solidFill>
                <a:schemeClr val="tx1"/>
              </a:solidFill>
            </a:endParaRPr>
          </a:p>
          <a:p>
            <a:pPr marL="0" indent="0">
              <a:buFont typeface="Wingdings" pitchFamily="2" charset="2"/>
              <a:buNone/>
              <a:defRPr/>
            </a:pPr>
            <a:r>
              <a:rPr lang="en-GB" sz="1600" dirty="0">
                <a:solidFill>
                  <a:schemeClr val="tx1"/>
                </a:solidFill>
              </a:rPr>
              <a:t>This guideline identifies how </a:t>
            </a:r>
            <a:r>
              <a:rPr lang="en-GB" sz="1600" dirty="0" smtClean="0">
                <a:solidFill>
                  <a:schemeClr val="tx1"/>
                </a:solidFill>
              </a:rPr>
              <a:t>stakeholders </a:t>
            </a:r>
            <a:r>
              <a:rPr lang="en-GB" sz="1600" dirty="0">
                <a:solidFill>
                  <a:schemeClr val="tx1"/>
                </a:solidFill>
              </a:rPr>
              <a:t>can contribute to a container management scheme. </a:t>
            </a:r>
            <a:r>
              <a:rPr lang="en-GB" sz="1600" dirty="0" smtClean="0">
                <a:solidFill>
                  <a:schemeClr val="tx1"/>
                </a:solidFill>
              </a:rPr>
              <a:t> It </a:t>
            </a:r>
            <a:r>
              <a:rPr lang="en-GB" sz="1600" dirty="0">
                <a:solidFill>
                  <a:schemeClr val="tx1"/>
                </a:solidFill>
              </a:rPr>
              <a:t>considers the role of manufacturers in the design of the containers and the formulation of the product, as well as their responsibility </a:t>
            </a:r>
            <a:r>
              <a:rPr lang="en-GB" sz="1600" dirty="0" smtClean="0">
                <a:solidFill>
                  <a:schemeClr val="tx1"/>
                </a:solidFill>
              </a:rPr>
              <a:t>in product stewardship.</a:t>
            </a:r>
            <a:r>
              <a:rPr lang="en-GB" sz="1600" dirty="0" smtClean="0"/>
              <a:t> </a:t>
            </a:r>
            <a:endParaRPr lang="en-US" sz="1600" dirty="0" smtClean="0"/>
          </a:p>
        </p:txBody>
      </p:sp>
      <p:sp>
        <p:nvSpPr>
          <p:cNvPr id="28676" name="Titel 3"/>
          <p:cNvSpPr>
            <a:spLocks noGrp="1"/>
          </p:cNvSpPr>
          <p:nvPr>
            <p:ph type="title"/>
          </p:nvPr>
        </p:nvSpPr>
        <p:spPr>
          <a:xfrm>
            <a:off x="1187624" y="188640"/>
            <a:ext cx="7793038" cy="1150938"/>
          </a:xfrm>
        </p:spPr>
        <p:txBody>
          <a:bodyPr anchor="t"/>
          <a:lstStyle/>
          <a:p>
            <a:pPr algn="ctr"/>
            <a:r>
              <a:rPr lang="en-GB" sz="3600" b="1" i="1" dirty="0" smtClean="0"/>
              <a:t>Prevention and Disposal </a:t>
            </a:r>
            <a:br>
              <a:rPr lang="en-GB" sz="3600" b="1" i="1" dirty="0" smtClean="0"/>
            </a:br>
            <a:r>
              <a:rPr lang="en-GB" sz="3600" b="1" i="1" dirty="0" smtClean="0"/>
              <a:t>of Obsolete Stocks</a:t>
            </a:r>
            <a:r>
              <a:rPr lang="en-GB" sz="3200" b="1" i="1" dirty="0" smtClean="0"/>
              <a:t/>
            </a:r>
            <a:br>
              <a:rPr lang="en-GB" sz="3200" b="1" i="1" dirty="0" smtClean="0"/>
            </a:br>
            <a:r>
              <a:rPr lang="en-GB" sz="1200" b="1" i="1" dirty="0"/>
              <a:t/>
            </a:r>
            <a:br>
              <a:rPr lang="en-GB" sz="1200" b="1" i="1" dirty="0"/>
            </a:br>
            <a:r>
              <a:rPr lang="en-GB" sz="1800" b="1" dirty="0" smtClean="0"/>
              <a:t>Guidelines on management options for empty containers</a:t>
            </a:r>
            <a:r>
              <a:rPr lang="en-GB" sz="1600" b="1" dirty="0" smtClean="0"/>
              <a:t> [2008</a:t>
            </a:r>
            <a:r>
              <a:rPr lang="en-GB" sz="1600" b="1" dirty="0"/>
              <a:t>]</a:t>
            </a:r>
            <a:endParaRPr lang="en-US" sz="1300" dirty="0" smtClean="0"/>
          </a:p>
        </p:txBody>
      </p:sp>
      <p:pic>
        <p:nvPicPr>
          <p:cNvPr id="28677" name="Picture 6" descr="C:\Users\Admin\Documents\BREITHAUPT\Code of Conduct\Guidelines\Guidelines\Slide_09.jpg"/>
          <p:cNvPicPr>
            <a:picLocks noChangeAspect="1" noChangeArrowheads="1"/>
          </p:cNvPicPr>
          <p:nvPr/>
        </p:nvPicPr>
        <p:blipFill>
          <a:blip r:embed="rId2" cstate="screen"/>
          <a:srcRect/>
          <a:stretch>
            <a:fillRect/>
          </a:stretch>
        </p:blipFill>
        <p:spPr bwMode="auto">
          <a:xfrm>
            <a:off x="6300193" y="2276872"/>
            <a:ext cx="2376264" cy="1688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3"/>
          <p:cNvSpPr>
            <a:spLocks noGrp="1"/>
          </p:cNvSpPr>
          <p:nvPr>
            <p:ph type="title"/>
          </p:nvPr>
        </p:nvSpPr>
        <p:spPr>
          <a:xfrm>
            <a:off x="1120775" y="0"/>
            <a:ext cx="7793038" cy="1411586"/>
          </a:xfrm>
        </p:spPr>
        <p:txBody>
          <a:bodyPr anchor="t"/>
          <a:lstStyle/>
          <a:p>
            <a:pPr algn="ctr"/>
            <a:r>
              <a:rPr lang="en-GB" sz="3600" b="1" i="1" dirty="0" smtClean="0"/>
              <a:t>Prevention and Disposal </a:t>
            </a:r>
            <a:br>
              <a:rPr lang="en-GB" sz="3600" b="1" i="1" dirty="0" smtClean="0"/>
            </a:br>
            <a:r>
              <a:rPr lang="en-GB" sz="3600" b="1" i="1" dirty="0" smtClean="0"/>
              <a:t>of Obsolete Stocks</a:t>
            </a:r>
            <a:br>
              <a:rPr lang="en-GB" sz="3600" b="1" i="1" dirty="0" smtClean="0"/>
            </a:br>
            <a:r>
              <a:rPr lang="en-GB" sz="1800" b="1" dirty="0" smtClean="0"/>
              <a:t>Guidelines for the management of small quantities of unwanted and obsolete pesticides [1999] </a:t>
            </a:r>
            <a:endParaRPr lang="en-US" sz="1800" dirty="0" smtClean="0"/>
          </a:p>
        </p:txBody>
      </p:sp>
      <p:pic>
        <p:nvPicPr>
          <p:cNvPr id="29699" name="Picture 4"/>
          <p:cNvPicPr>
            <a:picLocks noChangeAspect="1" noChangeArrowheads="1"/>
          </p:cNvPicPr>
          <p:nvPr/>
        </p:nvPicPr>
        <p:blipFill>
          <a:blip r:embed="rId2" cstate="screen"/>
          <a:srcRect/>
          <a:stretch>
            <a:fillRect/>
          </a:stretch>
        </p:blipFill>
        <p:spPr bwMode="auto">
          <a:xfrm>
            <a:off x="6875463" y="4724400"/>
            <a:ext cx="2038350" cy="1951038"/>
          </a:xfrm>
          <a:prstGeom prst="rect">
            <a:avLst/>
          </a:prstGeom>
          <a:noFill/>
          <a:ln w="9525">
            <a:noFill/>
            <a:miter lim="800000"/>
            <a:headEnd/>
            <a:tailEnd/>
          </a:ln>
        </p:spPr>
      </p:pic>
      <p:sp>
        <p:nvSpPr>
          <p:cNvPr id="29700" name="Inhaltsplatzhalter 2"/>
          <p:cNvSpPr>
            <a:spLocks noGrp="1"/>
          </p:cNvSpPr>
          <p:nvPr>
            <p:ph idx="1"/>
          </p:nvPr>
        </p:nvSpPr>
        <p:spPr>
          <a:xfrm>
            <a:off x="827088" y="2276872"/>
            <a:ext cx="7772400" cy="3960416"/>
          </a:xfrm>
        </p:spPr>
        <p:txBody>
          <a:bodyPr/>
          <a:lstStyle/>
          <a:p>
            <a:pPr marL="182563" indent="-182563">
              <a:defRPr/>
            </a:pPr>
            <a:r>
              <a:rPr lang="en-GB" sz="1800" dirty="0">
                <a:solidFill>
                  <a:schemeClr val="tx1"/>
                </a:solidFill>
              </a:rPr>
              <a:t>Guidance is provided on what to do with the small quantities of unwanted and obsolete pesticides that are often found on farms, in homes and in many other situations. </a:t>
            </a:r>
            <a:endParaRPr lang="en-GB" sz="1800" dirty="0" smtClean="0">
              <a:solidFill>
                <a:schemeClr val="tx1"/>
              </a:solidFill>
            </a:endParaRPr>
          </a:p>
          <a:p>
            <a:pPr marL="182563" indent="-182563">
              <a:defRPr/>
            </a:pPr>
            <a:endParaRPr lang="en-GB" sz="1800" dirty="0" smtClean="0">
              <a:solidFill>
                <a:schemeClr val="tx1"/>
              </a:solidFill>
            </a:endParaRPr>
          </a:p>
          <a:p>
            <a:pPr marL="182563" indent="-182563">
              <a:defRPr/>
            </a:pPr>
            <a:r>
              <a:rPr lang="en-GB" sz="1800" dirty="0" smtClean="0">
                <a:solidFill>
                  <a:schemeClr val="tx1"/>
                </a:solidFill>
              </a:rPr>
              <a:t>Special </a:t>
            </a:r>
            <a:r>
              <a:rPr lang="en-GB" sz="1800" dirty="0">
                <a:solidFill>
                  <a:schemeClr val="tx1"/>
                </a:solidFill>
              </a:rPr>
              <a:t>attention is given to concerns about undesirable disposal practices for small quantities of unwanted pesticides, empty containers and other contaminated waste, such as burning or burying.</a:t>
            </a:r>
            <a:r>
              <a:rPr lang="en-GB" sz="2000" dirty="0"/>
              <a:t> </a:t>
            </a:r>
            <a:endParaRPr lang="en-GB" sz="2000" dirty="0" smtClean="0"/>
          </a:p>
          <a:p>
            <a:pPr marL="182563" indent="-182563">
              <a:defRPr/>
            </a:pPr>
            <a:endParaRPr lang="en-GB" sz="1800" dirty="0" smtClean="0">
              <a:solidFill>
                <a:schemeClr val="tx1"/>
              </a:solidFill>
            </a:endParaRPr>
          </a:p>
          <a:p>
            <a:pPr marL="182563" indent="-182563">
              <a:defRPr/>
            </a:pPr>
            <a:r>
              <a:rPr lang="en-GB" sz="1800" dirty="0" smtClean="0">
                <a:solidFill>
                  <a:schemeClr val="tx1"/>
                </a:solidFill>
              </a:rPr>
              <a:t>Recommendations are provided</a:t>
            </a:r>
            <a:r>
              <a:rPr lang="en-US" sz="1800" dirty="0" smtClean="0">
                <a:solidFill>
                  <a:schemeClr val="tx1"/>
                </a:solidFill>
              </a:rPr>
              <a:t> on preventing the </a:t>
            </a:r>
            <a:br>
              <a:rPr lang="en-US" sz="1800" dirty="0" smtClean="0">
                <a:solidFill>
                  <a:schemeClr val="tx1"/>
                </a:solidFill>
              </a:rPr>
            </a:br>
            <a:r>
              <a:rPr lang="en-US" sz="1800" dirty="0" smtClean="0">
                <a:solidFill>
                  <a:schemeClr val="tx1"/>
                </a:solidFill>
              </a:rPr>
              <a:t>accumulation of unusable pesticides at user level and </a:t>
            </a:r>
            <a:br>
              <a:rPr lang="en-US" sz="1800" dirty="0" smtClean="0">
                <a:solidFill>
                  <a:schemeClr val="tx1"/>
                </a:solidFill>
              </a:rPr>
            </a:br>
            <a:r>
              <a:rPr lang="en-US" sz="1800" dirty="0" smtClean="0">
                <a:solidFill>
                  <a:schemeClr val="tx1"/>
                </a:solidFill>
              </a:rPr>
              <a:t>removing waste where it exists</a:t>
            </a:r>
            <a:r>
              <a:rPr lang="en-GB" sz="2000" dirty="0">
                <a:solidFill>
                  <a:schemeClr val="tx1"/>
                </a:solidFill>
              </a:rPr>
              <a:t>.</a:t>
            </a:r>
            <a:endParaRPr lang="en-GB"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anim calcmode="lin" valueType="num">
                                      <p:cBhvr additive="base">
                                        <p:cTn id="11" dur="5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70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700">
                                            <p:txEl>
                                              <p:pRg st="4" end="4"/>
                                            </p:txEl>
                                          </p:spTgt>
                                        </p:tgtEl>
                                        <p:attrNameLst>
                                          <p:attrName>style.visibility</p:attrName>
                                        </p:attrNameLst>
                                      </p:cBhvr>
                                      <p:to>
                                        <p:strVal val="visible"/>
                                      </p:to>
                                    </p:set>
                                    <p:anim calcmode="lin" valueType="num">
                                      <p:cBhvr additive="base">
                                        <p:cTn id="15" dur="5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7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3"/>
          <p:cNvSpPr>
            <a:spLocks noGrp="1"/>
          </p:cNvSpPr>
          <p:nvPr>
            <p:ph type="title"/>
          </p:nvPr>
        </p:nvSpPr>
        <p:spPr>
          <a:xfrm>
            <a:off x="1125399" y="260648"/>
            <a:ext cx="7793038" cy="1150938"/>
          </a:xfrm>
        </p:spPr>
        <p:txBody>
          <a:bodyPr anchor="t"/>
          <a:lstStyle/>
          <a:p>
            <a:pPr algn="ctr"/>
            <a:r>
              <a:rPr lang="en-GB" sz="3600" b="1" i="1" dirty="0" smtClean="0"/>
              <a:t>Prevention and Disposal </a:t>
            </a:r>
            <a:br>
              <a:rPr lang="en-GB" sz="3600" b="1" i="1" dirty="0" smtClean="0"/>
            </a:br>
            <a:r>
              <a:rPr lang="en-GB" sz="3600" b="1" i="1" dirty="0" smtClean="0"/>
              <a:t>of Obsolete Stocks</a:t>
            </a:r>
            <a:br>
              <a:rPr lang="en-GB" sz="3600" b="1" i="1" dirty="0" smtClean="0"/>
            </a:br>
            <a:r>
              <a:rPr lang="en-GB" sz="1800" b="1" dirty="0" smtClean="0"/>
              <a:t>Disposal of bulk quantities of obsolete pesticides in developing countries</a:t>
            </a:r>
            <a:r>
              <a:rPr lang="en-GB" sz="1800" b="1" u="sng" dirty="0" smtClean="0"/>
              <a:t> </a:t>
            </a:r>
            <a:r>
              <a:rPr lang="en-GB" sz="1800" b="1" dirty="0" smtClean="0"/>
              <a:t>[1996]</a:t>
            </a:r>
            <a:endParaRPr lang="en-US" sz="1800" dirty="0" smtClean="0"/>
          </a:p>
        </p:txBody>
      </p:sp>
      <p:sp>
        <p:nvSpPr>
          <p:cNvPr id="30724" name="Inhaltsplatzhalter 2"/>
          <p:cNvSpPr>
            <a:spLocks noGrp="1"/>
          </p:cNvSpPr>
          <p:nvPr>
            <p:ph idx="1"/>
          </p:nvPr>
        </p:nvSpPr>
        <p:spPr>
          <a:xfrm>
            <a:off x="930275" y="2132856"/>
            <a:ext cx="7772400" cy="2159744"/>
          </a:xfrm>
        </p:spPr>
        <p:txBody>
          <a:bodyPr/>
          <a:lstStyle/>
          <a:p>
            <a:pPr marL="0" indent="0">
              <a:buFont typeface="Wingdings" pitchFamily="2" charset="2"/>
              <a:buNone/>
              <a:defRPr/>
            </a:pPr>
            <a:r>
              <a:rPr lang="en-GB" sz="1800" dirty="0">
                <a:solidFill>
                  <a:schemeClr val="tx1"/>
                </a:solidFill>
              </a:rPr>
              <a:t>These guidelines address the </a:t>
            </a:r>
            <a:r>
              <a:rPr lang="en-GB" sz="1800" dirty="0" smtClean="0">
                <a:solidFill>
                  <a:schemeClr val="tx1"/>
                </a:solidFill>
              </a:rPr>
              <a:t>widespread </a:t>
            </a:r>
            <a:r>
              <a:rPr lang="en-GB" sz="1800" dirty="0">
                <a:solidFill>
                  <a:schemeClr val="tx1"/>
                </a:solidFill>
              </a:rPr>
              <a:t>problem of large obsolete stocks of pesticides in developing countries and the need for their containment and disposal. </a:t>
            </a:r>
            <a:endParaRPr lang="en-GB" sz="1800" dirty="0" smtClean="0">
              <a:solidFill>
                <a:schemeClr val="tx1"/>
              </a:solidFill>
            </a:endParaRPr>
          </a:p>
          <a:p>
            <a:pPr marL="0" indent="0">
              <a:buFont typeface="Wingdings" pitchFamily="2" charset="2"/>
              <a:buNone/>
              <a:defRPr/>
            </a:pPr>
            <a:endParaRPr lang="en-GB" sz="1800" dirty="0">
              <a:solidFill>
                <a:schemeClr val="tx1"/>
              </a:solidFill>
            </a:endParaRPr>
          </a:p>
          <a:p>
            <a:pPr>
              <a:defRPr/>
            </a:pPr>
            <a:r>
              <a:rPr lang="en-GB" sz="1800" dirty="0" smtClean="0">
                <a:solidFill>
                  <a:schemeClr val="tx1"/>
                </a:solidFill>
              </a:rPr>
              <a:t>They </a:t>
            </a:r>
            <a:r>
              <a:rPr lang="en-GB" sz="1800" dirty="0">
                <a:solidFill>
                  <a:schemeClr val="tx1"/>
                </a:solidFill>
              </a:rPr>
              <a:t>offer guidance on what to do with obsolete pesticides, and warn against improvised disposal methods that may cause severe environmental and health problems.</a:t>
            </a:r>
            <a:r>
              <a:rPr lang="en-GB" sz="1800" dirty="0"/>
              <a:t> </a:t>
            </a:r>
            <a:endParaRPr lang="en-GB" sz="1800" dirty="0" smtClean="0"/>
          </a:p>
          <a:p>
            <a:pPr marL="0" indent="0">
              <a:buFont typeface="Wingdings" pitchFamily="2" charset="2"/>
              <a:buNone/>
              <a:defRPr/>
            </a:pPr>
            <a:endParaRPr lang="en-GB" sz="2000" dirty="0"/>
          </a:p>
          <a:p>
            <a:pPr marL="0" indent="0">
              <a:buFont typeface="Wingdings" pitchFamily="2" charset="2"/>
              <a:buNone/>
              <a:defRPr/>
            </a:pPr>
            <a:r>
              <a:rPr lang="en-GB" sz="2000" dirty="0" smtClean="0"/>
              <a:t> </a:t>
            </a:r>
            <a:endParaRPr lang="en-US" sz="2000" dirty="0" smtClean="0"/>
          </a:p>
        </p:txBody>
      </p:sp>
      <p:sp>
        <p:nvSpPr>
          <p:cNvPr id="5" name="Rechteck 4"/>
          <p:cNvSpPr/>
          <p:nvPr/>
        </p:nvSpPr>
        <p:spPr>
          <a:xfrm>
            <a:off x="467545" y="4581129"/>
            <a:ext cx="6552728" cy="14401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chemeClr val="tx1"/>
              </a:solidFill>
            </a:endParaRPr>
          </a:p>
          <a:p>
            <a:pPr>
              <a:defRPr/>
            </a:pPr>
            <a:r>
              <a:rPr lang="en-GB" dirty="0">
                <a:solidFill>
                  <a:schemeClr val="tx1"/>
                </a:solidFill>
              </a:rPr>
              <a:t>The cost of mitigating the effects of irresponsible disposal can be many times higher than the cost of </a:t>
            </a:r>
            <a:r>
              <a:rPr lang="en-GB" dirty="0" smtClean="0">
                <a:solidFill>
                  <a:schemeClr val="tx1"/>
                </a:solidFill>
              </a:rPr>
              <a:t>proper environmentally </a:t>
            </a:r>
            <a:r>
              <a:rPr lang="en-GB" dirty="0">
                <a:solidFill>
                  <a:schemeClr val="tx1"/>
                </a:solidFill>
              </a:rPr>
              <a:t>sound disposal as recommended in these guidelines that were prepared in close collaboration with UNEP and WHO </a:t>
            </a:r>
            <a:endParaRPr lang="en-US" dirty="0">
              <a:solidFill>
                <a:schemeClr val="tx1"/>
              </a:solidFill>
            </a:endParaRPr>
          </a:p>
          <a:p>
            <a:pPr algn="ctr">
              <a:defRPr/>
            </a:pPr>
            <a:endParaRPr lang="en-US" dirty="0"/>
          </a:p>
        </p:txBody>
      </p:sp>
      <p:pic>
        <p:nvPicPr>
          <p:cNvPr id="30725" name="Picture 6" descr="C:\Users\Admin\Documents\BREITHAUPT\Code of Conduct\Guidelines\Guidelines\Slide_10.jpg"/>
          <p:cNvPicPr>
            <a:picLocks noChangeAspect="1" noChangeArrowheads="1"/>
          </p:cNvPicPr>
          <p:nvPr/>
        </p:nvPicPr>
        <p:blipFill>
          <a:blip r:embed="rId2" cstate="screen"/>
          <a:srcRect/>
          <a:stretch>
            <a:fillRect/>
          </a:stretch>
        </p:blipFill>
        <p:spPr bwMode="auto">
          <a:xfrm>
            <a:off x="7236296" y="4005064"/>
            <a:ext cx="1733550" cy="233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xEl>
                                              <p:pRg st="2" end="2"/>
                                            </p:txEl>
                                          </p:spTgt>
                                        </p:tgtEl>
                                        <p:attrNameLst>
                                          <p:attrName>style.visibility</p:attrName>
                                        </p:attrNameLst>
                                      </p:cBhvr>
                                      <p:to>
                                        <p:strVal val="visible"/>
                                      </p:to>
                                    </p:set>
                                    <p:anim calcmode="lin" valueType="num">
                                      <p:cBhvr additive="base">
                                        <p:cTn id="7"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2"/>
          <p:cNvSpPr>
            <a:spLocks noGrp="1"/>
          </p:cNvSpPr>
          <p:nvPr>
            <p:ph idx="1"/>
          </p:nvPr>
        </p:nvSpPr>
        <p:spPr>
          <a:xfrm>
            <a:off x="827088" y="2204864"/>
            <a:ext cx="7772400" cy="3899074"/>
          </a:xfrm>
        </p:spPr>
        <p:txBody>
          <a:bodyPr/>
          <a:lstStyle/>
          <a:p>
            <a:pPr marL="0" indent="0">
              <a:buFont typeface="Wingdings" pitchFamily="2" charset="2"/>
              <a:buNone/>
              <a:defRPr/>
            </a:pPr>
            <a:r>
              <a:rPr lang="en-GB" sz="1800" dirty="0" smtClean="0">
                <a:solidFill>
                  <a:schemeClr val="tx1"/>
                </a:solidFill>
              </a:rPr>
              <a:t>These </a:t>
            </a:r>
            <a:r>
              <a:rPr lang="en-GB" sz="1800" dirty="0">
                <a:solidFill>
                  <a:schemeClr val="tx1"/>
                </a:solidFill>
              </a:rPr>
              <a:t>guidelines </a:t>
            </a:r>
            <a:r>
              <a:rPr lang="en-GB" sz="1800" dirty="0" smtClean="0">
                <a:solidFill>
                  <a:schemeClr val="tx1"/>
                </a:solidFill>
              </a:rPr>
              <a:t>raise </a:t>
            </a:r>
            <a:r>
              <a:rPr lang="en-GB" sz="1800" dirty="0">
                <a:solidFill>
                  <a:schemeClr val="tx1"/>
                </a:solidFill>
              </a:rPr>
              <a:t>awareness about the mechanisms through which obsolete pesticide stocks accumulate and to enhance the </a:t>
            </a:r>
            <a:r>
              <a:rPr lang="en-GB" sz="1800" b="1" dirty="0">
                <a:solidFill>
                  <a:schemeClr val="tx1"/>
                </a:solidFill>
              </a:rPr>
              <a:t>formulation and implementation of policies and procedures</a:t>
            </a:r>
            <a:r>
              <a:rPr lang="en-GB" sz="1800" dirty="0">
                <a:solidFill>
                  <a:schemeClr val="tx1"/>
                </a:solidFill>
              </a:rPr>
              <a:t> aimed at preventing such accumulation</a:t>
            </a:r>
            <a:r>
              <a:rPr lang="en-GB" sz="1800" dirty="0" smtClean="0">
                <a:solidFill>
                  <a:schemeClr val="tx1"/>
                </a:solidFill>
              </a:rPr>
              <a:t>.</a:t>
            </a:r>
          </a:p>
          <a:p>
            <a:pPr marL="0" indent="0">
              <a:buFont typeface="Wingdings" pitchFamily="2" charset="2"/>
              <a:buNone/>
              <a:defRPr/>
            </a:pPr>
            <a:endParaRPr lang="en-GB" sz="1800" dirty="0">
              <a:solidFill>
                <a:schemeClr val="tx1"/>
              </a:solidFill>
            </a:endParaRPr>
          </a:p>
          <a:p>
            <a:pPr>
              <a:defRPr/>
            </a:pPr>
            <a:r>
              <a:rPr lang="en-GB" sz="1800" dirty="0" smtClean="0">
                <a:solidFill>
                  <a:schemeClr val="tx1"/>
                </a:solidFill>
              </a:rPr>
              <a:t>These </a:t>
            </a:r>
            <a:r>
              <a:rPr lang="en-GB" sz="1800" dirty="0">
                <a:solidFill>
                  <a:schemeClr val="tx1"/>
                </a:solidFill>
              </a:rPr>
              <a:t>guidelines are particularly aimed at governments of developing countries, aid agencies and the pesticide industry</a:t>
            </a:r>
            <a:r>
              <a:rPr lang="en-GB" sz="1800" dirty="0" smtClean="0">
                <a:solidFill>
                  <a:schemeClr val="tx1"/>
                </a:solidFill>
              </a:rPr>
              <a:t>.</a:t>
            </a:r>
          </a:p>
          <a:p>
            <a:pPr marL="0" indent="0">
              <a:buFont typeface="Wingdings" pitchFamily="2" charset="2"/>
              <a:buNone/>
              <a:defRPr/>
            </a:pPr>
            <a:r>
              <a:rPr lang="en-GB" sz="1800" dirty="0" smtClean="0">
                <a:solidFill>
                  <a:schemeClr val="tx1"/>
                </a:solidFill>
              </a:rPr>
              <a:t> </a:t>
            </a:r>
          </a:p>
          <a:p>
            <a:pPr marL="0" indent="0">
              <a:buFont typeface="Wingdings" pitchFamily="2" charset="2"/>
              <a:buNone/>
              <a:defRPr/>
            </a:pPr>
            <a:r>
              <a:rPr lang="en-GB" sz="1800" dirty="0" smtClean="0">
                <a:solidFill>
                  <a:schemeClr val="tx1"/>
                </a:solidFill>
              </a:rPr>
              <a:t>			    The guidelines analyse the causes of 				    accumulation and recommend how it can 				    be prevented.</a:t>
            </a:r>
            <a:endParaRPr lang="en-US" sz="1800" dirty="0" smtClean="0"/>
          </a:p>
        </p:txBody>
      </p:sp>
      <p:sp>
        <p:nvSpPr>
          <p:cNvPr id="31747" name="Titel 3"/>
          <p:cNvSpPr>
            <a:spLocks noGrp="1"/>
          </p:cNvSpPr>
          <p:nvPr>
            <p:ph type="title"/>
          </p:nvPr>
        </p:nvSpPr>
        <p:spPr>
          <a:xfrm>
            <a:off x="1166118" y="404664"/>
            <a:ext cx="7793038" cy="1150938"/>
          </a:xfrm>
        </p:spPr>
        <p:txBody>
          <a:bodyPr anchor="t"/>
          <a:lstStyle/>
          <a:p>
            <a:pPr algn="ctr"/>
            <a:r>
              <a:rPr lang="en-GB" sz="3600" b="1" i="1" dirty="0" smtClean="0"/>
              <a:t>Prevention and Disposal </a:t>
            </a:r>
            <a:br>
              <a:rPr lang="en-GB" sz="3600" b="1" i="1" dirty="0" smtClean="0"/>
            </a:br>
            <a:r>
              <a:rPr lang="en-GB" sz="3600" b="1" i="1" dirty="0" smtClean="0"/>
              <a:t>of Obsolete Stocks</a:t>
            </a:r>
            <a:r>
              <a:rPr lang="en-GB" sz="3200" b="1" i="1" dirty="0" smtClean="0"/>
              <a:t/>
            </a:r>
            <a:br>
              <a:rPr lang="en-GB" sz="3200" b="1" i="1" dirty="0" smtClean="0"/>
            </a:br>
            <a:r>
              <a:rPr lang="en-GB" sz="1800" b="1" dirty="0" smtClean="0"/>
              <a:t>Prevention of accumulation of obsolete stocks [1995]</a:t>
            </a:r>
            <a:endParaRPr lang="en-US" sz="1800" dirty="0" smtClean="0"/>
          </a:p>
        </p:txBody>
      </p:sp>
      <p:pic>
        <p:nvPicPr>
          <p:cNvPr id="31748" name="Picture 5" descr="C:\Users\Admin\Documents\BREITHAUPT\Code of Conduct\Guidelines\Guidelines\Slide_11.jpg"/>
          <p:cNvPicPr>
            <a:picLocks noChangeAspect="1" noChangeArrowheads="1"/>
          </p:cNvPicPr>
          <p:nvPr/>
        </p:nvPicPr>
        <p:blipFill>
          <a:blip r:embed="rId2" cstate="screen"/>
          <a:srcRect/>
          <a:stretch>
            <a:fillRect/>
          </a:stretch>
        </p:blipFill>
        <p:spPr bwMode="auto">
          <a:xfrm>
            <a:off x="827584" y="4581128"/>
            <a:ext cx="2664296" cy="17477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2" end="2"/>
                                            </p:txEl>
                                          </p:spTgt>
                                        </p:tgtEl>
                                        <p:attrNameLst>
                                          <p:attrName>style.visibility</p:attrName>
                                        </p:attrNameLst>
                                      </p:cBhvr>
                                      <p:to>
                                        <p:strVal val="visible"/>
                                      </p:to>
                                    </p:set>
                                    <p:anim calcmode="lin" valueType="num">
                                      <p:cBhvr additive="base">
                                        <p:cTn id="7"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xEl>
                                              <p:pRg st="3" end="3"/>
                                            </p:txEl>
                                          </p:spTgt>
                                        </p:tgtEl>
                                        <p:attrNameLst>
                                          <p:attrName>style.visibility</p:attrName>
                                        </p:attrNameLst>
                                      </p:cBhvr>
                                      <p:to>
                                        <p:strVal val="visible"/>
                                      </p:to>
                                    </p:set>
                                    <p:anim calcmode="lin" valueType="num">
                                      <p:cBhvr additive="base">
                                        <p:cTn id="11"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6">
                                            <p:txEl>
                                              <p:pRg st="4" end="4"/>
                                            </p:txEl>
                                          </p:spTgt>
                                        </p:tgtEl>
                                        <p:attrNameLst>
                                          <p:attrName>style.visibility</p:attrName>
                                        </p:attrNameLst>
                                      </p:cBhvr>
                                      <p:to>
                                        <p:strVal val="visible"/>
                                      </p:to>
                                    </p:set>
                                    <p:anim calcmode="lin" valueType="num">
                                      <p:cBhvr additive="base">
                                        <p:cTn id="15"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nhaltsplatzhalter 2"/>
          <p:cNvSpPr>
            <a:spLocks noGrp="1"/>
          </p:cNvSpPr>
          <p:nvPr>
            <p:ph idx="1"/>
          </p:nvPr>
        </p:nvSpPr>
        <p:spPr>
          <a:xfrm>
            <a:off x="827088" y="2276872"/>
            <a:ext cx="7772400" cy="3827066"/>
          </a:xfrm>
        </p:spPr>
        <p:txBody>
          <a:bodyPr/>
          <a:lstStyle/>
          <a:p>
            <a:pPr marL="0" indent="0">
              <a:buFont typeface="Wingdings" pitchFamily="2" charset="2"/>
              <a:buNone/>
              <a:defRPr/>
            </a:pPr>
            <a:r>
              <a:rPr lang="en-US" sz="1800" dirty="0">
                <a:solidFill>
                  <a:schemeClr val="tx1"/>
                </a:solidFill>
              </a:rPr>
              <a:t>These guidelines address the problem of pesticide resistance in agriculture and how to limit its development while continuing to protect crops from pests. </a:t>
            </a:r>
            <a:endParaRPr lang="en-US" sz="1800" dirty="0" smtClean="0">
              <a:solidFill>
                <a:schemeClr val="tx1"/>
              </a:solidFill>
            </a:endParaRPr>
          </a:p>
          <a:p>
            <a:pPr marL="0" indent="0">
              <a:buFont typeface="Wingdings" pitchFamily="2" charset="2"/>
              <a:buNone/>
              <a:defRPr/>
            </a:pPr>
            <a:endParaRPr lang="en-US" sz="800" dirty="0">
              <a:solidFill>
                <a:schemeClr val="tx1"/>
              </a:solidFill>
            </a:endParaRPr>
          </a:p>
          <a:p>
            <a:pPr marL="0" indent="0">
              <a:buNone/>
              <a:defRPr/>
            </a:pPr>
            <a:r>
              <a:rPr lang="en-US" sz="1800" dirty="0" smtClean="0">
                <a:solidFill>
                  <a:schemeClr val="tx1"/>
                </a:solidFill>
              </a:rPr>
              <a:t>Detailed </a:t>
            </a:r>
            <a:r>
              <a:rPr lang="en-US" sz="1800" dirty="0">
                <a:solidFill>
                  <a:schemeClr val="tx1"/>
                </a:solidFill>
              </a:rPr>
              <a:t>guidance is provided on evaluating risk of resistance, and on </a:t>
            </a:r>
            <a:r>
              <a:rPr lang="en-US" sz="1800" dirty="0" smtClean="0">
                <a:solidFill>
                  <a:schemeClr val="tx1"/>
                </a:solidFill>
              </a:rPr>
              <a:t>resistance </a:t>
            </a:r>
            <a:r>
              <a:rPr lang="en-US" sz="1800" dirty="0">
                <a:solidFill>
                  <a:schemeClr val="tx1"/>
                </a:solidFill>
              </a:rPr>
              <a:t>prevention and management.</a:t>
            </a:r>
            <a:r>
              <a:rPr lang="en-GB" sz="2000" dirty="0" smtClean="0">
                <a:solidFill>
                  <a:schemeClr val="tx1"/>
                </a:solidFill>
              </a:rPr>
              <a:t> </a:t>
            </a:r>
            <a:endParaRPr lang="en-US" sz="2000" dirty="0" smtClean="0">
              <a:solidFill>
                <a:schemeClr val="tx1"/>
              </a:solidFill>
            </a:endParaRPr>
          </a:p>
        </p:txBody>
      </p:sp>
      <p:sp>
        <p:nvSpPr>
          <p:cNvPr id="32771" name="Titel 3"/>
          <p:cNvSpPr>
            <a:spLocks noGrp="1"/>
          </p:cNvSpPr>
          <p:nvPr>
            <p:ph type="title"/>
          </p:nvPr>
        </p:nvSpPr>
        <p:spPr>
          <a:xfrm>
            <a:off x="971600" y="549275"/>
            <a:ext cx="8064896" cy="1150938"/>
          </a:xfrm>
        </p:spPr>
        <p:txBody>
          <a:bodyPr anchor="t"/>
          <a:lstStyle/>
          <a:p>
            <a:pPr algn="ctr"/>
            <a:r>
              <a:rPr lang="en-GB" sz="3600" b="1" i="1" dirty="0" smtClean="0"/>
              <a:t>Post Registration Surveillance</a:t>
            </a:r>
            <a:r>
              <a:rPr lang="en-GB" sz="2000" b="1" i="1" dirty="0" smtClean="0"/>
              <a:t/>
            </a:r>
            <a:br>
              <a:rPr lang="en-GB" sz="2000" b="1" i="1" dirty="0" smtClean="0"/>
            </a:br>
            <a:r>
              <a:rPr lang="de-DE" sz="1800" b="1" dirty="0" smtClean="0"/>
              <a:t>Guidelines on </a:t>
            </a:r>
            <a:r>
              <a:rPr lang="de-DE" sz="1800" b="1" dirty="0" err="1" smtClean="0"/>
              <a:t>Prevention</a:t>
            </a:r>
            <a:r>
              <a:rPr lang="de-DE" sz="1800" b="1" dirty="0" smtClean="0"/>
              <a:t> </a:t>
            </a:r>
            <a:r>
              <a:rPr lang="de-DE" sz="1800" b="1" dirty="0" err="1" smtClean="0"/>
              <a:t>and</a:t>
            </a:r>
            <a:r>
              <a:rPr lang="de-DE" sz="1800" b="1" dirty="0" smtClean="0"/>
              <a:t> Management of </a:t>
            </a:r>
            <a:r>
              <a:rPr lang="de-DE" sz="1800" b="1" dirty="0" err="1" smtClean="0"/>
              <a:t>Pesticide</a:t>
            </a:r>
            <a:r>
              <a:rPr lang="de-DE" sz="1800" b="1" dirty="0" smtClean="0"/>
              <a:t> Resistance</a:t>
            </a:r>
            <a:r>
              <a:rPr lang="de-DE" sz="1800" dirty="0" smtClean="0"/>
              <a:t> </a:t>
            </a:r>
            <a:r>
              <a:rPr lang="de-DE" sz="1800" b="1" dirty="0" smtClean="0"/>
              <a:t>[2012]</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 calcmode="lin" valueType="num">
                                      <p:cBhvr additive="base">
                                        <p:cTn id="7"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nhaltsplatzhalter 2"/>
          <p:cNvSpPr>
            <a:spLocks noGrp="1"/>
          </p:cNvSpPr>
          <p:nvPr>
            <p:ph idx="1"/>
          </p:nvPr>
        </p:nvSpPr>
        <p:spPr>
          <a:xfrm>
            <a:off x="827088" y="2204864"/>
            <a:ext cx="7772400" cy="3816424"/>
          </a:xfrm>
        </p:spPr>
        <p:txBody>
          <a:bodyPr/>
          <a:lstStyle/>
          <a:p>
            <a:pPr>
              <a:defRPr/>
            </a:pPr>
            <a:r>
              <a:rPr lang="en-GB" sz="1800" b="1" dirty="0" smtClean="0">
                <a:solidFill>
                  <a:schemeClr val="tx1"/>
                </a:solidFill>
              </a:rPr>
              <a:t>Registration</a:t>
            </a:r>
            <a:r>
              <a:rPr lang="en-GB" sz="1800" dirty="0" smtClean="0">
                <a:solidFill>
                  <a:schemeClr val="tx1"/>
                </a:solidFill>
              </a:rPr>
              <a:t> involves a number of activities undertaken before a pesticide product is introduced in the market.  A well-devised and operated registration scheme does not stop at this pre-market evaluation stage.</a:t>
            </a:r>
            <a:endParaRPr lang="en-GB" sz="600" dirty="0" smtClean="0">
              <a:solidFill>
                <a:schemeClr val="tx1"/>
              </a:solidFill>
            </a:endParaRPr>
          </a:p>
          <a:p>
            <a:pPr>
              <a:defRPr/>
            </a:pPr>
            <a:r>
              <a:rPr lang="en-GB" sz="1800" b="1" dirty="0" smtClean="0">
                <a:solidFill>
                  <a:schemeClr val="tx1"/>
                </a:solidFill>
              </a:rPr>
              <a:t>Post-registration activities</a:t>
            </a:r>
            <a:r>
              <a:rPr lang="en-GB" sz="1800" dirty="0" smtClean="0">
                <a:solidFill>
                  <a:schemeClr val="tx1"/>
                </a:solidFill>
              </a:rPr>
              <a:t> provide the needed follow-up to ensure that the registered product is properly handled, distributed, and used</a:t>
            </a:r>
            <a:r>
              <a:rPr lang="en-GB" sz="1800" b="1" dirty="0" smtClean="0">
                <a:solidFill>
                  <a:schemeClr val="tx1"/>
                </a:solidFill>
              </a:rPr>
              <a:t> </a:t>
            </a:r>
            <a:r>
              <a:rPr lang="en-GB" sz="1800" dirty="0" smtClean="0">
                <a:solidFill>
                  <a:schemeClr val="tx1"/>
                </a:solidFill>
              </a:rPr>
              <a:t>safely</a:t>
            </a:r>
            <a:r>
              <a:rPr lang="en-GB" sz="1800" b="1" dirty="0" smtClean="0">
                <a:solidFill>
                  <a:schemeClr val="tx1"/>
                </a:solidFill>
              </a:rPr>
              <a:t> </a:t>
            </a:r>
            <a:r>
              <a:rPr lang="en-GB" sz="1800" dirty="0" smtClean="0">
                <a:solidFill>
                  <a:schemeClr val="tx1"/>
                </a:solidFill>
              </a:rPr>
              <a:t>and in accordance with applicable rules and regulations.</a:t>
            </a:r>
          </a:p>
          <a:p>
            <a:pPr marL="0" indent="0">
              <a:buFont typeface="Wingdings" pitchFamily="2" charset="2"/>
              <a:buNone/>
              <a:defRPr/>
            </a:pPr>
            <a:r>
              <a:rPr lang="en-GB" sz="600" dirty="0" smtClean="0">
                <a:solidFill>
                  <a:schemeClr val="tx1"/>
                </a:solidFill>
              </a:rPr>
              <a:t> </a:t>
            </a:r>
            <a:endParaRPr lang="en-US" sz="600" dirty="0" smtClean="0">
              <a:solidFill>
                <a:schemeClr val="tx1"/>
              </a:solidFill>
            </a:endParaRPr>
          </a:p>
          <a:p>
            <a:pPr>
              <a:defRPr/>
            </a:pPr>
            <a:r>
              <a:rPr lang="en-GB" sz="1800" dirty="0" smtClean="0">
                <a:solidFill>
                  <a:schemeClr val="tx1"/>
                </a:solidFill>
              </a:rPr>
              <a:t>Post-registration activities provide a means of measuring the validity of predictions based on registration data, regarding efficacy, safety and environmental effects</a:t>
            </a:r>
            <a:r>
              <a:rPr lang="en-GB" sz="1800" b="1" dirty="0" smtClean="0">
                <a:solidFill>
                  <a:schemeClr val="tx1"/>
                </a:solidFill>
              </a:rPr>
              <a:t> </a:t>
            </a:r>
            <a:r>
              <a:rPr lang="en-GB" sz="1800" dirty="0" smtClean="0">
                <a:solidFill>
                  <a:schemeClr val="tx1"/>
                </a:solidFill>
              </a:rPr>
              <a:t>of a particular pesticide. </a:t>
            </a:r>
          </a:p>
          <a:p>
            <a:pPr marL="0" indent="0">
              <a:buFont typeface="Wingdings" pitchFamily="2" charset="2"/>
              <a:buNone/>
              <a:defRPr/>
            </a:pPr>
            <a:endParaRPr lang="en-GB" sz="800" dirty="0" smtClean="0">
              <a:solidFill>
                <a:schemeClr val="tx1"/>
              </a:solidFill>
            </a:endParaRPr>
          </a:p>
          <a:p>
            <a:pPr marL="0" indent="0">
              <a:buFont typeface="Wingdings" pitchFamily="2" charset="2"/>
              <a:buNone/>
              <a:defRPr/>
            </a:pPr>
            <a:r>
              <a:rPr lang="en-GB" sz="1800" b="1" dirty="0" smtClean="0">
                <a:solidFill>
                  <a:schemeClr val="tx1"/>
                </a:solidFill>
              </a:rPr>
              <a:t>These activities should be basic components of any law regulating the trade, production and use of pesticides.</a:t>
            </a:r>
            <a:r>
              <a:rPr lang="en-GB" sz="2000" dirty="0" smtClean="0">
                <a:solidFill>
                  <a:schemeClr val="tx1"/>
                </a:solidFill>
              </a:rPr>
              <a:t> </a:t>
            </a:r>
            <a:endParaRPr lang="en-US" sz="2000" dirty="0" smtClean="0">
              <a:solidFill>
                <a:schemeClr val="tx1"/>
              </a:solidFill>
            </a:endParaRPr>
          </a:p>
        </p:txBody>
      </p:sp>
      <p:sp>
        <p:nvSpPr>
          <p:cNvPr id="33795" name="Titel 3"/>
          <p:cNvSpPr>
            <a:spLocks noGrp="1"/>
          </p:cNvSpPr>
          <p:nvPr>
            <p:ph type="title"/>
          </p:nvPr>
        </p:nvSpPr>
        <p:spPr>
          <a:xfrm>
            <a:off x="1043608" y="549275"/>
            <a:ext cx="7936880" cy="1150938"/>
          </a:xfrm>
        </p:spPr>
        <p:txBody>
          <a:bodyPr anchor="t"/>
          <a:lstStyle/>
          <a:p>
            <a:pPr algn="ctr"/>
            <a:r>
              <a:rPr lang="en-GB" sz="3600" b="1" i="1" dirty="0" smtClean="0"/>
              <a:t>Post Registration Survei</a:t>
            </a:r>
            <a:r>
              <a:rPr lang="en-GB" sz="4000" b="1" i="1" dirty="0" smtClean="0"/>
              <a:t>llance</a:t>
            </a:r>
            <a:r>
              <a:rPr lang="en-GB" sz="2000" b="1" i="1" dirty="0" smtClean="0"/>
              <a:t/>
            </a:r>
            <a:br>
              <a:rPr lang="en-GB" sz="2000" b="1" i="1" dirty="0" smtClean="0"/>
            </a:br>
            <a:r>
              <a:rPr lang="en-GB" sz="1800" b="1" dirty="0" smtClean="0"/>
              <a:t>Guidelines on post-registration surveillance and other activities</a:t>
            </a:r>
            <a:br>
              <a:rPr lang="en-GB" sz="1800" b="1" dirty="0" smtClean="0"/>
            </a:br>
            <a:r>
              <a:rPr lang="en-GB" sz="1800" b="1" dirty="0" smtClean="0"/>
              <a:t>in the field of pesticides [1988]</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Users\Admin\Documents\BREITHAUPT\Code of Conduct\Guidelines\Guidelines\Slide_12.jpg"/>
          <p:cNvPicPr>
            <a:picLocks noChangeAspect="1" noChangeArrowheads="1"/>
          </p:cNvPicPr>
          <p:nvPr/>
        </p:nvPicPr>
        <p:blipFill>
          <a:blip r:embed="rId2" cstate="screen"/>
          <a:srcRect/>
          <a:stretch>
            <a:fillRect/>
          </a:stretch>
        </p:blipFill>
        <p:spPr bwMode="auto">
          <a:xfrm>
            <a:off x="7206279" y="3933056"/>
            <a:ext cx="1728663" cy="2216795"/>
          </a:xfrm>
          <a:prstGeom prst="rect">
            <a:avLst/>
          </a:prstGeom>
          <a:noFill/>
          <a:ln w="9525">
            <a:noFill/>
            <a:miter lim="800000"/>
            <a:headEnd/>
            <a:tailEnd/>
          </a:ln>
        </p:spPr>
      </p:pic>
      <p:sp>
        <p:nvSpPr>
          <p:cNvPr id="34819" name="Inhaltsplatzhalter 2"/>
          <p:cNvSpPr>
            <a:spLocks noGrp="1"/>
          </p:cNvSpPr>
          <p:nvPr>
            <p:ph idx="1"/>
          </p:nvPr>
        </p:nvSpPr>
        <p:spPr>
          <a:xfrm>
            <a:off x="611189" y="2060848"/>
            <a:ext cx="8137275" cy="4501876"/>
          </a:xfrm>
        </p:spPr>
        <p:txBody>
          <a:bodyPr/>
          <a:lstStyle/>
          <a:p>
            <a:pPr marL="0" indent="0">
              <a:buFont typeface="Wingdings" pitchFamily="2" charset="2"/>
              <a:buNone/>
              <a:defRPr/>
            </a:pPr>
            <a:r>
              <a:rPr lang="en-GB" sz="1600" dirty="0" smtClean="0">
                <a:solidFill>
                  <a:schemeClr val="tx1"/>
                </a:solidFill>
              </a:rPr>
              <a:t>This guideline assists governments in the development of a basic reporting scheme for pesticide incidents that resulted in health or environmental problems.</a:t>
            </a:r>
          </a:p>
          <a:p>
            <a:pPr marL="0" indent="0">
              <a:buFont typeface="Wingdings" pitchFamily="2" charset="2"/>
              <a:buNone/>
              <a:defRPr/>
            </a:pPr>
            <a:endParaRPr lang="en-US" sz="600" dirty="0" smtClean="0">
              <a:solidFill>
                <a:schemeClr val="tx1"/>
              </a:solidFill>
            </a:endParaRPr>
          </a:p>
          <a:p>
            <a:pPr marL="0" indent="0">
              <a:buFont typeface="Wingdings" pitchFamily="2" charset="2"/>
              <a:buNone/>
              <a:defRPr/>
            </a:pPr>
            <a:r>
              <a:rPr lang="en-GB" sz="600" dirty="0" smtClean="0">
                <a:solidFill>
                  <a:schemeClr val="tx1"/>
                </a:solidFill>
              </a:rPr>
              <a:t> </a:t>
            </a:r>
            <a:endParaRPr lang="en-GB" sz="200" dirty="0" smtClean="0">
              <a:solidFill>
                <a:schemeClr val="tx1"/>
              </a:solidFill>
            </a:endParaRPr>
          </a:p>
          <a:p>
            <a:pPr marL="0" indent="0">
              <a:buFont typeface="Wingdings" pitchFamily="2" charset="2"/>
              <a:buNone/>
              <a:defRPr/>
            </a:pPr>
            <a:r>
              <a:rPr lang="en-GB" sz="1600" dirty="0" smtClean="0">
                <a:solidFill>
                  <a:schemeClr val="tx1"/>
                </a:solidFill>
              </a:rPr>
              <a:t>It provides directions on how to collect information about pesticide incidents, the type of information that should be collected, and how to analyze the data in order to determine if the use of a pesticide requires further</a:t>
            </a:r>
            <a:r>
              <a:rPr lang="en-GB" sz="1600" dirty="0" smtClean="0">
                <a:solidFill>
                  <a:schemeClr val="bg1"/>
                </a:solidFill>
              </a:rPr>
              <a:t> </a:t>
            </a:r>
            <a:r>
              <a:rPr lang="en-GB" sz="1600" dirty="0" smtClean="0">
                <a:solidFill>
                  <a:schemeClr val="tx1"/>
                </a:solidFill>
              </a:rPr>
              <a:t>risk</a:t>
            </a:r>
            <a:r>
              <a:rPr lang="en-GB" sz="1600" dirty="0" smtClean="0">
                <a:solidFill>
                  <a:schemeClr val="bg1"/>
                </a:solidFill>
              </a:rPr>
              <a:t> </a:t>
            </a:r>
            <a:r>
              <a:rPr lang="en-GB" sz="1600" dirty="0" smtClean="0">
                <a:solidFill>
                  <a:schemeClr val="tx1"/>
                </a:solidFill>
              </a:rPr>
              <a:t>mitigation actions or further in-depth monitoring</a:t>
            </a:r>
            <a:r>
              <a:rPr lang="en-GB" sz="1400" dirty="0" smtClean="0">
                <a:solidFill>
                  <a:schemeClr val="tx1"/>
                </a:solidFill>
              </a:rPr>
              <a:t>.</a:t>
            </a:r>
          </a:p>
          <a:p>
            <a:pPr marL="0" indent="0">
              <a:buFont typeface="Wingdings" pitchFamily="2" charset="2"/>
              <a:buNone/>
              <a:defRPr/>
            </a:pPr>
            <a:endParaRPr lang="en-GB" sz="1400" dirty="0" smtClean="0">
              <a:solidFill>
                <a:schemeClr val="tx1"/>
              </a:solidFill>
            </a:endParaRPr>
          </a:p>
          <a:p>
            <a:pPr marL="0" indent="0">
              <a:buFont typeface="Wingdings" pitchFamily="2" charset="2"/>
              <a:buNone/>
              <a:defRPr/>
            </a:pPr>
            <a:endParaRPr lang="en-US" sz="300" dirty="0" smtClean="0">
              <a:solidFill>
                <a:schemeClr val="tx1"/>
              </a:solidFill>
            </a:endParaRPr>
          </a:p>
          <a:p>
            <a:pPr>
              <a:spcBef>
                <a:spcPts val="600"/>
              </a:spcBef>
              <a:spcAft>
                <a:spcPts val="600"/>
              </a:spcAft>
              <a:defRPr/>
            </a:pPr>
            <a:r>
              <a:rPr lang="en-GB" sz="1600" dirty="0" smtClean="0">
                <a:solidFill>
                  <a:schemeClr val="tx1"/>
                </a:solidFill>
              </a:rPr>
              <a:t>Information on incidents should be provided to pesticide </a:t>
            </a:r>
            <a:br>
              <a:rPr lang="en-GB" sz="1600" dirty="0" smtClean="0">
                <a:solidFill>
                  <a:schemeClr val="tx1"/>
                </a:solidFill>
              </a:rPr>
            </a:br>
            <a:r>
              <a:rPr lang="en-GB" sz="1600" dirty="0" smtClean="0">
                <a:solidFill>
                  <a:schemeClr val="tx1"/>
                </a:solidFill>
              </a:rPr>
              <a:t>regulatory authorities as a means of strengthening national </a:t>
            </a:r>
            <a:br>
              <a:rPr lang="en-GB" sz="1600" dirty="0" smtClean="0">
                <a:solidFill>
                  <a:schemeClr val="tx1"/>
                </a:solidFill>
              </a:rPr>
            </a:br>
            <a:r>
              <a:rPr lang="en-GB" sz="1600" dirty="0" smtClean="0">
                <a:solidFill>
                  <a:schemeClr val="tx1"/>
                </a:solidFill>
              </a:rPr>
              <a:t>decision making on pesticides.</a:t>
            </a:r>
          </a:p>
          <a:p>
            <a:pPr>
              <a:spcBef>
                <a:spcPts val="600"/>
              </a:spcBef>
              <a:spcAft>
                <a:spcPts val="0"/>
              </a:spcAft>
              <a:defRPr/>
            </a:pPr>
            <a:r>
              <a:rPr lang="en-GB" sz="1600" dirty="0" smtClean="0">
                <a:solidFill>
                  <a:schemeClr val="tx1"/>
                </a:solidFill>
              </a:rPr>
              <a:t>Incident information should be used in the context of the </a:t>
            </a:r>
            <a:br>
              <a:rPr lang="en-GB" sz="1600" dirty="0" smtClean="0">
                <a:solidFill>
                  <a:schemeClr val="tx1"/>
                </a:solidFill>
              </a:rPr>
            </a:br>
            <a:r>
              <a:rPr lang="en-GB" sz="1600" b="1" dirty="0" smtClean="0">
                <a:solidFill>
                  <a:schemeClr val="tx1"/>
                </a:solidFill>
              </a:rPr>
              <a:t>Rotterdam Convention</a:t>
            </a:r>
            <a:r>
              <a:rPr lang="en-GB" sz="1600" dirty="0" smtClean="0">
                <a:solidFill>
                  <a:schemeClr val="tx1"/>
                </a:solidFill>
              </a:rPr>
              <a:t> on the Prior Informed Consent </a:t>
            </a:r>
            <a:br>
              <a:rPr lang="en-GB" sz="1600" dirty="0" smtClean="0">
                <a:solidFill>
                  <a:schemeClr val="tx1"/>
                </a:solidFill>
              </a:rPr>
            </a:br>
            <a:r>
              <a:rPr lang="en-GB" sz="1600" dirty="0" smtClean="0">
                <a:solidFill>
                  <a:schemeClr val="tx1"/>
                </a:solidFill>
              </a:rPr>
              <a:t>Procedure (PIC) for Certain Hazardous Chemicals and </a:t>
            </a:r>
            <a:br>
              <a:rPr lang="en-GB" sz="1600" dirty="0" smtClean="0">
                <a:solidFill>
                  <a:schemeClr val="tx1"/>
                </a:solidFill>
              </a:rPr>
            </a:br>
            <a:r>
              <a:rPr lang="en-GB" sz="1600" dirty="0" smtClean="0">
                <a:solidFill>
                  <a:schemeClr val="tx1"/>
                </a:solidFill>
              </a:rPr>
              <a:t>Pesticides in International Trade.</a:t>
            </a:r>
            <a:r>
              <a:rPr lang="en-GB" sz="2000" dirty="0" smtClean="0"/>
              <a:t> </a:t>
            </a:r>
            <a:endParaRPr lang="en-US" sz="2000" dirty="0" smtClean="0"/>
          </a:p>
        </p:txBody>
      </p:sp>
      <p:sp>
        <p:nvSpPr>
          <p:cNvPr id="34820" name="Titel 3"/>
          <p:cNvSpPr>
            <a:spLocks noGrp="1"/>
          </p:cNvSpPr>
          <p:nvPr>
            <p:ph type="title"/>
          </p:nvPr>
        </p:nvSpPr>
        <p:spPr>
          <a:xfrm>
            <a:off x="1043608" y="548680"/>
            <a:ext cx="8027987" cy="1150938"/>
          </a:xfrm>
        </p:spPr>
        <p:txBody>
          <a:bodyPr anchor="t"/>
          <a:lstStyle/>
          <a:p>
            <a:pPr algn="ctr"/>
            <a:r>
              <a:rPr lang="en-GB" sz="3600" b="1" i="1" dirty="0" smtClean="0"/>
              <a:t>Post Registration Surveillance</a:t>
            </a:r>
            <a:r>
              <a:rPr lang="en-GB" sz="4000" b="1" i="1" dirty="0" smtClean="0"/>
              <a:t/>
            </a:r>
            <a:br>
              <a:rPr lang="en-GB" sz="4000" b="1" i="1" dirty="0" smtClean="0"/>
            </a:br>
            <a:r>
              <a:rPr lang="en-GB" sz="1800" b="1" dirty="0" smtClean="0"/>
              <a:t>Guidelines on developing a reporting system for health and</a:t>
            </a:r>
            <a:br>
              <a:rPr lang="en-GB" sz="1800" b="1" dirty="0" smtClean="0"/>
            </a:br>
            <a:r>
              <a:rPr lang="en-GB" sz="1800" b="1" dirty="0" smtClean="0"/>
              <a:t>environmental incidents resulting from exposure to pesticides [2010]</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Inhaltsplatzhalter 2"/>
          <p:cNvSpPr>
            <a:spLocks noGrp="1"/>
          </p:cNvSpPr>
          <p:nvPr>
            <p:ph idx="1"/>
          </p:nvPr>
        </p:nvSpPr>
        <p:spPr>
          <a:xfrm>
            <a:off x="683568" y="2060848"/>
            <a:ext cx="8280400" cy="4392489"/>
          </a:xfrm>
        </p:spPr>
        <p:txBody>
          <a:bodyPr/>
          <a:lstStyle/>
          <a:p>
            <a:pPr marL="0" indent="0">
              <a:buFont typeface="Wingdings" pitchFamily="2" charset="2"/>
              <a:buNone/>
              <a:defRPr/>
            </a:pPr>
            <a:endParaRPr lang="en-GB" sz="400" dirty="0" smtClean="0">
              <a:solidFill>
                <a:schemeClr val="tx1"/>
              </a:solidFill>
            </a:endParaRPr>
          </a:p>
          <a:p>
            <a:pPr marL="0" indent="0">
              <a:buFont typeface="Wingdings" pitchFamily="2" charset="2"/>
              <a:buNone/>
              <a:defRPr/>
            </a:pPr>
            <a:endParaRPr lang="en-GB" sz="400" dirty="0" smtClean="0">
              <a:solidFill>
                <a:schemeClr val="tx1"/>
              </a:solidFill>
            </a:endParaRPr>
          </a:p>
          <a:p>
            <a:pPr marL="0" indent="0">
              <a:spcBef>
                <a:spcPts val="0"/>
              </a:spcBef>
              <a:buFont typeface="Wingdings" pitchFamily="2" charset="2"/>
              <a:buNone/>
              <a:defRPr/>
            </a:pPr>
            <a:r>
              <a:rPr lang="en-GB" sz="1600" dirty="0" smtClean="0">
                <a:solidFill>
                  <a:schemeClr val="tx1"/>
                </a:solidFill>
              </a:rPr>
              <a:t>These </a:t>
            </a:r>
            <a:r>
              <a:rPr lang="en-GB" sz="1600" dirty="0">
                <a:solidFill>
                  <a:schemeClr val="tx1"/>
                </a:solidFill>
              </a:rPr>
              <a:t>guidelines encourage monitoring of the implementation of </a:t>
            </a:r>
            <a:r>
              <a:rPr lang="en-GB" sz="1600" dirty="0" smtClean="0">
                <a:solidFill>
                  <a:schemeClr val="tx1"/>
                </a:solidFill>
              </a:rPr>
              <a:t>provisions of the </a:t>
            </a:r>
            <a:r>
              <a:rPr lang="en-GB" sz="1600" dirty="0">
                <a:solidFill>
                  <a:schemeClr val="tx1"/>
                </a:solidFill>
              </a:rPr>
              <a:t>Code of Conduct with the aim of improving implementation. </a:t>
            </a:r>
            <a:endParaRPr lang="en-GB" sz="1600" dirty="0" smtClean="0">
              <a:solidFill>
                <a:schemeClr val="tx1"/>
              </a:solidFill>
            </a:endParaRPr>
          </a:p>
          <a:p>
            <a:pPr marL="0" indent="0">
              <a:spcBef>
                <a:spcPts val="0"/>
              </a:spcBef>
              <a:buFont typeface="Wingdings" pitchFamily="2" charset="2"/>
              <a:buNone/>
              <a:defRPr/>
            </a:pPr>
            <a:endParaRPr lang="en-GB" sz="1600" dirty="0" smtClean="0">
              <a:solidFill>
                <a:schemeClr val="tx1"/>
              </a:solidFill>
            </a:endParaRPr>
          </a:p>
          <a:p>
            <a:pPr marL="0" indent="0">
              <a:spcBef>
                <a:spcPts val="0"/>
              </a:spcBef>
              <a:buNone/>
              <a:defRPr/>
            </a:pPr>
            <a:r>
              <a:rPr lang="en-GB" sz="1600" dirty="0" smtClean="0">
                <a:solidFill>
                  <a:schemeClr val="tx1"/>
                </a:solidFill>
              </a:rPr>
              <a:t>Procedures </a:t>
            </a:r>
            <a:r>
              <a:rPr lang="en-GB" sz="1600" dirty="0">
                <a:solidFill>
                  <a:schemeClr val="tx1"/>
                </a:solidFill>
              </a:rPr>
              <a:t>are proposed </a:t>
            </a:r>
            <a:r>
              <a:rPr lang="en-GB" sz="1600" dirty="0" smtClean="0">
                <a:solidFill>
                  <a:schemeClr val="tx1"/>
                </a:solidFill>
              </a:rPr>
              <a:t>for:</a:t>
            </a:r>
          </a:p>
          <a:p>
            <a:pPr marL="0" indent="0">
              <a:buNone/>
              <a:defRPr/>
            </a:pPr>
            <a:endParaRPr lang="en-GB" sz="800" dirty="0" smtClean="0"/>
          </a:p>
          <a:p>
            <a:pPr>
              <a:defRPr/>
            </a:pPr>
            <a:r>
              <a:rPr lang="en-GB" sz="1600" b="1" dirty="0" smtClean="0">
                <a:solidFill>
                  <a:schemeClr val="tx1"/>
                </a:solidFill>
              </a:rPr>
              <a:t>Regular monitoring </a:t>
            </a:r>
            <a:r>
              <a:rPr lang="en-GB" sz="1600" dirty="0" smtClean="0">
                <a:solidFill>
                  <a:schemeClr val="tx1"/>
                </a:solidFill>
              </a:rPr>
              <a:t>to provide an ongoing source of information to evaluate progress in observing the </a:t>
            </a:r>
            <a:r>
              <a:rPr lang="en-GB" sz="1600" dirty="0" err="1" smtClean="0">
                <a:solidFill>
                  <a:schemeClr val="tx1"/>
                </a:solidFill>
              </a:rPr>
              <a:t>CoC</a:t>
            </a:r>
            <a:r>
              <a:rPr lang="en-GB" sz="1600" dirty="0" smtClean="0">
                <a:solidFill>
                  <a:schemeClr val="tx1"/>
                </a:solidFill>
              </a:rPr>
              <a:t>, and to identify critical areas in pesticide management where further work is needed.</a:t>
            </a:r>
          </a:p>
          <a:p>
            <a:pPr marL="0" indent="0">
              <a:buFont typeface="Wingdings" pitchFamily="2" charset="2"/>
              <a:buNone/>
              <a:defRPr/>
            </a:pPr>
            <a:endParaRPr lang="en-GB" sz="400" dirty="0" smtClean="0">
              <a:solidFill>
                <a:schemeClr val="tx1"/>
              </a:solidFill>
            </a:endParaRPr>
          </a:p>
          <a:p>
            <a:pPr>
              <a:defRPr/>
            </a:pPr>
            <a:r>
              <a:rPr lang="en-GB" sz="1600" b="1" dirty="0" smtClean="0">
                <a:solidFill>
                  <a:schemeClr val="tx1"/>
                </a:solidFill>
              </a:rPr>
              <a:t>Ad </a:t>
            </a:r>
            <a:r>
              <a:rPr lang="en-GB" sz="1600" b="1" dirty="0">
                <a:solidFill>
                  <a:schemeClr val="tx1"/>
                </a:solidFill>
              </a:rPr>
              <a:t>hoc monitoring</a:t>
            </a:r>
            <a:r>
              <a:rPr lang="en-GB" sz="1600" dirty="0">
                <a:solidFill>
                  <a:schemeClr val="tx1"/>
                </a:solidFill>
              </a:rPr>
              <a:t> </a:t>
            </a:r>
            <a:r>
              <a:rPr lang="en-GB" sz="1600" dirty="0" smtClean="0">
                <a:solidFill>
                  <a:schemeClr val="tx1"/>
                </a:solidFill>
              </a:rPr>
              <a:t>to encourage stakeholders </a:t>
            </a:r>
            <a:r>
              <a:rPr lang="en-GB" sz="1600" dirty="0">
                <a:solidFill>
                  <a:schemeClr val="tx1"/>
                </a:solidFill>
              </a:rPr>
              <a:t>to notify FAO of cases of non-compliance that can have health or environmental implications. Such cases will be brought to the attention of the government concerned and, if needed, to the FAO/WHO Joint Meeting on Pesticide Management, which then may provide recommendations for follow-up actions</a:t>
            </a:r>
            <a:r>
              <a:rPr lang="en-GB" sz="1600" dirty="0" smtClean="0">
                <a:solidFill>
                  <a:schemeClr val="tx1"/>
                </a:solidFill>
              </a:rPr>
              <a:t>.</a:t>
            </a:r>
          </a:p>
          <a:p>
            <a:pPr marL="0" indent="0">
              <a:buFont typeface="Wingdings" pitchFamily="2" charset="2"/>
              <a:buNone/>
              <a:defRPr/>
            </a:pPr>
            <a:r>
              <a:rPr lang="en-GB" sz="400" dirty="0" smtClean="0">
                <a:solidFill>
                  <a:schemeClr val="tx1"/>
                </a:solidFill>
              </a:rPr>
              <a:t> </a:t>
            </a:r>
            <a:endParaRPr lang="en-US" sz="400" dirty="0">
              <a:solidFill>
                <a:schemeClr val="tx1"/>
              </a:solidFill>
            </a:endParaRPr>
          </a:p>
          <a:p>
            <a:pPr marL="0" indent="0">
              <a:buNone/>
              <a:defRPr/>
            </a:pPr>
            <a:r>
              <a:rPr lang="en-GB" sz="1600" dirty="0" smtClean="0">
                <a:solidFill>
                  <a:schemeClr val="tx1"/>
                </a:solidFill>
              </a:rPr>
              <a:t>Monitoring is also encouraged as </a:t>
            </a:r>
            <a:r>
              <a:rPr lang="en-GB" sz="1600" dirty="0">
                <a:solidFill>
                  <a:schemeClr val="tx1"/>
                </a:solidFill>
              </a:rPr>
              <a:t>a tool for self-assessment </a:t>
            </a:r>
            <a:r>
              <a:rPr lang="en-GB" sz="1600" dirty="0" smtClean="0">
                <a:solidFill>
                  <a:schemeClr val="tx1"/>
                </a:solidFill>
              </a:rPr>
              <a:t>that can help </a:t>
            </a:r>
            <a:r>
              <a:rPr lang="en-GB" sz="1600" dirty="0">
                <a:solidFill>
                  <a:schemeClr val="tx1"/>
                </a:solidFill>
              </a:rPr>
              <a:t>governments </a:t>
            </a:r>
            <a:r>
              <a:rPr lang="en-GB" sz="1600" dirty="0" smtClean="0">
                <a:solidFill>
                  <a:schemeClr val="tx1"/>
                </a:solidFill>
              </a:rPr>
              <a:t>improve </a:t>
            </a:r>
            <a:r>
              <a:rPr lang="en-GB" sz="1600" dirty="0">
                <a:solidFill>
                  <a:schemeClr val="tx1"/>
                </a:solidFill>
              </a:rPr>
              <a:t>decision-making on pesticide management </a:t>
            </a:r>
            <a:r>
              <a:rPr lang="en-GB" sz="1600" dirty="0" smtClean="0">
                <a:solidFill>
                  <a:schemeClr val="tx1"/>
                </a:solidFill>
              </a:rPr>
              <a:t>and environmental performance</a:t>
            </a:r>
            <a:r>
              <a:rPr lang="en-GB" sz="1600" dirty="0">
                <a:solidFill>
                  <a:schemeClr val="tx1"/>
                </a:solidFill>
              </a:rPr>
              <a:t>.</a:t>
            </a:r>
            <a:r>
              <a:rPr lang="en-GB" sz="2000" dirty="0" smtClean="0"/>
              <a:t> </a:t>
            </a:r>
            <a:endParaRPr lang="en-US" sz="2000" dirty="0" smtClean="0"/>
          </a:p>
        </p:txBody>
      </p:sp>
      <p:sp>
        <p:nvSpPr>
          <p:cNvPr id="2" name="Titel 3"/>
          <p:cNvSpPr>
            <a:spLocks noGrp="1"/>
          </p:cNvSpPr>
          <p:nvPr>
            <p:ph type="title"/>
          </p:nvPr>
        </p:nvSpPr>
        <p:spPr>
          <a:xfrm>
            <a:off x="971550" y="404664"/>
            <a:ext cx="7992938" cy="1150938"/>
          </a:xfrm>
        </p:spPr>
        <p:txBody>
          <a:bodyPr anchor="t"/>
          <a:lstStyle/>
          <a:p>
            <a:pPr algn="ctr"/>
            <a:r>
              <a:rPr lang="en-GB" sz="3600" b="1" i="1" dirty="0" smtClean="0"/>
              <a:t>Monitoring and Observance</a:t>
            </a:r>
            <a:br>
              <a:rPr lang="en-GB" sz="3600" b="1" i="1" dirty="0" smtClean="0"/>
            </a:br>
            <a:r>
              <a:rPr lang="en-GB" sz="3600" b="1" i="1" dirty="0" smtClean="0"/>
              <a:t>of the Code of Conduct</a:t>
            </a:r>
            <a:r>
              <a:rPr lang="en-GB" sz="2000" b="1" i="1" dirty="0" smtClean="0"/>
              <a:t/>
            </a:r>
            <a:br>
              <a:rPr lang="en-GB" sz="2000" b="1" i="1" dirty="0" smtClean="0"/>
            </a:br>
            <a:r>
              <a:rPr lang="en-GB" sz="1800" b="1" dirty="0" smtClean="0"/>
              <a:t>Guidelines on monitoring and observance of the Code </a:t>
            </a:r>
            <a:r>
              <a:rPr lang="en-GB" sz="1400" b="1" dirty="0" smtClean="0"/>
              <a:t>[2006]</a:t>
            </a: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3">
                                            <p:txEl>
                                              <p:pRg st="6" end="6"/>
                                            </p:txEl>
                                          </p:spTgt>
                                        </p:tgtEl>
                                        <p:attrNameLst>
                                          <p:attrName>style.visibility</p:attrName>
                                        </p:attrNameLst>
                                      </p:cBhvr>
                                      <p:to>
                                        <p:strVal val="visible"/>
                                      </p:to>
                                    </p:set>
                                    <p:anim calcmode="lin" valueType="num">
                                      <p:cBhvr additive="base">
                                        <p:cTn id="7"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xEl>
                                              <p:pRg st="8" end="8"/>
                                            </p:txEl>
                                          </p:spTgt>
                                        </p:tgtEl>
                                        <p:attrNameLst>
                                          <p:attrName>style.visibility</p:attrName>
                                        </p:attrNameLst>
                                      </p:cBhvr>
                                      <p:to>
                                        <p:strVal val="visible"/>
                                      </p:to>
                                    </p:set>
                                    <p:anim calcmode="lin" valueType="num">
                                      <p:cBhvr additive="base">
                                        <p:cTn id="11"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3">
                                            <p:txEl>
                                              <p:pRg st="9" end="9"/>
                                            </p:txEl>
                                          </p:spTgt>
                                        </p:tgtEl>
                                        <p:attrNameLst>
                                          <p:attrName>style.visibility</p:attrName>
                                        </p:attrNameLst>
                                      </p:cBhvr>
                                      <p:to>
                                        <p:strVal val="visible"/>
                                      </p:to>
                                    </p:set>
                                    <p:anim calcmode="lin" valueType="num">
                                      <p:cBhvr additive="base">
                                        <p:cTn id="15" dur="5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843">
                                            <p:txEl>
                                              <p:pRg st="10" end="10"/>
                                            </p:txEl>
                                          </p:spTgt>
                                        </p:tgtEl>
                                        <p:attrNameLst>
                                          <p:attrName>style.visibility</p:attrName>
                                        </p:attrNameLst>
                                      </p:cBhvr>
                                      <p:to>
                                        <p:strVal val="visible"/>
                                      </p:to>
                                    </p:set>
                                    <p:anim calcmode="lin" valueType="num">
                                      <p:cBhvr additive="base">
                                        <p:cTn id="19" dur="5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2204864"/>
            <a:ext cx="7844408" cy="1512441"/>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7" name="Inhaltsplatzhalter 2"/>
          <p:cNvSpPr>
            <a:spLocks noGrp="1"/>
          </p:cNvSpPr>
          <p:nvPr>
            <p:ph type="body" idx="1"/>
          </p:nvPr>
        </p:nvSpPr>
        <p:spPr>
          <a:xfrm>
            <a:off x="755576" y="2132856"/>
            <a:ext cx="8064896" cy="1512167"/>
          </a:xfrm>
        </p:spPr>
        <p:txBody>
          <a:bodyPr>
            <a:normAutofit/>
          </a:bodyPr>
          <a:lstStyle/>
          <a:p>
            <a:r>
              <a:rPr lang="en-US" sz="1700" dirty="0" smtClean="0">
                <a:solidFill>
                  <a:schemeClr val="tx1"/>
                </a:solidFill>
              </a:rPr>
              <a:t>In addition to the Guidelines, there are specific </a:t>
            </a:r>
            <a:r>
              <a:rPr lang="en-US" sz="1700" b="1" dirty="0" smtClean="0">
                <a:solidFill>
                  <a:schemeClr val="tx1"/>
                </a:solidFill>
              </a:rPr>
              <a:t>Tools</a:t>
            </a:r>
            <a:r>
              <a:rPr lang="en-US" sz="1700" dirty="0" smtClean="0">
                <a:solidFill>
                  <a:schemeClr val="tx1"/>
                </a:solidFill>
              </a:rPr>
              <a:t> for each subject area that can be found through the FAO webpage for the technical guidelines. </a:t>
            </a:r>
            <a:br>
              <a:rPr lang="en-US" sz="1700" dirty="0" smtClean="0">
                <a:solidFill>
                  <a:schemeClr val="tx1"/>
                </a:solidFill>
              </a:rPr>
            </a:br>
            <a:endParaRPr lang="en-US" sz="1700" dirty="0" smtClean="0">
              <a:solidFill>
                <a:schemeClr val="tx1"/>
              </a:solidFill>
            </a:endParaRPr>
          </a:p>
          <a:p>
            <a:r>
              <a:rPr lang="en-US" sz="1700" dirty="0" smtClean="0">
                <a:solidFill>
                  <a:schemeClr val="tx1"/>
                </a:solidFill>
              </a:rPr>
              <a:t>These include Manuals, reference material, and further technical guidance that has not been reviewed by the FAO/WHO Joint Meeting on Pesticide Management </a:t>
            </a:r>
          </a:p>
        </p:txBody>
      </p:sp>
      <p:sp>
        <p:nvSpPr>
          <p:cNvPr id="13" name="Inhaltsplatzhalter 2"/>
          <p:cNvSpPr txBox="1">
            <a:spLocks/>
          </p:cNvSpPr>
          <p:nvPr/>
        </p:nvSpPr>
        <p:spPr bwMode="auto">
          <a:xfrm>
            <a:off x="755576" y="4149080"/>
            <a:ext cx="792088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chemeClr val="folHlink"/>
              </a:buClr>
              <a:buSzPct val="60000"/>
              <a:buFont typeface="Wingdings" pitchFamily="2" charset="2"/>
              <a:buNone/>
              <a:defRPr sz="2000">
                <a:solidFill>
                  <a:schemeClr val="tx2"/>
                </a:solidFill>
                <a:latin typeface="+mn-lt"/>
                <a:ea typeface="+mn-ea"/>
                <a:cs typeface="+mn-cs"/>
              </a:defRPr>
            </a:lvl1pPr>
            <a:lvl2pPr marL="457200" indent="0" algn="l" rtl="0" eaLnBrk="0" fontAlgn="base" hangingPunct="0">
              <a:spcBef>
                <a:spcPct val="20000"/>
              </a:spcBef>
              <a:spcAft>
                <a:spcPct val="0"/>
              </a:spcAft>
              <a:buClr>
                <a:schemeClr val="hlink"/>
              </a:buClr>
              <a:buSzPct val="55000"/>
              <a:buFont typeface="Wingdings" pitchFamily="2" charset="2"/>
              <a:buNone/>
              <a:defRPr sz="1800">
                <a:solidFill>
                  <a:schemeClr val="tx2"/>
                </a:solidFill>
                <a:latin typeface="+mn-lt"/>
              </a:defRPr>
            </a:lvl2pPr>
            <a:lvl3pPr marL="914400" indent="0" algn="l" rtl="0" eaLnBrk="0" fontAlgn="base" hangingPunct="0">
              <a:spcBef>
                <a:spcPct val="20000"/>
              </a:spcBef>
              <a:spcAft>
                <a:spcPct val="0"/>
              </a:spcAft>
              <a:buClr>
                <a:schemeClr val="folHlink"/>
              </a:buClr>
              <a:buSzPct val="50000"/>
              <a:buFont typeface="Wingdings" pitchFamily="2" charset="2"/>
              <a:buNone/>
              <a:defRPr sz="1600">
                <a:solidFill>
                  <a:schemeClr val="tx2"/>
                </a:solidFill>
                <a:latin typeface="+mn-lt"/>
              </a:defRPr>
            </a:lvl3pPr>
            <a:lvl4pPr marL="1371600" indent="0" algn="l" rtl="0" eaLnBrk="0" fontAlgn="base" hangingPunct="0">
              <a:spcBef>
                <a:spcPct val="20000"/>
              </a:spcBef>
              <a:spcAft>
                <a:spcPct val="0"/>
              </a:spcAft>
              <a:buClr>
                <a:schemeClr val="accent2"/>
              </a:buClr>
              <a:buSzPct val="55000"/>
              <a:buFont typeface="Wingdings" pitchFamily="2" charset="2"/>
              <a:buNone/>
              <a:defRPr sz="1400">
                <a:solidFill>
                  <a:schemeClr val="tx2"/>
                </a:solidFill>
                <a:latin typeface="+mn-lt"/>
              </a:defRPr>
            </a:lvl4pPr>
            <a:lvl5pPr marL="1828800" indent="0" algn="l" rtl="0" eaLnBrk="0" fontAlgn="base" hangingPunct="0">
              <a:spcBef>
                <a:spcPct val="20000"/>
              </a:spcBef>
              <a:spcAft>
                <a:spcPct val="0"/>
              </a:spcAft>
              <a:buClr>
                <a:schemeClr val="accent1"/>
              </a:buClr>
              <a:buSzPct val="50000"/>
              <a:buFont typeface="Wingdings" pitchFamily="2" charset="2"/>
              <a:buNone/>
              <a:defRPr sz="1400">
                <a:solidFill>
                  <a:schemeClr val="tx2"/>
                </a:solidFill>
                <a:latin typeface="+mn-lt"/>
              </a:defRPr>
            </a:lvl5pPr>
            <a:lvl6pPr marL="2286000" indent="0" algn="l" rtl="0" fontAlgn="base">
              <a:spcBef>
                <a:spcPct val="20000"/>
              </a:spcBef>
              <a:spcAft>
                <a:spcPct val="0"/>
              </a:spcAft>
              <a:buClr>
                <a:schemeClr val="accent1"/>
              </a:buClr>
              <a:buSzPct val="50000"/>
              <a:buFont typeface="Wingdings" pitchFamily="2" charset="2"/>
              <a:buNone/>
              <a:defRPr sz="1400">
                <a:solidFill>
                  <a:schemeClr val="tx2"/>
                </a:solidFill>
                <a:latin typeface="+mn-lt"/>
              </a:defRPr>
            </a:lvl6pPr>
            <a:lvl7pPr marL="2743200" indent="0" algn="l" rtl="0" fontAlgn="base">
              <a:spcBef>
                <a:spcPct val="20000"/>
              </a:spcBef>
              <a:spcAft>
                <a:spcPct val="0"/>
              </a:spcAft>
              <a:buClr>
                <a:schemeClr val="accent1"/>
              </a:buClr>
              <a:buSzPct val="50000"/>
              <a:buFont typeface="Wingdings" pitchFamily="2" charset="2"/>
              <a:buNone/>
              <a:defRPr sz="1400">
                <a:solidFill>
                  <a:schemeClr val="tx2"/>
                </a:solidFill>
                <a:latin typeface="+mn-lt"/>
              </a:defRPr>
            </a:lvl7pPr>
            <a:lvl8pPr marL="3200400" indent="0" algn="l" rtl="0" fontAlgn="base">
              <a:spcBef>
                <a:spcPct val="20000"/>
              </a:spcBef>
              <a:spcAft>
                <a:spcPct val="0"/>
              </a:spcAft>
              <a:buClr>
                <a:schemeClr val="accent1"/>
              </a:buClr>
              <a:buSzPct val="50000"/>
              <a:buFont typeface="Wingdings" pitchFamily="2" charset="2"/>
              <a:buNone/>
              <a:defRPr sz="1400">
                <a:solidFill>
                  <a:schemeClr val="tx2"/>
                </a:solidFill>
                <a:latin typeface="+mn-lt"/>
              </a:defRPr>
            </a:lvl8pPr>
            <a:lvl9pPr marL="3657600" indent="0" algn="l" rtl="0" fontAlgn="base">
              <a:spcBef>
                <a:spcPct val="20000"/>
              </a:spcBef>
              <a:spcAft>
                <a:spcPct val="0"/>
              </a:spcAft>
              <a:buClr>
                <a:schemeClr val="accent1"/>
              </a:buClr>
              <a:buSzPct val="50000"/>
              <a:buFont typeface="Wingdings" pitchFamily="2" charset="2"/>
              <a:buNone/>
              <a:defRPr sz="1400">
                <a:solidFill>
                  <a:schemeClr val="tx2"/>
                </a:solidFill>
                <a:latin typeface="+mn-lt"/>
              </a:defRPr>
            </a:lvl9pPr>
          </a:lstStyle>
          <a:p>
            <a:pPr>
              <a:defRPr/>
            </a:pPr>
            <a:endParaRPr lang="de-DE" sz="800" dirty="0" smtClean="0">
              <a:solidFill>
                <a:schemeClr val="tx1"/>
              </a:solidFill>
            </a:endParaRPr>
          </a:p>
          <a:p>
            <a:pPr>
              <a:defRPr/>
            </a:pPr>
            <a:endParaRPr lang="de-DE" sz="1800" b="1" dirty="0" smtClean="0">
              <a:solidFill>
                <a:schemeClr val="tx1"/>
              </a:solidFill>
            </a:endParaRPr>
          </a:p>
          <a:p>
            <a:pPr>
              <a:defRPr/>
            </a:pPr>
            <a:endParaRPr lang="de-DE" sz="1800" b="1" dirty="0" smtClean="0">
              <a:solidFill>
                <a:schemeClr val="tx1"/>
              </a:solidFill>
            </a:endParaRPr>
          </a:p>
          <a:p>
            <a:pPr>
              <a:defRPr/>
            </a:pPr>
            <a:endParaRPr lang="de-DE" sz="1800" b="1" dirty="0" smtClean="0">
              <a:solidFill>
                <a:schemeClr val="tx1"/>
              </a:solidFill>
            </a:endParaRPr>
          </a:p>
          <a:p>
            <a:pPr>
              <a:defRPr/>
            </a:pPr>
            <a:endParaRPr lang="de-DE" sz="1800" b="1" dirty="0" smtClean="0">
              <a:solidFill>
                <a:schemeClr val="tx1"/>
              </a:solidFill>
            </a:endParaRPr>
          </a:p>
          <a:p>
            <a:pPr>
              <a:defRPr/>
            </a:pPr>
            <a:endParaRPr lang="de-DE" sz="1800" b="1" u="sng" dirty="0" smtClean="0">
              <a:solidFill>
                <a:srgbClr val="FF0000"/>
              </a:solidFill>
            </a:endParaRPr>
          </a:p>
          <a:p>
            <a:pPr>
              <a:defRPr/>
            </a:pPr>
            <a:endParaRPr lang="de-DE" sz="1800" b="1" u="sng" dirty="0" smtClean="0">
              <a:solidFill>
                <a:srgbClr val="FF0000"/>
              </a:solidFill>
            </a:endParaRPr>
          </a:p>
          <a:p>
            <a:pPr>
              <a:defRPr/>
            </a:pPr>
            <a:endParaRPr lang="de-DE" sz="1800" b="1" u="sng" dirty="0" smtClean="0">
              <a:solidFill>
                <a:srgbClr val="FF0000"/>
              </a:solidFill>
            </a:endParaRPr>
          </a:p>
          <a:p>
            <a:pPr>
              <a:defRPr/>
            </a:pPr>
            <a:endParaRPr lang="de-DE" sz="1800" b="1" u="sng" dirty="0" smtClean="0">
              <a:solidFill>
                <a:srgbClr val="FF0000"/>
              </a:solidFill>
            </a:endParaRPr>
          </a:p>
          <a:p>
            <a:pPr>
              <a:defRPr/>
            </a:pPr>
            <a:endParaRPr lang="de-DE" sz="1800" dirty="0" smtClean="0">
              <a:solidFill>
                <a:srgbClr val="FF0000"/>
              </a:solidFill>
            </a:endParaRPr>
          </a:p>
          <a:p>
            <a:pPr marL="182563" indent="-182563">
              <a:spcBef>
                <a:spcPts val="600"/>
              </a:spcBef>
              <a:spcAft>
                <a:spcPts val="1200"/>
              </a:spcAft>
              <a:defRPr/>
            </a:pPr>
            <a:r>
              <a:rPr lang="de-DE" sz="1600" b="1" dirty="0" err="1" smtClean="0">
                <a:solidFill>
                  <a:schemeClr val="tx1"/>
                </a:solidFill>
              </a:rPr>
              <a:t>Some</a:t>
            </a:r>
            <a:r>
              <a:rPr lang="de-DE" sz="1600" b="1" dirty="0" smtClean="0">
                <a:solidFill>
                  <a:schemeClr val="tx1"/>
                </a:solidFill>
              </a:rPr>
              <a:t> </a:t>
            </a:r>
            <a:r>
              <a:rPr lang="de-DE" sz="1600" b="1" dirty="0" err="1" smtClean="0">
                <a:solidFill>
                  <a:schemeClr val="tx1"/>
                </a:solidFill>
              </a:rPr>
              <a:t>examples</a:t>
            </a:r>
            <a:r>
              <a:rPr lang="de-DE" sz="1600" b="1" dirty="0" smtClean="0">
                <a:solidFill>
                  <a:schemeClr val="tx1"/>
                </a:solidFill>
              </a:rPr>
              <a:t> (</a:t>
            </a:r>
            <a:r>
              <a:rPr lang="de-DE" sz="1600" b="1" dirty="0" smtClean="0">
                <a:solidFill>
                  <a:schemeClr val="tx1"/>
                </a:solidFill>
                <a:hlinkClick r:id="rId2"/>
              </a:rPr>
              <a:t>Tools</a:t>
            </a:r>
            <a:r>
              <a:rPr lang="de-DE" sz="1600" b="1" dirty="0" smtClean="0">
                <a:solidFill>
                  <a:schemeClr val="tx1"/>
                </a:solidFill>
              </a:rPr>
              <a:t>)</a:t>
            </a:r>
            <a:endParaRPr lang="de-DE" sz="1600" b="1" dirty="0" smtClean="0">
              <a:solidFill>
                <a:schemeClr val="tx1"/>
              </a:solidFill>
            </a:endParaRPr>
          </a:p>
          <a:p>
            <a:pPr marL="182563" indent="-182563">
              <a:spcBef>
                <a:spcPts val="600"/>
              </a:spcBef>
              <a:defRPr/>
            </a:pPr>
            <a:r>
              <a:rPr lang="de-DE" sz="1600" u="sng" dirty="0" smtClean="0">
                <a:solidFill>
                  <a:schemeClr val="tx1"/>
                </a:solidFill>
              </a:rPr>
              <a:t>Legislation:</a:t>
            </a:r>
            <a:r>
              <a:rPr lang="de-DE" sz="1600" b="1" dirty="0" smtClean="0"/>
              <a:t>                  </a:t>
            </a:r>
            <a:r>
              <a:rPr lang="de-DE" sz="1600" dirty="0" smtClean="0">
                <a:solidFill>
                  <a:schemeClr val="tx1"/>
                </a:solidFill>
              </a:rPr>
              <a:t>FAOLEX database on national laws, including pesticide laws.</a:t>
            </a:r>
          </a:p>
          <a:p>
            <a:pPr marL="182563" indent="-182563">
              <a:spcBef>
                <a:spcPts val="600"/>
              </a:spcBef>
              <a:defRPr/>
            </a:pPr>
            <a:r>
              <a:rPr lang="de-DE" sz="1600" u="sng" dirty="0" smtClean="0">
                <a:solidFill>
                  <a:schemeClr val="tx1"/>
                </a:solidFill>
              </a:rPr>
              <a:t>Obsolete pesticides:</a:t>
            </a:r>
            <a:r>
              <a:rPr lang="de-DE" sz="1600" dirty="0" smtClean="0">
                <a:solidFill>
                  <a:schemeClr val="tx1"/>
                </a:solidFill>
              </a:rPr>
              <a:t>     Various guidance documents on prevention, disposal, soil</a:t>
            </a:r>
            <a:br>
              <a:rPr lang="de-DE" sz="1600" dirty="0" smtClean="0">
                <a:solidFill>
                  <a:schemeClr val="tx1"/>
                </a:solidFill>
              </a:rPr>
            </a:br>
            <a:r>
              <a:rPr lang="de-DE" sz="1600" dirty="0" smtClean="0">
                <a:solidFill>
                  <a:schemeClr val="tx1"/>
                </a:solidFill>
              </a:rPr>
              <a:t>                               contamination and management of empty containers.</a:t>
            </a:r>
          </a:p>
          <a:p>
            <a:pPr marL="182563" indent="-182563">
              <a:spcBef>
                <a:spcPts val="600"/>
              </a:spcBef>
              <a:defRPr/>
            </a:pPr>
            <a:r>
              <a:rPr lang="de-DE" sz="1600" u="sng" dirty="0" smtClean="0">
                <a:solidFill>
                  <a:schemeClr val="tx1"/>
                </a:solidFill>
              </a:rPr>
              <a:t>Quality control:</a:t>
            </a:r>
            <a:r>
              <a:rPr lang="de-DE" sz="1600" dirty="0" smtClean="0">
                <a:solidFill>
                  <a:schemeClr val="tx1"/>
                </a:solidFill>
              </a:rPr>
              <a:t>            FAO\WHO Pesticide Specifications.</a:t>
            </a:r>
          </a:p>
          <a:p>
            <a:pPr>
              <a:defRPr/>
            </a:pPr>
            <a:endParaRPr lang="en-US" sz="1700" kern="0" dirty="0" smtClean="0">
              <a:solidFill>
                <a:schemeClr val="tx1"/>
              </a:solidFill>
            </a:endParaRPr>
          </a:p>
        </p:txBody>
      </p:sp>
      <p:sp>
        <p:nvSpPr>
          <p:cNvPr id="36870" name="Rechteck 6"/>
          <p:cNvSpPr>
            <a:spLocks noChangeArrowheads="1"/>
          </p:cNvSpPr>
          <p:nvPr/>
        </p:nvSpPr>
        <p:spPr bwMode="auto">
          <a:xfrm>
            <a:off x="1187450" y="317500"/>
            <a:ext cx="7705725" cy="1384995"/>
          </a:xfrm>
          <a:prstGeom prst="rect">
            <a:avLst/>
          </a:prstGeom>
          <a:noFill/>
          <a:ln w="9525">
            <a:noFill/>
            <a:miter lim="800000"/>
            <a:headEnd/>
            <a:tailEnd/>
          </a:ln>
        </p:spPr>
        <p:txBody>
          <a:bodyPr>
            <a:spAutoFit/>
          </a:bodyPr>
          <a:lstStyle/>
          <a:p>
            <a:pPr algn="ctr"/>
            <a:r>
              <a:rPr lang="en-US" sz="3600" b="1" i="1" dirty="0"/>
              <a:t>Further </a:t>
            </a:r>
            <a:r>
              <a:rPr lang="en-US" sz="3600" b="1" i="1" dirty="0" smtClean="0"/>
              <a:t>Tools</a:t>
            </a:r>
          </a:p>
          <a:p>
            <a:pPr algn="ctr"/>
            <a:endParaRPr lang="en-US" sz="2800" b="1" dirty="0"/>
          </a:p>
          <a:p>
            <a:pPr algn="ctr"/>
            <a:r>
              <a:rPr lang="en-US" sz="2000" b="1" dirty="0"/>
              <a:t>Examples of </a:t>
            </a:r>
            <a:r>
              <a:rPr lang="en-US" sz="2000" b="1" dirty="0" smtClean="0"/>
              <a:t>what is available </a:t>
            </a:r>
            <a:r>
              <a:rPr lang="en-US" sz="2000" b="1" dirty="0"/>
              <a:t>on the FAO </a:t>
            </a:r>
            <a:r>
              <a:rPr lang="en-US" sz="2000" b="1" dirty="0" smtClean="0"/>
              <a:t>Website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331640" y="620713"/>
            <a:ext cx="7812360" cy="839787"/>
          </a:xfrm>
        </p:spPr>
        <p:txBody>
          <a:bodyPr/>
          <a:lstStyle/>
          <a:p>
            <a:r>
              <a:rPr lang="de-DE" sz="3600" b="1" dirty="0" smtClean="0"/>
              <a:t>Technical Guidelines in support of the Code of Conduct</a:t>
            </a:r>
            <a:endParaRPr lang="en-US" sz="3600" b="1" dirty="0" smtClean="0"/>
          </a:p>
        </p:txBody>
      </p:sp>
      <p:sp>
        <p:nvSpPr>
          <p:cNvPr id="7171" name="Inhaltsplatzhalter 2"/>
          <p:cNvSpPr>
            <a:spLocks noGrp="1"/>
          </p:cNvSpPr>
          <p:nvPr>
            <p:ph idx="1"/>
          </p:nvPr>
        </p:nvSpPr>
        <p:spPr>
          <a:xfrm>
            <a:off x="827088" y="2204864"/>
            <a:ext cx="8128000" cy="1872208"/>
          </a:xfrm>
        </p:spPr>
        <p:txBody>
          <a:bodyPr/>
          <a:lstStyle/>
          <a:p>
            <a:pPr marL="400050" lvl="1" indent="-307975">
              <a:spcBef>
                <a:spcPts val="600"/>
              </a:spcBef>
              <a:spcAft>
                <a:spcPts val="600"/>
              </a:spcAft>
              <a:buClr>
                <a:schemeClr val="tx1"/>
              </a:buClr>
            </a:pPr>
            <a:r>
              <a:rPr lang="en-GB" sz="2000" dirty="0" smtClean="0">
                <a:solidFill>
                  <a:schemeClr val="tx1"/>
                </a:solidFill>
              </a:rPr>
              <a:t>Provide more detailed guidance on specific areas of the Code of Conduct.</a:t>
            </a:r>
          </a:p>
          <a:p>
            <a:pPr marL="400050" lvl="1" indent="-307975">
              <a:spcBef>
                <a:spcPts val="600"/>
              </a:spcBef>
              <a:spcAft>
                <a:spcPts val="600"/>
              </a:spcAft>
              <a:buClr>
                <a:schemeClr val="tx1"/>
              </a:buClr>
            </a:pPr>
            <a:r>
              <a:rPr lang="en-US" sz="2000" dirty="0" smtClean="0">
                <a:solidFill>
                  <a:schemeClr val="tx1"/>
                </a:solidFill>
              </a:rPr>
              <a:t>Are developed by the FAO/WHO Joint Meeting on Pesticide Management, which guides the preparation and ensures their independence and quality.</a:t>
            </a:r>
          </a:p>
          <a:p>
            <a:pPr marL="400050" lvl="1" indent="-307975">
              <a:spcBef>
                <a:spcPts val="600"/>
              </a:spcBef>
              <a:spcAft>
                <a:spcPts val="600"/>
              </a:spcAft>
              <a:buClr>
                <a:schemeClr val="tx1"/>
              </a:buClr>
            </a:pPr>
            <a:endParaRPr lang="en-US" sz="2000" dirty="0" smtClean="0">
              <a:solidFill>
                <a:schemeClr val="tx1"/>
              </a:solidFill>
            </a:endParaRPr>
          </a:p>
          <a:p>
            <a:pPr marL="92075" lvl="1" indent="0">
              <a:spcBef>
                <a:spcPts val="600"/>
              </a:spcBef>
              <a:spcAft>
                <a:spcPts val="600"/>
              </a:spcAft>
              <a:buClr>
                <a:schemeClr val="tx1"/>
              </a:buClr>
              <a:buNone/>
            </a:pPr>
            <a:endParaRPr lang="en-US" sz="2000" dirty="0" smtClean="0">
              <a:solidFill>
                <a:schemeClr val="tx1"/>
              </a:solidFill>
            </a:endParaRPr>
          </a:p>
        </p:txBody>
      </p:sp>
      <p:pic>
        <p:nvPicPr>
          <p:cNvPr id="60418" name="Picture 2" descr="C:\Users\Admin\Pictures\Pictures\New photos\CoC_Guide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576" y="4005064"/>
            <a:ext cx="5146516" cy="2607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403648" y="3573016"/>
            <a:ext cx="6768033" cy="2619920"/>
          </a:xfrm>
          <a:prstGeom prst="rect">
            <a:avLst/>
          </a:prstGeom>
          <a:solidFill>
            <a:srgbClr val="7DFB89"/>
          </a:solidFill>
          <a:ln w="762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Inhaltsplatzhalter 2"/>
          <p:cNvSpPr>
            <a:spLocks noGrp="1"/>
          </p:cNvSpPr>
          <p:nvPr>
            <p:ph idx="1"/>
          </p:nvPr>
        </p:nvSpPr>
        <p:spPr>
          <a:xfrm>
            <a:off x="1655316" y="3861048"/>
            <a:ext cx="6264696" cy="2232248"/>
          </a:xfr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3500000" scaled="1"/>
            <a:tileRect/>
          </a:gradFill>
        </p:spPr>
        <p:txBody>
          <a:bodyPr/>
          <a:lstStyle/>
          <a:p>
            <a:pPr marL="0" indent="0">
              <a:buFont typeface="Wingdings" pitchFamily="2" charset="2"/>
              <a:buNone/>
              <a:defRPr/>
            </a:pPr>
            <a:r>
              <a:rPr lang="en-US" sz="2400" b="1" dirty="0"/>
              <a:t>FAO Pesticide Risk Reduction </a:t>
            </a:r>
            <a:r>
              <a:rPr lang="en-US" sz="2400" b="1" dirty="0" smtClean="0"/>
              <a:t>Group</a:t>
            </a:r>
            <a:endParaRPr lang="en-US" sz="2400" dirty="0"/>
          </a:p>
          <a:p>
            <a:pPr marL="0" indent="0">
              <a:buFont typeface="Wingdings" pitchFamily="2" charset="2"/>
              <a:buNone/>
              <a:defRPr/>
            </a:pPr>
            <a:r>
              <a:rPr lang="it-IT" sz="2000" dirty="0"/>
              <a:t>Viale Delle Terme di Caracalla. </a:t>
            </a:r>
            <a:endParaRPr lang="it-IT" sz="2000" dirty="0" smtClean="0"/>
          </a:p>
          <a:p>
            <a:pPr marL="0" indent="0">
              <a:buFont typeface="Wingdings" pitchFamily="2" charset="2"/>
              <a:buNone/>
              <a:defRPr/>
            </a:pPr>
            <a:r>
              <a:rPr lang="it-IT" sz="2000" dirty="0" smtClean="0"/>
              <a:t>I-</a:t>
            </a:r>
            <a:r>
              <a:rPr lang="en-US" sz="2000" dirty="0" smtClean="0"/>
              <a:t>00153 </a:t>
            </a:r>
            <a:r>
              <a:rPr lang="en-US" sz="2000" dirty="0"/>
              <a:t>Rome, Italy</a:t>
            </a:r>
          </a:p>
          <a:p>
            <a:pPr marL="0" indent="0">
              <a:buFont typeface="Wingdings" pitchFamily="2" charset="2"/>
              <a:buNone/>
              <a:defRPr/>
            </a:pPr>
            <a:r>
              <a:rPr lang="en-US" sz="2000" dirty="0"/>
              <a:t>Email to: </a:t>
            </a:r>
            <a:r>
              <a:rPr lang="en-US" sz="2000" dirty="0">
                <a:hlinkClick r:id="rId2"/>
              </a:rPr>
              <a:t>Pesticide-Management@fao.org</a:t>
            </a:r>
            <a:r>
              <a:rPr lang="en-US" sz="2000" dirty="0"/>
              <a:t>; </a:t>
            </a:r>
            <a:endParaRPr lang="en-US" sz="2000" dirty="0" smtClean="0"/>
          </a:p>
          <a:p>
            <a:pPr marL="0" indent="0">
              <a:buFont typeface="Wingdings" pitchFamily="2" charset="2"/>
              <a:buNone/>
              <a:defRPr/>
            </a:pPr>
            <a:r>
              <a:rPr lang="en-US" sz="2000" dirty="0" smtClean="0"/>
              <a:t>Tel</a:t>
            </a:r>
            <a:r>
              <a:rPr lang="en-US" sz="2000" dirty="0"/>
              <a:t>: +39 06 5705 5192; +39 06 5705 5</a:t>
            </a:r>
          </a:p>
          <a:p>
            <a:pPr>
              <a:defRPr/>
            </a:pPr>
            <a:endParaRPr lang="en-US" dirty="0"/>
          </a:p>
        </p:txBody>
      </p:sp>
      <p:pic>
        <p:nvPicPr>
          <p:cNvPr id="40964" name="Picture 2"/>
          <p:cNvPicPr>
            <a:picLocks noChangeAspect="1" noChangeArrowheads="1"/>
          </p:cNvPicPr>
          <p:nvPr/>
        </p:nvPicPr>
        <p:blipFill>
          <a:blip r:embed="rId3" cstate="screen"/>
          <a:srcRect/>
          <a:stretch>
            <a:fillRect/>
          </a:stretch>
        </p:blipFill>
        <p:spPr bwMode="auto">
          <a:xfrm>
            <a:off x="5240338" y="836613"/>
            <a:ext cx="3363912" cy="576262"/>
          </a:xfrm>
          <a:prstGeom prst="rect">
            <a:avLst/>
          </a:prstGeom>
          <a:noFill/>
          <a:ln w="9525">
            <a:noFill/>
            <a:miter lim="800000"/>
            <a:headEnd/>
            <a:tailEnd/>
          </a:ln>
        </p:spPr>
      </p:pic>
      <p:pic>
        <p:nvPicPr>
          <p:cNvPr id="40965" name="Picture 6" descr="C:\Users\Admin\Documents\BREITHAUPT\Code of Conduct\Guidelines\Guidelines\Slide_13.jpg"/>
          <p:cNvPicPr>
            <a:picLocks noChangeAspect="1" noChangeArrowheads="1"/>
          </p:cNvPicPr>
          <p:nvPr/>
        </p:nvPicPr>
        <p:blipFill>
          <a:blip r:embed="rId4" cstate="screen"/>
          <a:srcRect/>
          <a:stretch>
            <a:fillRect/>
          </a:stretch>
        </p:blipFill>
        <p:spPr bwMode="auto">
          <a:xfrm>
            <a:off x="1331913" y="333375"/>
            <a:ext cx="3095625" cy="1428750"/>
          </a:xfrm>
          <a:prstGeom prst="rect">
            <a:avLst/>
          </a:prstGeom>
          <a:noFill/>
          <a:ln w="9525">
            <a:noFill/>
            <a:miter lim="800000"/>
            <a:headEnd/>
            <a:tailEnd/>
          </a:ln>
        </p:spPr>
      </p:pic>
      <p:sp>
        <p:nvSpPr>
          <p:cNvPr id="6" name="Rectangle 5"/>
          <p:cNvSpPr/>
          <p:nvPr/>
        </p:nvSpPr>
        <p:spPr>
          <a:xfrm>
            <a:off x="1259632" y="2348880"/>
            <a:ext cx="6912768" cy="830997"/>
          </a:xfrm>
          <a:prstGeom prst="rect">
            <a:avLst/>
          </a:prstGeom>
        </p:spPr>
        <p:txBody>
          <a:bodyPr wrap="square">
            <a:spAutoFit/>
          </a:bodyPr>
          <a:lstStyle/>
          <a:p>
            <a:pPr marL="0" indent="0">
              <a:buFont typeface="Wingdings" pitchFamily="2" charset="2"/>
              <a:buNone/>
              <a:defRPr/>
            </a:pPr>
            <a:r>
              <a:rPr lang="en-US" sz="2400" b="1" dirty="0" smtClean="0"/>
              <a:t>The Guidelines and Tools can be found at: </a:t>
            </a:r>
            <a:r>
              <a:rPr lang="en-US" sz="2400" b="1" dirty="0" smtClean="0">
                <a:hlinkClick r:id="rId5"/>
              </a:rPr>
              <a:t>http</a:t>
            </a:r>
            <a:r>
              <a:rPr lang="en-US" sz="2400" b="1" dirty="0">
                <a:hlinkClick r:id="rId5"/>
              </a:rPr>
              <a:t>://www.fao.org/agriculture/pesticides</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691680" y="620713"/>
            <a:ext cx="7144965" cy="839787"/>
          </a:xfrm>
        </p:spPr>
        <p:txBody>
          <a:bodyPr/>
          <a:lstStyle/>
          <a:p>
            <a:r>
              <a:rPr lang="de-DE" sz="3600" b="1" dirty="0" smtClean="0"/>
              <a:t>Framework of</a:t>
            </a:r>
            <a:br>
              <a:rPr lang="de-DE" sz="3600" b="1" dirty="0" smtClean="0"/>
            </a:br>
            <a:r>
              <a:rPr lang="de-DE" sz="3600" b="1" dirty="0" smtClean="0"/>
              <a:t>Technical Guidelines </a:t>
            </a:r>
            <a:endParaRPr lang="en-US" sz="3600" b="1" dirty="0" smtClean="0"/>
          </a:p>
        </p:txBody>
      </p:sp>
      <p:sp>
        <p:nvSpPr>
          <p:cNvPr id="7171" name="Inhaltsplatzhalter 2"/>
          <p:cNvSpPr>
            <a:spLocks noGrp="1"/>
          </p:cNvSpPr>
          <p:nvPr>
            <p:ph idx="1"/>
          </p:nvPr>
        </p:nvSpPr>
        <p:spPr>
          <a:xfrm>
            <a:off x="827088" y="2276872"/>
            <a:ext cx="6553224" cy="4176316"/>
          </a:xfrm>
        </p:spPr>
        <p:txBody>
          <a:bodyPr/>
          <a:lstStyle/>
          <a:p>
            <a:pPr marL="400050" lvl="1" indent="-307975">
              <a:spcBef>
                <a:spcPts val="600"/>
              </a:spcBef>
              <a:spcAft>
                <a:spcPts val="600"/>
              </a:spcAft>
              <a:buClr>
                <a:schemeClr val="tx1"/>
              </a:buClr>
            </a:pPr>
            <a:r>
              <a:rPr lang="en-US" sz="1800" dirty="0" smtClean="0">
                <a:solidFill>
                  <a:schemeClr val="tx1"/>
                </a:solidFill>
              </a:rPr>
              <a:t>Legislation</a:t>
            </a:r>
          </a:p>
          <a:p>
            <a:pPr marL="400050" lvl="1" indent="-307975">
              <a:spcBef>
                <a:spcPts val="600"/>
              </a:spcBef>
              <a:spcAft>
                <a:spcPts val="600"/>
              </a:spcAft>
              <a:buClr>
                <a:schemeClr val="tx1"/>
              </a:buClr>
            </a:pPr>
            <a:r>
              <a:rPr lang="en-US" sz="1800" dirty="0" smtClean="0">
                <a:solidFill>
                  <a:schemeClr val="tx1"/>
                </a:solidFill>
              </a:rPr>
              <a:t>Policy</a:t>
            </a:r>
          </a:p>
          <a:p>
            <a:pPr marL="400050" lvl="1" indent="-307975">
              <a:spcBef>
                <a:spcPts val="600"/>
              </a:spcBef>
              <a:spcAft>
                <a:spcPts val="600"/>
              </a:spcAft>
              <a:buClr>
                <a:schemeClr val="tx1"/>
              </a:buClr>
            </a:pPr>
            <a:r>
              <a:rPr lang="en-US" sz="1800" dirty="0" smtClean="0">
                <a:solidFill>
                  <a:schemeClr val="tx1"/>
                </a:solidFill>
              </a:rPr>
              <a:t>Registration</a:t>
            </a:r>
          </a:p>
          <a:p>
            <a:pPr marL="400050" lvl="1" indent="-307975">
              <a:spcBef>
                <a:spcPts val="600"/>
              </a:spcBef>
              <a:spcAft>
                <a:spcPts val="600"/>
              </a:spcAft>
              <a:buClr>
                <a:schemeClr val="tx1"/>
              </a:buClr>
            </a:pPr>
            <a:r>
              <a:rPr lang="en-US" sz="1800" dirty="0" smtClean="0">
                <a:solidFill>
                  <a:schemeClr val="tx1"/>
                </a:solidFill>
              </a:rPr>
              <a:t>Compliance and enforcement</a:t>
            </a:r>
          </a:p>
          <a:p>
            <a:pPr marL="400050" lvl="1" indent="-307975">
              <a:spcBef>
                <a:spcPts val="600"/>
              </a:spcBef>
              <a:spcAft>
                <a:spcPts val="600"/>
              </a:spcAft>
              <a:buClr>
                <a:schemeClr val="tx1"/>
              </a:buClr>
            </a:pPr>
            <a:r>
              <a:rPr lang="en-US" sz="1800" dirty="0" smtClean="0">
                <a:solidFill>
                  <a:schemeClr val="tx1"/>
                </a:solidFill>
              </a:rPr>
              <a:t>Distribution and Sales</a:t>
            </a:r>
          </a:p>
          <a:p>
            <a:pPr marL="400050" lvl="1" indent="-307975">
              <a:spcBef>
                <a:spcPts val="600"/>
              </a:spcBef>
              <a:spcAft>
                <a:spcPts val="600"/>
              </a:spcAft>
              <a:buClr>
                <a:schemeClr val="tx1"/>
              </a:buClr>
            </a:pPr>
            <a:r>
              <a:rPr lang="en-US" sz="1800" dirty="0" smtClean="0">
                <a:solidFill>
                  <a:schemeClr val="tx1"/>
                </a:solidFill>
              </a:rPr>
              <a:t>Use</a:t>
            </a:r>
          </a:p>
          <a:p>
            <a:pPr marL="400050" lvl="1" indent="-307975">
              <a:spcBef>
                <a:spcPts val="600"/>
              </a:spcBef>
              <a:spcAft>
                <a:spcPts val="600"/>
              </a:spcAft>
              <a:buClr>
                <a:schemeClr val="tx1"/>
              </a:buClr>
            </a:pPr>
            <a:r>
              <a:rPr lang="en-US" sz="1800" dirty="0" smtClean="0">
                <a:solidFill>
                  <a:schemeClr val="tx1"/>
                </a:solidFill>
              </a:rPr>
              <a:t>Application Equipment</a:t>
            </a:r>
          </a:p>
          <a:p>
            <a:pPr marL="400050" lvl="1" indent="-307975">
              <a:spcBef>
                <a:spcPts val="600"/>
              </a:spcBef>
              <a:spcAft>
                <a:spcPts val="600"/>
              </a:spcAft>
              <a:buClr>
                <a:schemeClr val="tx1"/>
              </a:buClr>
            </a:pPr>
            <a:r>
              <a:rPr lang="en-US" sz="1800" dirty="0" smtClean="0">
                <a:solidFill>
                  <a:schemeClr val="tx1"/>
                </a:solidFill>
              </a:rPr>
              <a:t>Prevention and disposal of obsolete stocks</a:t>
            </a:r>
          </a:p>
          <a:p>
            <a:pPr marL="400050" lvl="1" indent="-307975">
              <a:spcBef>
                <a:spcPts val="600"/>
              </a:spcBef>
              <a:spcAft>
                <a:spcPts val="600"/>
              </a:spcAft>
              <a:buClr>
                <a:schemeClr val="tx1"/>
              </a:buClr>
            </a:pPr>
            <a:r>
              <a:rPr lang="en-US" sz="1800" dirty="0" smtClean="0">
                <a:solidFill>
                  <a:schemeClr val="tx1"/>
                </a:solidFill>
              </a:rPr>
              <a:t>Post registration Surveillance</a:t>
            </a:r>
          </a:p>
          <a:p>
            <a:pPr marL="400050" lvl="1" indent="-307975">
              <a:spcBef>
                <a:spcPts val="600"/>
              </a:spcBef>
              <a:spcAft>
                <a:spcPts val="600"/>
              </a:spcAft>
              <a:buClr>
                <a:schemeClr val="tx1"/>
              </a:buClr>
            </a:pPr>
            <a:r>
              <a:rPr lang="en-US" sz="1800" dirty="0" smtClean="0">
                <a:solidFill>
                  <a:schemeClr val="tx1"/>
                </a:solidFill>
              </a:rPr>
              <a:t>Monitoring observance of the Code</a:t>
            </a:r>
          </a:p>
          <a:p>
            <a:pPr marL="400050" lvl="1" indent="-307975">
              <a:spcBef>
                <a:spcPts val="600"/>
              </a:spcBef>
              <a:spcAft>
                <a:spcPts val="600"/>
              </a:spcAft>
              <a:buClr>
                <a:schemeClr val="tx1"/>
              </a:buClr>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1150938" y="476250"/>
            <a:ext cx="7793037" cy="1200150"/>
          </a:xfrm>
        </p:spPr>
        <p:txBody>
          <a:bodyPr/>
          <a:lstStyle/>
          <a:p>
            <a:pPr algn="ctr"/>
            <a:r>
              <a:rPr lang="en-GB" sz="2000" b="1" i="1" dirty="0" smtClean="0">
                <a:solidFill>
                  <a:schemeClr val="tx1"/>
                </a:solidFill>
              </a:rPr>
              <a:t/>
            </a:r>
            <a:br>
              <a:rPr lang="en-GB" sz="2000" b="1" i="1" dirty="0" smtClean="0">
                <a:solidFill>
                  <a:schemeClr val="tx1"/>
                </a:solidFill>
              </a:rPr>
            </a:br>
            <a:r>
              <a:rPr lang="en-GB" sz="3600" b="1" i="1" dirty="0" smtClean="0"/>
              <a:t>Legislation</a:t>
            </a:r>
            <a:r>
              <a:rPr lang="en-GB" sz="2000" b="1" i="1" dirty="0" smtClean="0"/>
              <a:t/>
            </a:r>
            <a:br>
              <a:rPr lang="en-GB" sz="2000" b="1" i="1" dirty="0" smtClean="0"/>
            </a:br>
            <a:r>
              <a:rPr lang="en-US" sz="1600" dirty="0" smtClean="0"/>
              <a:t/>
            </a:r>
            <a:br>
              <a:rPr lang="en-US" sz="1600" dirty="0" smtClean="0"/>
            </a:br>
            <a:r>
              <a:rPr lang="en-GB" sz="1800" b="1" dirty="0" smtClean="0"/>
              <a:t>Guidelines for legislation on the control of pesticides [1989]</a:t>
            </a:r>
            <a:endParaRPr lang="en-US" sz="1800" dirty="0" smtClean="0"/>
          </a:p>
        </p:txBody>
      </p:sp>
      <p:sp>
        <p:nvSpPr>
          <p:cNvPr id="2" name="Inhaltsplatzhalter 2"/>
          <p:cNvSpPr>
            <a:spLocks noGrp="1"/>
          </p:cNvSpPr>
          <p:nvPr>
            <p:ph idx="1"/>
          </p:nvPr>
        </p:nvSpPr>
        <p:spPr>
          <a:xfrm>
            <a:off x="755650" y="1989138"/>
            <a:ext cx="7921625" cy="4608512"/>
          </a:xfrm>
        </p:spPr>
        <p:txBody>
          <a:bodyPr/>
          <a:lstStyle/>
          <a:p>
            <a:pPr marL="0" indent="0">
              <a:buNone/>
              <a:defRPr/>
            </a:pPr>
            <a:r>
              <a:rPr lang="en-GB" sz="1600" dirty="0">
                <a:solidFill>
                  <a:schemeClr val="tx1"/>
                </a:solidFill>
              </a:rPr>
              <a:t>These guidelines </a:t>
            </a:r>
            <a:r>
              <a:rPr lang="en-GB" sz="1600" dirty="0" smtClean="0">
                <a:solidFill>
                  <a:schemeClr val="tx1"/>
                </a:solidFill>
              </a:rPr>
              <a:t>&amp; </a:t>
            </a:r>
            <a:r>
              <a:rPr lang="en-US" sz="1600" dirty="0"/>
              <a:t>FAO Legislative Study on Designing national pesticide </a:t>
            </a:r>
            <a:r>
              <a:rPr lang="en-US" sz="1600" dirty="0" smtClean="0"/>
              <a:t>legislation </a:t>
            </a:r>
            <a:r>
              <a:rPr lang="en-GB" sz="1600" dirty="0" smtClean="0">
                <a:solidFill>
                  <a:schemeClr val="tx1"/>
                </a:solidFill>
              </a:rPr>
              <a:t>are </a:t>
            </a:r>
            <a:r>
              <a:rPr lang="en-GB" sz="1600" dirty="0">
                <a:solidFill>
                  <a:schemeClr val="tx1"/>
                </a:solidFill>
              </a:rPr>
              <a:t>intended for Governments wishing to develop, review, update or strengthen national legislation for the control of </a:t>
            </a:r>
            <a:r>
              <a:rPr lang="en-GB" sz="1600" dirty="0" smtClean="0">
                <a:solidFill>
                  <a:schemeClr val="tx1"/>
                </a:solidFill>
              </a:rPr>
              <a:t>pesticides.</a:t>
            </a:r>
          </a:p>
          <a:p>
            <a:pPr marL="0" indent="0">
              <a:buFont typeface="Wingdings" pitchFamily="2" charset="2"/>
              <a:buNone/>
              <a:defRPr/>
            </a:pPr>
            <a:endParaRPr lang="en-GB" sz="1600" dirty="0" smtClean="0">
              <a:solidFill>
                <a:schemeClr val="tx1"/>
              </a:solidFill>
            </a:endParaRPr>
          </a:p>
          <a:p>
            <a:pPr marL="0" indent="0">
              <a:buNone/>
              <a:defRPr/>
            </a:pPr>
            <a:r>
              <a:rPr lang="en-GB" sz="1600" dirty="0" smtClean="0">
                <a:solidFill>
                  <a:schemeClr val="tx1"/>
                </a:solidFill>
              </a:rPr>
              <a:t>They cover all elements of comprehensive pesticide legislation, but also </a:t>
            </a:r>
            <a:r>
              <a:rPr lang="en-US" sz="1600" dirty="0" smtClean="0">
                <a:solidFill>
                  <a:schemeClr val="tx1"/>
                </a:solidFill>
              </a:rPr>
              <a:t>provide guidance on how to reflect the specific national context for pesticide legislation.</a:t>
            </a:r>
            <a:endParaRPr lang="en-US" sz="1600" dirty="0">
              <a:solidFill>
                <a:schemeClr val="tx1"/>
              </a:solidFill>
            </a:endParaRPr>
          </a:p>
          <a:p>
            <a:pPr marL="0" indent="0">
              <a:buFont typeface="Wingdings" pitchFamily="2" charset="2"/>
              <a:buNone/>
              <a:defRPr/>
            </a:pPr>
            <a:endParaRPr lang="en-US" sz="1600" dirty="0" smtClean="0">
              <a:solidFill>
                <a:schemeClr val="tx1"/>
              </a:solidFill>
            </a:endParaRPr>
          </a:p>
          <a:p>
            <a:pPr marL="0" indent="0">
              <a:buFont typeface="Wingdings" pitchFamily="2" charset="2"/>
              <a:buNone/>
              <a:defRPr/>
            </a:pPr>
            <a:r>
              <a:rPr lang="en-US" sz="1600" dirty="0" smtClean="0">
                <a:solidFill>
                  <a:schemeClr val="tx1"/>
                </a:solidFill>
              </a:rPr>
              <a:t>Updating </a:t>
            </a:r>
            <a:r>
              <a:rPr lang="en-US" sz="1600" dirty="0">
                <a:solidFill>
                  <a:schemeClr val="tx1"/>
                </a:solidFill>
              </a:rPr>
              <a:t>or strengthening may for instance be required to</a:t>
            </a:r>
            <a:r>
              <a:rPr lang="en-US" sz="1600" b="1" dirty="0">
                <a:solidFill>
                  <a:schemeClr val="tx1"/>
                </a:solidFill>
              </a:rPr>
              <a:t>:</a:t>
            </a:r>
            <a:r>
              <a:rPr lang="en-US" sz="1600" dirty="0">
                <a:solidFill>
                  <a:schemeClr val="tx1"/>
                </a:solidFill>
              </a:rPr>
              <a:t> </a:t>
            </a:r>
          </a:p>
          <a:p>
            <a:pPr>
              <a:defRPr/>
            </a:pPr>
            <a:r>
              <a:rPr lang="en-GB" sz="1600" dirty="0">
                <a:solidFill>
                  <a:schemeClr val="tx1"/>
                </a:solidFill>
              </a:rPr>
              <a:t>Clearly establish the institutional responsibilities </a:t>
            </a:r>
            <a:r>
              <a:rPr lang="en-GB" sz="1600" dirty="0" smtClean="0">
                <a:solidFill>
                  <a:schemeClr val="tx1"/>
                </a:solidFill>
              </a:rPr>
              <a:t/>
            </a:r>
            <a:br>
              <a:rPr lang="en-GB" sz="1600" dirty="0" smtClean="0">
                <a:solidFill>
                  <a:schemeClr val="tx1"/>
                </a:solidFill>
              </a:rPr>
            </a:br>
            <a:r>
              <a:rPr lang="en-GB" sz="1600" dirty="0" smtClean="0">
                <a:solidFill>
                  <a:schemeClr val="tx1"/>
                </a:solidFill>
              </a:rPr>
              <a:t>and </a:t>
            </a:r>
            <a:r>
              <a:rPr lang="en-GB" sz="1600" dirty="0">
                <a:solidFill>
                  <a:schemeClr val="tx1"/>
                </a:solidFill>
              </a:rPr>
              <a:t>mandates </a:t>
            </a:r>
            <a:r>
              <a:rPr lang="en-GB" sz="1600" dirty="0" smtClean="0">
                <a:solidFill>
                  <a:schemeClr val="tx1"/>
                </a:solidFill>
              </a:rPr>
              <a:t>for </a:t>
            </a:r>
            <a:r>
              <a:rPr lang="en-GB" sz="1600" dirty="0">
                <a:solidFill>
                  <a:schemeClr val="tx1"/>
                </a:solidFill>
              </a:rPr>
              <a:t>the control of pesticides;</a:t>
            </a:r>
            <a:endParaRPr lang="en-US" sz="1600" dirty="0">
              <a:solidFill>
                <a:schemeClr val="tx1"/>
              </a:solidFill>
            </a:endParaRPr>
          </a:p>
          <a:p>
            <a:pPr>
              <a:defRPr/>
            </a:pPr>
            <a:r>
              <a:rPr lang="en-GB" sz="1600" dirty="0">
                <a:solidFill>
                  <a:schemeClr val="tx1"/>
                </a:solidFill>
              </a:rPr>
              <a:t>Strengthen enforcement mechanisms; </a:t>
            </a:r>
            <a:endParaRPr lang="en-US" sz="1600" dirty="0">
              <a:solidFill>
                <a:schemeClr val="tx1"/>
              </a:solidFill>
            </a:endParaRPr>
          </a:p>
          <a:p>
            <a:pPr>
              <a:defRPr/>
            </a:pPr>
            <a:r>
              <a:rPr lang="en-GB" sz="1600" dirty="0">
                <a:solidFill>
                  <a:schemeClr val="tx1"/>
                </a:solidFill>
              </a:rPr>
              <a:t>Reflect requirements of international instruments </a:t>
            </a:r>
            <a:endParaRPr lang="en-GB" sz="1600" dirty="0" smtClean="0">
              <a:solidFill>
                <a:schemeClr val="tx1"/>
              </a:solidFill>
            </a:endParaRPr>
          </a:p>
          <a:p>
            <a:pPr marL="0" indent="0">
              <a:buFont typeface="Wingdings" pitchFamily="2" charset="2"/>
              <a:buNone/>
              <a:defRPr/>
            </a:pPr>
            <a:r>
              <a:rPr lang="en-GB" sz="1600" dirty="0" smtClean="0">
                <a:solidFill>
                  <a:schemeClr val="tx1"/>
                </a:solidFill>
              </a:rPr>
              <a:t>      that </a:t>
            </a:r>
            <a:r>
              <a:rPr lang="en-GB" sz="1600" dirty="0">
                <a:solidFill>
                  <a:schemeClr val="tx1"/>
                </a:solidFill>
              </a:rPr>
              <a:t>the country has ratified;</a:t>
            </a:r>
            <a:endParaRPr lang="en-US" sz="1600" dirty="0">
              <a:solidFill>
                <a:schemeClr val="tx1"/>
              </a:solidFill>
            </a:endParaRPr>
          </a:p>
          <a:p>
            <a:pPr>
              <a:defRPr/>
            </a:pPr>
            <a:r>
              <a:rPr lang="en-GB" sz="1600" dirty="0">
                <a:solidFill>
                  <a:schemeClr val="tx1"/>
                </a:solidFill>
              </a:rPr>
              <a:t>Address overlap and inconsistencies with related </a:t>
            </a:r>
            <a:r>
              <a:rPr lang="en-GB" sz="1600" dirty="0" smtClean="0">
                <a:solidFill>
                  <a:schemeClr val="tx1"/>
                </a:solidFill>
              </a:rPr>
              <a:t/>
            </a:r>
            <a:br>
              <a:rPr lang="en-GB" sz="1600" dirty="0" smtClean="0">
                <a:solidFill>
                  <a:schemeClr val="tx1"/>
                </a:solidFill>
              </a:rPr>
            </a:br>
            <a:r>
              <a:rPr lang="en-GB" sz="1600" dirty="0" smtClean="0">
                <a:solidFill>
                  <a:schemeClr val="tx1"/>
                </a:solidFill>
              </a:rPr>
              <a:t>legislation (</a:t>
            </a:r>
            <a:r>
              <a:rPr lang="en-GB" sz="1600" dirty="0" err="1">
                <a:solidFill>
                  <a:schemeClr val="tx1"/>
                </a:solidFill>
              </a:rPr>
              <a:t>e.g</a:t>
            </a:r>
            <a:r>
              <a:rPr lang="en-GB" sz="1600" dirty="0">
                <a:solidFill>
                  <a:schemeClr val="tx1"/>
                </a:solidFill>
              </a:rPr>
              <a:t>: chemicals; environment; health)</a:t>
            </a:r>
            <a:endParaRPr lang="en-US" sz="1600" dirty="0">
              <a:solidFill>
                <a:schemeClr val="tx1"/>
              </a:solidFill>
            </a:endParaRPr>
          </a:p>
          <a:p>
            <a:pPr>
              <a:defRPr/>
            </a:pPr>
            <a:r>
              <a:rPr lang="en-GB" sz="1600" dirty="0">
                <a:solidFill>
                  <a:schemeClr val="tx1"/>
                </a:solidFill>
              </a:rPr>
              <a:t>Address new concerns or new developments</a:t>
            </a:r>
            <a:r>
              <a:rPr lang="en-GB" sz="1600" dirty="0" smtClean="0">
                <a:solidFill>
                  <a:schemeClr val="tx1"/>
                </a:solidFill>
              </a:rPr>
              <a:t>.</a:t>
            </a:r>
          </a:p>
          <a:p>
            <a:pPr marL="0" indent="0">
              <a:buFont typeface="Wingdings" pitchFamily="2" charset="2"/>
              <a:buNone/>
              <a:defRPr/>
            </a:pPr>
            <a:endParaRPr lang="en-GB" sz="900" dirty="0">
              <a:solidFill>
                <a:schemeClr val="tx1"/>
              </a:solidFill>
            </a:endParaRPr>
          </a:p>
        </p:txBody>
      </p:sp>
      <p:pic>
        <p:nvPicPr>
          <p:cNvPr id="8196" name="Picture 5" descr="C:\Users\Admin\Documents\BREITHAUPT\Code of Conduct\Guidelines\Guidelines\Slide_04.jpg"/>
          <p:cNvPicPr>
            <a:picLocks noChangeAspect="1" noChangeArrowheads="1"/>
          </p:cNvPicPr>
          <p:nvPr/>
        </p:nvPicPr>
        <p:blipFill>
          <a:blip r:embed="rId2" cstate="screen"/>
          <a:srcRect/>
          <a:stretch>
            <a:fillRect/>
          </a:stretch>
        </p:blipFill>
        <p:spPr bwMode="auto">
          <a:xfrm>
            <a:off x="6156176" y="4221088"/>
            <a:ext cx="2664296" cy="19545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150938" y="908050"/>
            <a:ext cx="7793037" cy="768350"/>
          </a:xfrm>
        </p:spPr>
        <p:txBody>
          <a:bodyPr/>
          <a:lstStyle/>
          <a:p>
            <a:pPr algn="ctr"/>
            <a:r>
              <a:rPr lang="en-GB" sz="3600" b="1" i="1" dirty="0" smtClean="0"/>
              <a:t>Policy </a:t>
            </a:r>
            <a:r>
              <a:rPr lang="en-GB" sz="4000" dirty="0" smtClean="0"/>
              <a:t> </a:t>
            </a:r>
            <a:r>
              <a:rPr lang="en-GB" sz="1600" dirty="0" smtClean="0"/>
              <a:t/>
            </a:r>
            <a:br>
              <a:rPr lang="en-GB" sz="1600" dirty="0" smtClean="0"/>
            </a:br>
            <a:r>
              <a:rPr lang="en-US" sz="1600" dirty="0" smtClean="0"/>
              <a:t/>
            </a:r>
            <a:br>
              <a:rPr lang="en-US" sz="1600" dirty="0" smtClean="0"/>
            </a:br>
            <a:r>
              <a:rPr lang="en-GB" sz="1800" b="1" dirty="0" smtClean="0"/>
              <a:t>Guidance on Pest and Pesticide Management Policy Development [2010]</a:t>
            </a:r>
            <a:endParaRPr lang="en-US" sz="1800" dirty="0" smtClean="0"/>
          </a:p>
        </p:txBody>
      </p:sp>
      <p:sp>
        <p:nvSpPr>
          <p:cNvPr id="5" name="Inhaltsplatzhalter 4"/>
          <p:cNvSpPr>
            <a:spLocks noGrp="1"/>
          </p:cNvSpPr>
          <p:nvPr>
            <p:ph idx="1"/>
          </p:nvPr>
        </p:nvSpPr>
        <p:spPr>
          <a:xfrm>
            <a:off x="539552" y="2276872"/>
            <a:ext cx="8348464" cy="4176464"/>
          </a:xfrm>
        </p:spPr>
        <p:txBody>
          <a:bodyPr/>
          <a:lstStyle/>
          <a:p>
            <a:pPr>
              <a:defRPr/>
            </a:pPr>
            <a:r>
              <a:rPr lang="en-GB" sz="1600" dirty="0">
                <a:solidFill>
                  <a:schemeClr val="tx1"/>
                </a:solidFill>
              </a:rPr>
              <a:t>Provides guidance on pest and pesticide management policy development in support of pesticide risk reduction and </a:t>
            </a:r>
            <a:r>
              <a:rPr lang="en-GB" sz="1600" dirty="0">
                <a:solidFill>
                  <a:schemeClr val="tx1"/>
                </a:solidFill>
                <a:hlinkClick r:id="rId2"/>
              </a:rPr>
              <a:t>sustainable agricultural production</a:t>
            </a:r>
            <a:r>
              <a:rPr lang="en-GB" sz="1600" dirty="0">
                <a:solidFill>
                  <a:schemeClr val="tx1"/>
                </a:solidFill>
              </a:rPr>
              <a:t>. </a:t>
            </a:r>
          </a:p>
          <a:p>
            <a:pPr>
              <a:defRPr/>
            </a:pPr>
            <a:r>
              <a:rPr lang="en-GB" sz="1600" dirty="0">
                <a:solidFill>
                  <a:schemeClr val="tx1"/>
                </a:solidFill>
              </a:rPr>
              <a:t>Encourages governments and other stakeholders:</a:t>
            </a:r>
            <a:br>
              <a:rPr lang="en-GB" sz="1600" dirty="0">
                <a:solidFill>
                  <a:schemeClr val="tx1"/>
                </a:solidFill>
              </a:rPr>
            </a:br>
            <a:r>
              <a:rPr lang="en-GB" sz="1600" dirty="0">
                <a:solidFill>
                  <a:schemeClr val="tx1"/>
                </a:solidFill>
              </a:rPr>
              <a:t>-  to consider the question </a:t>
            </a:r>
            <a:r>
              <a:rPr lang="en-GB" sz="1600" i="1" dirty="0">
                <a:solidFill>
                  <a:schemeClr val="tx1"/>
                </a:solidFill>
              </a:rPr>
              <a:t>to what extent current pesticide use is actually justified</a:t>
            </a:r>
            <a:r>
              <a:rPr lang="en-GB" sz="1600" dirty="0">
                <a:solidFill>
                  <a:schemeClr val="tx1"/>
                </a:solidFill>
              </a:rPr>
              <a:t>.  </a:t>
            </a:r>
            <a:br>
              <a:rPr lang="en-GB" sz="1600" dirty="0">
                <a:solidFill>
                  <a:schemeClr val="tx1"/>
                </a:solidFill>
              </a:rPr>
            </a:br>
            <a:r>
              <a:rPr lang="en-GB" sz="1600" dirty="0">
                <a:solidFill>
                  <a:schemeClr val="tx1"/>
                </a:solidFill>
              </a:rPr>
              <a:t>-  to place pesticide management in the broader context of pest management. </a:t>
            </a:r>
          </a:p>
          <a:p>
            <a:pPr marL="0" indent="0">
              <a:buNone/>
              <a:defRPr/>
            </a:pPr>
            <a:endParaRPr lang="en-GB" sz="800" dirty="0">
              <a:solidFill>
                <a:schemeClr val="tx1"/>
              </a:solidFill>
            </a:endParaRPr>
          </a:p>
          <a:p>
            <a:pPr>
              <a:defRPr/>
            </a:pPr>
            <a:r>
              <a:rPr lang="en-US" sz="1600" dirty="0">
                <a:solidFill>
                  <a:schemeClr val="tx1"/>
                </a:solidFill>
              </a:rPr>
              <a:t>Special attention is given to:</a:t>
            </a:r>
            <a:br>
              <a:rPr lang="en-US" sz="1600" dirty="0">
                <a:solidFill>
                  <a:schemeClr val="tx1"/>
                </a:solidFill>
              </a:rPr>
            </a:br>
            <a:r>
              <a:rPr lang="en-US" sz="1600" dirty="0">
                <a:solidFill>
                  <a:schemeClr val="tx1"/>
                </a:solidFill>
              </a:rPr>
              <a:t>- The concept of pesticide risk reduction,</a:t>
            </a:r>
            <a:br>
              <a:rPr lang="en-US" sz="1600" dirty="0">
                <a:solidFill>
                  <a:schemeClr val="tx1"/>
                </a:solidFill>
              </a:rPr>
            </a:br>
            <a:r>
              <a:rPr lang="en-US" sz="1600" dirty="0">
                <a:solidFill>
                  <a:schemeClr val="tx1"/>
                </a:solidFill>
              </a:rPr>
              <a:t>- </a:t>
            </a:r>
            <a:r>
              <a:rPr lang="en-US" sz="1600" dirty="0">
                <a:solidFill>
                  <a:schemeClr val="tx1"/>
                </a:solidFill>
                <a:hlinkClick r:id="rId3"/>
              </a:rPr>
              <a:t>Integrated Pest Management</a:t>
            </a:r>
            <a:r>
              <a:rPr lang="en-US" sz="1600" dirty="0">
                <a:solidFill>
                  <a:schemeClr val="tx1"/>
                </a:solidFill>
              </a:rPr>
              <a:t> (IPM) to reduce reliance on pesticides,</a:t>
            </a:r>
            <a:br>
              <a:rPr lang="en-US" sz="1600" dirty="0">
                <a:solidFill>
                  <a:schemeClr val="tx1"/>
                </a:solidFill>
              </a:rPr>
            </a:br>
            <a:r>
              <a:rPr lang="en-US" sz="1600" dirty="0">
                <a:solidFill>
                  <a:schemeClr val="tx1"/>
                </a:solidFill>
              </a:rPr>
              <a:t>- L</a:t>
            </a:r>
            <a:r>
              <a:rPr lang="en-GB" sz="1600" dirty="0" err="1">
                <a:solidFill>
                  <a:schemeClr val="tx1"/>
                </a:solidFill>
              </a:rPr>
              <a:t>inkages</a:t>
            </a:r>
            <a:r>
              <a:rPr lang="en-GB" sz="1600" dirty="0">
                <a:solidFill>
                  <a:schemeClr val="tx1"/>
                </a:solidFill>
              </a:rPr>
              <a:t> between sustainable pest management and policy objectives related </a:t>
            </a:r>
            <a:br>
              <a:rPr lang="en-GB" sz="1600" dirty="0">
                <a:solidFill>
                  <a:schemeClr val="tx1"/>
                </a:solidFill>
              </a:rPr>
            </a:br>
            <a:r>
              <a:rPr lang="en-GB" sz="1600" dirty="0">
                <a:solidFill>
                  <a:schemeClr val="tx1"/>
                </a:solidFill>
              </a:rPr>
              <a:t>  to environmental protection, human health, food safety and trade. </a:t>
            </a:r>
            <a:endParaRPr lang="en-US" sz="1600" dirty="0">
              <a:solidFill>
                <a:schemeClr val="tx1"/>
              </a:solidFill>
            </a:endParaRPr>
          </a:p>
          <a:p>
            <a:pPr>
              <a:defRPr/>
            </a:pPr>
            <a:r>
              <a:rPr lang="en-US" sz="1600" dirty="0">
                <a:solidFill>
                  <a:schemeClr val="tx1"/>
                </a:solidFill>
              </a:rPr>
              <a:t>Governments are encouraged to analyse their pest and pesticide management situation, to identify areas for improvement, and to develop plans to realize these </a:t>
            </a:r>
            <a:r>
              <a:rPr lang="en-US" sz="1600" dirty="0" smtClean="0">
                <a:solidFill>
                  <a:schemeClr val="tx1"/>
                </a:solidFill>
              </a:rPr>
              <a:t>improvements.</a:t>
            </a:r>
          </a:p>
          <a:p>
            <a:pPr>
              <a:defRPr/>
            </a:pPr>
            <a:r>
              <a:rPr lang="en-US" sz="1600" dirty="0" smtClean="0">
                <a:solidFill>
                  <a:schemeClr val="tx1"/>
                </a:solidFill>
              </a:rPr>
              <a:t>An </a:t>
            </a:r>
            <a:r>
              <a:rPr lang="en-US" sz="1600" dirty="0">
                <a:solidFill>
                  <a:schemeClr val="tx1"/>
                </a:solidFill>
              </a:rPr>
              <a:t>overview of policy tools that can play a role in </a:t>
            </a:r>
            <a:r>
              <a:rPr lang="en-US" sz="1600" dirty="0" smtClean="0">
                <a:solidFill>
                  <a:schemeClr val="tx1"/>
                </a:solidFill>
              </a:rPr>
              <a:t>such plans </a:t>
            </a:r>
            <a:r>
              <a:rPr lang="en-US" sz="1600" dirty="0">
                <a:solidFill>
                  <a:schemeClr val="tx1"/>
                </a:solidFill>
              </a:rPr>
              <a:t>is </a:t>
            </a:r>
            <a:r>
              <a:rPr lang="en-US" sz="1600" dirty="0" smtClean="0">
                <a:solidFill>
                  <a:schemeClr val="tx1"/>
                </a:solidFill>
              </a:rPr>
              <a:t>provided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p:cNvSpPr>
            <a:spLocks noGrp="1"/>
          </p:cNvSpPr>
          <p:nvPr>
            <p:ph idx="1"/>
          </p:nvPr>
        </p:nvSpPr>
        <p:spPr>
          <a:xfrm>
            <a:off x="755650" y="1989138"/>
            <a:ext cx="7712075" cy="4032250"/>
          </a:xfrm>
        </p:spPr>
        <p:txBody>
          <a:bodyPr/>
          <a:lstStyle/>
          <a:p>
            <a:pPr marL="0" indent="0">
              <a:buFont typeface="Wingdings" pitchFamily="2" charset="2"/>
              <a:buNone/>
              <a:defRPr/>
            </a:pPr>
            <a:r>
              <a:rPr lang="en-US" sz="1600" dirty="0" smtClean="0">
                <a:solidFill>
                  <a:schemeClr val="tx1"/>
                </a:solidFill>
              </a:rPr>
              <a:t>These </a:t>
            </a:r>
            <a:r>
              <a:rPr lang="en-US" sz="1600" dirty="0">
                <a:solidFill>
                  <a:schemeClr val="tx1"/>
                </a:solidFill>
              </a:rPr>
              <a:t>guidelines </a:t>
            </a:r>
            <a:r>
              <a:rPr lang="en-US" sz="1600" dirty="0" smtClean="0">
                <a:solidFill>
                  <a:schemeClr val="tx1"/>
                </a:solidFill>
              </a:rPr>
              <a:t>provide </a:t>
            </a:r>
            <a:r>
              <a:rPr lang="en-US" sz="1600" dirty="0">
                <a:solidFill>
                  <a:schemeClr val="tx1"/>
                </a:solidFill>
              </a:rPr>
              <a:t>guidance on how to establish and implement a pesticide registration scheme</a:t>
            </a:r>
            <a:r>
              <a:rPr lang="en-US" sz="1600" dirty="0" smtClean="0">
                <a:solidFill>
                  <a:schemeClr val="tx1"/>
                </a:solidFill>
              </a:rPr>
              <a:t>.</a:t>
            </a:r>
          </a:p>
          <a:p>
            <a:pPr marL="0" indent="0">
              <a:buFont typeface="Wingdings" pitchFamily="2" charset="2"/>
              <a:buNone/>
              <a:defRPr/>
            </a:pPr>
            <a:r>
              <a:rPr lang="en-US" sz="1600" dirty="0" smtClean="0">
                <a:solidFill>
                  <a:schemeClr val="tx1"/>
                </a:solidFill>
              </a:rPr>
              <a:t> </a:t>
            </a:r>
          </a:p>
          <a:p>
            <a:pPr>
              <a:defRPr/>
            </a:pPr>
            <a:r>
              <a:rPr lang="en-US" sz="1600" dirty="0" smtClean="0">
                <a:solidFill>
                  <a:schemeClr val="tx1"/>
                </a:solidFill>
              </a:rPr>
              <a:t>They </a:t>
            </a:r>
            <a:r>
              <a:rPr lang="en-US" sz="1600" dirty="0">
                <a:solidFill>
                  <a:schemeClr val="tx1"/>
                </a:solidFill>
              </a:rPr>
              <a:t>provide general advice on principles, process and requirements for registration of pesticides, including institutional and administrative organization. </a:t>
            </a:r>
            <a:endParaRPr lang="en-US" sz="1600" dirty="0" smtClean="0">
              <a:solidFill>
                <a:schemeClr val="tx1"/>
              </a:solidFill>
            </a:endParaRPr>
          </a:p>
          <a:p>
            <a:pPr>
              <a:defRPr/>
            </a:pPr>
            <a:r>
              <a:rPr lang="en-US" sz="1600" dirty="0" smtClean="0">
                <a:solidFill>
                  <a:schemeClr val="tx1"/>
                </a:solidFill>
              </a:rPr>
              <a:t>They </a:t>
            </a:r>
            <a:r>
              <a:rPr lang="en-US" sz="1600" dirty="0">
                <a:solidFill>
                  <a:schemeClr val="tx1"/>
                </a:solidFill>
              </a:rPr>
              <a:t>also provide guidance on post-registration activities; coordination and collaboration; regular review of registered pesticides; funding of pesticide </a:t>
            </a:r>
            <a:r>
              <a:rPr lang="en-US" sz="1600" dirty="0" smtClean="0">
                <a:solidFill>
                  <a:schemeClr val="tx1"/>
                </a:solidFill>
              </a:rPr>
              <a:t>registration.</a:t>
            </a:r>
          </a:p>
          <a:p>
            <a:pPr>
              <a:defRPr/>
            </a:pPr>
            <a:r>
              <a:rPr lang="en-US" sz="1600" dirty="0" smtClean="0">
                <a:solidFill>
                  <a:schemeClr val="tx1"/>
                </a:solidFill>
              </a:rPr>
              <a:t>A </a:t>
            </a:r>
            <a:r>
              <a:rPr lang="en-US" sz="1600" dirty="0">
                <a:solidFill>
                  <a:schemeClr val="tx1"/>
                </a:solidFill>
              </a:rPr>
              <a:t>number of specific issues are discussed, such as: formulants; equivalence determination; minor uses; comparative risk assessment; registration of biopesticides</a:t>
            </a:r>
            <a:r>
              <a:rPr lang="en-US" sz="1600" dirty="0" smtClean="0">
                <a:solidFill>
                  <a:schemeClr val="tx1"/>
                </a:solidFill>
              </a:rPr>
              <a:t>. </a:t>
            </a:r>
            <a:endParaRPr lang="en-US" sz="1600" dirty="0">
              <a:solidFill>
                <a:schemeClr val="tx1"/>
              </a:solidFill>
            </a:endParaRPr>
          </a:p>
          <a:p>
            <a:pPr>
              <a:defRPr/>
            </a:pPr>
            <a:r>
              <a:rPr lang="en-US" sz="1600" dirty="0" smtClean="0">
                <a:solidFill>
                  <a:schemeClr val="tx1"/>
                </a:solidFill>
              </a:rPr>
              <a:t>It </a:t>
            </a:r>
            <a:r>
              <a:rPr lang="en-US" sz="1600" dirty="0">
                <a:solidFill>
                  <a:schemeClr val="tx1"/>
                </a:solidFill>
              </a:rPr>
              <a:t>is recognized that there are large differences between countries and therefore scenarios for the phased establishment of registration schemes are provided. </a:t>
            </a:r>
            <a:r>
              <a:rPr lang="en-US" sz="1600" dirty="0" smtClean="0">
                <a:solidFill>
                  <a:schemeClr val="tx1"/>
                </a:solidFill>
              </a:rPr>
              <a:t> Resource </a:t>
            </a:r>
            <a:r>
              <a:rPr lang="en-US" sz="1600" dirty="0">
                <a:solidFill>
                  <a:schemeClr val="tx1"/>
                </a:solidFill>
              </a:rPr>
              <a:t>poor countries can start with initial schemes that can be elaborated later on. </a:t>
            </a:r>
            <a:endParaRPr lang="en-US" sz="1600" dirty="0" smtClean="0">
              <a:solidFill>
                <a:schemeClr val="tx1"/>
              </a:solidFill>
            </a:endParaRPr>
          </a:p>
          <a:p>
            <a:pPr marL="0" indent="0">
              <a:buFont typeface="Wingdings" pitchFamily="2" charset="2"/>
              <a:buNone/>
              <a:defRPr/>
            </a:pPr>
            <a:endParaRPr lang="en-GB" sz="1300" dirty="0" smtClean="0"/>
          </a:p>
          <a:p>
            <a:pPr>
              <a:defRPr/>
            </a:pPr>
            <a:endParaRPr lang="en-US" sz="1300" dirty="0" smtClean="0"/>
          </a:p>
        </p:txBody>
      </p:sp>
      <p:sp>
        <p:nvSpPr>
          <p:cNvPr id="10243" name="Titel 1"/>
          <p:cNvSpPr>
            <a:spLocks noGrp="1"/>
          </p:cNvSpPr>
          <p:nvPr>
            <p:ph type="title"/>
          </p:nvPr>
        </p:nvSpPr>
        <p:spPr>
          <a:xfrm>
            <a:off x="1187450" y="476672"/>
            <a:ext cx="7793038" cy="1199728"/>
          </a:xfrm>
        </p:spPr>
        <p:txBody>
          <a:bodyPr/>
          <a:lstStyle/>
          <a:p>
            <a:pPr algn="ctr"/>
            <a:r>
              <a:rPr lang="en-GB" sz="3600" b="1" i="1" dirty="0" smtClean="0"/>
              <a:t>Registration</a:t>
            </a:r>
            <a:r>
              <a:rPr lang="en-GB" sz="1200" i="1" dirty="0" smtClean="0"/>
              <a:t/>
            </a:r>
            <a:br>
              <a:rPr lang="en-GB" sz="1200" i="1" dirty="0" smtClean="0"/>
            </a:br>
            <a:r>
              <a:rPr lang="en-US" sz="1600" dirty="0" smtClean="0"/>
              <a:t/>
            </a:r>
            <a:br>
              <a:rPr lang="en-US" sz="1600" dirty="0" smtClean="0"/>
            </a:br>
            <a:r>
              <a:rPr lang="en-GB" sz="1800" b="1" dirty="0" smtClean="0"/>
              <a:t>Guidelines for the Registration of Pesticides [2010]</a:t>
            </a:r>
            <a:r>
              <a:rPr lang="en-GB" sz="1800" b="1" u="sng" dirty="0" smtClean="0"/>
              <a:t> </a:t>
            </a:r>
            <a:endParaRPr lang="en-US" sz="18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xEl>
                                              <p:pRg st="3" end="3"/>
                                            </p:txEl>
                                          </p:spTgt>
                                        </p:tgtEl>
                                        <p:attrNameLst>
                                          <p:attrName>style.visibility</p:attrName>
                                        </p:attrNameLst>
                                      </p:cBhvr>
                                      <p:to>
                                        <p:strVal val="visible"/>
                                      </p:to>
                                    </p:set>
                                    <p:anim calcmode="lin" valueType="num">
                                      <p:cBhvr additive="base">
                                        <p:cTn id="11"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2">
                                            <p:txEl>
                                              <p:pRg st="4" end="4"/>
                                            </p:txEl>
                                          </p:spTgt>
                                        </p:tgtEl>
                                        <p:attrNameLst>
                                          <p:attrName>style.visibility</p:attrName>
                                        </p:attrNameLst>
                                      </p:cBhvr>
                                      <p:to>
                                        <p:strVal val="visible"/>
                                      </p:to>
                                    </p:set>
                                    <p:anim calcmode="lin" valueType="num">
                                      <p:cBhvr additive="base">
                                        <p:cTn id="15"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42">
                                            <p:txEl>
                                              <p:pRg st="5" end="5"/>
                                            </p:txEl>
                                          </p:spTgt>
                                        </p:tgtEl>
                                        <p:attrNameLst>
                                          <p:attrName>style.visibility</p:attrName>
                                        </p:attrNameLst>
                                      </p:cBhvr>
                                      <p:to>
                                        <p:strVal val="visible"/>
                                      </p:to>
                                    </p:set>
                                    <p:anim calcmode="lin" valueType="num">
                                      <p:cBhvr additive="base">
                                        <p:cTn id="19" dur="5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1115616" y="549275"/>
            <a:ext cx="7864872" cy="1150938"/>
          </a:xfrm>
        </p:spPr>
        <p:txBody>
          <a:bodyPr anchor="t"/>
          <a:lstStyle/>
          <a:p>
            <a:pPr algn="ctr"/>
            <a:r>
              <a:rPr lang="en-GB" sz="3600" b="1" i="1" dirty="0" smtClean="0"/>
              <a:t>Registration</a:t>
            </a:r>
            <a:r>
              <a:rPr lang="en-GB" sz="1600" b="1" i="1" dirty="0" smtClean="0"/>
              <a:t/>
            </a:r>
            <a:br>
              <a:rPr lang="en-GB" sz="1600" b="1" i="1" dirty="0" smtClean="0"/>
            </a:br>
            <a:r>
              <a:rPr lang="en-GB" sz="1600" b="1" i="1" dirty="0" smtClean="0"/>
              <a:t/>
            </a:r>
            <a:br>
              <a:rPr lang="en-GB" sz="1600" b="1" i="1" dirty="0" smtClean="0"/>
            </a:br>
            <a:r>
              <a:rPr lang="de-DE" sz="1800" b="1" dirty="0" smtClean="0"/>
              <a:t>Guidelines on Data Requirements for the Registration of Pesticides [2013]</a:t>
            </a:r>
            <a:r>
              <a:rPr lang="de-DE" sz="1800" b="1" dirty="0" smtClean="0">
                <a:solidFill>
                  <a:schemeClr val="tx1"/>
                </a:solidFill>
              </a:rPr>
              <a:t/>
            </a:r>
            <a:br>
              <a:rPr lang="de-DE" sz="1800" b="1" dirty="0" smtClean="0">
                <a:solidFill>
                  <a:schemeClr val="tx1"/>
                </a:solidFill>
              </a:rPr>
            </a:br>
            <a:endParaRPr lang="en-US" sz="1800" dirty="0" smtClean="0">
              <a:solidFill>
                <a:schemeClr val="tx1"/>
              </a:solidFill>
            </a:endParaRPr>
          </a:p>
        </p:txBody>
      </p:sp>
      <p:sp>
        <p:nvSpPr>
          <p:cNvPr id="2" name="Inhaltsplatzhalter 2"/>
          <p:cNvSpPr>
            <a:spLocks noGrp="1"/>
          </p:cNvSpPr>
          <p:nvPr>
            <p:ph idx="1"/>
          </p:nvPr>
        </p:nvSpPr>
        <p:spPr>
          <a:xfrm>
            <a:off x="827088" y="1989138"/>
            <a:ext cx="7772400" cy="4114800"/>
          </a:xfrm>
        </p:spPr>
        <p:txBody>
          <a:bodyPr/>
          <a:lstStyle/>
          <a:p>
            <a:pPr marL="0" indent="0">
              <a:buFont typeface="Wingdings" pitchFamily="2" charset="2"/>
              <a:buNone/>
              <a:defRPr/>
            </a:pPr>
            <a:endParaRPr lang="en-US" sz="1600" dirty="0" smtClean="0">
              <a:solidFill>
                <a:schemeClr val="tx1"/>
              </a:solidFill>
            </a:endParaRPr>
          </a:p>
          <a:p>
            <a:pPr marL="0" indent="0">
              <a:buFont typeface="Wingdings" pitchFamily="2" charset="2"/>
              <a:buNone/>
              <a:defRPr/>
            </a:pPr>
            <a:r>
              <a:rPr lang="en-US" sz="1600" dirty="0" smtClean="0">
                <a:solidFill>
                  <a:schemeClr val="tx1"/>
                </a:solidFill>
              </a:rPr>
              <a:t>These </a:t>
            </a:r>
            <a:r>
              <a:rPr lang="en-US" sz="1600" dirty="0">
                <a:solidFill>
                  <a:schemeClr val="tx1"/>
                </a:solidFill>
              </a:rPr>
              <a:t>guidelines focus on the scientific data and other information that generally may be required to determine what </a:t>
            </a:r>
            <a:r>
              <a:rPr lang="en-US" sz="1600" dirty="0" smtClean="0">
                <a:solidFill>
                  <a:schemeClr val="tx1"/>
                </a:solidFill>
              </a:rPr>
              <a:t>pesticides </a:t>
            </a:r>
            <a:r>
              <a:rPr lang="en-US" sz="1600" dirty="0">
                <a:solidFill>
                  <a:schemeClr val="tx1"/>
                </a:solidFill>
              </a:rPr>
              <a:t>can be permitted for use and for what purposes</a:t>
            </a:r>
            <a:r>
              <a:rPr lang="en-US" sz="1600" dirty="0" smtClean="0">
                <a:solidFill>
                  <a:schemeClr val="tx1"/>
                </a:solidFill>
              </a:rPr>
              <a:t>.</a:t>
            </a:r>
          </a:p>
          <a:p>
            <a:pPr marL="0" indent="0">
              <a:buFont typeface="Wingdings" pitchFamily="2" charset="2"/>
              <a:buNone/>
              <a:defRPr/>
            </a:pPr>
            <a:r>
              <a:rPr lang="en-US" sz="800" dirty="0" smtClean="0">
                <a:solidFill>
                  <a:schemeClr val="tx1"/>
                </a:solidFill>
              </a:rPr>
              <a:t> </a:t>
            </a:r>
            <a:endParaRPr lang="en-US" sz="800" dirty="0">
              <a:solidFill>
                <a:schemeClr val="tx1"/>
              </a:solidFill>
            </a:endParaRPr>
          </a:p>
          <a:p>
            <a:pPr marL="0" indent="0">
              <a:buFont typeface="Wingdings" pitchFamily="2" charset="2"/>
              <a:buNone/>
              <a:defRPr/>
            </a:pPr>
            <a:endParaRPr lang="en-US" sz="800" dirty="0" smtClean="0">
              <a:solidFill>
                <a:schemeClr val="tx1"/>
              </a:solidFill>
            </a:endParaRPr>
          </a:p>
          <a:p>
            <a:pPr marL="0" indent="0">
              <a:buFont typeface="Wingdings" pitchFamily="2" charset="2"/>
              <a:buNone/>
              <a:defRPr/>
            </a:pPr>
            <a:r>
              <a:rPr lang="en-US" sz="1600" dirty="0" smtClean="0">
                <a:solidFill>
                  <a:schemeClr val="tx1"/>
                </a:solidFill>
              </a:rPr>
              <a:t>It </a:t>
            </a:r>
            <a:r>
              <a:rPr lang="en-US" sz="1600" dirty="0">
                <a:solidFill>
                  <a:schemeClr val="tx1"/>
                </a:solidFill>
              </a:rPr>
              <a:t>includes description of: </a:t>
            </a:r>
            <a:endParaRPr lang="en-US" sz="1600" dirty="0" smtClean="0">
              <a:solidFill>
                <a:schemeClr val="tx1"/>
              </a:solidFill>
            </a:endParaRPr>
          </a:p>
          <a:p>
            <a:pPr>
              <a:defRPr/>
            </a:pPr>
            <a:r>
              <a:rPr lang="en-US" sz="1600" dirty="0" smtClean="0">
                <a:solidFill>
                  <a:schemeClr val="tx1"/>
                </a:solidFill>
              </a:rPr>
              <a:t>the </a:t>
            </a:r>
            <a:r>
              <a:rPr lang="en-US" sz="1600" dirty="0">
                <a:solidFill>
                  <a:schemeClr val="tx1"/>
                </a:solidFill>
              </a:rPr>
              <a:t>types of data and information required and why; </a:t>
            </a:r>
            <a:endParaRPr lang="en-US" sz="1600" dirty="0" smtClean="0">
              <a:solidFill>
                <a:schemeClr val="tx1"/>
              </a:solidFill>
            </a:endParaRPr>
          </a:p>
          <a:p>
            <a:pPr>
              <a:defRPr/>
            </a:pPr>
            <a:r>
              <a:rPr lang="en-US" sz="1600" dirty="0" smtClean="0">
                <a:solidFill>
                  <a:schemeClr val="tx1"/>
                </a:solidFill>
              </a:rPr>
              <a:t>how </a:t>
            </a:r>
            <a:r>
              <a:rPr lang="en-US" sz="1600" dirty="0">
                <a:solidFill>
                  <a:schemeClr val="tx1"/>
                </a:solidFill>
              </a:rPr>
              <a:t>the data may be used in decision-making; </a:t>
            </a:r>
            <a:endParaRPr lang="en-US" sz="1600" dirty="0" smtClean="0">
              <a:solidFill>
                <a:schemeClr val="tx1"/>
              </a:solidFill>
            </a:endParaRPr>
          </a:p>
          <a:p>
            <a:pPr>
              <a:defRPr/>
            </a:pPr>
            <a:r>
              <a:rPr lang="en-US" sz="1600" dirty="0" smtClean="0">
                <a:solidFill>
                  <a:schemeClr val="tx1"/>
                </a:solidFill>
              </a:rPr>
              <a:t>factors </a:t>
            </a:r>
            <a:r>
              <a:rPr lang="en-US" sz="1600" dirty="0">
                <a:solidFill>
                  <a:schemeClr val="tx1"/>
                </a:solidFill>
              </a:rPr>
              <a:t>that affect data requirements</a:t>
            </a:r>
            <a:r>
              <a:rPr lang="en-US" sz="1600" dirty="0" smtClean="0">
                <a:solidFill>
                  <a:schemeClr val="tx1"/>
                </a:solidFill>
              </a:rPr>
              <a:t>.</a:t>
            </a:r>
          </a:p>
          <a:p>
            <a:pPr marL="0" indent="0">
              <a:buFont typeface="Wingdings" pitchFamily="2" charset="2"/>
              <a:buNone/>
              <a:defRPr/>
            </a:pPr>
            <a:r>
              <a:rPr lang="en-US" sz="800" dirty="0" smtClean="0">
                <a:solidFill>
                  <a:schemeClr val="tx1"/>
                </a:solidFill>
              </a:rPr>
              <a:t> </a:t>
            </a:r>
          </a:p>
          <a:p>
            <a:pPr marL="0" indent="0">
              <a:buNone/>
              <a:defRPr/>
            </a:pPr>
            <a:r>
              <a:rPr lang="en-US" sz="1600" dirty="0" smtClean="0">
                <a:solidFill>
                  <a:schemeClr val="tx1"/>
                </a:solidFill>
              </a:rPr>
              <a:t>The </a:t>
            </a:r>
            <a:r>
              <a:rPr lang="en-US" sz="1600" dirty="0">
                <a:solidFill>
                  <a:schemeClr val="tx1"/>
                </a:solidFill>
              </a:rPr>
              <a:t>guidelines also address some special situations such as, biological pest control agents, emergency approvals and </a:t>
            </a:r>
            <a:r>
              <a:rPr lang="en-US" sz="1600" dirty="0" smtClean="0">
                <a:solidFill>
                  <a:schemeClr val="tx1"/>
                </a:solidFill>
              </a:rPr>
              <a:t>experimental use.</a:t>
            </a:r>
          </a:p>
          <a:p>
            <a:pPr marL="0" indent="0">
              <a:buFont typeface="Wingdings" pitchFamily="2" charset="2"/>
              <a:buNone/>
              <a:defRPr/>
            </a:pPr>
            <a:r>
              <a:rPr lang="en-US" sz="800" dirty="0" smtClean="0">
                <a:solidFill>
                  <a:schemeClr val="tx1"/>
                </a:solidFill>
              </a:rPr>
              <a:t> </a:t>
            </a:r>
            <a:endParaRPr lang="en-US" sz="800" dirty="0">
              <a:solidFill>
                <a:schemeClr val="tx1"/>
              </a:solidFill>
            </a:endParaRPr>
          </a:p>
          <a:p>
            <a:pPr>
              <a:buNone/>
              <a:defRPr/>
            </a:pPr>
            <a:r>
              <a:rPr lang="en-US" sz="1600" dirty="0" smtClean="0">
                <a:solidFill>
                  <a:schemeClr val="tx1"/>
                </a:solidFill>
              </a:rPr>
              <a:t>The </a:t>
            </a:r>
            <a:r>
              <a:rPr lang="en-US" sz="1600" dirty="0">
                <a:solidFill>
                  <a:schemeClr val="tx1"/>
                </a:solidFill>
              </a:rPr>
              <a:t>annexes provide comprehensive lists of recommended data requirements.</a:t>
            </a:r>
            <a:endParaRPr lang="en-GB"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 calcmode="lin" valueType="num">
                                      <p:cBhvr additive="base">
                                        <p:cTn id="3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827088" y="1989138"/>
            <a:ext cx="7772400" cy="4114800"/>
          </a:xfrm>
        </p:spPr>
        <p:txBody>
          <a:bodyPr/>
          <a:lstStyle/>
          <a:p>
            <a:pPr marL="0" indent="0">
              <a:buFont typeface="Wingdings" pitchFamily="2" charset="2"/>
              <a:buNone/>
              <a:defRPr/>
            </a:pPr>
            <a:endParaRPr lang="en-GB" sz="2000" dirty="0" smtClean="0">
              <a:solidFill>
                <a:schemeClr val="tx1"/>
              </a:solidFill>
            </a:endParaRPr>
          </a:p>
          <a:p>
            <a:pPr marL="0" indent="0">
              <a:buFont typeface="Wingdings" pitchFamily="2" charset="2"/>
              <a:buNone/>
              <a:defRPr/>
            </a:pPr>
            <a:r>
              <a:rPr lang="en-GB" sz="1800" dirty="0" smtClean="0">
                <a:solidFill>
                  <a:schemeClr val="tx1"/>
                </a:solidFill>
              </a:rPr>
              <a:t>These </a:t>
            </a:r>
            <a:r>
              <a:rPr lang="en-GB" sz="1800" dirty="0">
                <a:solidFill>
                  <a:schemeClr val="tx1"/>
                </a:solidFill>
              </a:rPr>
              <a:t>guidelines provide guidance for both the pesticide industry and governments on the design, conduct and evaluation of pesticide efficacy trials, as stipulated by the Code of Conduct</a:t>
            </a:r>
            <a:r>
              <a:rPr lang="en-GB" sz="1800" dirty="0" smtClean="0">
                <a:solidFill>
                  <a:schemeClr val="tx1"/>
                </a:solidFill>
              </a:rPr>
              <a:t>.</a:t>
            </a:r>
          </a:p>
          <a:p>
            <a:pPr marL="0" indent="0">
              <a:buFont typeface="Wingdings" pitchFamily="2" charset="2"/>
              <a:buNone/>
              <a:defRPr/>
            </a:pPr>
            <a:r>
              <a:rPr lang="en-GB" sz="1800" dirty="0" smtClean="0">
                <a:solidFill>
                  <a:schemeClr val="tx1"/>
                </a:solidFill>
              </a:rPr>
              <a:t> </a:t>
            </a:r>
          </a:p>
          <a:p>
            <a:pPr>
              <a:defRPr/>
            </a:pPr>
            <a:r>
              <a:rPr lang="en-GB" sz="1800" dirty="0" smtClean="0">
                <a:solidFill>
                  <a:schemeClr val="tx1"/>
                </a:solidFill>
              </a:rPr>
              <a:t>They </a:t>
            </a:r>
            <a:r>
              <a:rPr lang="en-US" sz="1800" dirty="0">
                <a:solidFill>
                  <a:schemeClr val="tx1"/>
                </a:solidFill>
              </a:rPr>
              <a:t>elaborate on the general principles</a:t>
            </a:r>
            <a:r>
              <a:rPr lang="en-GB" sz="1800" dirty="0">
                <a:solidFill>
                  <a:schemeClr val="tx1"/>
                </a:solidFill>
              </a:rPr>
              <a:t> of a </a:t>
            </a:r>
            <a:r>
              <a:rPr lang="en-US" sz="1800" dirty="0">
                <a:solidFill>
                  <a:schemeClr val="tx1"/>
                </a:solidFill>
              </a:rPr>
              <a:t>harmonized pesticide efficacy testing method and evaluation of plant protection products for registration purposes</a:t>
            </a:r>
            <a:r>
              <a:rPr lang="en-GB" sz="1800" dirty="0">
                <a:solidFill>
                  <a:schemeClr val="tx1"/>
                </a:solidFill>
              </a:rPr>
              <a:t>. </a:t>
            </a:r>
            <a:endParaRPr lang="en-GB" sz="1800" dirty="0" smtClean="0">
              <a:solidFill>
                <a:schemeClr val="tx1"/>
              </a:solidFill>
            </a:endParaRPr>
          </a:p>
          <a:p>
            <a:pPr marL="0" indent="0">
              <a:buFont typeface="Wingdings" pitchFamily="2" charset="2"/>
              <a:buNone/>
              <a:defRPr/>
            </a:pPr>
            <a:endParaRPr lang="en-GB" sz="1800" dirty="0" smtClean="0">
              <a:solidFill>
                <a:schemeClr val="tx1"/>
              </a:solidFill>
            </a:endParaRPr>
          </a:p>
          <a:p>
            <a:pPr>
              <a:defRPr/>
            </a:pPr>
            <a:r>
              <a:rPr lang="en-GB" sz="1800" dirty="0" smtClean="0">
                <a:solidFill>
                  <a:schemeClr val="tx1"/>
                </a:solidFill>
              </a:rPr>
              <a:t>The guidelines focus on: pesticides for plant protection, including: plant growth regulators and desiccants or defoliants; </a:t>
            </a:r>
            <a:r>
              <a:rPr lang="en-US" sz="1800" dirty="0" smtClean="0">
                <a:solidFill>
                  <a:schemeClr val="tx1"/>
                </a:solidFill>
              </a:rPr>
              <a:t>biological control agents; </a:t>
            </a:r>
            <a:r>
              <a:rPr lang="en-US" sz="1800" dirty="0" err="1" smtClean="0">
                <a:solidFill>
                  <a:schemeClr val="tx1"/>
                </a:solidFill>
              </a:rPr>
              <a:t>behaviour</a:t>
            </a:r>
            <a:r>
              <a:rPr lang="en-US" sz="1800" dirty="0" smtClean="0">
                <a:solidFill>
                  <a:schemeClr val="tx1"/>
                </a:solidFill>
              </a:rPr>
              <a:t> modifying chemicals and plant extracts.</a:t>
            </a:r>
          </a:p>
        </p:txBody>
      </p:sp>
      <p:sp>
        <p:nvSpPr>
          <p:cNvPr id="12291" name="Titel 3"/>
          <p:cNvSpPr>
            <a:spLocks noGrp="1"/>
          </p:cNvSpPr>
          <p:nvPr>
            <p:ph type="title"/>
          </p:nvPr>
        </p:nvSpPr>
        <p:spPr>
          <a:xfrm>
            <a:off x="1187450" y="549275"/>
            <a:ext cx="7793038" cy="1150938"/>
          </a:xfrm>
        </p:spPr>
        <p:txBody>
          <a:bodyPr anchor="t"/>
          <a:lstStyle/>
          <a:p>
            <a:pPr algn="ctr"/>
            <a:r>
              <a:rPr lang="en-GB" sz="3600" b="1" i="1" dirty="0" smtClean="0"/>
              <a:t>Registration</a:t>
            </a:r>
            <a:r>
              <a:rPr lang="en-GB" sz="2000" b="1" i="1" dirty="0" smtClean="0"/>
              <a:t/>
            </a:r>
            <a:br>
              <a:rPr lang="en-GB" sz="2000" b="1" i="1" dirty="0" smtClean="0"/>
            </a:br>
            <a:r>
              <a:rPr lang="en-GB" sz="2000" b="1" i="1" dirty="0" smtClean="0"/>
              <a:t/>
            </a:r>
            <a:br>
              <a:rPr lang="en-GB" sz="2000" b="1" i="1" dirty="0" smtClean="0"/>
            </a:br>
            <a:r>
              <a:rPr lang="en-GB" sz="1800" b="1" dirty="0" smtClean="0"/>
              <a:t>Guidelines on efficacy evaluation of plant protection products [2006]</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2305</Words>
  <Application>Microsoft Office PowerPoint</Application>
  <PresentationFormat>Bildschirmpräsentation (4:3)</PresentationFormat>
  <Paragraphs>250</Paragraphs>
  <Slides>30</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2" baseType="lpstr">
      <vt:lpstr>Mengsels</vt:lpstr>
      <vt:lpstr>Photo Editor Photo</vt:lpstr>
      <vt:lpstr> Code of Conduct on  Pesticide Management</vt:lpstr>
      <vt:lpstr>       Code of Conduct </vt:lpstr>
      <vt:lpstr>Technical Guidelines in support of the Code of Conduct</vt:lpstr>
      <vt:lpstr>Framework of Technical Guidelines </vt:lpstr>
      <vt:lpstr> Legislation  Guidelines for legislation on the control of pesticides [1989]</vt:lpstr>
      <vt:lpstr>Policy    Guidance on Pest and Pesticide Management Policy Development [2010]</vt:lpstr>
      <vt:lpstr>Registration  Guidelines for the Registration of Pesticides [2010] </vt:lpstr>
      <vt:lpstr>Registration  Guidelines on Data Requirements for the Registration of Pesticides [2013] </vt:lpstr>
      <vt:lpstr>Registration  Guidelines on efficacy evaluation of plant protection products [2006]</vt:lpstr>
      <vt:lpstr>Registration  Guidelines on good labelling practice for pesticides [1995]</vt:lpstr>
      <vt:lpstr>           Registration  Revised guidelines on environmental criteria for the registration of pesticides [1989]   </vt:lpstr>
      <vt:lpstr>Registration  Guidelines on the registration of biological pest control agents [1988]</vt:lpstr>
      <vt:lpstr>Compliance and Enforcement  Guidelines for quality control of pesticides [2011]</vt:lpstr>
      <vt:lpstr>Compliance and Enforcement  Guidelines on compliance and enforcement of a pesticide regulatory programme [2006] </vt:lpstr>
      <vt:lpstr>Distribution and Sales  Guidelines on Pesticide Advertising [2010]</vt:lpstr>
      <vt:lpstr>Distribution and Sales  Provisional guidelines on tender procedures for the procurement of pesticides [1994] </vt:lpstr>
      <vt:lpstr>Distribution and Sales  Guidelines for retail distribution of pesticides with particular reference to storage  and handling at the point of supply to users in developing countries [1988] </vt:lpstr>
      <vt:lpstr>               Use  Guidelines for personal protection when working with  pesticides in tropical climates [1990]</vt:lpstr>
      <vt:lpstr>                     Use  Guidelines on good practice for ground application of pesticides [2001] Guidelines on good practice for aerial application of pesticides [2001] </vt:lpstr>
      <vt:lpstr>    Application Equipment  Various guidelines related to registration, certification, testing  and use of pesticide application equipment</vt:lpstr>
      <vt:lpstr>Prevention and Disposal  of Obsolete Stocks  Guidelines on management options for empty containers [2008]</vt:lpstr>
      <vt:lpstr>Prevention and Disposal  of Obsolete Stocks Guidelines for the management of small quantities of unwanted and obsolete pesticides [1999] </vt:lpstr>
      <vt:lpstr>Prevention and Disposal  of Obsolete Stocks Disposal of bulk quantities of obsolete pesticides in developing countries [1996]</vt:lpstr>
      <vt:lpstr>Prevention and Disposal  of Obsolete Stocks Prevention of accumulation of obsolete stocks [1995]</vt:lpstr>
      <vt:lpstr>Post Registration Surveillance Guidelines on Prevention and Management of Pesticide Resistance [2012]</vt:lpstr>
      <vt:lpstr>Post Registration Surveillance Guidelines on post-registration surveillance and other activities in the field of pesticides [1988]</vt:lpstr>
      <vt:lpstr>Post Registration Surveillance Guidelines on developing a reporting system for health and environmental incidents resulting from exposure to pesticides [2010]</vt:lpstr>
      <vt:lpstr>Monitoring and Observance of the Code of Conduct Guidelines on monitoring and observance of the Code [2006]</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the review process and the actions taken after adoption of the revised Code.</dc:title>
  <dc:creator>Harold van der Valk</dc:creator>
  <cp:lastModifiedBy>Admin</cp:lastModifiedBy>
  <cp:revision>381</cp:revision>
  <cp:lastPrinted>2011-01-07T13:22:42Z</cp:lastPrinted>
  <dcterms:created xsi:type="dcterms:W3CDTF">2003-10-23T16:32:47Z</dcterms:created>
  <dcterms:modified xsi:type="dcterms:W3CDTF">2014-02-05T10:20:11Z</dcterms:modified>
</cp:coreProperties>
</file>