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</p:sldLst>
    </p:custShow>
  </p:custShow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chemeClr val="tx1"/>
    </p:penClr>
  </p:showPr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98"/>
    </p:cViewPr>
  </p:sorterViewPr>
  <p:notesViewPr>
    <p:cSldViewPr>
      <p:cViewPr varScale="1">
        <p:scale>
          <a:sx n="31" d="100"/>
          <a:sy n="31" d="100"/>
        </p:scale>
        <p:origin x="-160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5FFD48-5994-4EEB-81F3-2DEA449BCC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717C5-489C-4782-94C4-C70A2F977C98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A8F1-57EB-421C-841C-8928909CFDB6}" type="slidenum">
              <a:rPr lang="en-GB"/>
              <a:pPr/>
              <a:t>4</a:t>
            </a:fld>
            <a:endParaRPr lang="en-GB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AFA91-1B36-4F1F-A47B-36E5117F2D99}" type="slidenum">
              <a:rPr lang="en-GB"/>
              <a:pPr/>
              <a:t>7</a:t>
            </a:fld>
            <a:endParaRPr lang="en-GB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0D39-6DBB-4619-A813-022F73DCBAAF}" type="slidenum">
              <a:rPr lang="en-GB"/>
              <a:pPr/>
              <a:t>10</a:t>
            </a:fld>
            <a:endParaRPr lang="en-GB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8A090-4B9A-4396-AD06-6A3B3A0BCD17}" type="slidenum">
              <a:rPr lang="en-GB"/>
              <a:pPr/>
              <a:t>13</a:t>
            </a:fld>
            <a:endParaRPr lang="en-GB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C7FF-01EB-4899-B387-3FE32B981145}" type="slidenum">
              <a:rPr lang="en-GB"/>
              <a:pPr/>
              <a:t>16</a:t>
            </a:fld>
            <a:endParaRPr lang="en-GB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B51D3-027D-42DD-ADB0-40EBBC3CA92D}" type="slidenum">
              <a:rPr lang="en-GB"/>
              <a:pPr/>
              <a:t>19</a:t>
            </a:fld>
            <a:endParaRPr lang="en-GB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E598E-A60E-4669-8EDA-BE73DC0FBB9C}" type="slidenum">
              <a:rPr lang="en-GB"/>
              <a:pPr/>
              <a:t>22</a:t>
            </a:fld>
            <a:endParaRPr lang="en-GB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CDF0C-A6C1-4F44-B4C1-F2007BB1E87F}" type="slidenum">
              <a:rPr lang="en-GB"/>
              <a:pPr/>
              <a:t>52</a:t>
            </a:fld>
            <a:endParaRPr lang="en-GB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B472-54E9-4DDF-9C0B-B78A22F81E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3FAFC-29BE-472C-A159-1384EE8D83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F6929-2DA7-42FC-8A11-26FDF6ACCB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7249-9871-426A-BE00-46F1F130A0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C4ECB-A338-479E-B75E-E5E21FA64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BD81-1943-481B-9008-0EA64C9804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7650-C7DE-441A-9C75-63EA63699B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B68C-2C8A-45A5-A79C-828B6BC421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23B1-D93E-41E7-8862-854AC31EAC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74F18-51A1-4EAB-9F55-A17C9C58C3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B5FB-6E2B-4407-B1DA-4F36653D4A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WFS+5 Micro gardens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70F1C-9E97-44F2-8A84-32FC5CB6F7E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zo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6612-3E59-4662-89EF-BD09EE89A464}" type="slidenum">
              <a:rPr lang="en-GB"/>
              <a:pPr/>
              <a:t>1</a:t>
            </a:fld>
            <a:endParaRPr lang="en-GB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  <a:latin typeface="Arial" charset="0"/>
              </a:rPr>
              <a:t>Clean and high quality vegetable production for home consumption and income generation in Dakar, Senegal.</a:t>
            </a:r>
          </a:p>
        </p:txBody>
      </p:sp>
      <p:pic>
        <p:nvPicPr>
          <p:cNvPr id="2051" name="Picture 3" descr="C:\aLUCIE\Photos\Colombia\MG caption\COL M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467600" cy="479583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8EC8-F4B4-48C0-B457-A434A0B947D6}" type="slidenum">
              <a:rPr lang="en-GB"/>
              <a:pPr/>
              <a:t>10</a:t>
            </a:fld>
            <a:endParaRPr lang="en-GB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The floating system is very efficient for getting high yields of many kinds of fresh leafy vegetables, Conception, Chile</a:t>
            </a:r>
          </a:p>
        </p:txBody>
      </p:sp>
      <p:pic>
        <p:nvPicPr>
          <p:cNvPr id="39939" name="Picture 3" descr="C:\aLUCIE\Photos\Colombia\MG caption\COL MG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467600" cy="49466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8727-13EC-4CA2-8519-7BF74C6FF012}" type="slidenum">
              <a:rPr lang="en-GB"/>
              <a:pPr/>
              <a:t>11</a:t>
            </a:fld>
            <a:endParaRPr lang="en-GB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Roof tops are most useful to host Micro Gardens, Armenia, Colombia</a:t>
            </a:r>
          </a:p>
        </p:txBody>
      </p:sp>
      <p:pic>
        <p:nvPicPr>
          <p:cNvPr id="41987" name="Picture 3" descr="C:\aLUCIE\Photos\Colombia\MG caption\COL MG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91400" cy="5033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74B1-6608-4DE0-9C09-A5ECF8EB09B1}" type="slidenum">
              <a:rPr lang="en-GB"/>
              <a:pPr/>
              <a:t>12</a:t>
            </a:fld>
            <a:endParaRPr lang="en-GB"/>
          </a:p>
        </p:txBody>
      </p:sp>
      <p:pic>
        <p:nvPicPr>
          <p:cNvPr id="43011" name="Picture 3" descr="C:\aLUCIE\Photos\Colombia\MG caption\COL MG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43800" cy="5245100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Roof tops are most useful to host Micro Gardens, Armenia, Colombia</a:t>
            </a:r>
          </a:p>
        </p:txBody>
      </p:sp>
    </p:spTree>
  </p:cSld>
  <p:clrMapOvr>
    <a:masterClrMapping/>
  </p:clrMapOvr>
  <p:transition advTm="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B500-E548-4831-B1F0-27B42D64C9EB}" type="slidenum">
              <a:rPr lang="en-GB"/>
              <a:pPr/>
              <a:t>13</a:t>
            </a:fld>
            <a:endParaRPr lang="en-GB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Both floating and substrate Micro garden system can be applied in roof top micro gardens, Armenia, Colombia.</a:t>
            </a:r>
          </a:p>
        </p:txBody>
      </p:sp>
      <p:pic>
        <p:nvPicPr>
          <p:cNvPr id="44035" name="Picture 3" descr="C:\aLUCIE\Photos\Colombia\MG caption\COL MG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369175" cy="49323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4ECF-4CB4-4B9F-A68B-50B87D295095}" type="slidenum">
              <a:rPr lang="en-GB"/>
              <a:pPr/>
              <a:t>14</a:t>
            </a:fld>
            <a:endParaRPr lang="en-GB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A broad range of vegetables can be successfully produced in Micro garden systems, Pereira, Colombia.</a:t>
            </a:r>
          </a:p>
        </p:txBody>
      </p:sp>
      <p:pic>
        <p:nvPicPr>
          <p:cNvPr id="46083" name="Picture 3" descr="C:\aLUCIE\Photos\Colombia\MG caption\COL MG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0000" cy="50387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CB7E-8560-4283-833F-72E6BC645DFF}" type="slidenum">
              <a:rPr lang="en-GB"/>
              <a:pPr/>
              <a:t>15</a:t>
            </a:fld>
            <a:endParaRPr lang="en-GB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Waste materials can be usefully recycled for growing vegetables in confined spaces, Armenia, Colombia.</a:t>
            </a:r>
          </a:p>
        </p:txBody>
      </p:sp>
      <p:pic>
        <p:nvPicPr>
          <p:cNvPr id="47107" name="Picture 3" descr="C:\aLUCIE\Photos\Colombia\MG caption\COL MG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83500" cy="52419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EE-5D8A-4FFC-A96E-179E69128877}" type="slidenum">
              <a:rPr lang="en-GB"/>
              <a:pPr/>
              <a:t>16</a:t>
            </a:fld>
            <a:endParaRPr lang="en-GB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Many kinds and sizes of container are adapted for growing vegetables in Micro garden systems, Colombia.</a:t>
            </a:r>
          </a:p>
        </p:txBody>
      </p:sp>
      <p:pic>
        <p:nvPicPr>
          <p:cNvPr id="48131" name="Picture 3" descr="C:\aLUCIE\Photos\Colombia\MG caption\COL MG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467600" cy="513873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AEA5-890C-4838-B703-FA4C77F135DD}" type="slidenum">
              <a:rPr lang="en-GB"/>
              <a:pPr/>
              <a:t>17</a:t>
            </a:fld>
            <a:endParaRPr lang="en-GB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Teachers and students during their free time grow Micro gardens, Alfredo Garcia College, Pereira, Colombia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81000" y="1905000"/>
          <a:ext cx="8382000" cy="3867150"/>
        </p:xfrm>
        <a:graphic>
          <a:graphicData uri="http://schemas.openxmlformats.org/presentationml/2006/ole">
            <p:oleObj spid="_x0000_s50180" name="Photo Editor Photo" r:id="rId3" imgW="5571429" imgH="2572109" progId="MSPhotoEd.3">
              <p:embed/>
            </p:oleObj>
          </a:graphicData>
        </a:graphic>
      </p:graphicFrame>
    </p:spTree>
  </p:cSld>
  <p:clrMapOvr>
    <a:masterClrMapping/>
  </p:clrMapOvr>
  <p:transition advTm="5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600-69E5-413B-B121-8D55C2843F53}" type="slidenum">
              <a:rPr lang="en-GB"/>
              <a:pPr/>
              <a:t>18</a:t>
            </a:fld>
            <a:endParaRPr lang="en-GB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Pensioners produce fresh vegetables in an old people’s home in Pereira, Colombia.</a:t>
            </a:r>
          </a:p>
        </p:txBody>
      </p:sp>
      <p:pic>
        <p:nvPicPr>
          <p:cNvPr id="51203" name="Picture 3" descr="C:\aLUCIE\Photos\Colombia\MG caption\COL MG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69250" cy="5160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0A2-02CF-4BE7-A584-208DE274E108}" type="slidenum">
              <a:rPr lang="en-GB"/>
              <a:pPr/>
              <a:t>19</a:t>
            </a:fld>
            <a:endParaRPr lang="en-GB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Several generations of the same family are equally fit to care the Micro garden systems, Salento, Colombia</a:t>
            </a:r>
          </a:p>
        </p:txBody>
      </p:sp>
      <p:pic>
        <p:nvPicPr>
          <p:cNvPr id="52227" name="Picture 3" descr="C:\aLUCIE\Photos\Colombia\MG caption\COL MG 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20000" cy="50561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D7DA-1074-4875-8F14-EF4539D719F3}" type="slidenum">
              <a:rPr lang="en-GB"/>
              <a:pPr/>
              <a:t>2</a:t>
            </a:fld>
            <a:endParaRPr lang="en-GB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Ladies enjoy exhibiting the wonderful results obtained by producing high quality vegetables at home, Dakar, Senegal.</a:t>
            </a:r>
          </a:p>
        </p:txBody>
      </p:sp>
      <p:pic>
        <p:nvPicPr>
          <p:cNvPr id="5123" name="Picture 3" descr="C:\aLUCIE\Photos\Colombia\MG caption\COL M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3625"/>
            <a:ext cx="7543800" cy="50323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23C9-9287-4B69-8992-B21BB35116AB}" type="slidenum">
              <a:rPr lang="en-GB"/>
              <a:pPr/>
              <a:t>20</a:t>
            </a:fld>
            <a:endParaRPr lang="en-GB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Onions perform very well in Micro gardens, Santa Rosa de Cabal, Colombia</a:t>
            </a:r>
          </a:p>
        </p:txBody>
      </p:sp>
      <p:pic>
        <p:nvPicPr>
          <p:cNvPr id="54275" name="Picture 3" descr="C:\aLUCIE\Photos\Colombia\MG caption\COL MG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21613" cy="50895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AA23-78DB-4962-BA5C-52A6507CD819}" type="slidenum">
              <a:rPr lang="en-GB"/>
              <a:pPr/>
              <a:t>21</a:t>
            </a:fld>
            <a:endParaRPr lang="en-GB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Diversified technologies can be adapted for growing vegetables in Micro gardens systems, Armenia, Colombia</a:t>
            </a:r>
          </a:p>
        </p:txBody>
      </p:sp>
      <p:pic>
        <p:nvPicPr>
          <p:cNvPr id="55299" name="Picture 3" descr="C:\aLUCIE\Photos\Colombia\MG caption\COL MG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914400"/>
            <a:ext cx="7902575" cy="53435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66BC-8766-473D-89F0-A05697A56FCC}" type="slidenum">
              <a:rPr lang="en-GB"/>
              <a:pPr/>
              <a:t>22</a:t>
            </a:fld>
            <a:endParaRPr lang="en-GB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Rice hulls mixed with coarse sand at a ratio 50:50 is an adequate substrate for Micro gardens, Salento, Colombia</a:t>
            </a:r>
          </a:p>
        </p:txBody>
      </p:sp>
      <p:pic>
        <p:nvPicPr>
          <p:cNvPr id="56323" name="Picture 3" descr="C:\aLUCIE\Photos\Colombia\MG caption\COL MG 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E2B5-8F19-484A-8A6F-FEB1B1BBA941}" type="slidenum">
              <a:rPr lang="en-GB"/>
              <a:pPr/>
              <a:t>23</a:t>
            </a:fld>
            <a:endParaRPr lang="en-GB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1079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Good results with Micro gardens encourage local authorities to promote this technology for the urban poor, Guatemala </a:t>
            </a:r>
          </a:p>
        </p:txBody>
      </p:sp>
      <p:pic>
        <p:nvPicPr>
          <p:cNvPr id="58371" name="Picture 3" descr="C:\aLUCIE\Photos\Colombia\MG caption\COL MG 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35900" cy="5208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2E77-20B6-4C0D-8350-B85D5E22148F}" type="slidenum">
              <a:rPr lang="en-GB"/>
              <a:pPr/>
              <a:t>24</a:t>
            </a:fld>
            <a:endParaRPr lang="en-GB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The successful adoption of Micro garden system can lead to expansion into larger areas of cultivation, Salento, Colombia.</a:t>
            </a:r>
          </a:p>
        </p:txBody>
      </p:sp>
      <p:pic>
        <p:nvPicPr>
          <p:cNvPr id="59395" name="Picture 3" descr="C:\aLUCIE\Photos\Colombia\MG caption\COL MG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3775"/>
            <a:ext cx="7597775" cy="52546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83E4-4047-4D2D-B64D-CA7B2C39307E}" type="slidenum">
              <a:rPr lang="en-GB"/>
              <a:pPr/>
              <a:t>25</a:t>
            </a:fld>
            <a:endParaRPr lang="en-GB"/>
          </a:p>
        </p:txBody>
      </p:sp>
      <p:pic>
        <p:nvPicPr>
          <p:cNvPr id="62466" name="Picture 2" descr="C:\aLUCIE\Photos\SEN\SEN A214\A2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58063" cy="50419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19CD-EC41-4566-8F18-78B40A1B90F8}" type="slidenum">
              <a:rPr lang="en-GB"/>
              <a:pPr/>
              <a:t>26</a:t>
            </a:fld>
            <a:endParaRPr lang="en-GB"/>
          </a:p>
        </p:txBody>
      </p:sp>
      <p:pic>
        <p:nvPicPr>
          <p:cNvPr id="63490" name="Picture 2" descr="C:\aLUCIE\Photos\SEN\SEN A214\A21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641350"/>
            <a:ext cx="3743325" cy="55737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224F-2A01-4D35-98B6-83D437F8A69B}" type="slidenum">
              <a:rPr lang="en-GB"/>
              <a:pPr/>
              <a:t>27</a:t>
            </a:fld>
            <a:endParaRPr lang="en-GB"/>
          </a:p>
        </p:txBody>
      </p:sp>
      <p:pic>
        <p:nvPicPr>
          <p:cNvPr id="64514" name="Picture 2" descr="C:\aLUCIE\Photos\SEN\SEN A214\A21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924800" cy="53403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58B-9E49-4C51-83D0-35E6F679193D}" type="slidenum">
              <a:rPr lang="en-GB"/>
              <a:pPr/>
              <a:t>28</a:t>
            </a:fld>
            <a:endParaRPr lang="en-GB"/>
          </a:p>
        </p:txBody>
      </p:sp>
      <p:pic>
        <p:nvPicPr>
          <p:cNvPr id="65538" name="Picture 2" descr="C:\aLUCIE\Photos\SEN\SEN A214\A214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3228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DF6-F79B-4384-A36D-5F10D1C2084C}" type="slidenum">
              <a:rPr lang="en-GB"/>
              <a:pPr/>
              <a:t>29</a:t>
            </a:fld>
            <a:endParaRPr lang="en-GB"/>
          </a:p>
        </p:txBody>
      </p:sp>
      <p:pic>
        <p:nvPicPr>
          <p:cNvPr id="66562" name="Picture 2" descr="C:\aLUCIE\Photos\SEN\SEN A214\A214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988300" cy="54768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C2D6-16FF-49C9-8B50-8D29AFE17E2D}" type="slidenum">
              <a:rPr lang="en-GB"/>
              <a:pPr/>
              <a:t>3</a:t>
            </a:fld>
            <a:endParaRPr lang="en-GB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If the soil quality doesn’t allow to grow vegetables, in Micro gardens systems you can do it, Dakar, Senegal.</a:t>
            </a:r>
          </a:p>
        </p:txBody>
      </p:sp>
      <p:pic>
        <p:nvPicPr>
          <p:cNvPr id="6147" name="Picture 3" descr="C:\aLUCIE\Photos\Colombia\MG caption\COL MG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73925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A9AD-9A11-488F-BD12-B640622C59D4}" type="slidenum">
              <a:rPr lang="en-GB"/>
              <a:pPr/>
              <a:t>30</a:t>
            </a:fld>
            <a:endParaRPr lang="en-GB"/>
          </a:p>
        </p:txBody>
      </p:sp>
      <p:pic>
        <p:nvPicPr>
          <p:cNvPr id="67586" name="Picture 2" descr="C:\aLUCIE\Photos\SEN\SEN A214\A21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97863" cy="52466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E1-F3C2-4A4D-87E2-881FCA92DBBA}" type="slidenum">
              <a:rPr lang="en-GB"/>
              <a:pPr/>
              <a:t>31</a:t>
            </a:fld>
            <a:endParaRPr lang="en-GB"/>
          </a:p>
        </p:txBody>
      </p:sp>
      <p:pic>
        <p:nvPicPr>
          <p:cNvPr id="68610" name="Picture 2" descr="C:\aLUCIE\Photos\SEN\SEN A214\A214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603250"/>
            <a:ext cx="3743325" cy="56499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A54D-1FB5-4CD2-84BE-37D069397521}" type="slidenum">
              <a:rPr lang="en-GB"/>
              <a:pPr/>
              <a:t>32</a:t>
            </a:fld>
            <a:endParaRPr lang="en-GB"/>
          </a:p>
        </p:txBody>
      </p:sp>
      <p:pic>
        <p:nvPicPr>
          <p:cNvPr id="69634" name="Picture 2" descr="C:\aLUCIE\Photos\SEN\SEN A214\A214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21650" cy="53990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7B1B-2734-4506-90E0-D31AF2745A04}" type="slidenum">
              <a:rPr lang="en-GB"/>
              <a:pPr/>
              <a:t>33</a:t>
            </a:fld>
            <a:endParaRPr lang="en-GB"/>
          </a:p>
        </p:txBody>
      </p:sp>
      <p:pic>
        <p:nvPicPr>
          <p:cNvPr id="70658" name="Picture 2" descr="C:\aLUCIE\Photos\SEN\SEN A214\A21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5721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B39-1EB3-4B0B-9A3B-96875469CB3A}" type="slidenum">
              <a:rPr lang="en-GB"/>
              <a:pPr/>
              <a:t>34</a:t>
            </a:fld>
            <a:endParaRPr lang="en-GB"/>
          </a:p>
        </p:txBody>
      </p:sp>
      <p:pic>
        <p:nvPicPr>
          <p:cNvPr id="71682" name="Picture 2" descr="C:\aLUCIE\Photos\SEN\SEN A214\A214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09638"/>
            <a:ext cx="7924800" cy="53403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0AE8-9DC4-4B7F-9647-2AD70633C901}" type="slidenum">
              <a:rPr lang="en-GB"/>
              <a:pPr/>
              <a:t>35</a:t>
            </a:fld>
            <a:endParaRPr lang="en-GB"/>
          </a:p>
        </p:txBody>
      </p:sp>
      <p:pic>
        <p:nvPicPr>
          <p:cNvPr id="72706" name="Picture 2" descr="C:\aLUCIE\Photos\SEN\SEN A216\A 2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772400" cy="52371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F346-1A24-4B48-BEA0-0FFC579617E0}" type="slidenum">
              <a:rPr lang="en-GB"/>
              <a:pPr/>
              <a:t>36</a:t>
            </a:fld>
            <a:endParaRPr lang="en-GB"/>
          </a:p>
        </p:txBody>
      </p:sp>
      <p:pic>
        <p:nvPicPr>
          <p:cNvPr id="73730" name="Picture 2" descr="C:\aLUCIE\Photos\SEN\SEN A216\A 216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001000" cy="53562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59AA-807E-4954-BAB3-903253CEEA8D}" type="slidenum">
              <a:rPr lang="en-GB"/>
              <a:pPr/>
              <a:t>37</a:t>
            </a:fld>
            <a:endParaRPr lang="en-GB"/>
          </a:p>
        </p:txBody>
      </p:sp>
      <p:pic>
        <p:nvPicPr>
          <p:cNvPr id="74754" name="Picture 2" descr="C:\aLUCIE\Photos\SEN\SEN A216\A 21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01000" cy="53911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1EB6-348B-4694-9E4E-6E2458BD5D32}" type="slidenum">
              <a:rPr lang="en-GB"/>
              <a:pPr/>
              <a:t>38</a:t>
            </a:fld>
            <a:endParaRPr lang="en-GB"/>
          </a:p>
        </p:txBody>
      </p:sp>
      <p:pic>
        <p:nvPicPr>
          <p:cNvPr id="75778" name="Picture 2" descr="C:\aLUCIE\Photos\SEN\SEN A216\A 216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696200" cy="5080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FDC9-21F1-42DC-8F1E-19543FD47C0E}" type="slidenum">
              <a:rPr lang="en-GB"/>
              <a:pPr/>
              <a:t>39</a:t>
            </a:fld>
            <a:endParaRPr lang="en-GB"/>
          </a:p>
        </p:txBody>
      </p:sp>
      <p:pic>
        <p:nvPicPr>
          <p:cNvPr id="76802" name="Picture 2" descr="C:\aLUCIE\Photos\SEN\SEN A216\A 21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772400" cy="52197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2FD9-CC58-439A-8ECB-3A38A46C5D4F}" type="slidenum">
              <a:rPr lang="en-GB"/>
              <a:pPr/>
              <a:t>4</a:t>
            </a:fld>
            <a:endParaRPr lang="en-GB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In very confined areas Micro gardens allow to grow high nutritional vegetables such as broccoli. </a:t>
            </a:r>
            <a:r>
              <a:rPr lang="es-ES_tradnl" b="1">
                <a:solidFill>
                  <a:srgbClr val="000099"/>
                </a:solidFill>
                <a:latin typeface="Arial" charset="0"/>
              </a:rPr>
              <a:t>El Salvador, C.A.</a:t>
            </a:r>
            <a:endParaRPr lang="en-GB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1747" name="Picture 3" descr="C:\aLUCIE\Photos\Colombia\MG caption\COL MG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350125" cy="49022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263E-2388-4C19-B4DC-59A711FBEA73}" type="slidenum">
              <a:rPr lang="en-GB"/>
              <a:pPr/>
              <a:t>40</a:t>
            </a:fld>
            <a:endParaRPr lang="en-GB"/>
          </a:p>
        </p:txBody>
      </p:sp>
      <p:pic>
        <p:nvPicPr>
          <p:cNvPr id="77826" name="Picture 2" descr="C:\aLUCIE\Photos\SEN\SEN A216\A 21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153400" cy="549433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55CA-6AC4-4AE5-B0A3-F06F46D658B7}" type="slidenum">
              <a:rPr lang="en-GB"/>
              <a:pPr/>
              <a:t>41</a:t>
            </a:fld>
            <a:endParaRPr lang="en-GB"/>
          </a:p>
        </p:txBody>
      </p:sp>
      <p:pic>
        <p:nvPicPr>
          <p:cNvPr id="78850" name="Picture 2" descr="C:\aLUCIE\Photos\SEN\SEN A216\A 216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001000" cy="55245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186A-73B3-44BE-8BDB-3C594F9D389B}" type="slidenum">
              <a:rPr lang="en-GB"/>
              <a:pPr/>
              <a:t>42</a:t>
            </a:fld>
            <a:endParaRPr lang="en-GB"/>
          </a:p>
        </p:txBody>
      </p:sp>
      <p:pic>
        <p:nvPicPr>
          <p:cNvPr id="79874" name="Picture 2" descr="C:\aLUCIE\Photos\SEN\SEN A216\A 21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4363"/>
            <a:ext cx="8229600" cy="55276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90D6-27E6-487B-9958-DCBBB188E44B}" type="slidenum">
              <a:rPr lang="en-GB"/>
              <a:pPr/>
              <a:t>43</a:t>
            </a:fld>
            <a:endParaRPr lang="en-GB"/>
          </a:p>
        </p:txBody>
      </p:sp>
      <p:pic>
        <p:nvPicPr>
          <p:cNvPr id="80898" name="Picture 2" descr="C:\aLUCIE\Photos\SEN\SEN A216\A 21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05800" cy="55213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D92B-47E3-489A-9AF6-A59A678020CF}" type="slidenum">
              <a:rPr lang="en-GB"/>
              <a:pPr/>
              <a:t>44</a:t>
            </a:fld>
            <a:endParaRPr lang="en-GB"/>
          </a:p>
        </p:txBody>
      </p:sp>
      <p:pic>
        <p:nvPicPr>
          <p:cNvPr id="81922" name="Picture 2" descr="C:\aLUCIE\Photos\SEN\SEN A216\A 21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4513"/>
            <a:ext cx="8382000" cy="56673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2345-6ED0-4578-AC3C-6FD806EA71DA}" type="slidenum">
              <a:rPr lang="en-GB"/>
              <a:pPr/>
              <a:t>45</a:t>
            </a:fld>
            <a:endParaRPr lang="en-GB"/>
          </a:p>
        </p:txBody>
      </p:sp>
      <p:pic>
        <p:nvPicPr>
          <p:cNvPr id="82946" name="Picture 2" descr="C:\aLUCIE\Photos\SEN\SEN A216\A 21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077200" cy="53689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3012-0FA8-478A-A9A5-6B41D1F26CE0}" type="slidenum">
              <a:rPr lang="en-GB"/>
              <a:pPr/>
              <a:t>46</a:t>
            </a:fld>
            <a:endParaRPr lang="en-GB"/>
          </a:p>
        </p:txBody>
      </p:sp>
      <p:pic>
        <p:nvPicPr>
          <p:cNvPr id="83970" name="Picture 2" descr="C:\aLUCIE\Photos\SEN\SEN A216\A 216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9938"/>
            <a:ext cx="8153400" cy="540226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8432-90C6-4F19-B988-301D444CCD59}" type="slidenum">
              <a:rPr lang="en-GB"/>
              <a:pPr/>
              <a:t>47</a:t>
            </a:fld>
            <a:endParaRPr lang="en-GB"/>
          </a:p>
        </p:txBody>
      </p:sp>
      <p:pic>
        <p:nvPicPr>
          <p:cNvPr id="84995" name="Picture 3" descr="C:\aLUCIE\Photos\SEN\SEN A216\A 216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24800" cy="5335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278E-DAB0-44C0-B6C3-257D71640A55}" type="slidenum">
              <a:rPr lang="en-GB"/>
              <a:pPr/>
              <a:t>48</a:t>
            </a:fld>
            <a:endParaRPr lang="en-GB"/>
          </a:p>
        </p:txBody>
      </p:sp>
      <p:pic>
        <p:nvPicPr>
          <p:cNvPr id="86018" name="Picture 2" descr="C:\aLUCIE\Photos\SEN\SEN A217\A2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2138"/>
            <a:ext cx="8382000" cy="55721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BEA3-C283-45DD-B4C6-F609025364EC}" type="slidenum">
              <a:rPr lang="en-GB"/>
              <a:pPr/>
              <a:t>49</a:t>
            </a:fld>
            <a:endParaRPr lang="en-GB"/>
          </a:p>
        </p:txBody>
      </p:sp>
      <p:pic>
        <p:nvPicPr>
          <p:cNvPr id="87042" name="Picture 2" descr="C:\aLUCIE\Photos\SEN\SEN A217\A21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7086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3638-5625-427D-9390-0EC58F4A5252}" type="slidenum">
              <a:rPr lang="en-GB"/>
              <a:pPr/>
              <a:t>5</a:t>
            </a:fld>
            <a:endParaRPr lang="en-GB"/>
          </a:p>
        </p:txBody>
      </p:sp>
      <p:pic>
        <p:nvPicPr>
          <p:cNvPr id="33795" name="Picture 3" descr="C:\aLUCIE\Photos\Colombia\MG caption\COL MG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910388" cy="4856163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In very confined areas Micro gardens allow to grow high nutritional vegetables such as crispy lettuce. </a:t>
            </a:r>
            <a:r>
              <a:rPr lang="es-ES_tradnl" b="1">
                <a:solidFill>
                  <a:srgbClr val="000099"/>
                </a:solidFill>
                <a:latin typeface="Arial" charset="0"/>
              </a:rPr>
              <a:t>El Salvador, C.A.</a:t>
            </a:r>
            <a:endParaRPr lang="en-GB" b="1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advTm="5000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F1B6-5D5A-4AAE-B4C7-9A416E8DBD5A}" type="slidenum">
              <a:rPr lang="en-GB"/>
              <a:pPr/>
              <a:t>50</a:t>
            </a:fld>
            <a:endParaRPr lang="en-GB"/>
          </a:p>
        </p:txBody>
      </p:sp>
      <p:pic>
        <p:nvPicPr>
          <p:cNvPr id="88066" name="Picture 2" descr="C:\aLUCIE\Photos\SEN\SEN A217\A217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53400" cy="53451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A19-87AA-4FAF-A0A9-24CA38F30160}" type="slidenum">
              <a:rPr lang="en-GB"/>
              <a:pPr/>
              <a:t>51</a:t>
            </a:fld>
            <a:endParaRPr lang="en-GB"/>
          </a:p>
        </p:txBody>
      </p:sp>
      <p:pic>
        <p:nvPicPr>
          <p:cNvPr id="89090" name="Picture 2" descr="C:\aLUCIE\Photos\SEN\SEN A217\A217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56102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0F2A-1C2D-4978-8780-9DB1FEA5896F}" type="slidenum">
              <a:rPr lang="en-GB"/>
              <a:pPr/>
              <a:t>52</a:t>
            </a:fld>
            <a:endParaRPr lang="en-GB"/>
          </a:p>
        </p:txBody>
      </p:sp>
      <p:pic>
        <p:nvPicPr>
          <p:cNvPr id="90114" name="Picture 2" descr="C:\aLUCIE\Photos\SEN\SEN A217\A217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0075"/>
            <a:ext cx="8305800" cy="56070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053A-955C-49BB-B6B2-ACBCE7821825}" type="slidenum">
              <a:rPr lang="en-GB"/>
              <a:pPr/>
              <a:t>53</a:t>
            </a:fld>
            <a:endParaRPr lang="en-GB"/>
          </a:p>
        </p:txBody>
      </p:sp>
      <p:pic>
        <p:nvPicPr>
          <p:cNvPr id="91138" name="Picture 2" descr="C:\aLUCIE\Photos\SEN\SEN A218\A2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5800" cy="55784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ED4-3426-41CA-A8F6-E37CC4BCA883}" type="slidenum">
              <a:rPr lang="en-GB"/>
              <a:pPr/>
              <a:t>54</a:t>
            </a:fld>
            <a:endParaRPr lang="en-GB"/>
          </a:p>
        </p:txBody>
      </p:sp>
      <p:pic>
        <p:nvPicPr>
          <p:cNvPr id="92162" name="Picture 2" descr="C:\aLUCIE\Photos\SEN\SEN A218\A21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800" cy="53705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3E34-B98D-441D-A3F1-CF6FCC2C45A3}" type="slidenum">
              <a:rPr lang="en-GB"/>
              <a:pPr/>
              <a:t>55</a:t>
            </a:fld>
            <a:endParaRPr lang="en-GB"/>
          </a:p>
        </p:txBody>
      </p:sp>
      <p:pic>
        <p:nvPicPr>
          <p:cNvPr id="93186" name="Picture 2" descr="C:\aLUCIE\Photos\SEN\SEN A218\A218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3413"/>
            <a:ext cx="8305800" cy="55403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72D5-CABC-4105-9CC0-FCA4D2F54BFD}" type="slidenum">
              <a:rPr lang="en-GB"/>
              <a:pPr/>
              <a:t>56</a:t>
            </a:fld>
            <a:endParaRPr lang="en-GB"/>
          </a:p>
        </p:txBody>
      </p:sp>
      <p:pic>
        <p:nvPicPr>
          <p:cNvPr id="95234" name="Picture 2" descr="C:\aLUCIE\Photos\SEN\SEN A218\A218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55911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B3AD-2BF1-448F-92DD-EE6F495B001F}" type="slidenum">
              <a:rPr lang="en-GB"/>
              <a:pPr/>
              <a:t>57</a:t>
            </a:fld>
            <a:endParaRPr lang="en-GB"/>
          </a:p>
        </p:txBody>
      </p:sp>
      <p:pic>
        <p:nvPicPr>
          <p:cNvPr id="96258" name="Picture 2" descr="C:\aLUCIE\Photos\SEN\SEN A218\A218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9413"/>
            <a:ext cx="8610600" cy="57435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B2E4-42E6-42DA-A757-3B118327FF09}" type="slidenum">
              <a:rPr lang="en-GB"/>
              <a:pPr/>
              <a:t>58</a:t>
            </a:fld>
            <a:endParaRPr lang="en-GB"/>
          </a:p>
        </p:txBody>
      </p:sp>
      <p:pic>
        <p:nvPicPr>
          <p:cNvPr id="97282" name="Picture 2" descr="C:\aLUCIE\Photos\SEN\SEN A218\A21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19138"/>
            <a:ext cx="8153400" cy="527208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B5C-A18E-49B2-8205-DA4463BD7D93}" type="slidenum">
              <a:rPr lang="en-GB"/>
              <a:pPr/>
              <a:t>59</a:t>
            </a:fld>
            <a:endParaRPr lang="en-GB"/>
          </a:p>
        </p:txBody>
      </p:sp>
      <p:pic>
        <p:nvPicPr>
          <p:cNvPr id="98306" name="Picture 2" descr="C:\aLUCIE\Photos\SEN\SEN A218\A218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4513"/>
            <a:ext cx="8153400" cy="551338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718F-56AF-43D7-8BB1-DC26958D12F4}" type="slidenum">
              <a:rPr lang="en-GB"/>
              <a:pPr/>
              <a:t>6</a:t>
            </a:fld>
            <a:endParaRPr lang="en-GB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By applying very small amount of nutrients it is possible to harvest high yields of vegetables, San Salvador, C.A.</a:t>
            </a:r>
          </a:p>
        </p:txBody>
      </p:sp>
      <p:pic>
        <p:nvPicPr>
          <p:cNvPr id="34819" name="Picture 3" descr="C:\aLUCIE\Photos\Colombia\MG caption\COL MG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388225" cy="501173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FC2B-8F76-4E64-942D-DE7EE70055D7}" type="slidenum">
              <a:rPr lang="en-GB"/>
              <a:pPr/>
              <a:t>60</a:t>
            </a:fld>
            <a:endParaRPr lang="en-GB"/>
          </a:p>
        </p:txBody>
      </p:sp>
      <p:pic>
        <p:nvPicPr>
          <p:cNvPr id="99330" name="Picture 2" descr="C:\aLUCIE\Photos\SEN\SEN A218\A21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5991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C3C-AC88-4D68-B50B-1C07A9764FAC}" type="slidenum">
              <a:rPr lang="en-GB"/>
              <a:pPr/>
              <a:t>61</a:t>
            </a:fld>
            <a:endParaRPr lang="en-GB"/>
          </a:p>
        </p:txBody>
      </p:sp>
      <p:pic>
        <p:nvPicPr>
          <p:cNvPr id="100354" name="Picture 2" descr="C:\aLUCIE\Photos\SEN\SEN A218\A218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57245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FF9D-0E83-4035-BDD6-74DB1C859560}" type="slidenum">
              <a:rPr lang="en-GB"/>
              <a:pPr/>
              <a:t>62</a:t>
            </a:fld>
            <a:endParaRPr lang="en-GB"/>
          </a:p>
        </p:txBody>
      </p:sp>
      <p:pic>
        <p:nvPicPr>
          <p:cNvPr id="101378" name="Picture 2" descr="C:\aLUCIE\Photos\SEN\SEN A218\A218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8325"/>
            <a:ext cx="8382000" cy="56197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F070-6817-45D3-BD8A-52BB276D8D81}" type="slidenum">
              <a:rPr lang="en-GB"/>
              <a:pPr/>
              <a:t>63</a:t>
            </a:fld>
            <a:endParaRPr lang="en-GB"/>
          </a:p>
        </p:txBody>
      </p:sp>
      <p:pic>
        <p:nvPicPr>
          <p:cNvPr id="102402" name="Picture 2" descr="C:\aLUCIE\Photos\SEN\SEN A218\A218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69925"/>
            <a:ext cx="8458200" cy="54705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7733-18B4-4E87-A00B-3F3CF5F07B88}" type="slidenum">
              <a:rPr lang="en-GB"/>
              <a:pPr/>
              <a:t>64</a:t>
            </a:fld>
            <a:endParaRPr lang="en-GB"/>
          </a:p>
        </p:txBody>
      </p:sp>
      <p:pic>
        <p:nvPicPr>
          <p:cNvPr id="103426" name="Picture 2" descr="C:\aLUCIE\Photos\ANT\ANT 143\ANT 143 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0" y="90488"/>
            <a:ext cx="4222750" cy="615791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D2B0-DE94-42DC-B49D-D1AA83E88461}" type="slidenum">
              <a:rPr lang="en-GB"/>
              <a:pPr/>
              <a:t>65</a:t>
            </a:fld>
            <a:endParaRPr lang="en-GB"/>
          </a:p>
        </p:txBody>
      </p:sp>
      <p:pic>
        <p:nvPicPr>
          <p:cNvPr id="104450" name="Picture 2" descr="C:\aLUCIE\Photos\ANT\ANT 143\ANT 143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5925"/>
            <a:ext cx="8686800" cy="57261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0CD2-B54B-4F54-B5DE-AE09225BD78D}" type="slidenum">
              <a:rPr lang="en-GB"/>
              <a:pPr/>
              <a:t>66</a:t>
            </a:fld>
            <a:endParaRPr lang="en-GB"/>
          </a:p>
        </p:txBody>
      </p:sp>
      <p:pic>
        <p:nvPicPr>
          <p:cNvPr id="105474" name="Picture 2" descr="C:\aLUCIE\Photos\ANT\ANT 143\ANT 143 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431800"/>
            <a:ext cx="8615362" cy="564991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37FE-AC5D-40AB-94F7-32A419DC33AC}" type="slidenum">
              <a:rPr lang="en-GB"/>
              <a:pPr/>
              <a:t>67</a:t>
            </a:fld>
            <a:endParaRPr lang="en-GB"/>
          </a:p>
        </p:txBody>
      </p:sp>
      <p:pic>
        <p:nvPicPr>
          <p:cNvPr id="106498" name="Picture 2" descr="C:\aLUCIE\Photos\ANT\ANT 143\ANT 143 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400050"/>
            <a:ext cx="8634412" cy="57213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0D26-63C5-4EB3-81CB-6A53E9DB518E}" type="slidenum">
              <a:rPr lang="en-GB"/>
              <a:pPr/>
              <a:t>68</a:t>
            </a:fld>
            <a:endParaRPr lang="en-GB"/>
          </a:p>
        </p:txBody>
      </p:sp>
      <p:pic>
        <p:nvPicPr>
          <p:cNvPr id="107523" name="Picture 3" descr="C:\aLUCIE\Photos\ANT\Antigua146\ANT146 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6784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C5CB-6DE8-4686-9B30-9A7B152EAC30}" type="slidenum">
              <a:rPr lang="en-GB"/>
              <a:pPr/>
              <a:t>7</a:t>
            </a:fld>
            <a:endParaRPr lang="en-GB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Micro gardens help to generate income and food for the family when high unemployment prevails in the urban environment, El Salvador.</a:t>
            </a:r>
          </a:p>
        </p:txBody>
      </p:sp>
      <p:pic>
        <p:nvPicPr>
          <p:cNvPr id="35843" name="Picture 3" descr="C:\aLUCIE\Photos\Colombia\MG caption\COL MG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87450"/>
            <a:ext cx="7467600" cy="5060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976-C45A-4D9C-A68E-C8894AB00682}" type="slidenum">
              <a:rPr lang="en-GB"/>
              <a:pPr/>
              <a:t>8</a:t>
            </a:fld>
            <a:endParaRPr lang="en-GB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Children enjoy taking care of Micro gardens at home even in the rainy season, Belize</a:t>
            </a:r>
          </a:p>
        </p:txBody>
      </p:sp>
      <p:pic>
        <p:nvPicPr>
          <p:cNvPr id="37891" name="Picture 3" descr="C:\aLUCIE\Photos\Colombia\MG caption\COL MG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883525" cy="53101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WFS+5 Micro gardens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AEC0-D7B7-4103-A1F6-8AC5E11D91BA}" type="slidenum">
              <a:rPr lang="en-GB"/>
              <a:pPr/>
              <a:t>9</a:t>
            </a:fld>
            <a:endParaRPr lang="en-GB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99"/>
                </a:solidFill>
                <a:latin typeface="Arial" charset="0"/>
              </a:rPr>
              <a:t>All the family members can participate in producing fresh vegetables at home, Las Peñas, Batquisimeto, Venezuela.</a:t>
            </a:r>
          </a:p>
        </p:txBody>
      </p:sp>
      <p:pic>
        <p:nvPicPr>
          <p:cNvPr id="38915" name="Picture 3" descr="C:\aLUCIE\Photos\Colombia\MG caption\COL MG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8" y="1169988"/>
            <a:ext cx="3629025" cy="561181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725</Words>
  <Application>Microsoft Office PowerPoint</Application>
  <PresentationFormat>On-screen Show (4:3)</PresentationFormat>
  <Paragraphs>169</Paragraphs>
  <Slides>68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  <vt:variant>
        <vt:lpstr>Custom Shows</vt:lpstr>
      </vt:variant>
      <vt:variant>
        <vt:i4>1</vt:i4>
      </vt:variant>
    </vt:vector>
  </HeadingPairs>
  <TitlesOfParts>
    <vt:vector size="73" baseType="lpstr">
      <vt:lpstr>Times New Roman</vt:lpstr>
      <vt:lpstr>Arial</vt:lpstr>
      <vt:lpstr>Office Theme</vt:lpstr>
      <vt:lpstr>Microsoft Photo Editor 3.0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Custom Show 1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FAO</dc:creator>
  <cp:lastModifiedBy>FAO</cp:lastModifiedBy>
  <cp:revision>13</cp:revision>
  <dcterms:created xsi:type="dcterms:W3CDTF">2002-05-21T12:50:23Z</dcterms:created>
  <dcterms:modified xsi:type="dcterms:W3CDTF">2011-10-14T09:57:54Z</dcterms:modified>
</cp:coreProperties>
</file>