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57" r:id="rId3"/>
    <p:sldId id="292" r:id="rId4"/>
    <p:sldId id="300" r:id="rId5"/>
    <p:sldId id="304" r:id="rId6"/>
    <p:sldId id="293" r:id="rId7"/>
    <p:sldId id="306" r:id="rId8"/>
    <p:sldId id="305" r:id="rId9"/>
    <p:sldId id="308" r:id="rId10"/>
    <p:sldId id="295" r:id="rId11"/>
    <p:sldId id="296" r:id="rId12"/>
    <p:sldId id="307" r:id="rId13"/>
    <p:sldId id="298" r:id="rId14"/>
    <p:sldId id="286" r:id="rId15"/>
  </p:sldIdLst>
  <p:sldSz cx="9144000" cy="6858000" type="screen4x3"/>
  <p:notesSz cx="6794500" cy="9931400"/>
  <p:custDataLst>
    <p:tags r:id="rId18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y, John - AGRI/AGRI" initials="SJ-A" lastIdx="3" clrIdx="0">
    <p:extLst>
      <p:ext uri="{19B8F6BF-5375-455C-9EA6-DF929625EA0E}">
        <p15:presenceInfo xmlns:p15="http://schemas.microsoft.com/office/powerpoint/2012/main" userId="Seay, John - AGRI/AG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0A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76640" autoAdjust="0"/>
  </p:normalViewPr>
  <p:slideViewPr>
    <p:cSldViewPr>
      <p:cViewPr varScale="1">
        <p:scale>
          <a:sx n="85" d="100"/>
          <a:sy n="85" d="100"/>
        </p:scale>
        <p:origin x="21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948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8F6D0-ED33-4811-9686-81EDC28435DA}" type="datetimeFigureOut">
              <a:rPr lang="en-GB" smtClean="0"/>
              <a:pPr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B6566-9D8A-4E35-ABE6-0F42661911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36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7D03-7273-4F94-AE9C-682EA1EFC2A2}" type="datetimeFigureOut">
              <a:rPr lang="es-ES" smtClean="0"/>
              <a:pPr/>
              <a:t>15/05/2017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9D61A-FA88-46A2-A2F0-2A63498F1E7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272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386A3-2E31-4C9B-B0BE-45709ADB98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58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50" i="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05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GB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9D61A-FA88-46A2-A2F0-2A63498F1E78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13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  <a:prstGeom prst="rect">
            <a:avLst/>
          </a:prstGeo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  <a:prstGeom prst="rect">
            <a:avLst/>
          </a:prstGeo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noProof="1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22F72B-F2DC-4EC9-8ED7-BC2F5C807590}" type="datetime1">
              <a:rPr lang="es-ES" smtClean="0"/>
              <a:pPr/>
              <a:t>15/05/2017</a:t>
            </a:fld>
            <a:endParaRPr lang="es-E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488" y="776452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488" y="1950326"/>
            <a:ext cx="749808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4071E-317A-44F7-A29F-47E680691FF8}" type="datetime1">
              <a:rPr lang="es-ES" smtClean="0"/>
              <a:pPr/>
              <a:t>15/05/2017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0361D-3D35-40C7-B82D-EC8EA4208CD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966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9911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806" y="723078"/>
            <a:ext cx="749808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1937" y="1732728"/>
            <a:ext cx="36576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155" y="1723293"/>
            <a:ext cx="36576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6D7E3-0906-4256-B698-87CB3258EFA9}" type="datetime1">
              <a:rPr lang="es-ES" smtClean="0"/>
              <a:pPr/>
              <a:t>15/05/2017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80361D-3D35-40C7-B82D-EC8EA4208CDB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32" y="-54"/>
            <a:ext cx="2645318" cy="10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9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9867" y="2271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FD0AE5D-CBB1-4692-9127-1494D75C7EF5}" type="datetime1">
              <a:rPr lang="es-ES" smtClean="0"/>
              <a:pPr/>
              <a:t>15/05/2017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s-ES" dirty="0" smtClean="0"/>
              <a:t>2</a:t>
            </a:r>
            <a:endParaRPr lang="es-E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4" y="50016"/>
            <a:ext cx="2645318" cy="1068237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071980" y="1077105"/>
            <a:ext cx="7886700" cy="867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693441" y="1949520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27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2" r:id="rId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tienne.saint-pierre@canada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mailto:mathieu.Thomassin@canada.c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/>
          </p:cNvSpPr>
          <p:nvPr/>
        </p:nvSpPr>
        <p:spPr>
          <a:xfrm>
            <a:off x="1178376" y="1205880"/>
            <a:ext cx="8290168" cy="11430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Regional Roundtable on </a:t>
            </a: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World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for the Census of Agriculture 2020 </a:t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Port of Spain, Trinidad and Tobago </a:t>
            </a:r>
          </a:p>
          <a:p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22-26 May 2017</a:t>
            </a: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/>
          </p:cNvSpPr>
          <p:nvPr/>
        </p:nvSpPr>
        <p:spPr>
          <a:xfrm>
            <a:off x="1187624" y="2564904"/>
            <a:ext cx="7956376" cy="1800200"/>
          </a:xfrm>
          <a:prstGeom prst="rect">
            <a:avLst/>
          </a:prstGeom>
        </p:spPr>
        <p:txBody>
          <a:bodyPr/>
          <a:lstStyle/>
          <a:p>
            <a:r>
              <a:rPr lang="en-CA" sz="3200" b="1" dirty="0" smtClean="0">
                <a:latin typeface="Times New Roman" pitchFamily="18" charset="0"/>
                <a:cs typeface="Times New Roman" pitchFamily="18" charset="0"/>
              </a:rPr>
              <a:t>The Census of Agriculture 2016: Communications Outreach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Technical 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Session</a:t>
            </a:r>
            <a:r>
              <a:rPr lang="es-E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s-E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725" indent="-3175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sz="4000" b="1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 dirty="0"/>
          </a:p>
        </p:txBody>
      </p:sp>
      <p:sp>
        <p:nvSpPr>
          <p:cNvPr id="10" name="Rectangle 1"/>
          <p:cNvSpPr txBox="1">
            <a:spLocks/>
          </p:cNvSpPr>
          <p:nvPr/>
        </p:nvSpPr>
        <p:spPr>
          <a:xfrm>
            <a:off x="1207008" y="5657056"/>
            <a:ext cx="7406640" cy="1124744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Etienne Saint-Pierre &amp; Mathieu Thomassin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Statistics Canada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etienne.saint-pierre@canada.ca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mathieu.thomassin@canada.ca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100"/>
              </a:spcBef>
              <a:spcAft>
                <a:spcPts val="10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fao.org/uploads/pics/WCA_whit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387" y="12537"/>
            <a:ext cx="38020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1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08720"/>
            <a:ext cx="8143932" cy="5949280"/>
          </a:xfrm>
          <a:noFill/>
        </p:spPr>
        <p:txBody>
          <a:bodyPr>
            <a:normAutofit/>
          </a:bodyPr>
          <a:lstStyle/>
          <a:p>
            <a:pPr marL="365125" indent="-365125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Communication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Strategy</a:t>
            </a:r>
            <a:endParaRPr lang="es-ES" sz="30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  <a:buNone/>
            </a:pPr>
            <a:endParaRPr lang="en-CA" sz="2800" kern="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</a:pPr>
            <a:r>
              <a:rPr lang="en-CA" sz="2800" kern="0" dirty="0" smtClean="0"/>
              <a:t>Social Media - Two Phases: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Early awareness: April 7 - 30, 2016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Collection: May 2 - July 30, 2016 </a:t>
            </a:r>
          </a:p>
          <a:p>
            <a:pPr lvl="2">
              <a:buClr>
                <a:srgbClr val="00AAA1"/>
              </a:buClr>
              <a:defRPr/>
            </a:pPr>
            <a:r>
              <a:rPr lang="en-CA" sz="2000" kern="0" dirty="0" smtClean="0"/>
              <a:t>Facebook, Twitter, YouTube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  <a:buNone/>
            </a:pPr>
            <a:endParaRPr lang="en-CA" sz="240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</a:pPr>
            <a:r>
              <a:rPr lang="en-CA" sz="2800" dirty="0" smtClean="0"/>
              <a:t>Editorial Content (Communication firm)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Six articles 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One radio segment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One 90 second video</a:t>
            </a:r>
          </a:p>
          <a:p>
            <a:pPr lvl="1">
              <a:buClr>
                <a:srgbClr val="00AAA1"/>
              </a:buClr>
              <a:defRPr/>
            </a:pPr>
            <a:endParaRPr lang="en-CA" sz="2400" kern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429684" cy="5688632"/>
          </a:xfrm>
          <a:noFill/>
        </p:spPr>
        <p:txBody>
          <a:bodyPr>
            <a:normAutofit/>
          </a:bodyPr>
          <a:lstStyle/>
          <a:p>
            <a:pPr marL="65088" indent="-65088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Example</a:t>
            </a:r>
            <a:r>
              <a:rPr lang="es-ES" sz="3000" b="1" dirty="0" smtClean="0">
                <a:solidFill>
                  <a:schemeClr val="accent1"/>
                </a:solidFill>
              </a:rPr>
              <a:t>: </a:t>
            </a:r>
            <a:r>
              <a:rPr lang="es-ES" sz="3000" b="1" dirty="0" err="1" smtClean="0">
                <a:solidFill>
                  <a:schemeClr val="accent1"/>
                </a:solidFill>
              </a:rPr>
              <a:t>Promotional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article</a:t>
            </a:r>
            <a:endParaRPr lang="es-ES" sz="3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11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7488832" cy="505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429684" cy="5688632"/>
          </a:xfrm>
          <a:noFill/>
        </p:spPr>
        <p:txBody>
          <a:bodyPr>
            <a:normAutofit/>
          </a:bodyPr>
          <a:lstStyle/>
          <a:p>
            <a:pPr marL="65088" indent="-65088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Example</a:t>
            </a:r>
            <a:r>
              <a:rPr lang="es-ES" sz="3000" b="1" dirty="0" smtClean="0">
                <a:solidFill>
                  <a:schemeClr val="accent1"/>
                </a:solidFill>
              </a:rPr>
              <a:t>: Facebook Post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412776"/>
            <a:ext cx="5040560" cy="5463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7887250" cy="5688632"/>
          </a:xfrm>
          <a:noFill/>
        </p:spPr>
        <p:txBody>
          <a:bodyPr>
            <a:normAutofit/>
          </a:bodyPr>
          <a:lstStyle/>
          <a:p>
            <a:pPr marL="65088" indent="17463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Example</a:t>
            </a:r>
            <a:r>
              <a:rPr lang="es-ES" sz="3000" b="1" dirty="0" smtClean="0">
                <a:solidFill>
                  <a:schemeClr val="accent1"/>
                </a:solidFill>
              </a:rPr>
              <a:t>: Popular Tweets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None/>
            </a:pPr>
            <a:endParaRPr lang="en-CA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72816"/>
            <a:ext cx="6345499" cy="1728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095" y="3933056"/>
            <a:ext cx="7085587" cy="1224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03848" y="2996952"/>
            <a:ext cx="3312368" cy="864096"/>
          </a:xfrm>
        </p:spPr>
        <p:txBody>
          <a:bodyPr>
            <a:noAutofit/>
          </a:bodyPr>
          <a:lstStyle/>
          <a:p>
            <a:r>
              <a:rPr lang="es-ES" b="1" dirty="0" err="1" smtClean="0">
                <a:solidFill>
                  <a:srgbClr val="0070C0"/>
                </a:solidFill>
                <a:effectLst/>
              </a:rPr>
              <a:t>Thank</a:t>
            </a:r>
            <a:r>
              <a:rPr lang="es-ES" b="1" dirty="0" smtClean="0">
                <a:solidFill>
                  <a:srgbClr val="0070C0"/>
                </a:solidFill>
                <a:effectLst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effectLst/>
              </a:rPr>
              <a:t>you</a:t>
            </a:r>
            <a:endParaRPr lang="es-ES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smtClean="0"/>
              <a:t>1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000068" y="980728"/>
            <a:ext cx="8143932" cy="5877272"/>
          </a:xfrm>
          <a:noFill/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es-ES" sz="9800" b="1" dirty="0" smtClean="0">
                <a:solidFill>
                  <a:schemeClr val="accent1"/>
                </a:solidFill>
              </a:rPr>
              <a:t> </a:t>
            </a:r>
            <a:r>
              <a:rPr lang="es-ES" sz="9800" b="1" dirty="0" err="1" smtClean="0">
                <a:solidFill>
                  <a:schemeClr val="accent1"/>
                </a:solidFill>
              </a:rPr>
              <a:t>Overall</a:t>
            </a:r>
            <a:r>
              <a:rPr lang="es-ES" sz="9800" b="1" dirty="0" smtClean="0">
                <a:solidFill>
                  <a:schemeClr val="accent1"/>
                </a:solidFill>
              </a:rPr>
              <a:t> </a:t>
            </a:r>
            <a:r>
              <a:rPr lang="es-ES" sz="9800" b="1" dirty="0" err="1" smtClean="0">
                <a:solidFill>
                  <a:schemeClr val="accent1"/>
                </a:solidFill>
              </a:rPr>
              <a:t>Strategy</a:t>
            </a:r>
            <a:endParaRPr lang="es-ES" sz="9800" b="1" dirty="0" smtClean="0">
              <a:solidFill>
                <a:schemeClr val="accent1"/>
              </a:solidFill>
            </a:endParaRPr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CA" sz="9600" dirty="0" smtClean="0"/>
              <a:t>Encourage on-line completion of electronic questionnaire (EQ) </a:t>
            </a:r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CA" sz="9600" kern="0" dirty="0" smtClean="0"/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CA" sz="9600" dirty="0" smtClean="0"/>
              <a:t>Partner with agricultural stakeholders to get their support and get the word out!</a:t>
            </a:r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CA" sz="9600" dirty="0" smtClean="0"/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CA" sz="9600" dirty="0" smtClean="0"/>
              <a:t>Promotional materials to highlight how census data is essential for producers, associations and the government to make reasoned decisions</a:t>
            </a:r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endParaRPr lang="en-CA" sz="9600" dirty="0" smtClean="0"/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CA" sz="9600" dirty="0" smtClean="0"/>
              <a:t>Integration with Census of Population Communication Strategy:</a:t>
            </a:r>
          </a:p>
          <a:p>
            <a:pPr marL="457200" indent="-225425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</a:pPr>
            <a:r>
              <a:rPr lang="en-CA" sz="9600" b="1" dirty="0" smtClean="0"/>
              <a:t>		</a:t>
            </a:r>
            <a:r>
              <a:rPr lang="en-CA" sz="9600" b="1" i="1" dirty="0" smtClean="0"/>
              <a:t>“Your census. Your neighbourhood. Your future.”</a:t>
            </a:r>
            <a:endParaRPr lang="en-CA" sz="96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001024" cy="5688632"/>
          </a:xfr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s-ES" sz="3000" b="1" dirty="0" smtClean="0">
                <a:solidFill>
                  <a:schemeClr val="accent1"/>
                </a:solidFill>
              </a:rPr>
              <a:t>Pre-</a:t>
            </a:r>
            <a:r>
              <a:rPr lang="es-ES" sz="3000" b="1" dirty="0" err="1" smtClean="0">
                <a:solidFill>
                  <a:schemeClr val="accent1"/>
                </a:solidFill>
              </a:rPr>
              <a:t>Census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Outreach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Approach</a:t>
            </a:r>
            <a:endParaRPr lang="es-ES" sz="3000" b="1" dirty="0" smtClean="0">
              <a:solidFill>
                <a:schemeClr val="accent1"/>
              </a:solidFill>
            </a:endParaRPr>
          </a:p>
          <a:p>
            <a:pPr>
              <a:buClr>
                <a:srgbClr val="6A9BDE"/>
              </a:buClr>
            </a:pPr>
            <a:endParaRPr lang="en-CA" sz="2800" dirty="0" smtClean="0"/>
          </a:p>
          <a:p>
            <a:pPr>
              <a:buClr>
                <a:srgbClr val="6A9BDE"/>
              </a:buClr>
            </a:pPr>
            <a:r>
              <a:rPr lang="en-CA" sz="2400" dirty="0" smtClean="0"/>
              <a:t>Farm shows and exhibitions</a:t>
            </a:r>
          </a:p>
          <a:p>
            <a:pPr>
              <a:buClr>
                <a:srgbClr val="6A9BDE"/>
              </a:buClr>
            </a:pPr>
            <a:endParaRPr lang="en-CA" sz="2400" dirty="0" smtClean="0"/>
          </a:p>
          <a:p>
            <a:pPr>
              <a:buClr>
                <a:srgbClr val="6A9BDE"/>
              </a:buClr>
            </a:pPr>
            <a:r>
              <a:rPr lang="en-CA" sz="2400" dirty="0" smtClean="0"/>
              <a:t>Seven step approach to contacting agricultural associations to garner “community support”</a:t>
            </a:r>
          </a:p>
          <a:p>
            <a:pPr>
              <a:buClr>
                <a:srgbClr val="6A9BDE"/>
              </a:buClr>
            </a:pPr>
            <a:endParaRPr lang="en-CA" sz="2400" dirty="0" smtClean="0"/>
          </a:p>
          <a:p>
            <a:pPr>
              <a:buClr>
                <a:srgbClr val="6A9BDE"/>
              </a:buClr>
            </a:pPr>
            <a:r>
              <a:rPr lang="en-CA" sz="2400" dirty="0" smtClean="0"/>
              <a:t>Engage with governmental entities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7958688" cy="5688632"/>
          </a:xfrm>
          <a:noFill/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Farm</a:t>
            </a:r>
            <a:r>
              <a:rPr lang="es-ES" sz="3000" b="1" dirty="0" smtClean="0">
                <a:solidFill>
                  <a:schemeClr val="accent1"/>
                </a:solidFill>
              </a:rPr>
              <a:t> Shows and </a:t>
            </a:r>
            <a:r>
              <a:rPr lang="es-ES" sz="3000" b="1" dirty="0" err="1" smtClean="0">
                <a:solidFill>
                  <a:schemeClr val="accent1"/>
                </a:solidFill>
              </a:rPr>
              <a:t>Exhibitions</a:t>
            </a:r>
            <a:endParaRPr lang="es-ES" sz="3000" b="1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  <a:p>
            <a:pPr>
              <a:buClr>
                <a:srgbClr val="6A9BDE"/>
              </a:buClr>
            </a:pPr>
            <a:r>
              <a:rPr lang="en-CA" sz="2800" dirty="0" smtClean="0"/>
              <a:t>Census staff ran booths at seven farm shows across Canada with an approximate total of 300 K attendees</a:t>
            </a:r>
          </a:p>
          <a:p>
            <a:pPr>
              <a:buClr>
                <a:srgbClr val="6A9BDE"/>
              </a:buClr>
              <a:buNone/>
            </a:pPr>
            <a:endParaRPr lang="en-CA" sz="2800" dirty="0" smtClean="0"/>
          </a:p>
          <a:p>
            <a:pPr>
              <a:buClr>
                <a:srgbClr val="6A9BDE"/>
              </a:buClr>
            </a:pPr>
            <a:r>
              <a:rPr lang="en-CA" sz="2800" dirty="0" smtClean="0"/>
              <a:t>Answered visitors questions and comments</a:t>
            </a:r>
          </a:p>
          <a:p>
            <a:pPr>
              <a:buClr>
                <a:srgbClr val="6A9BDE"/>
              </a:buClr>
            </a:pPr>
            <a:endParaRPr lang="en-CA" sz="2800" dirty="0" smtClean="0"/>
          </a:p>
          <a:p>
            <a:pPr>
              <a:buClr>
                <a:srgbClr val="6A9BDE"/>
              </a:buClr>
            </a:pPr>
            <a:r>
              <a:rPr lang="en-CA" sz="2800" dirty="0" smtClean="0"/>
              <a:t>Handed out Census promotional materials</a:t>
            </a:r>
          </a:p>
          <a:p>
            <a:pPr>
              <a:buClr>
                <a:srgbClr val="6A9BDE"/>
              </a:buClr>
            </a:pPr>
            <a:endParaRPr lang="en-CA" sz="2800" dirty="0" smtClean="0">
              <a:latin typeface="Arial Narrow" panose="020B0606020202030204" pitchFamily="34" charset="0"/>
            </a:endParaRPr>
          </a:p>
          <a:p>
            <a:pPr>
              <a:buClr>
                <a:srgbClr val="6A9BDE"/>
              </a:buClr>
            </a:pPr>
            <a:endParaRPr lang="en-CA" sz="2800" dirty="0" smtClean="0"/>
          </a:p>
          <a:p>
            <a:pPr>
              <a:buClr>
                <a:srgbClr val="6A9BDE"/>
              </a:buClr>
            </a:pPr>
            <a:endParaRPr lang="en-CA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001024" cy="5688632"/>
          </a:xfrm>
          <a:noFill/>
        </p:spPr>
        <p:txBody>
          <a:bodyPr>
            <a:normAutofit/>
          </a:bodyPr>
          <a:lstStyle/>
          <a:p>
            <a:pPr marL="114300" indent="-31750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Seven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Step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Approach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to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get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Community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Support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r>
              <a:rPr lang="fr-CA" sz="2800" dirty="0" err="1" smtClean="0"/>
              <a:t>Step</a:t>
            </a:r>
            <a:r>
              <a:rPr lang="fr-CA" sz="2800" dirty="0" smtClean="0"/>
              <a:t> 0 - </a:t>
            </a:r>
            <a:r>
              <a:rPr lang="fr-CA" sz="2800" dirty="0" err="1" smtClean="0"/>
              <a:t>Development</a:t>
            </a:r>
            <a:r>
              <a:rPr lang="fr-CA" sz="2800" dirty="0" smtClean="0"/>
              <a:t> and </a:t>
            </a:r>
            <a:r>
              <a:rPr lang="fr-CA" sz="2800" dirty="0" err="1" smtClean="0"/>
              <a:t>verification</a:t>
            </a:r>
            <a:r>
              <a:rPr lang="fr-CA" sz="2800" dirty="0" smtClean="0"/>
              <a:t> of </a:t>
            </a:r>
            <a:r>
              <a:rPr lang="fr-CA" sz="2800" dirty="0" err="1" smtClean="0"/>
              <a:t>lists</a:t>
            </a:r>
            <a:endParaRPr lang="fr-CA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Font typeface="Arial" pitchFamily="34" charset="0"/>
              <a:buChar char="•"/>
            </a:pPr>
            <a:endParaRPr lang="en-CA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CA" sz="2000" dirty="0" err="1" smtClean="0"/>
              <a:t>Preparation</a:t>
            </a:r>
            <a:r>
              <a:rPr lang="fr-CA" sz="2000" dirty="0" smtClean="0"/>
              <a:t> of the </a:t>
            </a:r>
            <a:r>
              <a:rPr lang="fr-CA" sz="2000" dirty="0" err="1" smtClean="0"/>
              <a:t>list</a:t>
            </a:r>
            <a:r>
              <a:rPr lang="fr-CA" sz="2000" dirty="0" smtClean="0"/>
              <a:t>, </a:t>
            </a:r>
            <a:r>
              <a:rPr lang="fr-CA" sz="2000" dirty="0" err="1" smtClean="0"/>
              <a:t>verification</a:t>
            </a:r>
            <a:r>
              <a:rPr lang="fr-CA" sz="2000" dirty="0" smtClean="0"/>
              <a:t> of contacts and input of contact information </a:t>
            </a:r>
            <a:r>
              <a:rPr lang="fr-CA" sz="2000" dirty="0" err="1" smtClean="0"/>
              <a:t>into</a:t>
            </a:r>
            <a:r>
              <a:rPr lang="fr-CA" sz="2000" dirty="0" smtClean="0"/>
              <a:t> a central </a:t>
            </a:r>
            <a:r>
              <a:rPr lang="fr-CA" sz="2000" dirty="0" err="1" smtClean="0"/>
              <a:t>database</a:t>
            </a:r>
            <a:r>
              <a:rPr lang="fr-CA" sz="20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CA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800" dirty="0" smtClean="0"/>
              <a:t>Step 1</a:t>
            </a:r>
            <a:r>
              <a:rPr lang="fr-CA" sz="2800" dirty="0" smtClean="0"/>
              <a:t> - </a:t>
            </a:r>
            <a:r>
              <a:rPr lang="fr-CA" sz="2800" dirty="0" err="1" smtClean="0"/>
              <a:t>Letter</a:t>
            </a:r>
            <a:r>
              <a:rPr lang="fr-CA" sz="2800" dirty="0" smtClean="0"/>
              <a:t> to </a:t>
            </a:r>
            <a:r>
              <a:rPr lang="fr-CA" sz="2800" dirty="0" err="1" smtClean="0"/>
              <a:t>organizations</a:t>
            </a:r>
            <a:r>
              <a:rPr lang="fr-CA" sz="2800" dirty="0" smtClean="0"/>
              <a:t>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000" kern="0" dirty="0" smtClean="0"/>
              <a:t>Letters were sent to 483 organizations three months prior to Census Day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  <a:buFont typeface="Arial" pitchFamily="34" charset="0"/>
              <a:buChar char="•"/>
            </a:pPr>
            <a:endParaRPr lang="fr-CA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US" sz="2800" dirty="0" smtClean="0"/>
              <a:t>Step 2 - </a:t>
            </a:r>
            <a:r>
              <a:rPr lang="fr-CA" sz="2800" dirty="0" smtClean="0"/>
              <a:t>First call to </a:t>
            </a:r>
            <a:r>
              <a:rPr lang="fr-CA" sz="2800" dirty="0" err="1" smtClean="0"/>
              <a:t>organizations</a:t>
            </a:r>
            <a:endParaRPr lang="fr-CA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fr-CA" sz="2200" dirty="0" err="1" smtClean="0"/>
              <a:t>Follow</a:t>
            </a:r>
            <a:r>
              <a:rPr lang="fr-CA" sz="2200" dirty="0" smtClean="0"/>
              <a:t>-up calls by </a:t>
            </a:r>
            <a:r>
              <a:rPr lang="fr-CA" sz="2200" dirty="0" err="1" smtClean="0"/>
              <a:t>outreach</a:t>
            </a:r>
            <a:r>
              <a:rPr lang="fr-CA" sz="2200" dirty="0" smtClean="0"/>
              <a:t> </a:t>
            </a:r>
            <a:r>
              <a:rPr lang="fr-CA" sz="2200" dirty="0" err="1" smtClean="0"/>
              <a:t>officers</a:t>
            </a:r>
            <a:endParaRPr lang="fr-CA" sz="22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000" kern="0" dirty="0" smtClean="0"/>
              <a:t>310 organizations became active supporters through outreach</a:t>
            </a:r>
            <a:endParaRPr lang="fr-CA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endParaRPr lang="en-CA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endParaRPr lang="en-CA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001024" cy="5688632"/>
          </a:xfrm>
          <a:noFill/>
        </p:spPr>
        <p:txBody>
          <a:bodyPr>
            <a:normAutofit/>
          </a:bodyPr>
          <a:lstStyle/>
          <a:p>
            <a:pPr marL="114300" indent="-31750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Seven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Step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Approach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to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get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Community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Support</a:t>
            </a:r>
            <a:r>
              <a:rPr lang="es-ES" sz="3000" b="1" dirty="0" smtClean="0">
                <a:solidFill>
                  <a:schemeClr val="accent1"/>
                </a:solidFill>
              </a:rPr>
              <a:t> (2)</a:t>
            </a: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282399"/>
            <a:ext cx="7524328" cy="44994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9302" y="1882289"/>
            <a:ext cx="38747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CA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</a:t>
            </a:r>
            <a:r>
              <a:rPr lang="en-CA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supporter toolkit (CST)</a:t>
            </a:r>
            <a:endParaRPr lang="fr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001024" cy="5688632"/>
          </a:xfrm>
          <a:noFill/>
        </p:spPr>
        <p:txBody>
          <a:bodyPr>
            <a:normAutofit/>
          </a:bodyPr>
          <a:lstStyle/>
          <a:p>
            <a:pPr marL="114300" indent="-31750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Seven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Step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Approach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to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get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Community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Support</a:t>
            </a:r>
            <a:r>
              <a:rPr lang="es-ES" sz="3000" b="1" dirty="0" smtClean="0">
                <a:solidFill>
                  <a:schemeClr val="accent1"/>
                </a:solidFill>
              </a:rPr>
              <a:t> (3)</a:t>
            </a: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  <a:p>
            <a:pPr marL="114300" indent="-31750">
              <a:spcAft>
                <a:spcPts val="1200"/>
              </a:spcAft>
              <a:buNone/>
            </a:pPr>
            <a:endParaRPr lang="es-ES" sz="3000" b="1" dirty="0" smtClean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1043608" y="1916832"/>
            <a:ext cx="7128792" cy="3528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677D3"/>
              </a:buClr>
              <a:buSzPct val="80000"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677D3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C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Community supporter toolkit (CST) highlights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00AAA1"/>
              </a:buClr>
              <a:buSzTx/>
              <a:buFont typeface="Verdana"/>
              <a:buChar char="◦"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CST: 85% (263 organizations) requested the CST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00AAA1"/>
              </a:buClr>
              <a:buSzTx/>
              <a:buFont typeface="Verdana"/>
              <a:buChar char="◦"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Articles: 71% (220 </a:t>
            </a:r>
            <a:r>
              <a:rPr lang="en-CA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used ‘</a:t>
            </a:r>
            <a:r>
              <a:rPr kumimoji="0" lang="en-CA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2016 Census of Agriculture benefits farmers’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00AAA1"/>
              </a:buClr>
              <a:buSzTx/>
              <a:buFont typeface="Verdana"/>
              <a:buChar char="◦"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Graphics: 41% (126 </a:t>
            </a:r>
            <a:r>
              <a:rPr lang="en-US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tions</a:t>
            </a: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requested the CEAG image/look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00AAA1"/>
              </a:buClr>
              <a:buSzTx/>
              <a:buFont typeface="Verdana"/>
              <a:buChar char="◦"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Social media calendar: 32% (98 organizations) requested the calendar 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00AAA1"/>
              </a:buClr>
              <a:buSzTx/>
              <a:buFont typeface="Verdana"/>
              <a:buChar char="◦"/>
              <a:tabLst/>
              <a:defRPr/>
            </a:pPr>
            <a:r>
              <a:rPr kumimoji="0" lang="en-CA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 banners: 26% (80 organizations) requested the CEAG web banner</a:t>
            </a:r>
          </a:p>
          <a:p>
            <a:pPr marL="640080" marR="0" lvl="1" indent="-237744" algn="l" defTabSz="914400" rtl="0" eaLnBrk="1" fontAlgn="auto" latinLnBrk="0" hangingPunct="1">
              <a:lnSpc>
                <a:spcPts val="3000"/>
              </a:lnSpc>
              <a:spcBef>
                <a:spcPts val="550"/>
              </a:spcBef>
              <a:spcAft>
                <a:spcPts val="0"/>
              </a:spcAft>
              <a:buClr>
                <a:srgbClr val="3677D3"/>
              </a:buClr>
              <a:buSzTx/>
              <a:buFont typeface="Verdana"/>
              <a:buNone/>
              <a:tabLst/>
              <a:defRPr/>
            </a:pPr>
            <a:endParaRPr kumimoji="0" lang="fr-CA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80728"/>
            <a:ext cx="8001024" cy="5688632"/>
          </a:xfrm>
          <a:noFill/>
        </p:spPr>
        <p:txBody>
          <a:bodyPr>
            <a:normAutofit/>
          </a:bodyPr>
          <a:lstStyle/>
          <a:p>
            <a:pPr marL="114300" indent="-31750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Seven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Step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Approach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to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get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Community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Support</a:t>
            </a:r>
            <a:r>
              <a:rPr lang="es-ES" sz="3000" b="1" dirty="0" smtClean="0">
                <a:solidFill>
                  <a:schemeClr val="accent1"/>
                </a:solidFill>
              </a:rPr>
              <a:t> (4)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r>
              <a:rPr lang="fr-CA" sz="2800" dirty="0" err="1" smtClean="0"/>
              <a:t>Step</a:t>
            </a:r>
            <a:r>
              <a:rPr lang="fr-CA" sz="2800" dirty="0" smtClean="0"/>
              <a:t> 4 - </a:t>
            </a:r>
            <a:r>
              <a:rPr lang="fr-CA" sz="2800" dirty="0" err="1" smtClean="0"/>
              <a:t>Implementation</a:t>
            </a:r>
            <a:r>
              <a:rPr lang="fr-CA" sz="2800" dirty="0" smtClean="0"/>
              <a:t> support</a:t>
            </a:r>
            <a:endParaRPr lang="en-CA" sz="2800" dirty="0" smtClean="0"/>
          </a:p>
          <a:p>
            <a:pPr lvl="1">
              <a:spcBef>
                <a:spcPts val="0"/>
              </a:spcBef>
              <a:buClr>
                <a:srgbClr val="3677D3"/>
              </a:buClr>
            </a:pPr>
            <a:r>
              <a:rPr lang="en-CA" sz="2000" dirty="0" smtClean="0"/>
              <a:t>Outreach officers contacted organizations to verify if they have any questions about the CST and/or downloaded any of the products. </a:t>
            </a:r>
            <a:endParaRPr lang="fr-CA" sz="20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None/>
            </a:pPr>
            <a:endParaRPr lang="en-CA" sz="22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800" dirty="0" smtClean="0"/>
              <a:t>Step 5</a:t>
            </a:r>
            <a:r>
              <a:rPr lang="fr-CA" sz="2800" dirty="0" smtClean="0"/>
              <a:t> - Validation and quantification of </a:t>
            </a:r>
            <a:r>
              <a:rPr lang="fr-CA" sz="2800" dirty="0" err="1" smtClean="0"/>
              <a:t>reach</a:t>
            </a:r>
            <a:endParaRPr lang="fr-CA" sz="2800" dirty="0" smtClean="0"/>
          </a:p>
          <a:p>
            <a:pPr lvl="1">
              <a:buClr>
                <a:srgbClr val="3677D3"/>
              </a:buClr>
            </a:pPr>
            <a:r>
              <a:rPr lang="en-CA" sz="2000" dirty="0" smtClean="0"/>
              <a:t>Outreach officers contacted the organizations to verify and document usage of CST products and estimated reach.</a:t>
            </a:r>
          </a:p>
          <a:p>
            <a:pPr lvl="1">
              <a:buClr>
                <a:srgbClr val="3677D3"/>
              </a:buClr>
              <a:buNone/>
            </a:pPr>
            <a:endParaRPr lang="fr-CA" sz="1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800" dirty="0" smtClean="0"/>
              <a:t>Step 6 – </a:t>
            </a:r>
            <a:r>
              <a:rPr lang="en-CA" sz="2800" i="1" dirty="0" smtClean="0"/>
              <a:t>Thank you </a:t>
            </a:r>
            <a:r>
              <a:rPr lang="en-CA" sz="2800" dirty="0" smtClean="0"/>
              <a:t>Letter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  <a:buFont typeface="Arial" pitchFamily="34" charset="0"/>
              <a:buChar char="•"/>
            </a:pPr>
            <a:endParaRPr lang="en-CA" sz="28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SzPct val="100000"/>
            </a:pPr>
            <a:r>
              <a:rPr lang="en-CA" sz="2800" dirty="0" smtClean="0"/>
              <a:t>Step 7 – Subscription offer for the census releases</a:t>
            </a:r>
            <a:endParaRPr lang="fr-CA" sz="20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endParaRPr lang="en-CA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  <a:buFont typeface="Courier New" pitchFamily="49" charset="0"/>
              <a:buChar char="o"/>
            </a:pPr>
            <a:endParaRPr lang="en-US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A9BDE"/>
              </a:buClr>
            </a:pPr>
            <a:endParaRPr lang="en-CA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1142976" y="908720"/>
            <a:ext cx="8143932" cy="5949280"/>
          </a:xfrm>
          <a:noFill/>
        </p:spPr>
        <p:txBody>
          <a:bodyPr>
            <a:normAutofit/>
          </a:bodyPr>
          <a:lstStyle/>
          <a:p>
            <a:pPr marL="365125" indent="-365125">
              <a:spcAft>
                <a:spcPts val="1200"/>
              </a:spcAft>
              <a:buNone/>
            </a:pPr>
            <a:r>
              <a:rPr lang="es-ES" sz="3000" b="1" dirty="0" err="1" smtClean="0">
                <a:solidFill>
                  <a:schemeClr val="accent1"/>
                </a:solidFill>
              </a:rPr>
              <a:t>Engage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with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other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governmental</a:t>
            </a:r>
            <a:r>
              <a:rPr lang="es-ES" sz="3000" b="1" dirty="0" smtClean="0">
                <a:solidFill>
                  <a:schemeClr val="accent1"/>
                </a:solidFill>
              </a:rPr>
              <a:t> </a:t>
            </a:r>
            <a:r>
              <a:rPr lang="es-ES" sz="3000" b="1" dirty="0" err="1" smtClean="0">
                <a:solidFill>
                  <a:schemeClr val="accent1"/>
                </a:solidFill>
              </a:rPr>
              <a:t>entities</a:t>
            </a:r>
            <a:endParaRPr lang="es-ES" sz="3000" b="1" dirty="0" smtClean="0">
              <a:solidFill>
                <a:schemeClr val="accent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  <a:buNone/>
            </a:pPr>
            <a:endParaRPr lang="en-CA" sz="2800" kern="0" dirty="0" smtClean="0"/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6A9BDE"/>
              </a:buClr>
            </a:pPr>
            <a:r>
              <a:rPr lang="en-CA" sz="2800" kern="0" dirty="0" smtClean="0"/>
              <a:t>Activities: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E-newsletters (January and February) 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CEAG image/look on website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Social media calendar </a:t>
            </a:r>
          </a:p>
          <a:p>
            <a:pPr lvl="1">
              <a:buClr>
                <a:srgbClr val="00AAA1"/>
              </a:buClr>
              <a:defRPr/>
            </a:pPr>
            <a:r>
              <a:rPr lang="en-CA" sz="2400" kern="0" dirty="0" smtClean="0"/>
              <a:t>Joint interviews with media</a:t>
            </a:r>
            <a:endParaRPr lang="en-CA" sz="2400" dirty="0" smtClean="0"/>
          </a:p>
          <a:p>
            <a:pPr lvl="1">
              <a:buClr>
                <a:srgbClr val="00AAA1"/>
              </a:buClr>
              <a:defRPr/>
            </a:pPr>
            <a:endParaRPr lang="en-CA" sz="2400" kern="0" dirty="0" smtClean="0"/>
          </a:p>
          <a:p>
            <a:pPr lvl="1">
              <a:buClr>
                <a:srgbClr val="00AAA1"/>
              </a:buClr>
              <a:defRPr/>
            </a:pPr>
            <a:endParaRPr lang="en-CA" sz="2400" kern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361D-3D35-40C7-B82D-EC8EA4208CDB}" type="slidenum">
              <a:rPr lang="es-ES" smtClean="0"/>
              <a:pPr/>
              <a:t>9</a:t>
            </a:fld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4333528"/>
            <a:ext cx="3054031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393c8bf3-5f5b-45c3-928e-cf5f9fafe44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4129</TotalTime>
  <Words>494</Words>
  <Application>Microsoft Office PowerPoint</Application>
  <PresentationFormat>On-screen Show (4:3)</PresentationFormat>
  <Paragraphs>119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Courier New</vt:lpstr>
      <vt:lpstr>Gill Sans MT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</dc:creator>
  <cp:lastModifiedBy>Saint-Pierre, Étienne - AGRI/AGRI</cp:lastModifiedBy>
  <cp:revision>537</cp:revision>
  <cp:lastPrinted>2017-03-10T09:17:03Z</cp:lastPrinted>
  <dcterms:created xsi:type="dcterms:W3CDTF">2016-01-12T13:33:09Z</dcterms:created>
  <dcterms:modified xsi:type="dcterms:W3CDTF">2017-05-15T21:21:09Z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-7256698</vt:i4>
  </property>
  <property fmtid="{D5CDD505-2E9C-101B-9397-08002B2CF9AE}" pid="3" name="_NewReviewCycle">
    <vt:lpwstr/>
  </property>
  <property fmtid="{D5CDD505-2E9C-101B-9397-08002B2CF9AE}" pid="4" name="_EmailSubject">
    <vt:lpwstr>Statistics Canada  - Roundtable on the World Programme for the Census of Agriculture 2020 (WCA 2020), 22-26 May 2017</vt:lpwstr>
  </property>
  <property fmtid="{D5CDD505-2E9C-101B-9397-08002B2CF9AE}" pid="5" name="_AuthorEmail">
    <vt:lpwstr>etienne.saint-pierre@canada.ca</vt:lpwstr>
  </property>
  <property fmtid="{D5CDD505-2E9C-101B-9397-08002B2CF9AE}" pid="6" name="_AuthorEmailDisplayName">
    <vt:lpwstr>Saint-Pierre, Étienne (STATCAN)</vt:lpwstr>
  </property>
  <property fmtid="{D5CDD505-2E9C-101B-9397-08002B2CF9AE}" pid="7" name="_PreviousAdHocReviewCycleID">
    <vt:i4>-7256698</vt:i4>
  </property>
</Properties>
</file>