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86" r:id="rId2"/>
    <p:sldId id="256" r:id="rId3"/>
    <p:sldId id="289" r:id="rId4"/>
    <p:sldId id="287" r:id="rId5"/>
    <p:sldId id="285" r:id="rId6"/>
    <p:sldId id="283" r:id="rId7"/>
    <p:sldId id="295" r:id="rId8"/>
    <p:sldId id="265" r:id="rId9"/>
    <p:sldId id="281" r:id="rId10"/>
    <p:sldId id="282" r:id="rId11"/>
    <p:sldId id="288" r:id="rId12"/>
    <p:sldId id="298" r:id="rId13"/>
    <p:sldId id="299" r:id="rId14"/>
    <p:sldId id="284" r:id="rId15"/>
    <p:sldId id="296" r:id="rId16"/>
    <p:sldId id="278" r:id="rId17"/>
    <p:sldId id="276" r:id="rId18"/>
    <p:sldId id="261" r:id="rId19"/>
    <p:sldId id="290" r:id="rId20"/>
    <p:sldId id="291" r:id="rId21"/>
    <p:sldId id="263" r:id="rId22"/>
    <p:sldId id="300" r:id="rId23"/>
    <p:sldId id="297" r:id="rId24"/>
    <p:sldId id="292" r:id="rId25"/>
    <p:sldId id="293" r:id="rId26"/>
    <p:sldId id="294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747" autoAdjust="0"/>
  </p:normalViewPr>
  <p:slideViewPr>
    <p:cSldViewPr snapToGrid="0">
      <p:cViewPr varScale="1">
        <p:scale>
          <a:sx n="76" d="100"/>
          <a:sy n="76" d="100"/>
        </p:scale>
        <p:origin x="26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gric\ceag\2016\Tasks\Releases\May%2010%202016%20Farm%20and%20farm%20operator\Analytical%20articles\12%20-%20Copy%20to%20translation\Demographics\Charts\Figur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89607766895235E-2"/>
          <c:y val="6.4634108549819783E-2"/>
          <c:w val="0.94443822784664111"/>
          <c:h val="0.83794746183510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'Data-CAN'!$H$15</c:f>
              <c:strCache>
                <c:ptCount val="1"/>
                <c:pt idx="0">
                  <c:v>1991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'Data-CAN'!$I$14:$K$14</c:f>
              <c:strCache>
                <c:ptCount val="3"/>
                <c:pt idx="0">
                  <c:v>Sole  proprietorship</c:v>
                </c:pt>
                <c:pt idx="1">
                  <c:v>Partnership</c:v>
                </c:pt>
                <c:pt idx="2">
                  <c:v>Corporation</c:v>
                </c:pt>
              </c:strCache>
            </c:strRef>
          </c:cat>
          <c:val>
            <c:numRef>
              <c:f>'Data-CAN'!$I$15:$K$15</c:f>
              <c:numCache>
                <c:formatCode>0.0</c:formatCode>
                <c:ptCount val="3"/>
                <c:pt idx="0">
                  <c:v>63.452755469695724</c:v>
                </c:pt>
                <c:pt idx="1">
                  <c:v>27.861435565252478</c:v>
                </c:pt>
                <c:pt idx="2">
                  <c:v>8.3076527533271669</c:v>
                </c:pt>
              </c:numCache>
            </c:numRef>
          </c:val>
        </c:ser>
        <c:ser>
          <c:idx val="1"/>
          <c:order val="1"/>
          <c:tx>
            <c:strRef>
              <c:f>'Data-CAN'!$H$16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24006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'Data-CAN'!$I$14:$K$14</c:f>
              <c:strCache>
                <c:ptCount val="3"/>
                <c:pt idx="0">
                  <c:v>Sole  proprietorship</c:v>
                </c:pt>
                <c:pt idx="1">
                  <c:v>Partnership</c:v>
                </c:pt>
                <c:pt idx="2">
                  <c:v>Corporation</c:v>
                </c:pt>
              </c:strCache>
            </c:strRef>
          </c:cat>
          <c:val>
            <c:numRef>
              <c:f>'Data-CAN'!$I$16:$K$16</c:f>
              <c:numCache>
                <c:formatCode>0.0</c:formatCode>
                <c:ptCount val="3"/>
                <c:pt idx="0">
                  <c:v>60.751478947596802</c:v>
                </c:pt>
                <c:pt idx="1">
                  <c:v>27.083182666300242</c:v>
                </c:pt>
                <c:pt idx="2">
                  <c:v>11.819647945383803</c:v>
                </c:pt>
              </c:numCache>
            </c:numRef>
          </c:val>
        </c:ser>
        <c:ser>
          <c:idx val="2"/>
          <c:order val="2"/>
          <c:tx>
            <c:strRef>
              <c:f>'Data-CAN'!$H$17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A1A1A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'Data-CAN'!$I$14:$K$14</c:f>
              <c:strCache>
                <c:ptCount val="3"/>
                <c:pt idx="0">
                  <c:v>Sole  proprietorship</c:v>
                </c:pt>
                <c:pt idx="1">
                  <c:v>Partnership</c:v>
                </c:pt>
                <c:pt idx="2">
                  <c:v>Corporation</c:v>
                </c:pt>
              </c:strCache>
            </c:strRef>
          </c:cat>
          <c:val>
            <c:numRef>
              <c:f>'Data-CAN'!$I$17:$K$17</c:f>
              <c:numCache>
                <c:formatCode>0.0</c:formatCode>
                <c:ptCount val="3"/>
                <c:pt idx="0">
                  <c:v>57.878366940301227</c:v>
                </c:pt>
                <c:pt idx="1">
                  <c:v>28.418575831332031</c:v>
                </c:pt>
                <c:pt idx="2">
                  <c:v>13.366515067450177</c:v>
                </c:pt>
              </c:numCache>
            </c:numRef>
          </c:val>
        </c:ser>
        <c:ser>
          <c:idx val="3"/>
          <c:order val="3"/>
          <c:tx>
            <c:strRef>
              <c:f>'Data-CAN'!$H$18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'Data-CAN'!$I$14:$K$14</c:f>
              <c:strCache>
                <c:ptCount val="3"/>
                <c:pt idx="0">
                  <c:v>Sole  proprietorship</c:v>
                </c:pt>
                <c:pt idx="1">
                  <c:v>Partnership</c:v>
                </c:pt>
                <c:pt idx="2">
                  <c:v>Corporation</c:v>
                </c:pt>
              </c:strCache>
            </c:strRef>
          </c:cat>
          <c:val>
            <c:numRef>
              <c:f>'Data-CAN'!$I$18:$K$18</c:f>
              <c:numCache>
                <c:formatCode>0.0</c:formatCode>
                <c:ptCount val="3"/>
                <c:pt idx="0">
                  <c:v>57.052922532294559</c:v>
                </c:pt>
                <c:pt idx="1">
                  <c:v>26.670532277120675</c:v>
                </c:pt>
                <c:pt idx="2">
                  <c:v>15.963953909134904</c:v>
                </c:pt>
              </c:numCache>
            </c:numRef>
          </c:val>
        </c:ser>
        <c:ser>
          <c:idx val="4"/>
          <c:order val="4"/>
          <c:tx>
            <c:strRef>
              <c:f>'Data-CAN'!$H$19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'Data-CAN'!$I$14:$K$14</c:f>
              <c:strCache>
                <c:ptCount val="3"/>
                <c:pt idx="0">
                  <c:v>Sole  proprietorship</c:v>
                </c:pt>
                <c:pt idx="1">
                  <c:v>Partnership</c:v>
                </c:pt>
                <c:pt idx="2">
                  <c:v>Corporation</c:v>
                </c:pt>
              </c:strCache>
            </c:strRef>
          </c:cat>
          <c:val>
            <c:numRef>
              <c:f>'Data-CAN'!$I$19:$K$19</c:f>
              <c:numCache>
                <c:formatCode>0.0</c:formatCode>
                <c:ptCount val="3"/>
                <c:pt idx="0">
                  <c:v>55.415350216302919</c:v>
                </c:pt>
                <c:pt idx="1">
                  <c:v>24.466533806445341</c:v>
                </c:pt>
                <c:pt idx="2">
                  <c:v>19.790016040441355</c:v>
                </c:pt>
              </c:numCache>
            </c:numRef>
          </c:val>
        </c:ser>
        <c:ser>
          <c:idx val="5"/>
          <c:order val="5"/>
          <c:tx>
            <c:strRef>
              <c:f>'Data-CAN'!$H$20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'Data-CAN'!$I$14:$K$14</c:f>
              <c:strCache>
                <c:ptCount val="3"/>
                <c:pt idx="0">
                  <c:v>Sole  proprietorship</c:v>
                </c:pt>
                <c:pt idx="1">
                  <c:v>Partnership</c:v>
                </c:pt>
                <c:pt idx="2">
                  <c:v>Corporation</c:v>
                </c:pt>
              </c:strCache>
            </c:strRef>
          </c:cat>
          <c:val>
            <c:numRef>
              <c:f>'Data-CAN'!$I$20:$K$20</c:f>
              <c:numCache>
                <c:formatCode>0.0</c:formatCode>
                <c:ptCount val="3"/>
                <c:pt idx="0">
                  <c:v>51.713249126578873</c:v>
                </c:pt>
                <c:pt idx="1">
                  <c:v>22.862443925330247</c:v>
                </c:pt>
                <c:pt idx="2">
                  <c:v>25.113182973973085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axId val="244324424"/>
        <c:axId val="244349992"/>
      </c:barChart>
      <c:catAx>
        <c:axId val="2443244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44349992"/>
        <c:crosses val="autoZero"/>
        <c:auto val="1"/>
        <c:lblAlgn val="ctr"/>
        <c:lblOffset val="100"/>
        <c:noMultiLvlLbl val="0"/>
      </c:catAx>
      <c:valAx>
        <c:axId val="244349992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en-CA" sz="1100" b="1" dirty="0" smtClean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percent</a:t>
                </a:r>
                <a:endParaRPr lang="en-CA" sz="1100" b="1" dirty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3.828156943285014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pPr>
              <a:endParaRPr lang="en-US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44324424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0689703072003035"/>
          <c:y val="0.96653954458726099"/>
          <c:w val="0.50975967502747221"/>
          <c:h val="3.1547042003858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75514286500152"/>
          <c:y val="3.8396414387387438E-2"/>
          <c:w val="0.75952426678372564"/>
          <c:h val="0.76776606519998314"/>
        </c:manualLayout>
      </c:layout>
      <c:barChart>
        <c:barDir val="bar"/>
        <c:grouping val="clustered"/>
        <c:varyColors val="0"/>
        <c:ser>
          <c:idx val="0"/>
          <c:order val="0"/>
          <c:tx>
            <c:v>2016</c:v>
          </c:tx>
          <c:spPr>
            <a:solidFill>
              <a:srgbClr val="000080"/>
            </a:solidFill>
            <a:ln w="12700">
              <a:solidFill>
                <a:srgbClr val="030303"/>
              </a:solidFill>
            </a:ln>
            <a:effectLst/>
          </c:spPr>
          <c:invertIfNegative val="0"/>
          <c:cat>
            <c:strRef>
              <c:f>'data for chart 1'!$B$9:$B$20</c:f>
              <c:strCache>
                <c:ptCount val="12"/>
                <c:pt idx="0">
                  <c:v>Age less than 25</c:v>
                </c:pt>
                <c:pt idx="1">
                  <c:v>Age 25 to 29</c:v>
                </c:pt>
                <c:pt idx="2">
                  <c:v>Age 30 to 34</c:v>
                </c:pt>
                <c:pt idx="3">
                  <c:v>Age 35 to 39</c:v>
                </c:pt>
                <c:pt idx="4">
                  <c:v>Age 40 to 44</c:v>
                </c:pt>
                <c:pt idx="5">
                  <c:v>Age 45 to 49</c:v>
                </c:pt>
                <c:pt idx="6">
                  <c:v>Age 50 to 54</c:v>
                </c:pt>
                <c:pt idx="7">
                  <c:v>Age 55 to 59</c:v>
                </c:pt>
                <c:pt idx="8">
                  <c:v>Age 60 to 64</c:v>
                </c:pt>
                <c:pt idx="9">
                  <c:v>Age 65 to 69</c:v>
                </c:pt>
                <c:pt idx="10">
                  <c:v>Age 70 to 74</c:v>
                </c:pt>
                <c:pt idx="11">
                  <c:v>Age 75 or older</c:v>
                </c:pt>
              </c:strCache>
            </c:strRef>
          </c:cat>
          <c:val>
            <c:numRef>
              <c:f>'data for chart 1'!$C$9:$C$20</c:f>
              <c:numCache>
                <c:formatCode>#,##0</c:formatCode>
                <c:ptCount val="12"/>
                <c:pt idx="0">
                  <c:v>3381</c:v>
                </c:pt>
                <c:pt idx="1">
                  <c:v>8170</c:v>
                </c:pt>
                <c:pt idx="2">
                  <c:v>13296</c:v>
                </c:pt>
                <c:pt idx="3">
                  <c:v>17001</c:v>
                </c:pt>
                <c:pt idx="4">
                  <c:v>18968</c:v>
                </c:pt>
                <c:pt idx="5">
                  <c:v>24463</c:v>
                </c:pt>
                <c:pt idx="6">
                  <c:v>38410</c:v>
                </c:pt>
                <c:pt idx="7">
                  <c:v>44653</c:v>
                </c:pt>
                <c:pt idx="8">
                  <c:v>37435</c:v>
                </c:pt>
                <c:pt idx="9">
                  <c:v>27376</c:v>
                </c:pt>
                <c:pt idx="10">
                  <c:v>18683</c:v>
                </c:pt>
                <c:pt idx="11">
                  <c:v>20102</c:v>
                </c:pt>
              </c:numCache>
            </c:numRef>
          </c:val>
        </c:ser>
        <c:ser>
          <c:idx val="1"/>
          <c:order val="1"/>
          <c:tx>
            <c:v>2011</c:v>
          </c:tx>
          <c:spPr>
            <a:solidFill>
              <a:schemeClr val="accent2"/>
            </a:solidFill>
            <a:ln w="12700">
              <a:solidFill>
                <a:srgbClr val="030303"/>
              </a:solidFill>
            </a:ln>
            <a:effectLst/>
          </c:spPr>
          <c:invertIfNegative val="0"/>
          <c:val>
            <c:numRef>
              <c:f>'data for chart 1'!$D$9:$D$20</c:f>
              <c:numCache>
                <c:formatCode>#,##0</c:formatCode>
                <c:ptCount val="12"/>
                <c:pt idx="0">
                  <c:v>3593</c:v>
                </c:pt>
                <c:pt idx="1">
                  <c:v>7553</c:v>
                </c:pt>
                <c:pt idx="2">
                  <c:v>12970</c:v>
                </c:pt>
                <c:pt idx="3">
                  <c:v>17197</c:v>
                </c:pt>
                <c:pt idx="4">
                  <c:v>24114</c:v>
                </c:pt>
                <c:pt idx="5">
                  <c:v>38567</c:v>
                </c:pt>
                <c:pt idx="6">
                  <c:v>48015</c:v>
                </c:pt>
                <c:pt idx="7">
                  <c:v>44587</c:v>
                </c:pt>
                <c:pt idx="8">
                  <c:v>35355</c:v>
                </c:pt>
                <c:pt idx="9">
                  <c:v>25928</c:v>
                </c:pt>
                <c:pt idx="10">
                  <c:v>17088</c:v>
                </c:pt>
                <c:pt idx="11">
                  <c:v>18961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473336"/>
        <c:axId val="243015256"/>
      </c:barChart>
      <c:catAx>
        <c:axId val="121473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8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43015256"/>
        <c:crosses val="autoZero"/>
        <c:auto val="1"/>
        <c:lblAlgn val="ctr"/>
        <c:lblOffset val="100"/>
        <c:noMultiLvlLbl val="0"/>
      </c:catAx>
      <c:valAx>
        <c:axId val="243015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8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en-CA" sz="80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number of operators</a:t>
                </a:r>
              </a:p>
            </c:rich>
          </c:tx>
          <c:layout>
            <c:manualLayout>
              <c:xMode val="edge"/>
              <c:yMode val="edge"/>
              <c:x val="0.41786023809583367"/>
              <c:y val="0.872763196267133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800" b="0" i="0" u="none" strike="noStrike" kern="1200" baseline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12700">
            <a:solidFill>
              <a:srgbClr val="03030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8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121473336"/>
        <c:crosses val="autoZero"/>
        <c:crossBetween val="between"/>
      </c:valAx>
      <c:spPr>
        <a:noFill/>
        <a:ln w="12700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6992491054528037"/>
          <c:y val="0.91425717618631008"/>
          <c:w val="0.19301434881615434"/>
          <c:h val="4.63821336492231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800" b="0" i="0" u="none" strike="noStrike" kern="1200" baseline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811888888888892E-2"/>
          <c:y val="8.5013961362500876E-2"/>
          <c:w val="0.94166588888888936"/>
          <c:h val="0.80962121309500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'18 - Age dist - CAN data'!$H$15</c:f>
              <c:strCache>
                <c:ptCount val="1"/>
                <c:pt idx="0">
                  <c:v>1991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'18 - Age dist - CAN data'!$G$16:$G$18</c:f>
              <c:strCache>
                <c:ptCount val="3"/>
                <c:pt idx="0">
                  <c:v>Less than 35</c:v>
                </c:pt>
                <c:pt idx="1">
                  <c:v>35-54</c:v>
                </c:pt>
                <c:pt idx="2">
                  <c:v>55 and over</c:v>
                </c:pt>
              </c:strCache>
            </c:strRef>
          </c:cat>
          <c:val>
            <c:numRef>
              <c:f>'18 - Age dist - CAN data'!$H$16:$H$18</c:f>
              <c:numCache>
                <c:formatCode>0.0</c:formatCode>
                <c:ptCount val="3"/>
                <c:pt idx="0">
                  <c:v>19.932458362115284</c:v>
                </c:pt>
                <c:pt idx="1">
                  <c:v>47.991659631079386</c:v>
                </c:pt>
                <c:pt idx="2">
                  <c:v>32.075882006805337</c:v>
                </c:pt>
              </c:numCache>
            </c:numRef>
          </c:val>
        </c:ser>
        <c:ser>
          <c:idx val="1"/>
          <c:order val="1"/>
          <c:tx>
            <c:strRef>
              <c:f>'18 - Age dist - CAN data'!$I$15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240066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'18 - Age dist - CAN data'!$G$16:$G$18</c:f>
              <c:strCache>
                <c:ptCount val="3"/>
                <c:pt idx="0">
                  <c:v>Less than 35</c:v>
                </c:pt>
                <c:pt idx="1">
                  <c:v>35-54</c:v>
                </c:pt>
                <c:pt idx="2">
                  <c:v>55 and over</c:v>
                </c:pt>
              </c:strCache>
            </c:strRef>
          </c:cat>
          <c:val>
            <c:numRef>
              <c:f>'18 - Age dist - CAN data'!$I$16:$I$18</c:f>
              <c:numCache>
                <c:formatCode>0.0</c:formatCode>
                <c:ptCount val="3"/>
                <c:pt idx="0">
                  <c:v>15.834651590985709</c:v>
                </c:pt>
                <c:pt idx="1">
                  <c:v>51.909960841264464</c:v>
                </c:pt>
                <c:pt idx="2">
                  <c:v>32.255387567749771</c:v>
                </c:pt>
              </c:numCache>
            </c:numRef>
          </c:val>
        </c:ser>
        <c:ser>
          <c:idx val="2"/>
          <c:order val="2"/>
          <c:tx>
            <c:strRef>
              <c:f>'18 - Age dist - CAN data'!$J$15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rgbClr val="A1A1A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'18 - Age dist - CAN data'!$G$16:$G$18</c:f>
              <c:strCache>
                <c:ptCount val="3"/>
                <c:pt idx="0">
                  <c:v>Less than 35</c:v>
                </c:pt>
                <c:pt idx="1">
                  <c:v>35-54</c:v>
                </c:pt>
                <c:pt idx="2">
                  <c:v>55 and over</c:v>
                </c:pt>
              </c:strCache>
            </c:strRef>
          </c:cat>
          <c:val>
            <c:numRef>
              <c:f>'18 - Age dist - CAN data'!$J$16:$J$18</c:f>
              <c:numCache>
                <c:formatCode>0.0</c:formatCode>
                <c:ptCount val="3"/>
                <c:pt idx="0">
                  <c:v>11.529795776885525</c:v>
                </c:pt>
                <c:pt idx="1">
                  <c:v>53.603512522025525</c:v>
                </c:pt>
                <c:pt idx="2">
                  <c:v>34.866691701088996</c:v>
                </c:pt>
              </c:numCache>
            </c:numRef>
          </c:val>
        </c:ser>
        <c:ser>
          <c:idx val="3"/>
          <c:order val="3"/>
          <c:tx>
            <c:strRef>
              <c:f>'18 - Age dist - CAN data'!$K$15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'18 - Age dist - CAN data'!$G$16:$G$18</c:f>
              <c:strCache>
                <c:ptCount val="3"/>
                <c:pt idx="0">
                  <c:v>Less than 35</c:v>
                </c:pt>
                <c:pt idx="1">
                  <c:v>35-54</c:v>
                </c:pt>
                <c:pt idx="2">
                  <c:v>55 and over</c:v>
                </c:pt>
              </c:strCache>
            </c:strRef>
          </c:cat>
          <c:val>
            <c:numRef>
              <c:f>'18 - Age dist - CAN data'!$K$16:$K$18</c:f>
              <c:numCache>
                <c:formatCode>0.0</c:formatCode>
                <c:ptCount val="3"/>
                <c:pt idx="0">
                  <c:v>9.1483083884973357</c:v>
                </c:pt>
                <c:pt idx="1">
                  <c:v>50.193392548653939</c:v>
                </c:pt>
                <c:pt idx="2">
                  <c:v>40.658299062848755</c:v>
                </c:pt>
              </c:numCache>
            </c:numRef>
          </c:val>
        </c:ser>
        <c:ser>
          <c:idx val="4"/>
          <c:order val="4"/>
          <c:tx>
            <c:strRef>
              <c:f>'18 - Age dist - CAN data'!$L$15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'18 - Age dist - CAN data'!$G$16:$G$18</c:f>
              <c:strCache>
                <c:ptCount val="3"/>
                <c:pt idx="0">
                  <c:v>Less than 35</c:v>
                </c:pt>
                <c:pt idx="1">
                  <c:v>35-54</c:v>
                </c:pt>
                <c:pt idx="2">
                  <c:v>55 and over</c:v>
                </c:pt>
              </c:strCache>
            </c:strRef>
          </c:cat>
          <c:val>
            <c:numRef>
              <c:f>'18 - Age dist - CAN data'!$L$16:$L$18</c:f>
              <c:numCache>
                <c:formatCode>0.0</c:formatCode>
                <c:ptCount val="3"/>
                <c:pt idx="0">
                  <c:v>8.204730410168473</c:v>
                </c:pt>
                <c:pt idx="1">
                  <c:v>43.511676328896854</c:v>
                </c:pt>
                <c:pt idx="2">
                  <c:v>48.283593260934651</c:v>
                </c:pt>
              </c:numCache>
            </c:numRef>
          </c:val>
        </c:ser>
        <c:ser>
          <c:idx val="5"/>
          <c:order val="5"/>
          <c:tx>
            <c:strRef>
              <c:f>'18 - Age dist - CAN data'!$M$15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'18 - Age dist - CAN data'!$G$16:$G$18</c:f>
              <c:strCache>
                <c:ptCount val="3"/>
                <c:pt idx="0">
                  <c:v>Less than 35</c:v>
                </c:pt>
                <c:pt idx="1">
                  <c:v>35-54</c:v>
                </c:pt>
                <c:pt idx="2">
                  <c:v>55 and over</c:v>
                </c:pt>
              </c:strCache>
            </c:strRef>
          </c:cat>
          <c:val>
            <c:numRef>
              <c:f>'18 - Age dist - CAN data'!$M$16:$M$18</c:f>
              <c:numCache>
                <c:formatCode>0.0</c:formatCode>
                <c:ptCount val="3"/>
                <c:pt idx="0">
                  <c:v>9.1370091712081436</c:v>
                </c:pt>
                <c:pt idx="1">
                  <c:v>36.347255624443804</c:v>
                </c:pt>
                <c:pt idx="2">
                  <c:v>54.515735204348061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767432"/>
        <c:axId val="272767824"/>
      </c:barChart>
      <c:catAx>
        <c:axId val="2727674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72767824"/>
        <c:crosses val="autoZero"/>
        <c:auto val="1"/>
        <c:lblAlgn val="ctr"/>
        <c:lblOffset val="100"/>
        <c:noMultiLvlLbl val="0"/>
      </c:catAx>
      <c:valAx>
        <c:axId val="27276782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lang="en-US" sz="11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en-CA" sz="1100" dirty="0" smtClean="0"/>
                  <a:t>percent </a:t>
                </a:r>
                <a:r>
                  <a:rPr lang="en-CA" sz="1100" dirty="0"/>
                  <a:t>of operators</a:t>
                </a:r>
              </a:p>
            </c:rich>
          </c:tx>
          <c:layout>
            <c:manualLayout>
              <c:xMode val="edge"/>
              <c:yMode val="edge"/>
              <c:x val="4.0129911379199858E-3"/>
              <c:y val="6.789029915519593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lang="en-US" sz="1100" b="1" i="0" u="none" strike="noStrike" kern="1200" baseline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pPr>
              <a:endParaRPr lang="en-US"/>
            </a:p>
          </c:txPr>
        </c:title>
        <c:numFmt formatCode="0" sourceLinked="0"/>
        <c:majorTickMark val="in"/>
        <c:minorTickMark val="none"/>
        <c:tickLblPos val="nextTo"/>
        <c:spPr>
          <a:noFill/>
          <a:ln w="12700"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72767432"/>
        <c:crosses val="autoZero"/>
        <c:crossBetween val="between"/>
      </c:valAx>
      <c:spPr>
        <a:noFill/>
        <a:ln w="12700">
          <a:solidFill>
            <a:srgbClr val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23178254569374737"/>
          <c:y val="0.95901737968900469"/>
          <c:w val="0.58271350695288027"/>
          <c:h val="3.1547042003858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 sz="10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67609877288267E-2"/>
          <c:y val="0.10644614512110416"/>
          <c:w val="0.93610547046846049"/>
          <c:h val="0.7513344505971838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'13 Farm Count NAICS1 Data'!$O$8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'13 Farm Count NAICS1 Data'!$M$9:$M$19</c:f>
              <c:strCache>
                <c:ptCount val="11"/>
                <c:pt idx="0">
                  <c:v>Oilseed                  and grain</c:v>
                </c:pt>
                <c:pt idx="1">
                  <c:v>Beef</c:v>
                </c:pt>
                <c:pt idx="2">
                  <c:v>Other crop</c:v>
                </c:pt>
                <c:pt idx="3">
                  <c:v>Other                       animal</c:v>
                </c:pt>
                <c:pt idx="4">
                  <c:v>Dairy </c:v>
                </c:pt>
                <c:pt idx="5">
                  <c:v>Fruit and tree-nut</c:v>
                </c:pt>
                <c:pt idx="6">
                  <c:v>Greenhouse, nursery and floriculture</c:v>
                </c:pt>
                <c:pt idx="7">
                  <c:v>Vegetable                and melon</c:v>
                </c:pt>
                <c:pt idx="8">
                  <c:v>Poultry              and egg</c:v>
                </c:pt>
                <c:pt idx="9">
                  <c:v>Hog                 and pig</c:v>
                </c:pt>
                <c:pt idx="10">
                  <c:v>Sheep              and goat</c:v>
                </c:pt>
              </c:strCache>
            </c:strRef>
          </c:cat>
          <c:val>
            <c:numRef>
              <c:f>'13 Farm Count NAICS1 Data'!$O$9:$O$19</c:f>
              <c:numCache>
                <c:formatCode>#,##0</c:formatCode>
                <c:ptCount val="11"/>
                <c:pt idx="0">
                  <c:v>61692</c:v>
                </c:pt>
                <c:pt idx="1">
                  <c:v>37406</c:v>
                </c:pt>
                <c:pt idx="2">
                  <c:v>37402</c:v>
                </c:pt>
                <c:pt idx="3">
                  <c:v>24124</c:v>
                </c:pt>
                <c:pt idx="4">
                  <c:v>12207</c:v>
                </c:pt>
                <c:pt idx="5">
                  <c:v>8253</c:v>
                </c:pt>
                <c:pt idx="6">
                  <c:v>7946</c:v>
                </c:pt>
                <c:pt idx="7">
                  <c:v>4822</c:v>
                </c:pt>
                <c:pt idx="8">
                  <c:v>4484</c:v>
                </c:pt>
                <c:pt idx="9">
                  <c:v>3470</c:v>
                </c:pt>
                <c:pt idx="10">
                  <c:v>3924</c:v>
                </c:pt>
              </c:numCache>
            </c:numRef>
          </c:val>
        </c:ser>
        <c:ser>
          <c:idx val="0"/>
          <c:order val="1"/>
          <c:tx>
            <c:strRef>
              <c:f>'13 Farm Count NAICS1 Data'!$N$8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0080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EB9B21B-004D-4422-9AA4-697F138D04FF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1.4650662452197888E-3"/>
                  <c:y val="-8.0746389102543618E-3"/>
                </c:manualLayout>
              </c:layout>
              <c:tx>
                <c:rich>
                  <a:bodyPr/>
                  <a:lstStyle/>
                  <a:p>
                    <a:fld id="{9FB672C8-783D-44C2-B11A-B186F13A3FB3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3.731549763546089E-3"/>
                  <c:y val="-4.3010752688172046E-2"/>
                </c:manualLayout>
              </c:layout>
              <c:tx>
                <c:rich>
                  <a:bodyPr/>
                  <a:lstStyle/>
                  <a:p>
                    <a:fld id="{7C60AC6E-ECC4-4D86-AF85-795D60EF18A5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6.2192496059101481E-3"/>
                  <c:y val="-4.3010752688172046E-2"/>
                </c:manualLayout>
              </c:layout>
              <c:tx>
                <c:rich>
                  <a:bodyPr/>
                  <a:lstStyle/>
                  <a:p>
                    <a:fld id="{B63ACA60-6A57-4628-B4FD-159BA9E94E1D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4.9753996847281641E-3"/>
                  <c:y val="-1.075268817204309E-2"/>
                </c:manualLayout>
              </c:layout>
              <c:tx>
                <c:rich>
                  <a:bodyPr/>
                  <a:lstStyle/>
                  <a:p>
                    <a:fld id="{09407D01-7335-455F-BA11-393A63B08566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97C931CD-F9B2-4EC8-A680-846D415B18AC}" type="CELLRANGE">
                      <a:rPr lang="en-CA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6"/>
              <c:layout>
                <c:manualLayout>
                  <c:x val="-8.796208810915333E-3"/>
                  <c:y val="-8.0927286514455403E-3"/>
                </c:manualLayout>
              </c:layout>
              <c:tx>
                <c:rich>
                  <a:bodyPr/>
                  <a:lstStyle/>
                  <a:p>
                    <a:fld id="{A3522672-BF6C-4D09-A24E-CF3B38E4A69F}" type="CELLRANGE">
                      <a:rPr lang="en-US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1B0141BE-17C3-4BE9-8528-5963C1425C72}" type="CELLRANGE">
                      <a:rPr lang="en-CA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9B7C17E6-5FB2-408D-8E49-CC6FEB328623}" type="CELLRANGE">
                      <a:rPr lang="en-CA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4237ED88-419A-41E6-AE64-77D4BA108F55}" type="CELLRANGE">
                      <a:rPr lang="en-CA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58B7013D-1501-4F59-838C-9BDDC752F186}" type="CELLRANGE">
                      <a:rPr lang="en-CA"/>
                      <a:pPr/>
                      <a:t>[CELLRANGE]</a:t>
                    </a:fld>
                    <a:endParaRPr lang="en-CA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'13 Farm Count NAICS1 Data'!$M$9:$M$19</c:f>
              <c:strCache>
                <c:ptCount val="11"/>
                <c:pt idx="0">
                  <c:v>Oilseed                  and grain</c:v>
                </c:pt>
                <c:pt idx="1">
                  <c:v>Beef</c:v>
                </c:pt>
                <c:pt idx="2">
                  <c:v>Other crop</c:v>
                </c:pt>
                <c:pt idx="3">
                  <c:v>Other                       animal</c:v>
                </c:pt>
                <c:pt idx="4">
                  <c:v>Dairy </c:v>
                </c:pt>
                <c:pt idx="5">
                  <c:v>Fruit and tree-nut</c:v>
                </c:pt>
                <c:pt idx="6">
                  <c:v>Greenhouse, nursery and floriculture</c:v>
                </c:pt>
                <c:pt idx="7">
                  <c:v>Vegetable                and melon</c:v>
                </c:pt>
                <c:pt idx="8">
                  <c:v>Poultry              and egg</c:v>
                </c:pt>
                <c:pt idx="9">
                  <c:v>Hog                 and pig</c:v>
                </c:pt>
                <c:pt idx="10">
                  <c:v>Sheep              and goat</c:v>
                </c:pt>
              </c:strCache>
            </c:strRef>
          </c:cat>
          <c:val>
            <c:numRef>
              <c:f>'13 Farm Count NAICS1 Data'!$N$9:$N$19</c:f>
              <c:numCache>
                <c:formatCode>#,##0</c:formatCode>
                <c:ptCount val="11"/>
                <c:pt idx="0">
                  <c:v>63628</c:v>
                </c:pt>
                <c:pt idx="1">
                  <c:v>36013</c:v>
                </c:pt>
                <c:pt idx="2">
                  <c:v>32462</c:v>
                </c:pt>
                <c:pt idx="3">
                  <c:v>19792</c:v>
                </c:pt>
                <c:pt idx="4">
                  <c:v>10525</c:v>
                </c:pt>
                <c:pt idx="5">
                  <c:v>7845</c:v>
                </c:pt>
                <c:pt idx="6">
                  <c:v>6449</c:v>
                </c:pt>
                <c:pt idx="7">
                  <c:v>5514</c:v>
                </c:pt>
                <c:pt idx="8">
                  <c:v>4903</c:v>
                </c:pt>
                <c:pt idx="9">
                  <c:v>3305</c:v>
                </c:pt>
                <c:pt idx="10">
                  <c:v>3056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'13 Farm Count NAICS1 Data'!$S$9:$S$19</c15:f>
                <c15:dlblRangeCache>
                  <c:ptCount val="11"/>
                  <c:pt idx="0">
                    <c:v>+3.1%</c:v>
                  </c:pt>
                  <c:pt idx="1">
                    <c:v>-3.7%</c:v>
                  </c:pt>
                  <c:pt idx="2">
                    <c:v>-13.2%</c:v>
                  </c:pt>
                  <c:pt idx="3">
                    <c:v>-18.0%</c:v>
                  </c:pt>
                  <c:pt idx="4">
                    <c:v>-13.8%</c:v>
                  </c:pt>
                  <c:pt idx="5">
                    <c:v>-4.9%</c:v>
                  </c:pt>
                  <c:pt idx="6">
                    <c:v>-18.8%</c:v>
                  </c:pt>
                  <c:pt idx="7">
                    <c:v>+14.4%</c:v>
                  </c:pt>
                  <c:pt idx="8">
                    <c:v>+9.3%</c:v>
                  </c:pt>
                  <c:pt idx="9">
                    <c:v>-4.8%</c:v>
                  </c:pt>
                  <c:pt idx="10">
                    <c:v>-22.1%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769000"/>
        <c:axId val="272769392"/>
      </c:barChart>
      <c:catAx>
        <c:axId val="2727690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72769392"/>
        <c:crosses val="autoZero"/>
        <c:auto val="1"/>
        <c:lblAlgn val="ctr"/>
        <c:lblOffset val="100"/>
        <c:noMultiLvlLbl val="0"/>
      </c:catAx>
      <c:valAx>
        <c:axId val="2727693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800" b="1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en-CA"/>
                  <a:t>number of farms (thousands)</a:t>
                </a:r>
              </a:p>
            </c:rich>
          </c:tx>
          <c:layout>
            <c:manualLayout>
              <c:xMode val="edge"/>
              <c:yMode val="edge"/>
              <c:x val="1.3011924634729344E-3"/>
              <c:y val="4.112700849504533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l">
                <a:defRPr sz="800" b="1" i="0" u="none" strike="noStrike" kern="1200" baseline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defRPr>
              </a:pPr>
              <a:endParaRPr lang="en-US"/>
            </a:p>
          </c:txPr>
        </c:title>
        <c:numFmt formatCode="#,##0" sourceLinked="1"/>
        <c:majorTickMark val="in"/>
        <c:minorTickMark val="none"/>
        <c:tickLblPos val="nextTo"/>
        <c:spPr>
          <a:noFill/>
          <a:ln w="12700">
            <a:solidFill>
              <a:schemeClr val="tx1">
                <a:alpha val="98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7276900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12700" cap="sq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8042160159569233"/>
          <c:y val="0.96297141206432546"/>
          <c:w val="0.21869937778943427"/>
          <c:h val="3.61947337228007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 sz="800" b="1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B702-09C5-4230-AA1F-E56B72892270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3CE78-05DB-4615-BCD0-E26AF9DF228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231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8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275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275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1" dirty="0" smtClean="0"/>
          </a:p>
          <a:p>
            <a:endParaRPr lang="en-CA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506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9935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1133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5081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6995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4671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226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226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369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226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9002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17015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04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226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25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22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22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335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6692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4105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4105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0868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3CE78-05DB-4615-BCD0-E26AF9DF228D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843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Oval 7"/>
          <p:cNvSpPr/>
          <p:nvPr/>
        </p:nvSpPr>
        <p:spPr>
          <a:xfrm>
            <a:off x="921434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6258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7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083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2"/>
            <a:ext cx="1828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3"/>
            <a:ext cx="55626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911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14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7" y="672756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2013012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809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89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  <a:prstGeom prst="rect">
            <a:avLst/>
          </a:prstGeo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08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5" y="-815921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033977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281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64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85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9629" y="18441"/>
            <a:ext cx="798035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57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prstGeom prst="rect">
            <a:avLst/>
          </a:prstGeo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  <a:prstGeom prst="rect">
            <a:avLst/>
          </a:prstGeo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374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>
              <a:buNone/>
              <a:defRPr sz="3200"/>
            </a:lvl1pPr>
            <a:extLst/>
          </a:lstStyle>
          <a:p>
            <a:pPr marL="0" algn="l"/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08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1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012875" y="4530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1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C382A5-46F5-440A-A263-94824C1A31A5}" type="datetimeFigureOut">
              <a:rPr lang="en-CA" smtClean="0"/>
              <a:pPr/>
              <a:t>18/05/2017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1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1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D3E058-341A-4B7A-BFBA-06B59AB20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65" y="3522"/>
            <a:ext cx="2645319" cy="1068237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28652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6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200" b="0" kern="1200">
          <a:solidFill>
            <a:srgbClr val="0070C0"/>
          </a:solidFill>
          <a:effectLst/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hieu.Thomassin@canada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/>
          </p:cNvSpPr>
          <p:nvPr/>
        </p:nvSpPr>
        <p:spPr>
          <a:xfrm>
            <a:off x="1178376" y="1280311"/>
            <a:ext cx="8290168" cy="1143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Regional Roundtable on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for the Census of Agriculture 2020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Port of Spain, Trinidad and Tobago 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22-26 May 2017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187625" y="2735032"/>
            <a:ext cx="7956376" cy="1800200"/>
          </a:xfrm>
          <a:prstGeom prst="rect">
            <a:avLst/>
          </a:prstGeom>
        </p:spPr>
        <p:txBody>
          <a:bodyPr/>
          <a:lstStyle/>
          <a:p>
            <a:r>
              <a:rPr lang="es-ES" sz="3200" b="1" dirty="0" err="1" smtClean="0"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s-ES" sz="3200" b="1" dirty="0" err="1" smtClean="0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and General </a:t>
            </a:r>
            <a:r>
              <a:rPr lang="es-ES" sz="3200" b="1" dirty="0" err="1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s-ES" sz="3200" b="1" dirty="0" err="1" smtClean="0">
                <a:latin typeface="Times New Roman" pitchFamily="18" charset="0"/>
                <a:cs typeface="Times New Roman" pitchFamily="18" charset="0"/>
              </a:rPr>
              <a:t>Canada’s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dirty="0" err="1" smtClean="0">
                <a:latin typeface="Times New Roman" pitchFamily="18" charset="0"/>
                <a:cs typeface="Times New Roman" pitchFamily="18" charset="0"/>
              </a:rPr>
              <a:t>Experience</a:t>
            </a:r>
            <a:endParaRPr lang="es-E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Session</a:t>
            </a:r>
            <a:r>
              <a:rPr lang="es-E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endParaRPr lang="es-E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725" indent="-31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 dirty="0"/>
          </a:p>
        </p:txBody>
      </p:sp>
      <p:sp>
        <p:nvSpPr>
          <p:cNvPr id="10" name="Rectangle 1"/>
          <p:cNvSpPr txBox="1">
            <a:spLocks/>
          </p:cNvSpPr>
          <p:nvPr/>
        </p:nvSpPr>
        <p:spPr>
          <a:xfrm>
            <a:off x="1214415" y="5373216"/>
            <a:ext cx="7406640" cy="1124744"/>
          </a:xfrm>
          <a:prstGeom prst="rect">
            <a:avLst/>
          </a:prstGeom>
        </p:spPr>
        <p:txBody>
          <a:bodyPr anchor="b">
            <a:normAutofit fontScale="900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b="1" dirty="0" smtClean="0"/>
              <a:t>Mathieu </a:t>
            </a:r>
            <a:r>
              <a:rPr lang="en-US" sz="2000" b="1" dirty="0" err="1" smtClean="0"/>
              <a:t>Thomassin</a:t>
            </a:r>
            <a:endParaRPr lang="en-US" sz="2000" b="1" dirty="0" smtClean="0"/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Director of the Agriculture Division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/>
              <a:t>Statistics Canada</a:t>
            </a:r>
          </a:p>
          <a:p>
            <a:pPr>
              <a:spcBef>
                <a:spcPct val="0"/>
              </a:spcBef>
              <a:defRPr/>
            </a:pPr>
            <a:r>
              <a:rPr lang="en-US" sz="2000" dirty="0" smtClean="0">
                <a:hlinkClick r:id="rId3"/>
              </a:rPr>
              <a:t>mathieu.thomassin@canada.ca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www.fao.org/uploads/pics/WCA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88" y="12537"/>
            <a:ext cx="3802063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3727837"/>
            <a:ext cx="5651500" cy="193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908" y="870012"/>
            <a:ext cx="7868092" cy="1143000"/>
          </a:xfrm>
        </p:spPr>
        <p:txBody>
          <a:bodyPr>
            <a:noAutofit/>
          </a:bodyPr>
          <a:lstStyle/>
          <a:p>
            <a:r>
              <a:rPr lang="en-CA" sz="3000" b="1" dirty="0" smtClean="0"/>
              <a:t>Legal status of agricultural operation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20" y="2018760"/>
            <a:ext cx="7446676" cy="4751928"/>
          </a:xfrm>
        </p:spPr>
        <p:txBody>
          <a:bodyPr>
            <a:normAutofit/>
          </a:bodyPr>
          <a:lstStyle/>
          <a:p>
            <a:r>
              <a:rPr lang="en-CA" sz="2800" dirty="0" smtClean="0"/>
              <a:t>Questions on the Census of agriculture</a:t>
            </a:r>
          </a:p>
          <a:p>
            <a:pPr marL="365125" indent="-3175">
              <a:buNone/>
            </a:pPr>
            <a:r>
              <a:rPr lang="en-CA" sz="2200" dirty="0" smtClean="0">
                <a:latin typeface="+mn-lt"/>
              </a:rPr>
              <a:t>What is the operating arrangement of this operation?</a:t>
            </a:r>
          </a:p>
          <a:p>
            <a:pPr lvl="1">
              <a:spcBef>
                <a:spcPts val="0"/>
              </a:spcBef>
            </a:pPr>
            <a:r>
              <a:rPr lang="en-CA" sz="2200" b="1" dirty="0" smtClean="0">
                <a:latin typeface="+mn-lt"/>
              </a:rPr>
              <a:t>Sole proprietorship</a:t>
            </a:r>
            <a:r>
              <a:rPr lang="en-CA" sz="2200" dirty="0" smtClean="0">
                <a:latin typeface="+mn-lt"/>
              </a:rPr>
              <a:t> - An unincorporated business entirely owned by one person.</a:t>
            </a:r>
          </a:p>
          <a:p>
            <a:pPr lvl="1">
              <a:spcBef>
                <a:spcPts val="0"/>
              </a:spcBef>
            </a:pPr>
            <a:r>
              <a:rPr lang="en-CA" sz="2200" b="1" dirty="0" smtClean="0">
                <a:latin typeface="+mn-lt"/>
              </a:rPr>
              <a:t>Partnership without</a:t>
            </a:r>
            <a:r>
              <a:rPr lang="en-CA" sz="2200" dirty="0" smtClean="0">
                <a:latin typeface="+mn-lt"/>
              </a:rPr>
              <a:t> a written agreement </a:t>
            </a:r>
          </a:p>
          <a:p>
            <a:pPr lvl="1">
              <a:spcBef>
                <a:spcPts val="0"/>
              </a:spcBef>
            </a:pPr>
            <a:r>
              <a:rPr lang="en-CA" sz="2200" b="1" dirty="0" smtClean="0">
                <a:latin typeface="+mn-lt"/>
              </a:rPr>
              <a:t>Partnership with</a:t>
            </a:r>
            <a:r>
              <a:rPr lang="en-CA" sz="2200" dirty="0" smtClean="0">
                <a:latin typeface="+mn-lt"/>
              </a:rPr>
              <a:t> a written agreement </a:t>
            </a:r>
          </a:p>
          <a:p>
            <a:pPr lvl="1">
              <a:spcBef>
                <a:spcPts val="0"/>
              </a:spcBef>
            </a:pPr>
            <a:r>
              <a:rPr lang="en-CA" sz="2200" b="1" dirty="0" smtClean="0">
                <a:latin typeface="+mn-lt"/>
              </a:rPr>
              <a:t>Family corporation</a:t>
            </a:r>
            <a:r>
              <a:rPr lang="en-CA" sz="2200" dirty="0" smtClean="0">
                <a:latin typeface="+mn-lt"/>
              </a:rPr>
              <a:t> (including corporations with one or more shareholders) </a:t>
            </a:r>
          </a:p>
          <a:p>
            <a:pPr lvl="1">
              <a:spcBef>
                <a:spcPts val="0"/>
              </a:spcBef>
            </a:pPr>
            <a:r>
              <a:rPr lang="en-CA" sz="2200" b="1" dirty="0" smtClean="0">
                <a:latin typeface="+mn-lt"/>
              </a:rPr>
              <a:t>Non-family corporation</a:t>
            </a:r>
            <a:endParaRPr lang="en-CA" sz="2200" dirty="0" smtClean="0">
              <a:latin typeface="+mn-lt"/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56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010" y="870012"/>
            <a:ext cx="7899990" cy="1143000"/>
          </a:xfrm>
        </p:spPr>
        <p:txBody>
          <a:bodyPr>
            <a:noAutofit/>
          </a:bodyPr>
          <a:lstStyle/>
          <a:p>
            <a:r>
              <a:rPr lang="en-CA" sz="3000" b="1" dirty="0" smtClean="0"/>
              <a:t>Legal status of agricultural operation</a:t>
            </a:r>
            <a:endParaRPr lang="en-CA" sz="30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52256"/>
              </p:ext>
            </p:extLst>
          </p:nvPr>
        </p:nvGraphicFramePr>
        <p:xfrm>
          <a:off x="1089763" y="1775016"/>
          <a:ext cx="7941503" cy="471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56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010" y="870012"/>
            <a:ext cx="7899990" cy="1143000"/>
          </a:xfrm>
        </p:spPr>
        <p:txBody>
          <a:bodyPr>
            <a:noAutofit/>
          </a:bodyPr>
          <a:lstStyle/>
          <a:p>
            <a:r>
              <a:rPr lang="en-CA" sz="3000" b="1" dirty="0" smtClean="0"/>
              <a:t>Legal status of agricultural operation</a:t>
            </a:r>
            <a:endParaRPr lang="en-CA" sz="3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1762124"/>
            <a:ext cx="8068151" cy="461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4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010" y="870012"/>
            <a:ext cx="7899990" cy="1143000"/>
          </a:xfrm>
        </p:spPr>
        <p:txBody>
          <a:bodyPr>
            <a:noAutofit/>
          </a:bodyPr>
          <a:lstStyle/>
          <a:p>
            <a:r>
              <a:rPr lang="en-CA" sz="3000" b="1" dirty="0" smtClean="0"/>
              <a:t>Succession Plan</a:t>
            </a:r>
            <a:endParaRPr lang="en-CA" sz="3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62" y="2108200"/>
            <a:ext cx="8165170" cy="446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316" y="754102"/>
            <a:ext cx="7995684" cy="1143000"/>
          </a:xfrm>
        </p:spPr>
        <p:txBody>
          <a:bodyPr>
            <a:normAutofit/>
          </a:bodyPr>
          <a:lstStyle/>
          <a:p>
            <a:r>
              <a:rPr lang="en-CA" sz="3300" b="1" dirty="0" smtClean="0"/>
              <a:t>Sex and Age of agricultural operator</a:t>
            </a:r>
            <a:r>
              <a:rPr lang="en-CA" sz="3000" b="1" dirty="0" smtClean="0"/>
              <a:t/>
            </a:r>
            <a:br>
              <a:rPr lang="en-CA" sz="3000" b="1" dirty="0" smtClean="0"/>
            </a:br>
            <a:endParaRPr lang="en-CA" sz="30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75201"/>
              </p:ext>
            </p:extLst>
          </p:nvPr>
        </p:nvGraphicFramePr>
        <p:xfrm>
          <a:off x="1300766" y="1325603"/>
          <a:ext cx="7170134" cy="5292462"/>
        </p:xfrm>
        <a:graphic>
          <a:graphicData uri="http://schemas.openxmlformats.org/drawingml/2006/table">
            <a:tbl>
              <a:tblPr firstRow="1" firstCol="1" bandRow="1"/>
              <a:tblGrid>
                <a:gridCol w="1765517"/>
                <a:gridCol w="588303"/>
                <a:gridCol w="497234"/>
                <a:gridCol w="664194"/>
                <a:gridCol w="454130"/>
                <a:gridCol w="225848"/>
                <a:gridCol w="801404"/>
                <a:gridCol w="692121"/>
                <a:gridCol w="801404"/>
                <a:gridCol w="679979"/>
              </a:tblGrid>
              <a:tr h="28104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 operators by sex and age, Canada, 2001 to 2016</a:t>
                      </a:r>
                      <a:endParaRPr lang="en-CA" sz="10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2001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42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ln>
                          <a:noFill/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Operators</a:t>
                      </a:r>
                      <a:endParaRPr lang="en-CA" sz="900" dirty="0">
                        <a:ln>
                          <a:noFill/>
                        </a:ln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07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total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total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total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number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of total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operators in Canada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346,195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327,055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293,928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271,938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Under 35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39,920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11.5%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29,925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24,116 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8.2%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24,847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35 to 54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185,575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53.6%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164,160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50.2%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127,893 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43.5%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98,842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36.3%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55 and older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120,705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34.9%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132,975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40.7%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141,919 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48.3%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148,249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54.5%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Median age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49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 </a:t>
                      </a:r>
                      <a:endParaRPr lang="en-CA" sz="900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54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</a:t>
                      </a:r>
                      <a:r>
                        <a:rPr lang="en-CA" sz="9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Males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255,015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73.7%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236,220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72.2%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213,261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72.6%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193,967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71.3%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Under 35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29,430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8.5%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22,170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17,873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18,284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6.7%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35 to 54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132,060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114,695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35.1%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89,635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30.5%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68,470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25.2%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55 and older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93,530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27.0%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99,360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30.4%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105,753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107,213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39.4%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Median age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49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52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54 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56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Females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91,180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26.3%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CA" sz="900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90,835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27.8%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80,667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27.4%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77,971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28.7%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Under 35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10,490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7,755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6,243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6,563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35 to 54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53,510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15.5%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49,465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38,258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13.0%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30,372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11.2%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55 and older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27,175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7.8%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33,615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10.3%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36,166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12.3%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41,036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15.1%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Median age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48 </a:t>
                      </a:r>
                    </a:p>
                  </a:txBody>
                  <a:tcPr marL="49544" marR="4954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50 </a:t>
                      </a: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53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55 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9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CA" sz="9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9544" marR="49544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00766" y="6602968"/>
            <a:ext cx="7018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Source: Statistics Canada, Census of Agriculture, 2001 to 2016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24846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156" y="1181100"/>
            <a:ext cx="7760985" cy="5181599"/>
          </a:xfrm>
        </p:spPr>
      </p:pic>
    </p:spTree>
    <p:extLst>
      <p:ext uri="{BB962C8B-B14F-4D97-AF65-F5344CB8AC3E}">
        <p14:creationId xmlns:p14="http://schemas.microsoft.com/office/powerpoint/2010/main" val="20112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b="1" dirty="0" smtClean="0"/>
              <a:t>Total number of operator by age group</a:t>
            </a:r>
            <a:endParaRPr lang="en-CA" sz="3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287016"/>
              </p:ext>
            </p:extLst>
          </p:nvPr>
        </p:nvGraphicFramePr>
        <p:xfrm>
          <a:off x="1329118" y="2087746"/>
          <a:ext cx="7498556" cy="4450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75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b="1" dirty="0" smtClean="0"/>
              <a:t>Age distribution of farm operators</a:t>
            </a:r>
            <a:endParaRPr lang="en-CA" sz="3000" b="1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9459"/>
              </p:ext>
            </p:extLst>
          </p:nvPr>
        </p:nvGraphicFramePr>
        <p:xfrm>
          <a:off x="1081825" y="1558344"/>
          <a:ext cx="8062175" cy="503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19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9" y="721307"/>
            <a:ext cx="7381192" cy="1795315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National/ethnic group of household head or agricultural holder </a:t>
            </a:r>
            <a:r>
              <a:rPr lang="en-CA" sz="3000" dirty="0" smtClean="0"/>
              <a:t>	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872" y="2275367"/>
            <a:ext cx="7907942" cy="4316819"/>
          </a:xfrm>
        </p:spPr>
        <p:txBody>
          <a:bodyPr>
            <a:normAutofit/>
          </a:bodyPr>
          <a:lstStyle/>
          <a:p>
            <a:r>
              <a:rPr lang="en-CA" sz="2800" dirty="0" smtClean="0"/>
              <a:t>In the Canadian Census of Agriculture, there is no question about national and ethnic groups of the operator/farmer.</a:t>
            </a:r>
          </a:p>
          <a:p>
            <a:r>
              <a:rPr lang="en-CA" sz="2800" dirty="0" smtClean="0"/>
              <a:t>However, in order to conduct socio-economic analysis of farm operators, the results of the Census of Agriculture can be linked with the Census of Population.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938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8" y="721307"/>
            <a:ext cx="7737241" cy="1795315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Main purpose of production of the operation  </a:t>
            </a:r>
            <a:r>
              <a:rPr lang="en-CA" sz="3200" dirty="0" smtClean="0"/>
              <a:t> </a:t>
            </a:r>
            <a:br>
              <a:rPr lang="en-CA" sz="3200" dirty="0" smtClean="0"/>
            </a:br>
            <a:r>
              <a:rPr lang="en-CA" sz="3000" b="1" dirty="0" smtClean="0"/>
              <a:t> </a:t>
            </a:r>
            <a:r>
              <a:rPr lang="en-CA" sz="3000" dirty="0" smtClean="0"/>
              <a:t>	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872" y="2038136"/>
            <a:ext cx="7907942" cy="4389558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CA" dirty="0" smtClean="0"/>
              <a:t>The target population of the Census of Agriculture is:</a:t>
            </a:r>
          </a:p>
          <a:p>
            <a:pPr lvl="1"/>
            <a:r>
              <a:rPr lang="en-CA" sz="2200" dirty="0" smtClean="0"/>
              <a:t>All agricultural operations in Canada that produce any agricultural products with the intention to sell.</a:t>
            </a:r>
          </a:p>
          <a:p>
            <a:pPr lvl="1">
              <a:spcAft>
                <a:spcPts val="600"/>
              </a:spcAft>
            </a:pPr>
            <a:r>
              <a:rPr lang="en-CA" sz="2200" dirty="0" smtClean="0"/>
              <a:t>Farms with very low farm revenues—commonly called "hobby" farms—are included as long as the agricultural products produced are intended for sale.</a:t>
            </a:r>
          </a:p>
          <a:p>
            <a:pPr lvl="1">
              <a:spcAft>
                <a:spcPts val="600"/>
              </a:spcAft>
            </a:pPr>
            <a:r>
              <a:rPr lang="en-CA" sz="2200" dirty="0" smtClean="0"/>
              <a:t>The CEAG does not collect data from individuals or households who produce agricultural products for own consumption only. </a:t>
            </a:r>
          </a:p>
          <a:p>
            <a:pPr lvl="1">
              <a:spcAft>
                <a:spcPts val="600"/>
              </a:spcAft>
            </a:pPr>
            <a:endParaRPr lang="en-CA" sz="2200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938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712694"/>
            <a:ext cx="7406640" cy="926485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Presentation outline – the list of items</a:t>
            </a:r>
            <a:endParaRPr lang="en-CA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5"/>
            <a:ext cx="7015526" cy="4631657"/>
          </a:xfrm>
        </p:spPr>
        <p:txBody>
          <a:bodyPr/>
          <a:lstStyle/>
          <a:p>
            <a:pPr marL="530352" indent="-45720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999" y="1625599"/>
          <a:ext cx="729727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449"/>
                <a:gridCol w="6336823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1" dirty="0" smtClean="0"/>
                        <a:t>Identification and location of agricultural operations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0102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dirty="0" smtClean="0"/>
                        <a:t>Respondent for the agricultural operation</a:t>
                      </a:r>
                      <a:endParaRPr lang="fr-C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0103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dirty="0" smtClean="0"/>
                        <a:t>Legal status of agricultural operation</a:t>
                      </a:r>
                      <a:endParaRPr lang="fr-C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0104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dirty="0" smtClean="0"/>
                        <a:t>Sex of agricultural operators</a:t>
                      </a:r>
                      <a:endParaRPr lang="fr-C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b="0" dirty="0" smtClean="0"/>
                        <a:t>Age of agricultural operators</a:t>
                      </a:r>
                      <a:endParaRPr lang="fr-CA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0106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National/ethnic group of household head or agricultural</a:t>
                      </a:r>
                      <a:r>
                        <a:rPr lang="en-CA" baseline="0" dirty="0" smtClean="0"/>
                        <a:t> operator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purpose of production of the agricultural</a:t>
                      </a:r>
                      <a:r>
                        <a:rPr lang="en-CA" baseline="0" dirty="0" smtClean="0"/>
                        <a:t> operation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0108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Other economic activities of the household 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0109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Proportion of income from operation’s agricultural production in household’s total income 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0110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Main agricultural activity of the holding  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trike="sngStrike" dirty="0" smtClean="0"/>
                        <a:t>0111</a:t>
                      </a:r>
                      <a:endParaRPr lang="fr-CA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trike="sngStrike" dirty="0" smtClean="0"/>
                        <a:t>Presence of hired manager of the agricultural holding</a:t>
                      </a:r>
                      <a:endParaRPr lang="fr-CA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trike="sngStrike" dirty="0" smtClean="0"/>
                        <a:t>0112</a:t>
                      </a:r>
                      <a:endParaRPr lang="fr-CA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trike="sngStrike" dirty="0" smtClean="0"/>
                        <a:t>Sex of hired manager of the agricultural holding </a:t>
                      </a:r>
                      <a:endParaRPr lang="fr-CA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strike="sngStrike" dirty="0" smtClean="0"/>
                        <a:t>0113</a:t>
                      </a:r>
                      <a:endParaRPr lang="fr-CA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trike="sngStrike" dirty="0" smtClean="0"/>
                        <a:t> Age of hired manager of the agricultural holding</a:t>
                      </a:r>
                      <a:endParaRPr lang="fr-CA" strike="sngStrik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5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9" y="721307"/>
            <a:ext cx="7381192" cy="1795315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Other economic activities of the household 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000" dirty="0" smtClean="0"/>
              <a:t>	</a:t>
            </a:r>
            <a:endParaRPr lang="en-CA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202" y="2038137"/>
            <a:ext cx="7907942" cy="38194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dirty="0" smtClean="0"/>
              <a:t>Off Farm work </a:t>
            </a:r>
          </a:p>
          <a:p>
            <a:r>
              <a:rPr lang="en-CA" sz="2200" dirty="0" smtClean="0"/>
              <a:t>Average time contributed to all other work</a:t>
            </a:r>
          </a:p>
          <a:p>
            <a:r>
              <a:rPr lang="en-CA" sz="2200" dirty="0" smtClean="0"/>
              <a:t>As many farm operators use their agricultural operation to supplement income from a full-time job, this question also helps identify the trends in the profile of farm operators</a:t>
            </a:r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938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b="1" dirty="0" smtClean="0"/>
              <a:t>Farm work of each operator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7" y="1815756"/>
            <a:ext cx="7498080" cy="4800600"/>
          </a:xfrm>
        </p:spPr>
        <p:txBody>
          <a:bodyPr/>
          <a:lstStyle/>
          <a:p>
            <a:r>
              <a:rPr lang="en-CA" sz="2800" dirty="0" smtClean="0"/>
              <a:t>Average the operator’s time worked on the farm over the year to allow for the seasonality of farming.</a:t>
            </a:r>
          </a:p>
          <a:p>
            <a:pPr lvl="1"/>
            <a:r>
              <a:rPr lang="en-CA" sz="2200" dirty="0" smtClean="0"/>
              <a:t>Respondents include the time spent doing custom work for others, work on the farm, farm office, dealing with suppliers and clients, and work on agricultural associations and boards.</a:t>
            </a:r>
          </a:p>
          <a:p>
            <a:r>
              <a:rPr lang="en-CA" sz="2800" dirty="0" smtClean="0"/>
              <a:t>This question is important to identify the trends in the profile of farm operators</a:t>
            </a:r>
          </a:p>
        </p:txBody>
      </p:sp>
    </p:spTree>
    <p:extLst>
      <p:ext uri="{BB962C8B-B14F-4D97-AF65-F5344CB8AC3E}">
        <p14:creationId xmlns:p14="http://schemas.microsoft.com/office/powerpoint/2010/main" val="33316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2357" y="274320"/>
            <a:ext cx="7498080" cy="1143000"/>
          </a:xfrm>
        </p:spPr>
        <p:txBody>
          <a:bodyPr/>
          <a:lstStyle/>
          <a:p>
            <a:r>
              <a:rPr lang="en-CA" dirty="0" smtClean="0"/>
              <a:t>On and Off farm work in Canada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406759" y="6563638"/>
            <a:ext cx="47560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Statistics Canada, Census of Agriculture, 2016</a:t>
            </a:r>
            <a:endParaRPr lang="en-CA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759" y="1417320"/>
            <a:ext cx="3926164" cy="5054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2923" y="1450833"/>
            <a:ext cx="3718882" cy="51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2357" y="274320"/>
            <a:ext cx="7498080" cy="1143000"/>
          </a:xfrm>
        </p:spPr>
        <p:txBody>
          <a:bodyPr/>
          <a:lstStyle/>
          <a:p>
            <a:r>
              <a:rPr lang="en-CA" dirty="0" smtClean="0"/>
              <a:t>On and Off farm work in Canada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01" y="1173844"/>
            <a:ext cx="8073799" cy="5265056"/>
          </a:xfrm>
        </p:spPr>
      </p:pic>
    </p:spTree>
    <p:extLst>
      <p:ext uri="{BB962C8B-B14F-4D97-AF65-F5344CB8AC3E}">
        <p14:creationId xmlns:p14="http://schemas.microsoft.com/office/powerpoint/2010/main" val="335831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68" y="2151530"/>
            <a:ext cx="8500617" cy="470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047" y="707861"/>
            <a:ext cx="7758953" cy="1631928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Proportion of income from operation’s agricultural production in household’s total income</a:t>
            </a: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25938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9" y="721308"/>
            <a:ext cx="7381192" cy="979902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Main agricultural activity of the operation </a:t>
            </a:r>
            <a:endParaRPr lang="en-CA" sz="30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827777"/>
              </p:ext>
            </p:extLst>
          </p:nvPr>
        </p:nvGraphicFramePr>
        <p:xfrm>
          <a:off x="1092516" y="1510990"/>
          <a:ext cx="8009677" cy="505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6759" y="6563638"/>
            <a:ext cx="47560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Source: Statistics Canada, Census of Agriculture, 2011 and 2016</a:t>
            </a:r>
            <a:endParaRPr lang="en-CA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03848" y="2996952"/>
            <a:ext cx="3312368" cy="864096"/>
          </a:xfrm>
        </p:spPr>
        <p:txBody>
          <a:bodyPr>
            <a:no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  <a:effectLst/>
              </a:rPr>
              <a:t>Thank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you</a:t>
            </a:r>
            <a:endParaRPr lang="es-ES" b="1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759" y="721307"/>
            <a:ext cx="7381192" cy="1795315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Agricultural Operator &amp; Operations</a:t>
            </a:r>
            <a:br>
              <a:rPr lang="en-CA" sz="3000" b="1" dirty="0" smtClean="0"/>
            </a:br>
            <a:r>
              <a:rPr lang="en-CA" sz="3000" b="1" dirty="0" smtClean="0"/>
              <a:t>VS Farmer &amp; Farms</a:t>
            </a:r>
            <a:r>
              <a:rPr lang="en-CA" dirty="0" smtClean="0"/>
              <a:t>	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872" y="2516622"/>
            <a:ext cx="7907942" cy="3819442"/>
          </a:xfrm>
        </p:spPr>
        <p:txBody>
          <a:bodyPr>
            <a:noAutofit/>
          </a:bodyPr>
          <a:lstStyle/>
          <a:p>
            <a:r>
              <a:rPr lang="en-CA" sz="1800" dirty="0" smtClean="0"/>
              <a:t>The Census of Agriculture (CEAG) uses the word operator to define a </a:t>
            </a:r>
            <a:r>
              <a:rPr lang="en-CA" sz="1800" u="sng" dirty="0" smtClean="0"/>
              <a:t>person responsible for the management and/or financial decisions</a:t>
            </a:r>
            <a:r>
              <a:rPr lang="en-CA" sz="1800" dirty="0" smtClean="0"/>
              <a:t> made in the production of agricultural commodities</a:t>
            </a:r>
            <a:r>
              <a:rPr lang="en-CA" sz="1800" dirty="0"/>
              <a:t>. An agricultural operation can have more than one operator, such as a husband and wife, a father and son, two sisters, or two neighbours</a:t>
            </a:r>
            <a:r>
              <a:rPr lang="en-CA" sz="1800" dirty="0" smtClean="0"/>
              <a:t>.</a:t>
            </a:r>
          </a:p>
          <a:p>
            <a:r>
              <a:rPr lang="en-CA" sz="1800" dirty="0"/>
              <a:t>The terms "agricultural operator" and "operation" are used in the census because </a:t>
            </a:r>
            <a:r>
              <a:rPr lang="en-CA" sz="1800" u="sng" dirty="0"/>
              <a:t>they are broader in scope than "farmer" and "farm", and better reflect the range of agricultural businesses from which the Census of Agriculture collects data. </a:t>
            </a:r>
            <a:r>
              <a:rPr lang="en-CA" sz="1800" dirty="0"/>
              <a:t>For example, the term farm would not usually be associated with operations such as maple sugar bushes, mushroom houses, ranches or feedlots.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25938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883" y="678618"/>
            <a:ext cx="7498080" cy="1143000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Identification and location of agricultural operations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20" y="1859265"/>
            <a:ext cx="7446676" cy="47519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endParaRPr lang="en-CA" dirty="0" smtClean="0"/>
          </a:p>
          <a:p>
            <a:pPr marL="82296" indent="0">
              <a:buNone/>
            </a:pP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246861"/>
              </p:ext>
            </p:extLst>
          </p:nvPr>
        </p:nvGraphicFramePr>
        <p:xfrm>
          <a:off x="1318440" y="1780210"/>
          <a:ext cx="7495953" cy="4755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4951"/>
                <a:gridCol w="1876627"/>
                <a:gridCol w="1770386"/>
                <a:gridCol w="1873989"/>
              </a:tblGrid>
              <a:tr h="367567">
                <a:tc gridSpan="4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Business Register (BR)</a:t>
                      </a:r>
                      <a:r>
                        <a:rPr lang="en-CA" sz="1600" baseline="0" dirty="0" smtClean="0"/>
                        <a:t> Contents</a:t>
                      </a:r>
                      <a:endParaRPr lang="en-CA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25302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Legal</a:t>
                      </a:r>
                      <a:r>
                        <a:rPr lang="en-CA" sz="1600" baseline="0" dirty="0" smtClean="0"/>
                        <a:t> Base (Admin)</a:t>
                      </a:r>
                      <a:endParaRPr lang="en-CA" sz="1600" dirty="0"/>
                    </a:p>
                  </a:txBody>
                  <a:tcPr marL="68580" marR="6858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Statistical</a:t>
                      </a:r>
                      <a:r>
                        <a:rPr lang="en-CA" sz="1600" baseline="0" dirty="0" smtClean="0"/>
                        <a:t> BR’s additional information</a:t>
                      </a:r>
                      <a:endParaRPr lang="en-CA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58563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Profiling Activities</a:t>
                      </a:r>
                      <a:endParaRPr lang="en-CA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Statistical Indicators</a:t>
                      </a:r>
                      <a:endParaRPr lang="en-CA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Collection</a:t>
                      </a:r>
                      <a:r>
                        <a:rPr lang="en-CA" sz="1600" baseline="0" dirty="0" smtClean="0"/>
                        <a:t> Entities</a:t>
                      </a:r>
                      <a:endParaRPr lang="en-CA" sz="1600" dirty="0"/>
                    </a:p>
                  </a:txBody>
                  <a:tcPr marL="68580" marR="68580"/>
                </a:tc>
              </a:tr>
              <a:tr h="337030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 smtClean="0"/>
                        <a:t>Business Number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 smtClean="0"/>
                        <a:t>Operating/Legal Names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 smtClean="0"/>
                        <a:t>Address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dirty="0" smtClean="0"/>
                        <a:t>Telephone</a:t>
                      </a:r>
                      <a:r>
                        <a:rPr lang="en-CA" sz="1200" baseline="0" dirty="0" smtClean="0"/>
                        <a:t> #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Contact Name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Activity Description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Legal Type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Number of employees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Salaries and Wages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Revenue / Asset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Sales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Non-Profit Indicators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200" baseline="0" dirty="0" smtClean="0"/>
                        <a:t>International Activity Code</a:t>
                      </a:r>
                      <a:endParaRPr lang="en-CA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/>
                        <a:t>Operating Entity Number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/>
                        <a:t>NAICS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/>
                        <a:t>Links: Ownership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/>
                        <a:t>Ultimate Parent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/>
                        <a:t>Country of Control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/>
                        <a:t>Links:</a:t>
                      </a:r>
                      <a:r>
                        <a:rPr lang="en-CA" sz="1200" kern="1200" baseline="0" dirty="0" smtClean="0"/>
                        <a:t> Operating Entities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Operating Entities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Accounting Types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OE Names and Addresses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Profiled Revenue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Profiled # of Employees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Consolidation Information with Attributes</a:t>
                      </a:r>
                      <a:endParaRPr lang="en-C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Enterprise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Company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Establishment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Location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rtl="0" eaLnBrk="1" hangingPunct="1">
                        <a:buFont typeface="Arial" panose="020B0604020202020204" pitchFamily="34" charset="0"/>
                        <a:buNone/>
                      </a:pPr>
                      <a:endParaRPr lang="en-CA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Contact Name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Address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Telephone #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Survey Identifier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Frequency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Coverage</a:t>
                      </a:r>
                    </a:p>
                    <a:p>
                      <a:pPr marL="285750" indent="-2857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/>
                        <a:t>Response Burden Indicators</a:t>
                      </a:r>
                    </a:p>
                    <a:p>
                      <a:pPr marL="0" indent="0" algn="l" rt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en-CA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</a:t>
                      </a:r>
                    </a:p>
                    <a:p>
                      <a:pPr marL="0" indent="0" algn="l" rtl="0" eaLnBrk="1" hangingPunct="1">
                        <a:buFont typeface="Arial" panose="020B0604020202020204" pitchFamily="34" charset="0"/>
                        <a:buNone/>
                      </a:pPr>
                      <a:r>
                        <a:rPr lang="en-CA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Information</a:t>
                      </a:r>
                    </a:p>
                    <a:p>
                      <a:pPr marL="171450" indent="-1714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Survey Specific Fields</a:t>
                      </a:r>
                    </a:p>
                    <a:p>
                      <a:pPr marL="171450" indent="-171450" algn="l" rtl="0" ea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Production &amp; Measures</a:t>
                      </a: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0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7" y="870012"/>
            <a:ext cx="7498080" cy="1143000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Identification and location of agricultural operations (2)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20" y="1976228"/>
            <a:ext cx="7446676" cy="4751928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spcAft>
                <a:spcPts val="600"/>
              </a:spcAft>
              <a:buSzPct val="80000"/>
              <a:buFont typeface="Wingdings 2"/>
              <a:buChar char=""/>
            </a:pPr>
            <a:r>
              <a:rPr lang="en-CA" dirty="0" smtClean="0"/>
              <a:t>Statistics Canada’s Business Register </a:t>
            </a:r>
          </a:p>
          <a:p>
            <a:pPr lvl="1">
              <a:spcBef>
                <a:spcPts val="0"/>
              </a:spcBef>
            </a:pPr>
            <a:r>
              <a:rPr lang="en-CA" sz="2200" dirty="0" smtClean="0"/>
              <a:t>Updated with signals from regular production and financial surveys</a:t>
            </a:r>
          </a:p>
          <a:p>
            <a:pPr lvl="1">
              <a:spcBef>
                <a:spcPts val="0"/>
              </a:spcBef>
            </a:pPr>
            <a:r>
              <a:rPr lang="en-CA" sz="2200" dirty="0" smtClean="0"/>
              <a:t>Tax data</a:t>
            </a:r>
          </a:p>
          <a:p>
            <a:pPr lvl="1">
              <a:spcBef>
                <a:spcPts val="0"/>
              </a:spcBef>
            </a:pPr>
            <a:r>
              <a:rPr lang="en-CA" sz="2200" dirty="0" smtClean="0"/>
              <a:t>Agricultural Frame Update Survey</a:t>
            </a:r>
          </a:p>
          <a:p>
            <a:pPr marL="365760" lvl="1" indent="-283464">
              <a:spcBef>
                <a:spcPts val="600"/>
              </a:spcBef>
              <a:spcAft>
                <a:spcPts val="600"/>
              </a:spcAft>
              <a:buSzPct val="80000"/>
              <a:buFont typeface="Wingdings 2"/>
              <a:buChar char=""/>
            </a:pPr>
            <a:r>
              <a:rPr lang="en-CA" dirty="0" smtClean="0"/>
              <a:t>Multiple sources of administrative data </a:t>
            </a:r>
          </a:p>
          <a:p>
            <a:pPr lvl="1">
              <a:spcBef>
                <a:spcPts val="0"/>
              </a:spcBef>
            </a:pPr>
            <a:r>
              <a:rPr lang="fr-CA" sz="2200" dirty="0" smtClean="0"/>
              <a:t>Administrative </a:t>
            </a:r>
            <a:r>
              <a:rPr lang="fr-CA" sz="2200" dirty="0" err="1" smtClean="0"/>
              <a:t>lists</a:t>
            </a:r>
            <a:r>
              <a:rPr lang="fr-CA" sz="2200" dirty="0" smtClean="0"/>
              <a:t> (quotas, </a:t>
            </a:r>
            <a:r>
              <a:rPr lang="fr-CA" sz="2200" dirty="0" err="1" smtClean="0"/>
              <a:t>crop</a:t>
            </a:r>
            <a:r>
              <a:rPr lang="fr-CA" sz="2200" dirty="0" smtClean="0"/>
              <a:t> </a:t>
            </a:r>
            <a:r>
              <a:rPr lang="fr-CA" sz="2200" dirty="0" err="1" smtClean="0"/>
              <a:t>insurance</a:t>
            </a:r>
            <a:r>
              <a:rPr lang="fr-CA" sz="2200" dirty="0" smtClean="0"/>
              <a:t>, </a:t>
            </a:r>
            <a:r>
              <a:rPr lang="fr-CA" sz="2200" dirty="0" err="1" smtClean="0"/>
              <a:t>traceability</a:t>
            </a:r>
            <a:r>
              <a:rPr lang="fr-CA" sz="2200" dirty="0" smtClean="0"/>
              <a:t>, etc.) and </a:t>
            </a:r>
            <a:r>
              <a:rPr lang="fr-CA" sz="2400" dirty="0" err="1" smtClean="0"/>
              <a:t>Earth</a:t>
            </a:r>
            <a:r>
              <a:rPr lang="fr-CA" sz="2400" dirty="0" smtClean="0"/>
              <a:t> observation data</a:t>
            </a:r>
            <a:endParaRPr lang="en-CA" sz="2200" dirty="0" smtClean="0"/>
          </a:p>
        </p:txBody>
      </p:sp>
    </p:spTree>
    <p:extLst>
      <p:ext uri="{BB962C8B-B14F-4D97-AF65-F5344CB8AC3E}">
        <p14:creationId xmlns:p14="http://schemas.microsoft.com/office/powerpoint/2010/main" val="150456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7" y="870012"/>
            <a:ext cx="7498080" cy="1143000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Identification and location of agricultural operations (3)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9" y="1965594"/>
            <a:ext cx="7602259" cy="4892405"/>
          </a:xfrm>
        </p:spPr>
        <p:txBody>
          <a:bodyPr>
            <a:normAutofit/>
          </a:bodyPr>
          <a:lstStyle/>
          <a:p>
            <a:r>
              <a:rPr lang="en-CA" sz="2800" dirty="0" smtClean="0"/>
              <a:t>Questions on the Census of agriculture</a:t>
            </a:r>
          </a:p>
          <a:p>
            <a:pPr lvl="1"/>
            <a:r>
              <a:rPr lang="en-CA" sz="2200" dirty="0"/>
              <a:t>Business number issues by the Canada Revenue </a:t>
            </a:r>
            <a:r>
              <a:rPr lang="en-CA" sz="2200" dirty="0" smtClean="0"/>
              <a:t>Agency</a:t>
            </a:r>
          </a:p>
          <a:p>
            <a:pPr lvl="1"/>
            <a:r>
              <a:rPr lang="en-CA" sz="2200" dirty="0" smtClean="0"/>
              <a:t>Operating </a:t>
            </a:r>
            <a:r>
              <a:rPr lang="en-CA" sz="2200" dirty="0"/>
              <a:t>name of the </a:t>
            </a:r>
            <a:r>
              <a:rPr lang="en-CA" sz="2200" dirty="0" smtClean="0"/>
              <a:t>farm</a:t>
            </a:r>
          </a:p>
          <a:p>
            <a:pPr lvl="1"/>
            <a:r>
              <a:rPr lang="en-CA" sz="2200" dirty="0" smtClean="0"/>
              <a:t>Legal </a:t>
            </a:r>
            <a:r>
              <a:rPr lang="en-CA" sz="2200" dirty="0"/>
              <a:t>or Corporation name (if applicable</a:t>
            </a:r>
            <a:r>
              <a:rPr lang="en-CA" sz="2200" dirty="0" smtClean="0"/>
              <a:t>)</a:t>
            </a:r>
          </a:p>
          <a:p>
            <a:pPr lvl="1"/>
            <a:r>
              <a:rPr lang="en-CA" sz="2200" dirty="0" smtClean="0"/>
              <a:t>Civic address</a:t>
            </a:r>
            <a:endParaRPr lang="en-CA" sz="2200" dirty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CA" dirty="0" smtClean="0"/>
              <a:t>Self identification on the Census of Population </a:t>
            </a:r>
          </a:p>
          <a:p>
            <a:pPr lvl="1"/>
            <a:r>
              <a:rPr lang="en-CA" sz="2200" dirty="0" smtClean="0"/>
              <a:t>Is anyone </a:t>
            </a:r>
            <a:r>
              <a:rPr lang="en-CA" sz="2200" dirty="0"/>
              <a:t>listed in </a:t>
            </a:r>
            <a:r>
              <a:rPr lang="en-CA" sz="2200" dirty="0" smtClean="0"/>
              <a:t>the Census of population a </a:t>
            </a:r>
            <a:r>
              <a:rPr lang="en-CA" sz="2200" dirty="0"/>
              <a:t>farm operator who produces at least one agricultural product intended for </a:t>
            </a:r>
            <a:r>
              <a:rPr lang="en-CA" sz="2200" dirty="0" smtClean="0"/>
              <a:t>sale?</a:t>
            </a:r>
          </a:p>
          <a:p>
            <a:pPr lvl="1"/>
            <a:r>
              <a:rPr lang="en-CA" sz="2200" dirty="0" smtClean="0"/>
              <a:t>Does </a:t>
            </a:r>
            <a:r>
              <a:rPr lang="en-CA" sz="2200" dirty="0"/>
              <a:t>this farm operator make the day-to-day management decisions related to the </a:t>
            </a:r>
            <a:r>
              <a:rPr lang="en-CA" sz="2200" dirty="0" smtClean="0"/>
              <a:t>farm?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27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7" y="870012"/>
            <a:ext cx="7498080" cy="1143000"/>
          </a:xfrm>
        </p:spPr>
        <p:txBody>
          <a:bodyPr>
            <a:normAutofit/>
          </a:bodyPr>
          <a:lstStyle/>
          <a:p>
            <a:r>
              <a:rPr lang="en-CA" sz="3000" b="1" dirty="0" smtClean="0"/>
              <a:t>Identification and location of agricultural operations (4)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35" y="1965595"/>
            <a:ext cx="7763643" cy="4751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800" dirty="0" smtClean="0"/>
              <a:t>Operators</a:t>
            </a:r>
          </a:p>
          <a:p>
            <a:r>
              <a:rPr lang="en-CA" sz="2800" dirty="0" smtClean="0"/>
              <a:t>Questions on the Census of agriculture</a:t>
            </a:r>
          </a:p>
          <a:p>
            <a:pPr lvl="1">
              <a:buNone/>
            </a:pPr>
            <a:r>
              <a:rPr lang="en-CA" sz="2200" dirty="0" smtClean="0"/>
              <a:t>The CEAG allows for up to three operators per farm</a:t>
            </a:r>
          </a:p>
          <a:p>
            <a:pPr lvl="1"/>
            <a:r>
              <a:rPr lang="en-CA" sz="2200" dirty="0" smtClean="0"/>
              <a:t>First and last name of each of the operators</a:t>
            </a:r>
          </a:p>
          <a:p>
            <a:pPr lvl="1"/>
            <a:r>
              <a:rPr lang="en-CA" sz="2200" dirty="0" smtClean="0"/>
              <a:t>Gender and Age of each operator on census day: This is vital for producing age demographics and gender analysis of operations. </a:t>
            </a:r>
          </a:p>
          <a:p>
            <a:pPr lvl="1"/>
            <a:r>
              <a:rPr lang="en-CA" sz="2200" dirty="0" smtClean="0"/>
              <a:t>Telephone number and postal code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27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000" b="1" dirty="0" smtClean="0"/>
              <a:t>Identification and location of agricultural operations (5)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7" y="1932330"/>
            <a:ext cx="749808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sz="3300" dirty="0" smtClean="0"/>
              <a:t>Main Farm Location</a:t>
            </a:r>
          </a:p>
          <a:p>
            <a:r>
              <a:rPr lang="en-CA" sz="3300" dirty="0" smtClean="0"/>
              <a:t>The main farm location refers to the location where the main agricultural activities take place</a:t>
            </a:r>
          </a:p>
          <a:p>
            <a:r>
              <a:rPr lang="en-CA" sz="3300" dirty="0" smtClean="0"/>
              <a:t>It can be the farm headquarter, main farm building, or main gate of the farm operation</a:t>
            </a:r>
          </a:p>
          <a:p>
            <a:r>
              <a:rPr lang="en-CA" sz="3300" dirty="0" smtClean="0"/>
              <a:t>The main farm location can be different from the home address information for the operators </a:t>
            </a:r>
          </a:p>
          <a:p>
            <a:pPr lvl="1"/>
            <a:r>
              <a:rPr lang="en-CA" sz="2600" dirty="0" smtClean="0"/>
              <a:t>This question further ensures all farms are included and that duplication of agricultural operations is avoided in the Census of Agriculture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10761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008" y="870012"/>
            <a:ext cx="8027582" cy="1143000"/>
          </a:xfrm>
        </p:spPr>
        <p:txBody>
          <a:bodyPr>
            <a:noAutofit/>
          </a:bodyPr>
          <a:lstStyle/>
          <a:p>
            <a:r>
              <a:rPr lang="en-CA" sz="3000" b="1" dirty="0" smtClean="0"/>
              <a:t>Respondent for the agricultural operation</a:t>
            </a:r>
            <a:endParaRPr lang="en-CA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274" y="2018760"/>
            <a:ext cx="7878725" cy="4751928"/>
          </a:xfrm>
        </p:spPr>
        <p:txBody>
          <a:bodyPr>
            <a:normAutofit fontScale="77500" lnSpcReduction="20000"/>
          </a:bodyPr>
          <a:lstStyle/>
          <a:p>
            <a:r>
              <a:rPr lang="en-CA" sz="3600" dirty="0" smtClean="0"/>
              <a:t>The </a:t>
            </a:r>
            <a:r>
              <a:rPr lang="en-CA" sz="3600" dirty="0"/>
              <a:t>Census of Agriculture first collects information </a:t>
            </a:r>
            <a:r>
              <a:rPr lang="en-CA" sz="3600" dirty="0" smtClean="0"/>
              <a:t>on </a:t>
            </a:r>
            <a:r>
              <a:rPr lang="en-CA" sz="3600" dirty="0"/>
              <a:t>the person completing the questionnaire. </a:t>
            </a:r>
          </a:p>
          <a:p>
            <a:pPr lvl="1"/>
            <a:r>
              <a:rPr lang="en-CA" dirty="0"/>
              <a:t>This is new as of 2016 CEAG. By requesting the contact information for the person completing the </a:t>
            </a:r>
            <a:r>
              <a:rPr lang="en-CA" dirty="0" smtClean="0"/>
              <a:t>questionnaire, </a:t>
            </a:r>
            <a:r>
              <a:rPr lang="en-CA" dirty="0"/>
              <a:t>it is no longer necessary to request the contact information for each operator as </a:t>
            </a:r>
            <a:r>
              <a:rPr lang="en-CA" dirty="0" smtClean="0"/>
              <a:t>it was </a:t>
            </a:r>
            <a:r>
              <a:rPr lang="en-CA" dirty="0"/>
              <a:t>done in previous censuses</a:t>
            </a:r>
            <a:r>
              <a:rPr lang="en-CA" dirty="0" smtClean="0"/>
              <a:t>.</a:t>
            </a:r>
          </a:p>
          <a:p>
            <a:r>
              <a:rPr lang="en-CA" dirty="0"/>
              <a:t>Contact information of respondent:</a:t>
            </a:r>
          </a:p>
          <a:p>
            <a:pPr lvl="1"/>
            <a:r>
              <a:rPr lang="en-CA" dirty="0" smtClean="0"/>
              <a:t>Name, Address, Telephone </a:t>
            </a:r>
            <a:r>
              <a:rPr lang="en-CA" dirty="0"/>
              <a:t>number, Mailing address, </a:t>
            </a:r>
            <a:r>
              <a:rPr lang="en-CA" dirty="0" smtClean="0"/>
              <a:t>Name </a:t>
            </a:r>
            <a:r>
              <a:rPr lang="en-CA" dirty="0"/>
              <a:t>of village, town or city, </a:t>
            </a:r>
            <a:r>
              <a:rPr lang="en-CA" dirty="0" smtClean="0"/>
              <a:t>Province</a:t>
            </a:r>
            <a:r>
              <a:rPr lang="en-CA" dirty="0"/>
              <a:t>, </a:t>
            </a:r>
            <a:r>
              <a:rPr lang="en-CA" dirty="0" smtClean="0"/>
              <a:t>Postal </a:t>
            </a:r>
            <a:r>
              <a:rPr lang="en-CA" dirty="0"/>
              <a:t>code, </a:t>
            </a:r>
            <a:r>
              <a:rPr lang="en-CA" dirty="0" smtClean="0"/>
              <a:t>E-mail</a:t>
            </a:r>
            <a:endParaRPr lang="en-CA" dirty="0"/>
          </a:p>
          <a:p>
            <a:pPr marL="402336" lvl="1" indent="0">
              <a:buNone/>
            </a:pPr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7412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813fc9fc-cc21-4b66-a32c-a8c8457776d3"/>
  <p:tag name="_AMO_REPORTCONTROLSVISIBLE" val="Empty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nti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imes T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denti" id="{0782AF3F-2973-4B91-9716-2B97E9CEB345}" vid="{721412D5-3D66-46E4-BF79-D741BE0AF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tatsCanComm">
    <a:dk1>
      <a:srgbClr val="030303"/>
    </a:dk1>
    <a:lt1>
      <a:sysClr val="window" lastClr="FFFFFF"/>
    </a:lt1>
    <a:dk2>
      <a:srgbClr val="030303"/>
    </a:dk2>
    <a:lt2>
      <a:srgbClr val="E7E6E6"/>
    </a:lt2>
    <a:accent1>
      <a:srgbClr val="000080"/>
    </a:accent1>
    <a:accent2>
      <a:srgbClr val="99CCFF"/>
    </a:accent2>
    <a:accent3>
      <a:srgbClr val="FF0000"/>
    </a:accent3>
    <a:accent4>
      <a:srgbClr val="A1A1A1"/>
    </a:accent4>
    <a:accent5>
      <a:srgbClr val="FAAD09"/>
    </a:accent5>
    <a:accent6>
      <a:srgbClr val="030303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identi</Template>
  <TotalTime>6185</TotalTime>
  <Words>1498</Words>
  <Application>Microsoft Office PowerPoint</Application>
  <PresentationFormat>On-screen Show (4:3)</PresentationFormat>
  <Paragraphs>362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Wingdings 2</vt:lpstr>
      <vt:lpstr>identi</vt:lpstr>
      <vt:lpstr>PowerPoint Presentation</vt:lpstr>
      <vt:lpstr>Presentation outline – the list of items</vt:lpstr>
      <vt:lpstr>Agricultural Operator &amp; Operations VS Farmer &amp; Farms  </vt:lpstr>
      <vt:lpstr>Identification and location of agricultural operations</vt:lpstr>
      <vt:lpstr>Identification and location of agricultural operations (2)</vt:lpstr>
      <vt:lpstr>Identification and location of agricultural operations (3)</vt:lpstr>
      <vt:lpstr>Identification and location of agricultural operations (4)</vt:lpstr>
      <vt:lpstr>Identification and location of agricultural operations (5)</vt:lpstr>
      <vt:lpstr>Respondent for the agricultural operation</vt:lpstr>
      <vt:lpstr>Legal status of agricultural operation</vt:lpstr>
      <vt:lpstr>Legal status of agricultural operation</vt:lpstr>
      <vt:lpstr>Legal status of agricultural operation</vt:lpstr>
      <vt:lpstr>Succession Plan</vt:lpstr>
      <vt:lpstr>Sex and Age of agricultural operator </vt:lpstr>
      <vt:lpstr>PowerPoint Presentation</vt:lpstr>
      <vt:lpstr>Total number of operator by age group</vt:lpstr>
      <vt:lpstr>Age distribution of farm operators</vt:lpstr>
      <vt:lpstr>National/ethnic group of household head or agricultural holder  </vt:lpstr>
      <vt:lpstr>Main purpose of production of the operation      </vt:lpstr>
      <vt:lpstr>Other economic activities of the household   </vt:lpstr>
      <vt:lpstr>Farm work of each operator</vt:lpstr>
      <vt:lpstr>On and Off farm work in Canada</vt:lpstr>
      <vt:lpstr>On and Off farm work in Canada</vt:lpstr>
      <vt:lpstr>Proportion of income from operation’s agricultural production in household’s total income</vt:lpstr>
      <vt:lpstr>Main agricultural activity of the operation </vt:lpstr>
      <vt:lpstr>Thank you</vt:lpstr>
    </vt:vector>
  </TitlesOfParts>
  <Company>StatCan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Youssouf, Omar - AGRI/AGRI</dc:creator>
  <cp:lastModifiedBy>Thomassin, Mathieu - AGRI/AGRI</cp:lastModifiedBy>
  <cp:revision>201</cp:revision>
  <dcterms:created xsi:type="dcterms:W3CDTF">2017-04-11T13:22:23Z</dcterms:created>
  <dcterms:modified xsi:type="dcterms:W3CDTF">2017-05-18T21:45:04Z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-2061694111</vt:i4>
  </property>
  <property fmtid="{D5CDD505-2E9C-101B-9397-08002B2CF9AE}" pid="3" name="_NewReviewCycle">
    <vt:lpwstr/>
  </property>
  <property fmtid="{D5CDD505-2E9C-101B-9397-08002B2CF9AE}" pid="4" name="_EmailSubject">
    <vt:lpwstr>Statistics Canada  - Roundtable on the World Programme for the Census of Agriculture 2020 (WCA 2020), 22-26 May 2017</vt:lpwstr>
  </property>
  <property fmtid="{D5CDD505-2E9C-101B-9397-08002B2CF9AE}" pid="5" name="_AuthorEmail">
    <vt:lpwstr>mathieu.thomassin@canada.ca</vt:lpwstr>
  </property>
  <property fmtid="{D5CDD505-2E9C-101B-9397-08002B2CF9AE}" pid="6" name="_AuthorEmailDisplayName">
    <vt:lpwstr>Thomassin, Mathieu (STATCAN)</vt:lpwstr>
  </property>
  <property fmtid="{D5CDD505-2E9C-101B-9397-08002B2CF9AE}" pid="7" name="_PreviousAdHocReviewCycleID">
    <vt:i4>-1234055589</vt:i4>
  </property>
</Properties>
</file>