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28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23" r:id="rId28"/>
    <p:sldId id="32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27" r:id="rId43"/>
    <p:sldId id="328" r:id="rId44"/>
    <p:sldId id="329" r:id="rId45"/>
    <p:sldId id="286" r:id="rId46"/>
  </p:sldIdLst>
  <p:sldSz cx="9144000" cy="6858000" type="screen4x3"/>
  <p:notesSz cx="67945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autoAdjust="0"/>
    <p:restoredTop sz="89117" autoAdjust="0"/>
  </p:normalViewPr>
  <p:slideViewPr>
    <p:cSldViewPr>
      <p:cViewPr varScale="1">
        <p:scale>
          <a:sx n="78" d="100"/>
          <a:sy n="78" d="100"/>
        </p:scale>
        <p:origin x="462" y="84"/>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1FE1DA0-3CBD-44F7-B710-9E8E6928836E}" type="datetimeFigureOut">
              <a:rPr lang="es-ES" smtClean="0"/>
              <a:pPr/>
              <a:t>18/05/2017</a:t>
            </a:fld>
            <a:endParaRPr lang="en-U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E30250C-5B10-46F0-9708-F8D8194263A4}" type="slidenum">
              <a:rPr lang="en-US" smtClean="0"/>
              <a:pPr/>
              <a:t>‹#›</a:t>
            </a:fld>
            <a:endParaRPr lang="en-US"/>
          </a:p>
        </p:txBody>
      </p:sp>
    </p:spTree>
    <p:extLst>
      <p:ext uri="{BB962C8B-B14F-4D97-AF65-F5344CB8AC3E}">
        <p14:creationId xmlns:p14="http://schemas.microsoft.com/office/powerpoint/2010/main" val="17092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o.org/docrep/meeting/X0075e.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308836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Identification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together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categories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Item</a:t>
            </a:r>
            <a:r>
              <a:rPr lang="es-ES" sz="1200" kern="1200" dirty="0" smtClean="0">
                <a:solidFill>
                  <a:schemeClr val="tx1"/>
                </a:solidFill>
                <a:latin typeface="+mn-lt"/>
                <a:ea typeface="+mn-ea"/>
                <a:cs typeface="+mn-cs"/>
              </a:rPr>
              <a:t> 0107 “</a:t>
            </a:r>
            <a:r>
              <a:rPr lang="es-ES" sz="1200" kern="1200" dirty="0" err="1" smtClean="0">
                <a:solidFill>
                  <a:schemeClr val="tx1"/>
                </a:solidFill>
                <a:latin typeface="+mn-lt"/>
                <a:ea typeface="+mn-ea"/>
                <a:cs typeface="+mn-cs"/>
              </a:rPr>
              <a:t>Main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purpose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production</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can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of holdings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 more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survey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farm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food</a:t>
            </a:r>
            <a:r>
              <a:rPr lang="es-ES" sz="1200" kern="1200" dirty="0" smtClean="0">
                <a:solidFill>
                  <a:schemeClr val="tx1"/>
                </a:solidFill>
                <a:latin typeface="+mn-lt"/>
                <a:ea typeface="+mn-ea"/>
                <a:cs typeface="+mn-cs"/>
              </a:rPr>
              <a:t>  stocks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sale.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instance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allow</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development</a:t>
            </a:r>
            <a:r>
              <a:rPr lang="es-ES" sz="1200" kern="1200" dirty="0" smtClean="0">
                <a:solidFill>
                  <a:schemeClr val="tx1"/>
                </a:solidFill>
                <a:latin typeface="+mn-lt"/>
                <a:ea typeface="+mn-ea"/>
                <a:cs typeface="+mn-cs"/>
              </a:rPr>
              <a:t> of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grain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entering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market</a:t>
            </a:r>
            <a:r>
              <a:rPr lang="es-ES" sz="1200" kern="1200" dirty="0" smtClean="0">
                <a:solidFill>
                  <a:schemeClr val="tx1"/>
                </a:solidFill>
                <a:latin typeface="+mn-lt"/>
                <a:ea typeface="+mn-ea"/>
                <a:cs typeface="+mn-cs"/>
              </a:rPr>
              <a:t> –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holdings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mainly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sale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mainly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own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consumption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some</a:t>
            </a:r>
            <a:r>
              <a:rPr lang="es-ES" sz="1200" kern="1200" dirty="0" smtClean="0">
                <a:solidFill>
                  <a:schemeClr val="tx1"/>
                </a:solidFill>
                <a:latin typeface="+mn-lt"/>
                <a:ea typeface="+mn-ea"/>
                <a:cs typeface="+mn-cs"/>
              </a:rPr>
              <a:t> sales, </a:t>
            </a:r>
            <a:r>
              <a:rPr lang="es-ES" sz="1200" kern="1200" dirty="0" err="1" smtClean="0">
                <a:solidFill>
                  <a:schemeClr val="tx1"/>
                </a:solidFill>
                <a:latin typeface="+mn-lt"/>
                <a:ea typeface="+mn-ea"/>
                <a:cs typeface="+mn-cs"/>
              </a:rPr>
              <a:t>while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capacity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facility</a:t>
            </a:r>
            <a:r>
              <a:rPr lang="es-ES" sz="1200" kern="1200" dirty="0" smtClean="0">
                <a:solidFill>
                  <a:schemeClr val="tx1"/>
                </a:solidFill>
                <a:latin typeface="+mn-lt"/>
                <a:ea typeface="+mn-ea"/>
                <a:cs typeface="+mn-cs"/>
              </a:rPr>
              <a:t>.</a:t>
            </a:r>
          </a:p>
          <a:p>
            <a:r>
              <a:rPr lang="es-ES" sz="1200" kern="1200" dirty="0" err="1" smtClean="0">
                <a:solidFill>
                  <a:schemeClr val="tx1"/>
                </a:solidFill>
                <a:latin typeface="+mn-lt"/>
                <a:ea typeface="+mn-ea"/>
                <a:cs typeface="+mn-cs"/>
              </a:rPr>
              <a:t>When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purpose</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creating</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frame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stocks </a:t>
            </a:r>
            <a:r>
              <a:rPr lang="es-ES" sz="1200" kern="1200" dirty="0" err="1" smtClean="0">
                <a:solidFill>
                  <a:schemeClr val="tx1"/>
                </a:solidFill>
                <a:latin typeface="+mn-lt"/>
                <a:ea typeface="+mn-ea"/>
                <a:cs typeface="+mn-cs"/>
              </a:rPr>
              <a:t>survey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following</a:t>
            </a:r>
            <a:r>
              <a:rPr lang="es-ES" sz="1200" kern="1200" dirty="0" smtClean="0">
                <a:solidFill>
                  <a:schemeClr val="tx1"/>
                </a:solidFill>
                <a:latin typeface="+mn-lt"/>
                <a:ea typeface="+mn-ea"/>
                <a:cs typeface="+mn-cs"/>
              </a:rPr>
              <a:t> more </a:t>
            </a:r>
            <a:r>
              <a:rPr lang="es-ES" sz="1200" kern="1200" dirty="0" err="1" smtClean="0">
                <a:solidFill>
                  <a:schemeClr val="tx1"/>
                </a:solidFill>
                <a:latin typeface="+mn-lt"/>
                <a:ea typeface="+mn-ea"/>
                <a:cs typeface="+mn-cs"/>
              </a:rPr>
              <a:t>detailed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categories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recommended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storing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order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relevant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types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storage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facilities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grain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root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fruit</a:t>
            </a:r>
            <a:r>
              <a:rPr lang="es-ES" sz="1200" kern="1200" dirty="0" smtClean="0">
                <a:solidFill>
                  <a:schemeClr val="tx1"/>
                </a:solidFill>
                <a:latin typeface="+mn-lt"/>
                <a:ea typeface="+mn-ea"/>
                <a:cs typeface="+mn-cs"/>
              </a:rPr>
              <a:t> and vegetable </a:t>
            </a:r>
            <a:r>
              <a:rPr lang="es-ES" sz="1200" kern="1200" dirty="0" err="1" smtClean="0">
                <a:solidFill>
                  <a:schemeClr val="tx1"/>
                </a:solidFill>
                <a:latin typeface="+mn-lt"/>
                <a:ea typeface="+mn-ea"/>
                <a:cs typeface="+mn-cs"/>
              </a:rPr>
              <a:t>crops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livestock</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products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volume</a:t>
            </a:r>
            <a:r>
              <a:rPr lang="es-ES" sz="1200" kern="1200" dirty="0" smtClean="0">
                <a:solidFill>
                  <a:schemeClr val="tx1"/>
                </a:solidFill>
                <a:latin typeface="+mn-lt"/>
                <a:ea typeface="+mn-ea"/>
                <a:cs typeface="+mn-cs"/>
              </a:rPr>
              <a:t>)</a:t>
            </a:r>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13</a:t>
            </a:fld>
            <a:endParaRPr lang="en-US"/>
          </a:p>
        </p:txBody>
      </p:sp>
    </p:spTree>
    <p:extLst>
      <p:ext uri="{BB962C8B-B14F-4D97-AF65-F5344CB8AC3E}">
        <p14:creationId xmlns:p14="http://schemas.microsoft.com/office/powerpoint/2010/main" val="240868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14</a:t>
            </a:fld>
            <a:endParaRPr lang="en-US"/>
          </a:p>
        </p:txBody>
      </p:sp>
    </p:spTree>
    <p:extLst>
      <p:ext uri="{BB962C8B-B14F-4D97-AF65-F5344CB8AC3E}">
        <p14:creationId xmlns:p14="http://schemas.microsoft.com/office/powerpoint/2010/main" val="309069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What is organic agriculture?</a:t>
            </a: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According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Codex definition adopted by the Codex </a:t>
            </a:r>
            <a:r>
              <a:rPr lang="en-US" sz="1200" b="0" i="0" kern="1200" dirty="0" err="1" smtClean="0">
                <a:solidFill>
                  <a:schemeClr val="tx1"/>
                </a:solidFill>
                <a:latin typeface="+mn-lt"/>
                <a:ea typeface="+mn-ea"/>
                <a:cs typeface="+mn-cs"/>
              </a:rPr>
              <a:t>Alimentarius</a:t>
            </a:r>
            <a:r>
              <a:rPr lang="en-US" sz="1200" b="0" i="0" kern="1200" dirty="0" smtClean="0">
                <a:solidFill>
                  <a:schemeClr val="tx1"/>
                </a:solidFill>
                <a:latin typeface="+mn-lt"/>
                <a:ea typeface="+mn-ea"/>
                <a:cs typeface="+mn-cs"/>
              </a:rPr>
              <a:t> Commission</a:t>
            </a:r>
            <a:r>
              <a:rPr lang="en-US" sz="1200" b="0" i="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FAO/WHO</a:t>
            </a:r>
            <a:r>
              <a:rPr lang="es-ES" sz="1200" kern="1200" baseline="0" dirty="0" smtClean="0">
                <a:solidFill>
                  <a:schemeClr val="tx1"/>
                </a:solidFill>
                <a:latin typeface="+mn-lt"/>
                <a:ea typeface="+mn-ea"/>
                <a:cs typeface="+mn-cs"/>
              </a:rPr>
              <a:t> – </a:t>
            </a:r>
            <a:r>
              <a:rPr lang="es-ES" sz="1200" kern="1200" baseline="0" dirty="0" err="1" smtClean="0">
                <a:solidFill>
                  <a:schemeClr val="tx1"/>
                </a:solidFill>
                <a:latin typeface="+mn-lt"/>
                <a:ea typeface="+mn-ea"/>
                <a:cs typeface="+mn-cs"/>
              </a:rPr>
              <a:t>Codex</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Alimantarius</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Commission</a:t>
            </a:r>
            <a:r>
              <a:rPr lang="es-ES" sz="1200" kern="1200" baseline="0" dirty="0" smtClean="0">
                <a:solidFill>
                  <a:schemeClr val="tx1"/>
                </a:solidFill>
                <a:latin typeface="+mn-lt"/>
                <a:ea typeface="+mn-ea"/>
                <a:cs typeface="+mn-cs"/>
              </a:rPr>
              <a:t> 1999</a:t>
            </a:r>
            <a:endParaRPr lang="es-ES" sz="1200" kern="1200" dirty="0" smtClean="0">
              <a:solidFill>
                <a:schemeClr val="tx1"/>
              </a:solidFill>
              <a:latin typeface="+mn-lt"/>
              <a:ea typeface="+mn-ea"/>
              <a:cs typeface="+mn-cs"/>
            </a:endParaRPr>
          </a:p>
          <a:p>
            <a:r>
              <a:rPr lang="en-US" dirty="0" smtClean="0"/>
              <a:t>http://www.fao.org/organicag/oa-faq/oa-faq1/en/</a:t>
            </a:r>
          </a:p>
          <a:p>
            <a:r>
              <a:rPr lang="en-US" dirty="0" smtClean="0"/>
              <a:t>http://www.fao.org/docrep/meeting/X0075e.htm</a:t>
            </a:r>
          </a:p>
          <a:p>
            <a:endParaRPr lang="en-US" dirty="0" smtClean="0"/>
          </a:p>
          <a:p>
            <a:r>
              <a:rPr lang="en-US" sz="1200" b="0" i="0" kern="1200" dirty="0" smtClean="0">
                <a:solidFill>
                  <a:schemeClr val="tx1"/>
                </a:solidFill>
                <a:latin typeface="+mn-lt"/>
                <a:ea typeface="+mn-ea"/>
                <a:cs typeface="+mn-cs"/>
              </a:rPr>
              <a:t>Most recently, the Codex Committee on Food </a:t>
            </a:r>
            <a:r>
              <a:rPr lang="en-US" sz="1200" b="0" i="0" kern="1200" dirty="0" err="1" smtClean="0">
                <a:solidFill>
                  <a:schemeClr val="tx1"/>
                </a:solidFill>
                <a:latin typeface="+mn-lt"/>
                <a:ea typeface="+mn-ea"/>
                <a:cs typeface="+mn-cs"/>
              </a:rPr>
              <a:t>Labelling</a:t>
            </a:r>
            <a:r>
              <a:rPr lang="en-US" sz="1200" b="0" i="0" kern="1200" dirty="0" smtClean="0">
                <a:solidFill>
                  <a:schemeClr val="tx1"/>
                </a:solidFill>
                <a:latin typeface="+mn-lt"/>
                <a:ea typeface="+mn-ea"/>
                <a:cs typeface="+mn-cs"/>
              </a:rPr>
              <a:t> has debated "Draft Guidelines for the Production, Processing, </a:t>
            </a:r>
            <a:r>
              <a:rPr lang="en-US" sz="1200" b="0" i="0" kern="1200" dirty="0" err="1" smtClean="0">
                <a:solidFill>
                  <a:schemeClr val="tx1"/>
                </a:solidFill>
                <a:latin typeface="+mn-lt"/>
                <a:ea typeface="+mn-ea"/>
                <a:cs typeface="+mn-cs"/>
              </a:rPr>
              <a:t>Labelling</a:t>
            </a:r>
            <a:r>
              <a:rPr lang="en-US" sz="1200" b="0" i="0" kern="1200" dirty="0" smtClean="0">
                <a:solidFill>
                  <a:schemeClr val="tx1"/>
                </a:solidFill>
                <a:latin typeface="+mn-lt"/>
                <a:ea typeface="+mn-ea"/>
                <a:cs typeface="+mn-cs"/>
              </a:rPr>
              <a:t> and Marketing of Organically Produced Foods"; adoption of a single definition for organic agriculture by the Codex </a:t>
            </a:r>
            <a:r>
              <a:rPr lang="en-US" sz="1200" b="0" i="0" kern="1200" dirty="0" err="1" smtClean="0">
                <a:solidFill>
                  <a:schemeClr val="tx1"/>
                </a:solidFill>
                <a:latin typeface="+mn-lt"/>
                <a:ea typeface="+mn-ea"/>
                <a:cs typeface="+mn-cs"/>
              </a:rPr>
              <a:t>Alimentarius</a:t>
            </a:r>
            <a:r>
              <a:rPr lang="en-US" sz="1200" b="0" i="0" kern="1200" dirty="0" smtClean="0">
                <a:solidFill>
                  <a:schemeClr val="tx1"/>
                </a:solidFill>
                <a:latin typeface="+mn-lt"/>
                <a:ea typeface="+mn-ea"/>
                <a:cs typeface="+mn-cs"/>
              </a:rPr>
              <a:t> Commission is expected at its next meeting in June, 1999. According to the proposed Codex definition, "organic agriculture is a holistic production management system which promotes and enhances agro-ecosystem health, including biodiversity, biological cycles, and soil biological activity. It </a:t>
            </a:r>
            <a:r>
              <a:rPr lang="en-US" sz="1200" b="0" i="0" kern="1200" dirty="0" err="1" smtClean="0">
                <a:solidFill>
                  <a:schemeClr val="tx1"/>
                </a:solidFill>
                <a:latin typeface="+mn-lt"/>
                <a:ea typeface="+mn-ea"/>
                <a:cs typeface="+mn-cs"/>
              </a:rPr>
              <a:t>emphasises</a:t>
            </a:r>
            <a:r>
              <a:rPr lang="en-US" sz="1200" b="0" i="0" kern="1200" dirty="0" smtClean="0">
                <a:solidFill>
                  <a:schemeClr val="tx1"/>
                </a:solidFill>
                <a:latin typeface="+mn-lt"/>
                <a:ea typeface="+mn-ea"/>
                <a:cs typeface="+mn-cs"/>
              </a:rPr>
              <a:t> the use of management practices in preference to the use of off-farm inputs, taking into account that regional conditions require locally adapted systems. This is accomplished by using, where possible, agronomic, biological, and mechanical methods, as opposed to using synthetic materials, to </a:t>
            </a:r>
            <a:r>
              <a:rPr lang="en-US" sz="1200" b="0" i="0" kern="1200" dirty="0" err="1" smtClean="0">
                <a:solidFill>
                  <a:schemeClr val="tx1"/>
                </a:solidFill>
                <a:latin typeface="+mn-lt"/>
                <a:ea typeface="+mn-ea"/>
                <a:cs typeface="+mn-cs"/>
              </a:rPr>
              <a:t>fulfil</a:t>
            </a:r>
            <a:r>
              <a:rPr lang="en-US" sz="1200" b="0" i="0" kern="1200" dirty="0" smtClean="0">
                <a:solidFill>
                  <a:schemeClr val="tx1"/>
                </a:solidFill>
                <a:latin typeface="+mn-lt"/>
                <a:ea typeface="+mn-ea"/>
                <a:cs typeface="+mn-cs"/>
              </a:rPr>
              <a:t> any specific function within the system."</a:t>
            </a:r>
          </a:p>
          <a:p>
            <a:r>
              <a:rPr lang="en-US" sz="1200" b="0" i="0" kern="1200" dirty="0" smtClean="0">
                <a:solidFill>
                  <a:schemeClr val="tx1"/>
                </a:solidFill>
                <a:latin typeface="+mn-lt"/>
                <a:ea typeface="+mn-ea"/>
                <a:cs typeface="+mn-cs"/>
              </a:rPr>
              <a:t>7. Organic agriculture is one of several approaches to sustainable agriculture and many of the techniques used (e.g. inter-cropping, rotation of crops, double-digging, mulching, integration of crops and livestock) are </a:t>
            </a:r>
            <a:r>
              <a:rPr lang="en-US" sz="1200" b="0" i="0" kern="1200" dirty="0" err="1" smtClean="0">
                <a:solidFill>
                  <a:schemeClr val="tx1"/>
                </a:solidFill>
                <a:latin typeface="+mn-lt"/>
                <a:ea typeface="+mn-ea"/>
                <a:cs typeface="+mn-cs"/>
              </a:rPr>
              <a:t>practised</a:t>
            </a:r>
            <a:r>
              <a:rPr lang="en-US" sz="1200" b="0" i="0" kern="1200" dirty="0" smtClean="0">
                <a:solidFill>
                  <a:schemeClr val="tx1"/>
                </a:solidFill>
                <a:latin typeface="+mn-lt"/>
                <a:ea typeface="+mn-ea"/>
                <a:cs typeface="+mn-cs"/>
              </a:rPr>
              <a:t> under various agricultural systems. What makes organic agriculture unique, as regulated under various laws and certification </a:t>
            </a:r>
            <a:r>
              <a:rPr lang="en-US" sz="1200" b="0" i="0" kern="1200" dirty="0" err="1" smtClean="0">
                <a:solidFill>
                  <a:schemeClr val="tx1"/>
                </a:solidFill>
                <a:latin typeface="+mn-lt"/>
                <a:ea typeface="+mn-ea"/>
                <a:cs typeface="+mn-cs"/>
              </a:rPr>
              <a:t>programmes</a:t>
            </a:r>
            <a:r>
              <a:rPr lang="en-US" sz="1200" b="0" i="0" kern="1200" dirty="0" smtClean="0">
                <a:solidFill>
                  <a:schemeClr val="tx1"/>
                </a:solidFill>
                <a:latin typeface="+mn-lt"/>
                <a:ea typeface="+mn-ea"/>
                <a:cs typeface="+mn-cs"/>
              </a:rPr>
              <a:t>, is that: (1) almost all synthetic inputs are prohibited,</a:t>
            </a:r>
            <a:r>
              <a:rPr lang="en-US" sz="1200" b="0" i="0" kern="1200" baseline="30000" dirty="0" smtClean="0">
                <a:solidFill>
                  <a:schemeClr val="tx1"/>
                </a:solidFill>
                <a:latin typeface="+mn-lt"/>
                <a:ea typeface="+mn-ea"/>
                <a:cs typeface="+mn-cs"/>
                <a:hlinkClick r:id="rId3"/>
              </a:rPr>
              <a:t>3</a:t>
            </a:r>
            <a:r>
              <a:rPr lang="en-US" sz="1200" b="0" i="0" kern="1200" dirty="0" smtClean="0">
                <a:solidFill>
                  <a:schemeClr val="tx1"/>
                </a:solidFill>
                <a:latin typeface="+mn-lt"/>
                <a:ea typeface="+mn-ea"/>
                <a:cs typeface="+mn-cs"/>
              </a:rPr>
              <a:t> and (2) `soil building' crop rotations are mandated.</a:t>
            </a:r>
            <a:r>
              <a:rPr lang="en-US" sz="1200" b="0" i="0" kern="1200" baseline="30000" dirty="0" smtClean="0">
                <a:solidFill>
                  <a:schemeClr val="tx1"/>
                </a:solidFill>
                <a:latin typeface="+mn-lt"/>
                <a:ea typeface="+mn-ea"/>
                <a:cs typeface="+mn-cs"/>
                <a:hlinkClick r:id="rId3"/>
              </a:rPr>
              <a:t>4</a:t>
            </a:r>
            <a:endParaRPr lang="en-US" dirty="0" smtClean="0"/>
          </a:p>
          <a:p>
            <a:endParaRPr lang="en-US" dirty="0" smtClean="0"/>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15</a:t>
            </a:fld>
            <a:endParaRPr lang="en-US"/>
          </a:p>
        </p:txBody>
      </p:sp>
    </p:spTree>
    <p:extLst>
      <p:ext uri="{BB962C8B-B14F-4D97-AF65-F5344CB8AC3E}">
        <p14:creationId xmlns:p14="http://schemas.microsoft.com/office/powerpoint/2010/main" val="104495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16</a:t>
            </a:fld>
            <a:endParaRPr lang="en-US"/>
          </a:p>
        </p:txBody>
      </p:sp>
    </p:spTree>
    <p:extLst>
      <p:ext uri="{BB962C8B-B14F-4D97-AF65-F5344CB8AC3E}">
        <p14:creationId xmlns:p14="http://schemas.microsoft.com/office/powerpoint/2010/main" val="338207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17</a:t>
            </a:fld>
            <a:endParaRPr lang="en-US"/>
          </a:p>
        </p:txBody>
      </p:sp>
    </p:spTree>
    <p:extLst>
      <p:ext uri="{BB962C8B-B14F-4D97-AF65-F5344CB8AC3E}">
        <p14:creationId xmlns:p14="http://schemas.microsoft.com/office/powerpoint/2010/main" val="208591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18</a:t>
            </a:fld>
            <a:endParaRPr lang="en-US"/>
          </a:p>
        </p:txBody>
      </p:sp>
    </p:spTree>
    <p:extLst>
      <p:ext uri="{BB962C8B-B14F-4D97-AF65-F5344CB8AC3E}">
        <p14:creationId xmlns:p14="http://schemas.microsoft.com/office/powerpoint/2010/main" val="42318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19</a:t>
            </a:fld>
            <a:endParaRPr lang="en-US"/>
          </a:p>
        </p:txBody>
      </p:sp>
    </p:spTree>
    <p:extLst>
      <p:ext uri="{BB962C8B-B14F-4D97-AF65-F5344CB8AC3E}">
        <p14:creationId xmlns:p14="http://schemas.microsoft.com/office/powerpoint/2010/main" val="334210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When covered, soils are better protected from the physical impact of water, wind and direct </a:t>
            </a:r>
            <a:r>
              <a:rPr lang="en-US" sz="1200" b="0" i="0" kern="1200" dirty="0" err="1" smtClean="0">
                <a:solidFill>
                  <a:schemeClr val="tx1"/>
                </a:solidFill>
                <a:latin typeface="+mn-lt"/>
                <a:ea typeface="+mn-ea"/>
                <a:cs typeface="+mn-cs"/>
              </a:rPr>
              <a:t>insolation</a:t>
            </a:r>
            <a:r>
              <a:rPr lang="en-US" sz="1200" b="0" i="0" kern="1200" dirty="0" smtClean="0">
                <a:solidFill>
                  <a:schemeClr val="tx1"/>
                </a:solidFill>
                <a:latin typeface="+mn-lt"/>
                <a:ea typeface="+mn-ea"/>
                <a:cs typeface="+mn-cs"/>
              </a:rPr>
              <a:t> (exposure to the sun). Soils can be covered with previous-crop residues or cover crops, which also increase biomass. This farming practice is one of the best ways to turn agricultural land into a carbon sink.</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22</a:t>
            </a:fld>
            <a:endParaRPr lang="en-US"/>
          </a:p>
        </p:txBody>
      </p:sp>
    </p:spTree>
    <p:extLst>
      <p:ext uri="{BB962C8B-B14F-4D97-AF65-F5344CB8AC3E}">
        <p14:creationId xmlns:p14="http://schemas.microsoft.com/office/powerpoint/2010/main" val="367869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Where feasible, information on the percentage of land area under each type of soil</a:t>
            </a:r>
            <a:r>
              <a:rPr lang="en-US" baseline="0" dirty="0" smtClean="0"/>
              <a:t> conservation should be taken. Other </a:t>
            </a:r>
            <a:r>
              <a:rPr lang="en-US" baseline="0" dirty="0" err="1" smtClean="0"/>
              <a:t>activies</a:t>
            </a:r>
            <a:r>
              <a:rPr lang="en-US" baseline="0" dirty="0" smtClean="0"/>
              <a:t> related to crop cover apply to soil conservation but are no recommended for collection during the census.</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23</a:t>
            </a:fld>
            <a:endParaRPr lang="en-US"/>
          </a:p>
        </p:txBody>
      </p:sp>
    </p:spTree>
    <p:extLst>
      <p:ext uri="{BB962C8B-B14F-4D97-AF65-F5344CB8AC3E}">
        <p14:creationId xmlns:p14="http://schemas.microsoft.com/office/powerpoint/2010/main" val="196808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24</a:t>
            </a:fld>
            <a:endParaRPr lang="en-US"/>
          </a:p>
        </p:txBody>
      </p:sp>
    </p:spTree>
    <p:extLst>
      <p:ext uri="{BB962C8B-B14F-4D97-AF65-F5344CB8AC3E}">
        <p14:creationId xmlns:p14="http://schemas.microsoft.com/office/powerpoint/2010/main" val="77616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The</a:t>
            </a:r>
            <a:r>
              <a:rPr lang="es-AR" baseline="0" dirty="0" smtClean="0"/>
              <a:t> </a:t>
            </a:r>
            <a:r>
              <a:rPr lang="es-AR" baseline="0" dirty="0" err="1" smtClean="0"/>
              <a:t>Theme</a:t>
            </a:r>
            <a:r>
              <a:rPr lang="es-AR" baseline="0" dirty="0" smtClean="0"/>
              <a:t> </a:t>
            </a:r>
            <a:r>
              <a:rPr lang="es-AR" baseline="0" dirty="0" err="1" smtClean="0"/>
              <a:t>on</a:t>
            </a:r>
            <a:r>
              <a:rPr lang="es-AR" baseline="0" dirty="0" smtClean="0"/>
              <a:t> </a:t>
            </a:r>
            <a:r>
              <a:rPr lang="es-AR" baseline="0" dirty="0" err="1" smtClean="0"/>
              <a:t>Agricultural</a:t>
            </a:r>
            <a:r>
              <a:rPr lang="es-AR" baseline="0" dirty="0" smtClean="0"/>
              <a:t> </a:t>
            </a:r>
            <a:r>
              <a:rPr lang="es-AR" baseline="0" dirty="0" err="1" smtClean="0"/>
              <a:t>Practices</a:t>
            </a:r>
            <a:r>
              <a:rPr lang="es-AR" baseline="0" dirty="0" smtClean="0"/>
              <a:t> has </a:t>
            </a:r>
            <a:r>
              <a:rPr lang="es-AR" baseline="0" dirty="0" err="1" smtClean="0"/>
              <a:t>been</a:t>
            </a:r>
            <a:r>
              <a:rPr lang="es-AR" baseline="0" dirty="0" smtClean="0"/>
              <a:t> extended </a:t>
            </a:r>
            <a:r>
              <a:rPr lang="es-AR" baseline="0" dirty="0" err="1" smtClean="0"/>
              <a:t>to</a:t>
            </a:r>
            <a:r>
              <a:rPr lang="es-AR" baseline="0" dirty="0" smtClean="0"/>
              <a:t> </a:t>
            </a:r>
            <a:r>
              <a:rPr lang="es-AR" baseline="0" dirty="0" err="1" smtClean="0"/>
              <a:t>better</a:t>
            </a:r>
            <a:r>
              <a:rPr lang="es-AR" baseline="0" dirty="0" smtClean="0"/>
              <a:t> </a:t>
            </a:r>
            <a:r>
              <a:rPr lang="es-AR" baseline="0" dirty="0" err="1" smtClean="0"/>
              <a:t>cover</a:t>
            </a:r>
            <a:r>
              <a:rPr lang="es-AR" baseline="0" dirty="0" smtClean="0"/>
              <a:t> </a:t>
            </a:r>
            <a:r>
              <a:rPr lang="es-AR" baseline="0" dirty="0" err="1" smtClean="0"/>
              <a:t>some</a:t>
            </a:r>
            <a:r>
              <a:rPr lang="es-AR" baseline="0" dirty="0" smtClean="0"/>
              <a:t> </a:t>
            </a:r>
            <a:r>
              <a:rPr lang="es-AR" baseline="0" dirty="0" err="1" smtClean="0"/>
              <a:t>critical</a:t>
            </a:r>
            <a:r>
              <a:rPr lang="es-AR" baseline="0" dirty="0" smtClean="0"/>
              <a:t> </a:t>
            </a:r>
            <a:r>
              <a:rPr lang="es-AR" baseline="0" dirty="0" err="1" smtClean="0"/>
              <a:t>elements</a:t>
            </a:r>
            <a:r>
              <a:rPr lang="es-AR" baseline="0" dirty="0" smtClean="0"/>
              <a:t> of </a:t>
            </a:r>
            <a:r>
              <a:rPr lang="es-AR" baseline="0" dirty="0" err="1" smtClean="0"/>
              <a:t>sustainability</a:t>
            </a:r>
            <a:r>
              <a:rPr lang="es-AR" baseline="0" dirty="0" smtClean="0"/>
              <a:t> in </a:t>
            </a:r>
            <a:r>
              <a:rPr lang="es-AR" baseline="0" dirty="0" err="1" smtClean="0"/>
              <a:t>production</a:t>
            </a:r>
            <a:r>
              <a:rPr lang="es-AR" baseline="0" dirty="0" smtClean="0"/>
              <a:t> </a:t>
            </a:r>
            <a:r>
              <a:rPr lang="es-AR" baseline="0" dirty="0" err="1" smtClean="0"/>
              <a:t>systems</a:t>
            </a:r>
            <a:r>
              <a:rPr lang="es-AR" baseline="0" dirty="0" smtClean="0"/>
              <a:t>. </a:t>
            </a:r>
            <a:br>
              <a:rPr lang="es-AR" baseline="0" dirty="0" smtClean="0"/>
            </a:br>
            <a:endParaRPr lang="es-AR" baseline="0" dirty="0" smtClean="0"/>
          </a:p>
          <a:p>
            <a:r>
              <a:rPr lang="es-AR" b="1" baseline="0" dirty="0" err="1" smtClean="0"/>
              <a:t>It</a:t>
            </a:r>
            <a:r>
              <a:rPr lang="es-AR" b="1" baseline="0" dirty="0" smtClean="0"/>
              <a:t> </a:t>
            </a:r>
            <a:r>
              <a:rPr lang="es-AR" b="1" baseline="0" dirty="0" err="1" smtClean="0"/>
              <a:t>covers</a:t>
            </a:r>
            <a:r>
              <a:rPr lang="es-AR" b="1" baseline="0" dirty="0" smtClean="0"/>
              <a:t> </a:t>
            </a:r>
            <a:r>
              <a:rPr lang="es-AR" b="1" baseline="0" dirty="0" err="1" smtClean="0"/>
              <a:t>only</a:t>
            </a:r>
            <a:r>
              <a:rPr lang="es-AR" b="1" baseline="0" dirty="0" smtClean="0"/>
              <a:t> </a:t>
            </a:r>
            <a:r>
              <a:rPr lang="es-AR" b="1" baseline="0" dirty="0" err="1" smtClean="0"/>
              <a:t>those</a:t>
            </a:r>
            <a:r>
              <a:rPr lang="es-AR" b="1" baseline="0" dirty="0" smtClean="0"/>
              <a:t> </a:t>
            </a:r>
            <a:r>
              <a:rPr lang="es-AR" b="1" baseline="0" dirty="0" err="1" smtClean="0"/>
              <a:t>items</a:t>
            </a:r>
            <a:r>
              <a:rPr lang="es-AR" b="1" baseline="0" dirty="0" smtClean="0"/>
              <a:t> </a:t>
            </a:r>
            <a:r>
              <a:rPr lang="es-AR" b="1" baseline="0" dirty="0" err="1" smtClean="0"/>
              <a:t>suitable</a:t>
            </a:r>
            <a:r>
              <a:rPr lang="es-AR" b="1" baseline="0" dirty="0" smtClean="0"/>
              <a:t> </a:t>
            </a:r>
            <a:r>
              <a:rPr lang="es-AR" b="1" baseline="0" dirty="0" err="1" smtClean="0"/>
              <a:t>for</a:t>
            </a:r>
            <a:r>
              <a:rPr lang="es-AR" b="1" baseline="0" dirty="0" smtClean="0"/>
              <a:t> </a:t>
            </a:r>
            <a:r>
              <a:rPr lang="es-AR" b="1" baseline="0" dirty="0" err="1" smtClean="0"/>
              <a:t>collection</a:t>
            </a:r>
            <a:r>
              <a:rPr lang="es-AR" b="1" baseline="0" dirty="0" smtClean="0"/>
              <a:t> in </a:t>
            </a:r>
            <a:r>
              <a:rPr lang="es-AR" b="1" baseline="0" dirty="0" err="1" smtClean="0"/>
              <a:t>the</a:t>
            </a:r>
            <a:r>
              <a:rPr lang="es-AR" b="1" baseline="0" dirty="0" smtClean="0"/>
              <a:t> </a:t>
            </a:r>
            <a:r>
              <a:rPr lang="es-AR" b="1" baseline="0" dirty="0" err="1" smtClean="0"/>
              <a:t>agricultural</a:t>
            </a:r>
            <a:r>
              <a:rPr lang="es-AR" b="1" baseline="0" dirty="0" smtClean="0"/>
              <a:t> </a:t>
            </a:r>
            <a:r>
              <a:rPr lang="es-AR" b="1" baseline="0" dirty="0" err="1" smtClean="0"/>
              <a:t>census</a:t>
            </a:r>
            <a:r>
              <a:rPr lang="es-AR" b="1" baseline="0" dirty="0" smtClean="0"/>
              <a:t> and </a:t>
            </a:r>
            <a:r>
              <a:rPr lang="es-AR" b="1" baseline="0" dirty="0" err="1" smtClean="0"/>
              <a:t>therefore</a:t>
            </a:r>
            <a:r>
              <a:rPr lang="es-AR" b="1" baseline="0" dirty="0" smtClean="0"/>
              <a:t> </a:t>
            </a:r>
            <a:r>
              <a:rPr lang="es-AR" b="1" baseline="0" dirty="0" err="1" smtClean="0"/>
              <a:t>does</a:t>
            </a:r>
            <a:r>
              <a:rPr lang="es-AR" b="1" baseline="0" dirty="0" smtClean="0"/>
              <a:t> </a:t>
            </a:r>
            <a:r>
              <a:rPr lang="es-AR" b="1" baseline="0" dirty="0" err="1" smtClean="0"/>
              <a:t>not</a:t>
            </a:r>
            <a:r>
              <a:rPr lang="es-AR" b="1" baseline="0" dirty="0" smtClean="0"/>
              <a:t> </a:t>
            </a:r>
            <a:r>
              <a:rPr lang="es-AR" b="1" baseline="0" dirty="0" err="1" smtClean="0"/>
              <a:t>provide</a:t>
            </a:r>
            <a:r>
              <a:rPr lang="es-AR" b="1" baseline="0" dirty="0" smtClean="0"/>
              <a:t> a </a:t>
            </a:r>
            <a:r>
              <a:rPr lang="es-AR" b="1" baseline="0" dirty="0" err="1" smtClean="0"/>
              <a:t>comprehensive</a:t>
            </a:r>
            <a:r>
              <a:rPr lang="es-AR" b="1" baseline="0" dirty="0" smtClean="0"/>
              <a:t> set of </a:t>
            </a:r>
            <a:r>
              <a:rPr lang="es-AR" b="1" baseline="0" dirty="0" err="1" smtClean="0"/>
              <a:t>items</a:t>
            </a:r>
            <a:r>
              <a:rPr lang="es-AR" b="1" baseline="0" dirty="0" smtClean="0"/>
              <a:t> </a:t>
            </a:r>
            <a:r>
              <a:rPr lang="es-AR" b="1" baseline="0" dirty="0" err="1" smtClean="0"/>
              <a:t>needed</a:t>
            </a:r>
            <a:r>
              <a:rPr lang="es-AR" b="1" baseline="0" dirty="0" smtClean="0"/>
              <a:t> </a:t>
            </a:r>
            <a:r>
              <a:rPr lang="es-AR" b="1" baseline="0" dirty="0" err="1" smtClean="0"/>
              <a:t>to</a:t>
            </a:r>
            <a:r>
              <a:rPr lang="es-AR" b="1" baseline="0" dirty="0" smtClean="0"/>
              <a:t> </a:t>
            </a:r>
            <a:r>
              <a:rPr lang="es-AR" b="1" baseline="0" dirty="0" err="1" smtClean="0"/>
              <a:t>measure</a:t>
            </a:r>
            <a:r>
              <a:rPr lang="es-AR" b="1" baseline="0" dirty="0" smtClean="0"/>
              <a:t> </a:t>
            </a:r>
            <a:r>
              <a:rPr lang="es-AR" b="1" baseline="0" dirty="0" err="1" smtClean="0"/>
              <a:t>sustainability</a:t>
            </a:r>
            <a:r>
              <a:rPr lang="es-AR" b="1" baseline="0" dirty="0" smtClean="0"/>
              <a:t> of </a:t>
            </a:r>
            <a:r>
              <a:rPr lang="es-AR" b="1" baseline="0" dirty="0" err="1" smtClean="0"/>
              <a:t>agricultural</a:t>
            </a:r>
            <a:r>
              <a:rPr lang="es-AR" b="1" baseline="0" dirty="0" smtClean="0"/>
              <a:t> </a:t>
            </a:r>
            <a:r>
              <a:rPr lang="es-AR" b="1" baseline="0" dirty="0" err="1" smtClean="0"/>
              <a:t>practices</a:t>
            </a:r>
            <a:r>
              <a:rPr lang="es-AR" b="1" baseline="0" dirty="0" smtClean="0"/>
              <a:t>. </a:t>
            </a:r>
          </a:p>
          <a:p>
            <a:endParaRPr lang="es-AR" baseline="0" dirty="0" smtClean="0"/>
          </a:p>
          <a:p>
            <a:r>
              <a:rPr lang="es-AR" baseline="0" dirty="0" err="1" smtClean="0"/>
              <a:t>Five</a:t>
            </a:r>
            <a:r>
              <a:rPr lang="es-AR" baseline="0" dirty="0" smtClean="0"/>
              <a:t> new </a:t>
            </a:r>
            <a:r>
              <a:rPr lang="es-AR" baseline="0" dirty="0" err="1" smtClean="0"/>
              <a:t>items</a:t>
            </a:r>
            <a:r>
              <a:rPr lang="es-AR" baseline="0" dirty="0" smtClean="0"/>
              <a:t> </a:t>
            </a:r>
            <a:r>
              <a:rPr lang="es-AR" baseline="0" dirty="0" err="1" smtClean="0"/>
              <a:t>appear</a:t>
            </a:r>
            <a:r>
              <a:rPr lang="es-AR" baseline="0" dirty="0" smtClean="0"/>
              <a:t> in </a:t>
            </a:r>
            <a:r>
              <a:rPr lang="es-AR" baseline="0" dirty="0" err="1" smtClean="0"/>
              <a:t>coparison</a:t>
            </a:r>
            <a:r>
              <a:rPr lang="es-AR" baseline="0" dirty="0" smtClean="0"/>
              <a:t> </a:t>
            </a:r>
            <a:r>
              <a:rPr lang="es-AR" baseline="0" dirty="0" err="1" smtClean="0"/>
              <a:t>with</a:t>
            </a:r>
            <a:r>
              <a:rPr lang="es-AR" baseline="0" dirty="0" smtClean="0"/>
              <a:t> </a:t>
            </a:r>
            <a:r>
              <a:rPr lang="es-AR" baseline="0" dirty="0" err="1" smtClean="0"/>
              <a:t>the</a:t>
            </a:r>
            <a:r>
              <a:rPr lang="es-AR" baseline="0" dirty="0" smtClean="0"/>
              <a:t> </a:t>
            </a:r>
            <a:r>
              <a:rPr lang="es-AR" baseline="0" dirty="0" err="1" smtClean="0"/>
              <a:t>last</a:t>
            </a:r>
            <a:r>
              <a:rPr lang="es-AR" baseline="0" dirty="0" smtClean="0"/>
              <a:t> WCA </a:t>
            </a:r>
            <a:r>
              <a:rPr lang="es-AR" baseline="0" dirty="0" err="1" smtClean="0"/>
              <a:t>Programme</a:t>
            </a:r>
            <a:r>
              <a:rPr lang="es-AR" baseline="0" dirty="0" smtClean="0"/>
              <a:t>. </a:t>
            </a:r>
          </a:p>
          <a:p>
            <a:r>
              <a:rPr lang="es-AR" baseline="0" dirty="0" smtClean="0"/>
              <a:t> </a:t>
            </a:r>
            <a:endParaRPr lang="es-AR"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3</a:t>
            </a:fld>
            <a:endParaRPr lang="en-US"/>
          </a:p>
        </p:txBody>
      </p:sp>
    </p:spTree>
    <p:extLst>
      <p:ext uri="{BB962C8B-B14F-4D97-AF65-F5344CB8AC3E}">
        <p14:creationId xmlns:p14="http://schemas.microsoft.com/office/powerpoint/2010/main" val="128222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25</a:t>
            </a:fld>
            <a:endParaRPr lang="en-US"/>
          </a:p>
        </p:txBody>
      </p:sp>
    </p:spTree>
    <p:extLst>
      <p:ext uri="{BB962C8B-B14F-4D97-AF65-F5344CB8AC3E}">
        <p14:creationId xmlns:p14="http://schemas.microsoft.com/office/powerpoint/2010/main" val="206365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26</a:t>
            </a:fld>
            <a:endParaRPr lang="en-US"/>
          </a:p>
        </p:txBody>
      </p:sp>
    </p:spTree>
    <p:extLst>
      <p:ext uri="{BB962C8B-B14F-4D97-AF65-F5344CB8AC3E}">
        <p14:creationId xmlns:p14="http://schemas.microsoft.com/office/powerpoint/2010/main" val="286740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29</a:t>
            </a:fld>
            <a:endParaRPr lang="en-US"/>
          </a:p>
        </p:txBody>
      </p:sp>
    </p:spTree>
    <p:extLst>
      <p:ext uri="{BB962C8B-B14F-4D97-AF65-F5344CB8AC3E}">
        <p14:creationId xmlns:p14="http://schemas.microsoft.com/office/powerpoint/2010/main" val="326937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Receipt of credit refers to whether the agricultural holder used a loan for agricultural purposes during the reference year, not whether there were outstanding loans at the time of the census. A holder may have made use of credit on more than one occasion during the year, and therefore more than one source or type of collateral may be reported. Credit received by the holder as well as members of his/her household should be included.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Borrowing money may be done through a lending institution, other organizations, or persons for a specific purpose such as buying a tractor </a:t>
            </a:r>
            <a:endParaRPr lang="en-GB" dirty="0"/>
          </a:p>
        </p:txBody>
      </p:sp>
      <p:sp>
        <p:nvSpPr>
          <p:cNvPr id="4" name="Slide Number Placeholder 3"/>
          <p:cNvSpPr>
            <a:spLocks noGrp="1"/>
          </p:cNvSpPr>
          <p:nvPr>
            <p:ph type="sldNum" sz="quarter" idx="10"/>
          </p:nvPr>
        </p:nvSpPr>
        <p:spPr/>
        <p:txBody>
          <a:bodyPr/>
          <a:lstStyle/>
          <a:p>
            <a:fld id="{F4B788AA-C3D9-4ECE-9B2B-E60A205957AD}" type="slidenum">
              <a:rPr lang="en-US" smtClean="0"/>
              <a:pPr/>
              <a:t>34</a:t>
            </a:fld>
            <a:endParaRPr lang="en-US"/>
          </a:p>
        </p:txBody>
      </p:sp>
    </p:spTree>
    <p:extLst>
      <p:ext uri="{BB962C8B-B14F-4D97-AF65-F5344CB8AC3E}">
        <p14:creationId xmlns:p14="http://schemas.microsoft.com/office/powerpoint/2010/main" val="101165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1" i="1" u="none" strike="noStrike" kern="1200" baseline="0" dirty="0" smtClean="0">
                <a:solidFill>
                  <a:schemeClr val="tx1"/>
                </a:solidFill>
                <a:latin typeface="+mn-lt"/>
                <a:ea typeface="+mn-ea"/>
                <a:cs typeface="+mn-cs"/>
              </a:rPr>
              <a:t>Extension services </a:t>
            </a:r>
            <a:r>
              <a:rPr lang="en-GB" sz="1200" b="0" i="0" u="none" strike="noStrike" kern="1200" baseline="0" dirty="0" smtClean="0">
                <a:solidFill>
                  <a:schemeClr val="tx1"/>
                </a:solidFill>
                <a:latin typeface="+mn-lt"/>
                <a:ea typeface="+mn-ea"/>
                <a:cs typeface="+mn-cs"/>
              </a:rPr>
              <a:t>refers to advice received through government or non-government extension services, and is covered in more detail in Item 0706. </a:t>
            </a:r>
            <a:endParaRPr lang="en-GB" dirty="0"/>
          </a:p>
        </p:txBody>
      </p:sp>
      <p:sp>
        <p:nvSpPr>
          <p:cNvPr id="4" name="Slide Number Placeholder 3"/>
          <p:cNvSpPr>
            <a:spLocks noGrp="1"/>
          </p:cNvSpPr>
          <p:nvPr>
            <p:ph type="sldNum" sz="quarter" idx="10"/>
          </p:nvPr>
        </p:nvSpPr>
        <p:spPr/>
        <p:txBody>
          <a:bodyPr/>
          <a:lstStyle/>
          <a:p>
            <a:fld id="{F4B788AA-C3D9-4ECE-9B2B-E60A205957AD}" type="slidenum">
              <a:rPr lang="en-US" smtClean="0"/>
              <a:pPr/>
              <a:t>39</a:t>
            </a:fld>
            <a:endParaRPr lang="en-US"/>
          </a:p>
        </p:txBody>
      </p:sp>
    </p:spTree>
    <p:extLst>
      <p:ext uri="{BB962C8B-B14F-4D97-AF65-F5344CB8AC3E}">
        <p14:creationId xmlns:p14="http://schemas.microsoft.com/office/powerpoint/2010/main" val="37490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Item</a:t>
            </a:r>
            <a:r>
              <a:rPr lang="es-ES" sz="1200" kern="1200" dirty="0" smtClean="0">
                <a:solidFill>
                  <a:schemeClr val="tx1"/>
                </a:solidFill>
                <a:latin typeface="+mn-lt"/>
                <a:ea typeface="+mn-ea"/>
                <a:cs typeface="+mn-cs"/>
              </a:rPr>
              <a:t> 0706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source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provider</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holding </a:t>
            </a:r>
            <a:r>
              <a:rPr lang="es-ES" sz="1200" kern="1200" dirty="0" err="1" smtClean="0">
                <a:solidFill>
                  <a:schemeClr val="tx1"/>
                </a:solidFill>
                <a:latin typeface="+mn-lt"/>
                <a:ea typeface="+mn-ea"/>
                <a:cs typeface="+mn-cs"/>
              </a:rPr>
              <a:t>during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census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year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personal </a:t>
            </a:r>
            <a:r>
              <a:rPr lang="es-ES" sz="1200" kern="1200" dirty="0" err="1" smtClean="0">
                <a:solidFill>
                  <a:schemeClr val="tx1"/>
                </a:solidFill>
                <a:latin typeface="+mn-lt"/>
                <a:ea typeface="+mn-ea"/>
                <a:cs typeface="+mn-cs"/>
              </a:rPr>
              <a:t>contact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personnel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telephone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live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direct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participation</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activities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as a </a:t>
            </a:r>
            <a:r>
              <a:rPr lang="es-ES" sz="1200" kern="1200" dirty="0" err="1" smtClean="0">
                <a:solidFill>
                  <a:schemeClr val="tx1"/>
                </a:solidFill>
                <a:latin typeface="+mn-lt"/>
                <a:ea typeface="+mn-ea"/>
                <a:cs typeface="+mn-cs"/>
              </a:rPr>
              <a:t>farm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demonstration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does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accessing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material </a:t>
            </a:r>
            <a:r>
              <a:rPr lang="es-ES" sz="1200" kern="1200" dirty="0" err="1" smtClean="0">
                <a:solidFill>
                  <a:schemeClr val="tx1"/>
                </a:solidFill>
                <a:latin typeface="+mn-lt"/>
                <a:ea typeface="+mn-ea"/>
                <a:cs typeface="+mn-cs"/>
              </a:rPr>
              <a:t>though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printed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brochures</a:t>
            </a:r>
            <a:r>
              <a:rPr lang="es-ES" sz="1200" kern="1200" dirty="0" smtClean="0">
                <a:solidFill>
                  <a:schemeClr val="tx1"/>
                </a:solidFill>
                <a:latin typeface="+mn-lt"/>
                <a:ea typeface="+mn-ea"/>
                <a:cs typeface="+mn-cs"/>
              </a:rPr>
              <a:t>, radio, </a:t>
            </a:r>
            <a:r>
              <a:rPr lang="es-ES" sz="1200" kern="1200" dirty="0" err="1" smtClean="0">
                <a:solidFill>
                  <a:schemeClr val="tx1"/>
                </a:solidFill>
                <a:latin typeface="+mn-lt"/>
                <a:ea typeface="+mn-ea"/>
                <a:cs typeface="+mn-cs"/>
              </a:rPr>
              <a:t>television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menu-driven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recorded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telephone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messages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Internet. </a:t>
            </a:r>
            <a:r>
              <a:rPr lang="es-ES" sz="1200" kern="1200" dirty="0" err="1" smtClean="0">
                <a:solidFill>
                  <a:schemeClr val="tx1"/>
                </a:solidFill>
                <a:latin typeface="+mn-lt"/>
                <a:ea typeface="+mn-ea"/>
                <a:cs typeface="+mn-cs"/>
              </a:rPr>
              <a:t>Also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limited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formal </a:t>
            </a:r>
            <a:r>
              <a:rPr lang="es-ES" sz="1200" kern="1200" dirty="0" err="1" smtClean="0">
                <a:solidFill>
                  <a:schemeClr val="tx1"/>
                </a:solidFill>
                <a:latin typeface="+mn-lt"/>
                <a:ea typeface="+mn-ea"/>
                <a:cs typeface="+mn-cs"/>
              </a:rPr>
              <a:t>contacts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with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workers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specifically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employed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task</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advice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received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informal </a:t>
            </a:r>
            <a:r>
              <a:rPr lang="es-ES" sz="1200" kern="1200" dirty="0" err="1" smtClean="0">
                <a:solidFill>
                  <a:schemeClr val="tx1"/>
                </a:solidFill>
                <a:latin typeface="+mn-lt"/>
                <a:ea typeface="+mn-ea"/>
                <a:cs typeface="+mn-cs"/>
              </a:rPr>
              <a:t>sources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included</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farmer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have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received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extension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services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more </a:t>
            </a:r>
            <a:r>
              <a:rPr lang="es-ES" sz="1200" kern="1200" dirty="0" err="1" smtClean="0">
                <a:solidFill>
                  <a:schemeClr val="tx1"/>
                </a:solidFill>
                <a:latin typeface="+mn-lt"/>
                <a:ea typeface="+mn-ea"/>
                <a:cs typeface="+mn-cs"/>
              </a:rPr>
              <a:t>than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source</a:t>
            </a:r>
            <a:r>
              <a:rPr lang="es-ES" sz="1200" kern="120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most countries, the government is the principal provider of extension services through its network of agricultural field staff.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alibri" pitchFamily="34" charset="0"/>
                <a:cs typeface="Calibri" pitchFamily="34" charset="0"/>
              </a:rPr>
              <a:t>Areas</a:t>
            </a:r>
            <a:r>
              <a:rPr lang="en-US" sz="1200" b="1" dirty="0" smtClean="0">
                <a:latin typeface="Calibri" pitchFamily="34" charset="0"/>
                <a:cs typeface="Calibri" pitchFamily="34" charset="0"/>
              </a:rPr>
              <a:t> </a:t>
            </a:r>
            <a:r>
              <a:rPr lang="en-US" sz="1200" dirty="0" smtClean="0">
                <a:latin typeface="Calibri" pitchFamily="34" charset="0"/>
                <a:cs typeface="Calibri" pitchFamily="34" charset="0"/>
              </a:rPr>
              <a:t>usually covered by extension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alibri" panose="020F0502020204030204" pitchFamily="34" charset="0"/>
              </a:rPr>
              <a:t>Farm management; Selection of crop varieties; Use of inputs; Credit; Farm mechanization; Animal health; Plant protection; Sustainable development; Marketing</a:t>
            </a:r>
          </a:p>
          <a:p>
            <a:endParaRPr lang="en-US" dirty="0"/>
          </a:p>
        </p:txBody>
      </p:sp>
      <p:sp>
        <p:nvSpPr>
          <p:cNvPr id="4" name="3 Marcador de número de diapositiva"/>
          <p:cNvSpPr>
            <a:spLocks noGrp="1"/>
          </p:cNvSpPr>
          <p:nvPr>
            <p:ph type="sldNum" sz="quarter" idx="10"/>
          </p:nvPr>
        </p:nvSpPr>
        <p:spPr/>
        <p:txBody>
          <a:bodyPr/>
          <a:lstStyle/>
          <a:p>
            <a:fld id="{F4B788AA-C3D9-4ECE-9B2B-E60A205957AD}" type="slidenum">
              <a:rPr lang="en-US" smtClean="0"/>
              <a:pPr/>
              <a:t>40</a:t>
            </a:fld>
            <a:endParaRPr lang="en-US"/>
          </a:p>
        </p:txBody>
      </p:sp>
    </p:spTree>
    <p:extLst>
      <p:ext uri="{BB962C8B-B14F-4D97-AF65-F5344CB8AC3E}">
        <p14:creationId xmlns:p14="http://schemas.microsoft.com/office/powerpoint/2010/main" val="227971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0">
              <a:spcAft>
                <a:spcPts val="600"/>
              </a:spcAft>
            </a:pPr>
            <a:r>
              <a:rPr lang="en-US" dirty="0" smtClean="0"/>
              <a:t>Countries are more and more aware of the role of agricultural practices in assuring sustainability of agricultural production systems.</a:t>
            </a:r>
          </a:p>
          <a:p>
            <a:pPr indent="0">
              <a:spcAft>
                <a:spcPts val="600"/>
              </a:spcAft>
            </a:pPr>
            <a:endParaRPr lang="en-US" dirty="0" smtClean="0"/>
          </a:p>
          <a:p>
            <a:pPr indent="0">
              <a:spcAft>
                <a:spcPts val="600"/>
              </a:spcAft>
            </a:pPr>
            <a:r>
              <a:rPr lang="en-US" dirty="0" smtClean="0"/>
              <a:t>Data collected through the agricultural census </a:t>
            </a:r>
            <a:r>
              <a:rPr lang="en-US" b="1" dirty="0" smtClean="0"/>
              <a:t>will help to measure the adoption of a</a:t>
            </a:r>
            <a:r>
              <a:rPr lang="en-US" dirty="0" smtClean="0"/>
              <a:t>nd transition to improved agricultural practices and structural changes that increase and improve the provision of goods and services in agriculture in a sustainable manner.</a:t>
            </a:r>
          </a:p>
          <a:p>
            <a:pPr indent="0">
              <a:spcAft>
                <a:spcPts val="600"/>
              </a:spcAft>
            </a:pPr>
            <a:endParaRPr lang="en-US" dirty="0" smtClean="0"/>
          </a:p>
          <a:p>
            <a:pPr indent="0">
              <a:spcAft>
                <a:spcPts val="600"/>
              </a:spcAft>
            </a:pPr>
            <a:r>
              <a:rPr lang="en-US" b="1" dirty="0" smtClean="0"/>
              <a:t>These data can also contribute to</a:t>
            </a:r>
            <a:r>
              <a:rPr lang="en-US" dirty="0" smtClean="0"/>
              <a:t> defining and measuring key indicators of resource use efficiency and resilience.</a:t>
            </a:r>
          </a:p>
        </p:txBody>
      </p:sp>
      <p:sp>
        <p:nvSpPr>
          <p:cNvPr id="4" name="Slide Number Placeholder 3"/>
          <p:cNvSpPr>
            <a:spLocks noGrp="1"/>
          </p:cNvSpPr>
          <p:nvPr>
            <p:ph type="sldNum" sz="quarter" idx="10"/>
          </p:nvPr>
        </p:nvSpPr>
        <p:spPr/>
        <p:txBody>
          <a:bodyPr/>
          <a:lstStyle/>
          <a:p>
            <a:fld id="{9E30250C-5B10-46F0-9708-F8D8194263A4}" type="slidenum">
              <a:rPr lang="en-US" smtClean="0"/>
              <a:pPr/>
              <a:t>4</a:t>
            </a:fld>
            <a:endParaRPr lang="en-US"/>
          </a:p>
        </p:txBody>
      </p:sp>
    </p:spTree>
    <p:extLst>
      <p:ext uri="{BB962C8B-B14F-4D97-AF65-F5344CB8AC3E}">
        <p14:creationId xmlns:p14="http://schemas.microsoft.com/office/powerpoint/2010/main" val="288806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dirty="0" err="1" smtClean="0"/>
              <a:t>Theme</a:t>
            </a:r>
            <a:r>
              <a:rPr lang="es-AR" sz="1100" dirty="0" smtClean="0"/>
              <a:t> 6 </a:t>
            </a:r>
            <a:r>
              <a:rPr lang="es-AR" sz="1100" dirty="0" err="1" smtClean="0"/>
              <a:t>comprises</a:t>
            </a:r>
            <a:r>
              <a:rPr lang="es-AR" sz="1100" dirty="0" smtClean="0"/>
              <a:t> 17 </a:t>
            </a:r>
            <a:r>
              <a:rPr lang="es-AR" sz="1100" dirty="0" err="1" smtClean="0"/>
              <a:t>items</a:t>
            </a:r>
            <a:r>
              <a:rPr lang="es-AR" sz="1100" dirty="0" smtClean="0"/>
              <a:t>:</a:t>
            </a:r>
          </a:p>
          <a:p>
            <a:r>
              <a:rPr lang="es-AR" sz="1100" dirty="0" smtClean="0"/>
              <a:t>12 are </a:t>
            </a:r>
            <a:r>
              <a:rPr lang="es-AR" sz="1100" dirty="0" err="1" smtClean="0"/>
              <a:t>included</a:t>
            </a:r>
            <a:r>
              <a:rPr lang="es-AR" sz="1100" dirty="0" smtClean="0"/>
              <a:t> </a:t>
            </a:r>
            <a:r>
              <a:rPr lang="es-AR" sz="1100" dirty="0" err="1" smtClean="0"/>
              <a:t>specifically</a:t>
            </a:r>
            <a:r>
              <a:rPr lang="es-AR" sz="1100" dirty="0" smtClean="0"/>
              <a:t> in </a:t>
            </a:r>
            <a:r>
              <a:rPr lang="es-AR" sz="1100" dirty="0" err="1" smtClean="0"/>
              <a:t>the</a:t>
            </a:r>
            <a:r>
              <a:rPr lang="es-AR" sz="1100" dirty="0" smtClean="0"/>
              <a:t> </a:t>
            </a:r>
            <a:r>
              <a:rPr lang="es-AR" sz="1100" dirty="0" err="1" smtClean="0"/>
              <a:t>theme</a:t>
            </a:r>
            <a:r>
              <a:rPr lang="es-AR"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AR" sz="1100" dirty="0" err="1" smtClean="0"/>
              <a:t>The</a:t>
            </a:r>
            <a:r>
              <a:rPr lang="es-AR" sz="1100" dirty="0" smtClean="0"/>
              <a:t> </a:t>
            </a:r>
            <a:r>
              <a:rPr lang="es-AR" sz="1100" dirty="0" err="1" smtClean="0"/>
              <a:t>other</a:t>
            </a:r>
            <a:r>
              <a:rPr lang="es-AR" sz="1100" baseline="0" dirty="0" smtClean="0"/>
              <a:t> </a:t>
            </a:r>
            <a:r>
              <a:rPr lang="es-ES" sz="1100" b="1" dirty="0" smtClean="0"/>
              <a:t>5 </a:t>
            </a:r>
            <a:r>
              <a:rPr lang="es-ES" sz="1100" dirty="0" err="1" smtClean="0"/>
              <a:t>although</a:t>
            </a:r>
            <a:r>
              <a:rPr lang="es-ES" sz="1100" dirty="0" smtClean="0"/>
              <a:t> </a:t>
            </a:r>
            <a:r>
              <a:rPr lang="es-ES" sz="1100" dirty="0" err="1" smtClean="0"/>
              <a:t>related</a:t>
            </a:r>
            <a:r>
              <a:rPr lang="es-ES" sz="1100" dirty="0" smtClean="0"/>
              <a:t> </a:t>
            </a:r>
            <a:r>
              <a:rPr lang="es-ES" sz="1100" dirty="0" err="1" smtClean="0"/>
              <a:t>to</a:t>
            </a:r>
            <a:r>
              <a:rPr lang="es-ES" sz="1100" dirty="0" smtClean="0"/>
              <a:t> </a:t>
            </a:r>
            <a:r>
              <a:rPr lang="es-ES" sz="1100" dirty="0" err="1" smtClean="0"/>
              <a:t>agricultural</a:t>
            </a:r>
            <a:r>
              <a:rPr lang="es-ES" sz="1100" dirty="0" smtClean="0"/>
              <a:t> </a:t>
            </a:r>
            <a:r>
              <a:rPr lang="es-ES" sz="1100" dirty="0" err="1" smtClean="0"/>
              <a:t>practices</a:t>
            </a:r>
            <a:r>
              <a:rPr lang="es-ES" sz="1100" dirty="0" smtClean="0"/>
              <a:t>, </a:t>
            </a:r>
            <a:r>
              <a:rPr lang="es-ES" sz="1100" dirty="0" err="1" smtClean="0"/>
              <a:t>correspond</a:t>
            </a:r>
            <a:r>
              <a:rPr lang="es-ES" sz="1100" dirty="0" smtClean="0"/>
              <a:t> </a:t>
            </a:r>
            <a:r>
              <a:rPr lang="es-ES" sz="1100" dirty="0" err="1" smtClean="0"/>
              <a:t>to</a:t>
            </a:r>
            <a:r>
              <a:rPr lang="es-ES" sz="1100" dirty="0" smtClean="0"/>
              <a:t> </a:t>
            </a:r>
            <a:r>
              <a:rPr lang="es-ES" sz="1100" dirty="0" err="1" smtClean="0"/>
              <a:t>other</a:t>
            </a:r>
            <a:r>
              <a:rPr lang="es-ES" sz="1100" dirty="0" smtClean="0"/>
              <a:t> </a:t>
            </a:r>
            <a:r>
              <a:rPr lang="es-ES" sz="1100" dirty="0" err="1" smtClean="0"/>
              <a:t>themes</a:t>
            </a:r>
            <a:r>
              <a:rPr lang="es-ES" sz="1100" dirty="0" smtClean="0"/>
              <a:t>:</a:t>
            </a:r>
          </a:p>
          <a:p>
            <a:pPr marL="809625" lvl="3" indent="266700">
              <a:lnSpc>
                <a:spcPct val="150000"/>
              </a:lnSpc>
              <a:buFont typeface="Times New Roman" pitchFamily="18" charset="0"/>
              <a:buChar char="−"/>
            </a:pPr>
            <a:r>
              <a:rPr lang="es-ES" sz="1100" b="1" dirty="0" err="1" smtClean="0">
                <a:solidFill>
                  <a:srgbClr val="0070C0"/>
                </a:solidFill>
              </a:rPr>
              <a:t>Whether</a:t>
            </a:r>
            <a:r>
              <a:rPr lang="es-ES" sz="1100" b="1" dirty="0" smtClean="0">
                <a:solidFill>
                  <a:srgbClr val="0070C0"/>
                </a:solidFill>
              </a:rPr>
              <a:t> </a:t>
            </a:r>
            <a:r>
              <a:rPr lang="es-ES" sz="1100" b="1" dirty="0" err="1" smtClean="0">
                <a:solidFill>
                  <a:srgbClr val="0070C0"/>
                </a:solidFill>
              </a:rPr>
              <a:t>agroforestry</a:t>
            </a:r>
            <a:r>
              <a:rPr lang="es-ES" sz="1100" b="1" dirty="0" smtClean="0">
                <a:solidFill>
                  <a:srgbClr val="0070C0"/>
                </a:solidFill>
              </a:rPr>
              <a:t> </a:t>
            </a:r>
            <a:r>
              <a:rPr lang="es-ES" sz="1100" b="1" dirty="0" err="1" smtClean="0">
                <a:solidFill>
                  <a:srgbClr val="0070C0"/>
                </a:solidFill>
              </a:rPr>
              <a:t>is</a:t>
            </a:r>
            <a:r>
              <a:rPr lang="es-ES" sz="1100" b="1" dirty="0" smtClean="0">
                <a:solidFill>
                  <a:srgbClr val="0070C0"/>
                </a:solidFill>
              </a:rPr>
              <a:t> </a:t>
            </a:r>
            <a:r>
              <a:rPr lang="es-ES" sz="1100" b="1" dirty="0" err="1" smtClean="0">
                <a:solidFill>
                  <a:srgbClr val="0070C0"/>
                </a:solidFill>
              </a:rPr>
              <a:t>practised</a:t>
            </a:r>
            <a:r>
              <a:rPr lang="es-ES" sz="1100" b="0" dirty="0" smtClean="0">
                <a:solidFill>
                  <a:srgbClr val="0070C0"/>
                </a:solidFill>
              </a:rPr>
              <a:t> (</a:t>
            </a:r>
            <a:r>
              <a:rPr lang="es-ES" sz="1100" b="0" dirty="0" err="1" smtClean="0">
                <a:solidFill>
                  <a:srgbClr val="0070C0"/>
                </a:solidFill>
              </a:rPr>
              <a:t>Theme</a:t>
            </a:r>
            <a:r>
              <a:rPr lang="es-ES" sz="1100" b="0" dirty="0" smtClean="0">
                <a:solidFill>
                  <a:srgbClr val="0070C0"/>
                </a:solidFill>
              </a:rPr>
              <a:t> 13)</a:t>
            </a:r>
          </a:p>
          <a:p>
            <a:pPr marL="809625" lvl="3" indent="266700">
              <a:lnSpc>
                <a:spcPct val="150000"/>
              </a:lnSpc>
              <a:buFont typeface="Times New Roman" pitchFamily="18" charset="0"/>
              <a:buChar char="−"/>
            </a:pPr>
            <a:r>
              <a:rPr lang="es-ES" sz="1100" b="1" dirty="0" err="1" smtClean="0">
                <a:solidFill>
                  <a:srgbClr val="0070C0"/>
                </a:solidFill>
              </a:rPr>
              <a:t>Type</a:t>
            </a:r>
            <a:r>
              <a:rPr lang="es-ES" sz="1100" b="1" dirty="0" smtClean="0">
                <a:solidFill>
                  <a:srgbClr val="0070C0"/>
                </a:solidFill>
              </a:rPr>
              <a:t> of animal </a:t>
            </a:r>
            <a:r>
              <a:rPr lang="es-ES" sz="1100" b="1" dirty="0" err="1" smtClean="0">
                <a:solidFill>
                  <a:srgbClr val="0070C0"/>
                </a:solidFill>
              </a:rPr>
              <a:t>grazing</a:t>
            </a:r>
            <a:r>
              <a:rPr lang="es-ES" sz="1100" b="1" dirty="0" smtClean="0">
                <a:solidFill>
                  <a:srgbClr val="0070C0"/>
                </a:solidFill>
              </a:rPr>
              <a:t> </a:t>
            </a:r>
            <a:r>
              <a:rPr lang="es-ES" sz="1100" b="1" dirty="0" err="1" smtClean="0">
                <a:solidFill>
                  <a:srgbClr val="0070C0"/>
                </a:solidFill>
              </a:rPr>
              <a:t>practices</a:t>
            </a:r>
            <a:r>
              <a:rPr lang="es-ES" sz="1100" b="1"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15); </a:t>
            </a:r>
            <a:r>
              <a:rPr lang="es-ES" sz="1100" b="0" dirty="0" err="1" smtClean="0">
                <a:solidFill>
                  <a:srgbClr val="0070C0"/>
                </a:solidFill>
              </a:rPr>
              <a:t>This</a:t>
            </a:r>
            <a:r>
              <a:rPr lang="es-ES" sz="1100" b="0" dirty="0" smtClean="0">
                <a:solidFill>
                  <a:srgbClr val="0070C0"/>
                </a:solidFill>
              </a:rPr>
              <a:t> </a:t>
            </a:r>
            <a:r>
              <a:rPr lang="es-ES" sz="1100" b="0" dirty="0" err="1" smtClean="0">
                <a:solidFill>
                  <a:srgbClr val="0070C0"/>
                </a:solidFill>
              </a:rPr>
              <a:t>item</a:t>
            </a:r>
            <a:r>
              <a:rPr lang="es-ES" sz="1100" b="0" dirty="0" smtClean="0">
                <a:solidFill>
                  <a:srgbClr val="0070C0"/>
                </a:solidFill>
              </a:rPr>
              <a:t> </a:t>
            </a:r>
            <a:r>
              <a:rPr lang="es-ES" sz="1100" b="0" dirty="0" err="1" smtClean="0">
                <a:solidFill>
                  <a:srgbClr val="0070C0"/>
                </a:solidFill>
              </a:rPr>
              <a:t>is</a:t>
            </a:r>
            <a:r>
              <a:rPr lang="es-ES" sz="1100" b="0" dirty="0" smtClean="0">
                <a:solidFill>
                  <a:srgbClr val="0070C0"/>
                </a:solidFill>
              </a:rPr>
              <a:t> </a:t>
            </a:r>
            <a:r>
              <a:rPr lang="es-ES" sz="1100" b="0" dirty="0" err="1" smtClean="0">
                <a:solidFill>
                  <a:srgbClr val="0070C0"/>
                </a:solidFill>
              </a:rPr>
              <a:t>covered</a:t>
            </a:r>
            <a:r>
              <a:rPr lang="es-ES" sz="1100" b="0" dirty="0" smtClean="0">
                <a:solidFill>
                  <a:srgbClr val="0070C0"/>
                </a:solidFill>
              </a:rPr>
              <a:t> in </a:t>
            </a:r>
            <a:r>
              <a:rPr lang="es-ES" sz="1100" b="0" dirty="0" err="1" smtClean="0">
                <a:solidFill>
                  <a:srgbClr val="0070C0"/>
                </a:solidFill>
              </a:rPr>
              <a:t>Theme</a:t>
            </a:r>
            <a:r>
              <a:rPr lang="es-ES" sz="1100" b="0" dirty="0" smtClean="0">
                <a:solidFill>
                  <a:srgbClr val="0070C0"/>
                </a:solidFill>
              </a:rPr>
              <a:t> 15 GHG  </a:t>
            </a:r>
          </a:p>
          <a:p>
            <a:pPr marL="809625" lvl="3" indent="266700">
              <a:lnSpc>
                <a:spcPct val="150000"/>
              </a:lnSpc>
              <a:buFont typeface="Times New Roman" pitchFamily="18" charset="0"/>
              <a:buChar char="−"/>
            </a:pPr>
            <a:r>
              <a:rPr lang="es-ES" sz="1100" b="1" dirty="0" smtClean="0">
                <a:solidFill>
                  <a:srgbClr val="0070C0"/>
                </a:solidFill>
              </a:rPr>
              <a:t>Use of </a:t>
            </a:r>
            <a:r>
              <a:rPr lang="es-ES" sz="1100" b="1" dirty="0" err="1" smtClean="0">
                <a:solidFill>
                  <a:srgbClr val="0070C0"/>
                </a:solidFill>
              </a:rPr>
              <a:t>each</a:t>
            </a:r>
            <a:r>
              <a:rPr lang="es-ES" sz="1100" b="1" dirty="0" smtClean="0">
                <a:solidFill>
                  <a:srgbClr val="0070C0"/>
                </a:solidFill>
              </a:rPr>
              <a:t> </a:t>
            </a:r>
            <a:r>
              <a:rPr lang="es-ES" sz="1100" b="1" dirty="0" err="1" smtClean="0">
                <a:solidFill>
                  <a:srgbClr val="0070C0"/>
                </a:solidFill>
              </a:rPr>
              <a:t>type</a:t>
            </a:r>
            <a:r>
              <a:rPr lang="es-ES" sz="1100" b="1" dirty="0" smtClean="0">
                <a:solidFill>
                  <a:srgbClr val="0070C0"/>
                </a:solidFill>
              </a:rPr>
              <a:t> of </a:t>
            </a:r>
            <a:r>
              <a:rPr lang="es-ES" sz="1100" b="1" dirty="0" err="1" smtClean="0">
                <a:solidFill>
                  <a:srgbClr val="0070C0"/>
                </a:solidFill>
              </a:rPr>
              <a:t>fertilizer</a:t>
            </a:r>
            <a:r>
              <a:rPr lang="es-ES" sz="1100" b="1"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4); </a:t>
            </a:r>
            <a:r>
              <a:rPr lang="es-ES" sz="1100" b="0" dirty="0" err="1" smtClean="0">
                <a:solidFill>
                  <a:srgbClr val="0070C0"/>
                </a:solidFill>
              </a:rPr>
              <a:t>This</a:t>
            </a:r>
            <a:r>
              <a:rPr lang="es-ES" sz="1100" b="0" baseline="0" dirty="0" smtClean="0">
                <a:solidFill>
                  <a:srgbClr val="0070C0"/>
                </a:solidFill>
              </a:rPr>
              <a:t> </a:t>
            </a:r>
            <a:r>
              <a:rPr lang="es-ES" sz="1100" b="0" baseline="0" dirty="0" err="1" smtClean="0">
                <a:solidFill>
                  <a:srgbClr val="0070C0"/>
                </a:solidFill>
              </a:rPr>
              <a:t>item</a:t>
            </a:r>
            <a:r>
              <a:rPr lang="es-ES" sz="1100" b="0" baseline="0" dirty="0" smtClean="0">
                <a:solidFill>
                  <a:srgbClr val="0070C0"/>
                </a:solidFill>
              </a:rPr>
              <a:t> </a:t>
            </a:r>
            <a:r>
              <a:rPr lang="es-ES" sz="1100" b="0" baseline="0" dirty="0" err="1" smtClean="0">
                <a:solidFill>
                  <a:srgbClr val="0070C0"/>
                </a:solidFill>
              </a:rPr>
              <a:t>is</a:t>
            </a:r>
            <a:r>
              <a:rPr lang="es-ES" sz="1100" b="0" baseline="0" dirty="0" smtClean="0">
                <a:solidFill>
                  <a:srgbClr val="0070C0"/>
                </a:solidFill>
              </a:rPr>
              <a:t> </a:t>
            </a:r>
            <a:r>
              <a:rPr lang="es-ES" sz="1100" b="0" baseline="0" dirty="0" err="1" smtClean="0">
                <a:solidFill>
                  <a:srgbClr val="0070C0"/>
                </a:solidFill>
              </a:rPr>
              <a:t>covered</a:t>
            </a:r>
            <a:r>
              <a:rPr lang="es-ES" sz="1100" b="0" baseline="0" dirty="0" smtClean="0">
                <a:solidFill>
                  <a:srgbClr val="0070C0"/>
                </a:solidFill>
              </a:rPr>
              <a:t> in </a:t>
            </a:r>
            <a:r>
              <a:rPr lang="es-ES" sz="1100" b="0" baseline="0" dirty="0" err="1" smtClean="0">
                <a:solidFill>
                  <a:srgbClr val="0070C0"/>
                </a:solidFill>
              </a:rPr>
              <a:t>Theme</a:t>
            </a:r>
            <a:r>
              <a:rPr lang="es-ES" sz="1100" b="0" baseline="0" dirty="0" smtClean="0">
                <a:solidFill>
                  <a:srgbClr val="0070C0"/>
                </a:solidFill>
              </a:rPr>
              <a:t> 4: Use of </a:t>
            </a:r>
            <a:r>
              <a:rPr lang="es-ES" sz="1100" b="0" baseline="0" dirty="0" err="1" smtClean="0">
                <a:solidFill>
                  <a:srgbClr val="0070C0"/>
                </a:solidFill>
              </a:rPr>
              <a:t>fertilizers</a:t>
            </a:r>
            <a:r>
              <a:rPr lang="es-ES" sz="1100" b="0" baseline="0" dirty="0" smtClean="0">
                <a:solidFill>
                  <a:srgbClr val="0070C0"/>
                </a:solidFill>
              </a:rPr>
              <a:t> and </a:t>
            </a:r>
            <a:r>
              <a:rPr lang="es-ES" sz="1100" b="0" baseline="0" dirty="0" err="1" smtClean="0">
                <a:solidFill>
                  <a:srgbClr val="0070C0"/>
                </a:solidFill>
              </a:rPr>
              <a:t>wheather</a:t>
            </a:r>
            <a:r>
              <a:rPr lang="es-ES" sz="1100" b="0" baseline="0" dirty="0" smtClean="0">
                <a:solidFill>
                  <a:srgbClr val="0070C0"/>
                </a:solidFill>
              </a:rPr>
              <a:t> </a:t>
            </a:r>
            <a:r>
              <a:rPr lang="es-ES" sz="1100" b="0" baseline="0" dirty="0" err="1" smtClean="0">
                <a:solidFill>
                  <a:srgbClr val="0070C0"/>
                </a:solidFill>
              </a:rPr>
              <a:t>organic</a:t>
            </a:r>
            <a:r>
              <a:rPr lang="es-ES" sz="1100" b="0" baseline="0" dirty="0" smtClean="0">
                <a:solidFill>
                  <a:srgbClr val="0070C0"/>
                </a:solidFill>
              </a:rPr>
              <a:t> </a:t>
            </a:r>
            <a:r>
              <a:rPr lang="es-ES" sz="1100" b="0" baseline="0" dirty="0" err="1" smtClean="0">
                <a:solidFill>
                  <a:srgbClr val="0070C0"/>
                </a:solidFill>
              </a:rPr>
              <a:t>or</a:t>
            </a:r>
            <a:r>
              <a:rPr lang="es-ES" sz="1100" b="0" baseline="0" dirty="0" smtClean="0">
                <a:solidFill>
                  <a:srgbClr val="0070C0"/>
                </a:solidFill>
              </a:rPr>
              <a:t> </a:t>
            </a:r>
            <a:r>
              <a:rPr lang="es-ES" sz="1100" b="0" baseline="0" dirty="0" err="1" smtClean="0">
                <a:solidFill>
                  <a:srgbClr val="0070C0"/>
                </a:solidFill>
              </a:rPr>
              <a:t>inorganic</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are </a:t>
            </a:r>
            <a:r>
              <a:rPr lang="es-ES" sz="1100" b="0" baseline="0" dirty="0" err="1" smtClean="0">
                <a:solidFill>
                  <a:srgbClr val="0070C0"/>
                </a:solidFill>
              </a:rPr>
              <a:t>followed</a:t>
            </a:r>
            <a:r>
              <a:rPr lang="es-ES" sz="1100" b="0" baseline="0" dirty="0" smtClean="0">
                <a:solidFill>
                  <a:srgbClr val="0070C0"/>
                </a:solidFill>
              </a:rPr>
              <a:t> </a:t>
            </a:r>
            <a:r>
              <a:rPr lang="es-ES" sz="1100" b="0" baseline="0" dirty="0" err="1" smtClean="0">
                <a:solidFill>
                  <a:srgbClr val="0070C0"/>
                </a:solidFill>
              </a:rPr>
              <a:t>is</a:t>
            </a:r>
            <a:r>
              <a:rPr lang="es-ES" sz="1100" b="0" baseline="0" dirty="0" smtClean="0">
                <a:solidFill>
                  <a:srgbClr val="0070C0"/>
                </a:solidFill>
              </a:rPr>
              <a:t> </a:t>
            </a:r>
            <a:r>
              <a:rPr lang="es-ES" sz="1100" b="0" baseline="0" dirty="0" err="1" smtClean="0">
                <a:solidFill>
                  <a:srgbClr val="0070C0"/>
                </a:solidFill>
              </a:rPr>
              <a:t>important</a:t>
            </a:r>
            <a:r>
              <a:rPr lang="es-ES" sz="1100" b="0" baseline="0" dirty="0" smtClean="0">
                <a:solidFill>
                  <a:srgbClr val="0070C0"/>
                </a:solidFill>
              </a:rPr>
              <a:t> </a:t>
            </a:r>
            <a:r>
              <a:rPr lang="es-ES" sz="1100" b="0" baseline="0" dirty="0" err="1" smtClean="0">
                <a:solidFill>
                  <a:srgbClr val="0070C0"/>
                </a:solidFill>
              </a:rPr>
              <a:t>for</a:t>
            </a:r>
            <a:r>
              <a:rPr lang="es-ES" sz="1100" b="0" baseline="0" dirty="0" smtClean="0">
                <a:solidFill>
                  <a:srgbClr val="0070C0"/>
                </a:solidFill>
              </a:rPr>
              <a:t> </a:t>
            </a:r>
            <a:r>
              <a:rPr lang="es-ES" sz="1100" b="0" baseline="0" dirty="0" err="1" smtClean="0">
                <a:solidFill>
                  <a:srgbClr val="0070C0"/>
                </a:solidFill>
              </a:rPr>
              <a:t>sustainable</a:t>
            </a:r>
            <a:r>
              <a:rPr lang="es-ES" sz="1100" b="0" baseline="0" dirty="0" smtClean="0">
                <a:solidFill>
                  <a:srgbClr val="0070C0"/>
                </a:solidFill>
              </a:rPr>
              <a:t> </a:t>
            </a:r>
            <a:r>
              <a:rPr lang="es-ES" sz="1100" b="0" baseline="0" dirty="0" err="1" smtClean="0">
                <a:solidFill>
                  <a:srgbClr val="0070C0"/>
                </a:solidFill>
              </a:rPr>
              <a:t>agricultural</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t>
            </a:r>
            <a:endParaRPr lang="es-ES" sz="1100" b="0" dirty="0" smtClean="0">
              <a:solidFill>
                <a:srgbClr val="0070C0"/>
              </a:solidFill>
            </a:endParaRPr>
          </a:p>
          <a:p>
            <a:pPr marL="809625" lvl="3" indent="266700">
              <a:lnSpc>
                <a:spcPct val="150000"/>
              </a:lnSpc>
              <a:buFont typeface="Times New Roman" pitchFamily="18" charset="0"/>
              <a:buChar char="−"/>
            </a:pPr>
            <a:r>
              <a:rPr lang="es-ES" sz="1100" b="1" dirty="0" err="1" smtClean="0">
                <a:solidFill>
                  <a:srgbClr val="0070C0"/>
                </a:solidFill>
              </a:rPr>
              <a:t>Area</a:t>
            </a:r>
            <a:r>
              <a:rPr lang="es-ES" sz="1100" b="1" dirty="0" smtClean="0">
                <a:solidFill>
                  <a:srgbClr val="0070C0"/>
                </a:solidFill>
              </a:rPr>
              <a:t> </a:t>
            </a:r>
            <a:r>
              <a:rPr lang="es-ES" sz="1100" b="1" dirty="0" err="1" smtClean="0">
                <a:solidFill>
                  <a:srgbClr val="0070C0"/>
                </a:solidFill>
              </a:rPr>
              <a:t>fertilized</a:t>
            </a:r>
            <a:r>
              <a:rPr lang="es-ES" sz="1100" b="1" dirty="0" smtClean="0">
                <a:solidFill>
                  <a:srgbClr val="0070C0"/>
                </a:solidFill>
              </a:rPr>
              <a:t> </a:t>
            </a:r>
            <a:r>
              <a:rPr lang="es-ES" sz="1100" b="0" dirty="0" err="1" smtClean="0">
                <a:solidFill>
                  <a:srgbClr val="0070C0"/>
                </a:solidFill>
              </a:rPr>
              <a:t>for</a:t>
            </a:r>
            <a:r>
              <a:rPr lang="es-ES" sz="1100" b="0" dirty="0" smtClean="0">
                <a:solidFill>
                  <a:srgbClr val="0070C0"/>
                </a:solidFill>
              </a:rPr>
              <a:t> </a:t>
            </a:r>
            <a:r>
              <a:rPr lang="es-ES" sz="1100" b="0" dirty="0" err="1" smtClean="0">
                <a:solidFill>
                  <a:srgbClr val="0070C0"/>
                </a:solidFill>
              </a:rPr>
              <a:t>each</a:t>
            </a:r>
            <a:r>
              <a:rPr lang="es-ES" sz="1100" b="0" dirty="0" smtClean="0">
                <a:solidFill>
                  <a:srgbClr val="0070C0"/>
                </a:solidFill>
              </a:rPr>
              <a:t> </a:t>
            </a:r>
            <a:r>
              <a:rPr lang="es-ES" sz="1100" b="0" dirty="0" err="1" smtClean="0">
                <a:solidFill>
                  <a:srgbClr val="0070C0"/>
                </a:solidFill>
              </a:rPr>
              <a:t>type</a:t>
            </a:r>
            <a:r>
              <a:rPr lang="es-ES" sz="1100" b="0" dirty="0" smtClean="0">
                <a:solidFill>
                  <a:srgbClr val="0070C0"/>
                </a:solidFill>
              </a:rPr>
              <a:t> of </a:t>
            </a:r>
            <a:r>
              <a:rPr lang="es-ES" sz="1100" b="0" dirty="0" err="1" smtClean="0">
                <a:solidFill>
                  <a:srgbClr val="0070C0"/>
                </a:solidFill>
              </a:rPr>
              <a:t>fertilizer</a:t>
            </a:r>
            <a:r>
              <a:rPr lang="es-ES" sz="1100" b="0" baseline="0" dirty="0" smtClean="0">
                <a:solidFill>
                  <a:srgbClr val="0070C0"/>
                </a:solidFill>
              </a:rPr>
              <a:t> and </a:t>
            </a:r>
            <a:r>
              <a:rPr lang="es-ES" sz="1100" b="0" baseline="0" dirty="0" err="1" smtClean="0">
                <a:solidFill>
                  <a:srgbClr val="0070C0"/>
                </a:solidFill>
              </a:rPr>
              <a:t>major</a:t>
            </a:r>
            <a:r>
              <a:rPr lang="es-ES" sz="1100" b="0" baseline="0" dirty="0" smtClean="0">
                <a:solidFill>
                  <a:srgbClr val="0070C0"/>
                </a:solidFill>
              </a:rPr>
              <a:t> </a:t>
            </a:r>
            <a:r>
              <a:rPr lang="es-ES" sz="1100" b="0" baseline="0" dirty="0" err="1" smtClean="0">
                <a:solidFill>
                  <a:srgbClr val="0070C0"/>
                </a:solidFill>
              </a:rPr>
              <a:t>crop</a:t>
            </a:r>
            <a:r>
              <a:rPr lang="es-ES" sz="1100" b="0" baseline="0" dirty="0" smtClean="0">
                <a:solidFill>
                  <a:srgbClr val="0070C0"/>
                </a:solidFill>
              </a:rPr>
              <a:t> </a:t>
            </a:r>
            <a:r>
              <a:rPr lang="es-ES" sz="1100" b="0" baseline="0" dirty="0" err="1" smtClean="0">
                <a:solidFill>
                  <a:srgbClr val="0070C0"/>
                </a:solidFill>
              </a:rPr>
              <a:t>type</a:t>
            </a:r>
            <a:r>
              <a:rPr lang="es-ES" sz="1100" b="0" baseline="0"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4) </a:t>
            </a:r>
          </a:p>
          <a:p>
            <a:pPr marL="809625" lvl="3" indent="266700">
              <a:lnSpc>
                <a:spcPct val="150000"/>
              </a:lnSpc>
              <a:buFont typeface="Times New Roman" pitchFamily="18" charset="0"/>
              <a:buChar char="−"/>
            </a:pPr>
            <a:r>
              <a:rPr lang="es-ES" sz="1100" b="0" dirty="0" err="1" smtClean="0">
                <a:solidFill>
                  <a:srgbClr val="0070C0"/>
                </a:solidFill>
              </a:rPr>
              <a:t>Irrigation</a:t>
            </a:r>
            <a:r>
              <a:rPr lang="es-ES" sz="1100" b="0" dirty="0" smtClean="0">
                <a:solidFill>
                  <a:srgbClr val="0070C0"/>
                </a:solidFill>
              </a:rPr>
              <a:t> </a:t>
            </a:r>
            <a:r>
              <a:rPr lang="es-ES" sz="1100" b="0" dirty="0" err="1" smtClean="0">
                <a:solidFill>
                  <a:srgbClr val="0070C0"/>
                </a:solidFill>
              </a:rPr>
              <a:t>practices</a:t>
            </a:r>
            <a:r>
              <a:rPr lang="es-ES" sz="1100" b="0" dirty="0" smtClean="0">
                <a:solidFill>
                  <a:srgbClr val="0070C0"/>
                </a:solidFill>
              </a:rPr>
              <a:t> are </a:t>
            </a:r>
            <a:r>
              <a:rPr lang="es-ES" sz="1100" b="0" dirty="0" err="1" smtClean="0">
                <a:solidFill>
                  <a:srgbClr val="0070C0"/>
                </a:solidFill>
              </a:rPr>
              <a:t>also</a:t>
            </a:r>
            <a:r>
              <a:rPr lang="es-ES" sz="1100" b="0" dirty="0" smtClean="0">
                <a:solidFill>
                  <a:srgbClr val="0070C0"/>
                </a:solidFill>
              </a:rPr>
              <a:t> </a:t>
            </a:r>
            <a:r>
              <a:rPr lang="es-ES" sz="1100" b="0" dirty="0" err="1" smtClean="0">
                <a:solidFill>
                  <a:srgbClr val="0070C0"/>
                </a:solidFill>
              </a:rPr>
              <a:t>important</a:t>
            </a:r>
            <a:r>
              <a:rPr lang="es-ES" sz="1100" b="0" dirty="0" smtClean="0">
                <a:solidFill>
                  <a:srgbClr val="0070C0"/>
                </a:solidFill>
              </a:rPr>
              <a:t> </a:t>
            </a:r>
            <a:r>
              <a:rPr lang="es-ES" sz="1100" b="0" dirty="0" err="1" smtClean="0">
                <a:solidFill>
                  <a:srgbClr val="0070C0"/>
                </a:solidFill>
              </a:rPr>
              <a:t>for</a:t>
            </a:r>
            <a:r>
              <a:rPr lang="es-ES" sz="1100" b="0" baseline="0" dirty="0" smtClean="0">
                <a:solidFill>
                  <a:srgbClr val="0070C0"/>
                </a:solidFill>
              </a:rPr>
              <a:t> </a:t>
            </a:r>
            <a:r>
              <a:rPr lang="es-ES" sz="1100" b="0" baseline="0" dirty="0" err="1" smtClean="0">
                <a:solidFill>
                  <a:srgbClr val="0070C0"/>
                </a:solidFill>
              </a:rPr>
              <a:t>understanding</a:t>
            </a:r>
            <a:r>
              <a:rPr lang="es-ES" sz="1100" b="0" baseline="0" dirty="0" smtClean="0">
                <a:solidFill>
                  <a:srgbClr val="0070C0"/>
                </a:solidFill>
              </a:rPr>
              <a:t> of </a:t>
            </a:r>
            <a:r>
              <a:rPr lang="es-ES" sz="1100" b="0" baseline="0" dirty="0" err="1" smtClean="0">
                <a:solidFill>
                  <a:srgbClr val="0070C0"/>
                </a:solidFill>
              </a:rPr>
              <a:t>sustainable</a:t>
            </a:r>
            <a:r>
              <a:rPr lang="es-ES" sz="1100" b="0" baseline="0" dirty="0" smtClean="0">
                <a:solidFill>
                  <a:srgbClr val="0070C0"/>
                </a:solidFill>
              </a:rPr>
              <a:t> </a:t>
            </a:r>
            <a:r>
              <a:rPr lang="es-ES" sz="1100" b="0" baseline="0" dirty="0" err="1" smtClean="0">
                <a:solidFill>
                  <a:srgbClr val="0070C0"/>
                </a:solidFill>
              </a:rPr>
              <a:t>agricultural</a:t>
            </a:r>
            <a:r>
              <a:rPr lang="es-ES" sz="1100" b="0" baseline="0" dirty="0" smtClean="0">
                <a:solidFill>
                  <a:srgbClr val="0070C0"/>
                </a:solidFill>
              </a:rPr>
              <a:t> </a:t>
            </a:r>
            <a:r>
              <a:rPr lang="es-ES" sz="1100" b="0" baseline="0" dirty="0" err="1" smtClean="0">
                <a:solidFill>
                  <a:srgbClr val="0070C0"/>
                </a:solidFill>
              </a:rPr>
              <a:t>practices</a:t>
            </a:r>
            <a:r>
              <a:rPr lang="es-ES" sz="1100" b="0" baseline="0" dirty="0" smtClean="0">
                <a:solidFill>
                  <a:srgbClr val="0070C0"/>
                </a:solidFill>
              </a:rPr>
              <a:t> </a:t>
            </a:r>
            <a:r>
              <a:rPr lang="es-ES" sz="1100" b="0" dirty="0" smtClean="0">
                <a:solidFill>
                  <a:srgbClr val="0070C0"/>
                </a:solidFill>
              </a:rPr>
              <a:t>(</a:t>
            </a:r>
            <a:r>
              <a:rPr lang="es-ES" sz="1100" b="0" dirty="0" err="1" smtClean="0">
                <a:solidFill>
                  <a:srgbClr val="0070C0"/>
                </a:solidFill>
              </a:rPr>
              <a:t>Theme</a:t>
            </a:r>
            <a:r>
              <a:rPr lang="es-ES" sz="1100" b="0" dirty="0" smtClean="0">
                <a:solidFill>
                  <a:srgbClr val="0070C0"/>
                </a:solidFill>
              </a:rPr>
              <a:t> 3) </a:t>
            </a:r>
          </a:p>
          <a:p>
            <a:pPr marL="809625" lvl="3" indent="266700">
              <a:lnSpc>
                <a:spcPct val="150000"/>
              </a:lnSpc>
              <a:buFont typeface="Times New Roman" pitchFamily="18" charset="0"/>
              <a:buNone/>
            </a:pPr>
            <a:endParaRPr lang="es-ES" sz="1100" b="0" dirty="0" smtClean="0">
              <a:solidFill>
                <a:srgbClr val="0070C0"/>
              </a:solidFill>
            </a:endParaRPr>
          </a:p>
          <a:p>
            <a:r>
              <a:rPr lang="es-AR" sz="1100" dirty="0" err="1" smtClean="0"/>
              <a:t>These</a:t>
            </a:r>
            <a:r>
              <a:rPr lang="es-AR" sz="1100" baseline="0" dirty="0" smtClean="0"/>
              <a:t> </a:t>
            </a:r>
            <a:r>
              <a:rPr lang="es-AR" sz="1100" baseline="0" dirty="0" err="1" smtClean="0"/>
              <a:t>last</a:t>
            </a:r>
            <a:r>
              <a:rPr lang="es-AR" sz="1100" baseline="0" dirty="0" smtClean="0"/>
              <a:t> 5 </a:t>
            </a:r>
            <a:r>
              <a:rPr lang="es-AR" sz="1100" baseline="0" dirty="0" err="1" smtClean="0"/>
              <a:t>items</a:t>
            </a:r>
            <a:r>
              <a:rPr lang="es-AR" sz="1100" baseline="0" dirty="0" smtClean="0"/>
              <a:t> </a:t>
            </a:r>
            <a:r>
              <a:rPr lang="es-AR" sz="1100" baseline="0" dirty="0" err="1" smtClean="0"/>
              <a:t>have</a:t>
            </a:r>
            <a:r>
              <a:rPr lang="es-AR" sz="1100" baseline="0" dirty="0" smtClean="0"/>
              <a:t> </a:t>
            </a:r>
            <a:r>
              <a:rPr lang="es-AR" sz="1100" baseline="0" dirty="0" err="1" smtClean="0"/>
              <a:t>been</a:t>
            </a:r>
            <a:r>
              <a:rPr lang="es-AR" sz="1100" baseline="0" dirty="0" smtClean="0"/>
              <a:t> </a:t>
            </a:r>
            <a:r>
              <a:rPr lang="es-AR" sz="1100" baseline="0" dirty="0" err="1" smtClean="0"/>
              <a:t>relisted</a:t>
            </a:r>
            <a:r>
              <a:rPr lang="es-AR" sz="1100" baseline="0" dirty="0" smtClean="0"/>
              <a:t> </a:t>
            </a:r>
            <a:r>
              <a:rPr lang="es-AR" sz="1100" baseline="0" dirty="0" err="1" smtClean="0"/>
              <a:t>to</a:t>
            </a:r>
            <a:r>
              <a:rPr lang="es-AR" sz="1100" baseline="0" dirty="0" smtClean="0"/>
              <a:t> </a:t>
            </a:r>
            <a:r>
              <a:rPr lang="es-AR" sz="1100" baseline="0" dirty="0" err="1" smtClean="0"/>
              <a:t>highlight</a:t>
            </a:r>
            <a:r>
              <a:rPr lang="es-AR" sz="1100" baseline="0" dirty="0" smtClean="0"/>
              <a:t> </a:t>
            </a:r>
            <a:r>
              <a:rPr lang="es-AR" sz="1100" baseline="0" dirty="0" err="1" smtClean="0"/>
              <a:t>their</a:t>
            </a:r>
            <a:r>
              <a:rPr lang="es-AR" sz="1100" baseline="0" dirty="0" smtClean="0"/>
              <a:t> </a:t>
            </a:r>
            <a:r>
              <a:rPr lang="es-AR" sz="1100" baseline="0" dirty="0" err="1" smtClean="0"/>
              <a:t>contribution</a:t>
            </a:r>
            <a:r>
              <a:rPr lang="es-AR" sz="1100" baseline="0" dirty="0" smtClean="0"/>
              <a:t> </a:t>
            </a:r>
            <a:r>
              <a:rPr lang="es-AR" sz="1100" baseline="0" dirty="0" err="1" smtClean="0"/>
              <a:t>to</a:t>
            </a:r>
            <a:r>
              <a:rPr lang="es-AR" sz="1100" baseline="0" dirty="0" smtClean="0"/>
              <a:t> </a:t>
            </a:r>
            <a:r>
              <a:rPr lang="es-AR" sz="1100" baseline="0" dirty="0" err="1" smtClean="0"/>
              <a:t>sustainable</a:t>
            </a:r>
            <a:r>
              <a:rPr lang="es-AR" sz="1100" baseline="0" dirty="0" smtClean="0"/>
              <a:t> </a:t>
            </a:r>
            <a:r>
              <a:rPr lang="es-AR" sz="1100" baseline="0" dirty="0" err="1" smtClean="0"/>
              <a:t>practices</a:t>
            </a:r>
            <a:r>
              <a:rPr lang="es-AR" sz="1100" baseline="0" dirty="0" smtClean="0"/>
              <a:t>.</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5</a:t>
            </a:fld>
            <a:endParaRPr lang="en-US"/>
          </a:p>
        </p:txBody>
      </p:sp>
    </p:spTree>
    <p:extLst>
      <p:ext uri="{BB962C8B-B14F-4D97-AF65-F5344CB8AC3E}">
        <p14:creationId xmlns:p14="http://schemas.microsoft.com/office/powerpoint/2010/main" val="212359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b="1" dirty="0" err="1" smtClean="0"/>
              <a:t>Essential</a:t>
            </a:r>
            <a:r>
              <a:rPr lang="es-AR" sz="1100" b="1" dirty="0" smtClean="0"/>
              <a:t> </a:t>
            </a:r>
            <a:r>
              <a:rPr lang="es-AR" sz="1100" b="1" dirty="0" err="1" smtClean="0"/>
              <a:t>items</a:t>
            </a:r>
            <a:r>
              <a:rPr lang="es-AR" sz="1100" b="1" dirty="0" smtClean="0"/>
              <a:t>: </a:t>
            </a:r>
          </a:p>
          <a:p>
            <a:r>
              <a:rPr lang="es-AR" sz="1100" dirty="0" err="1" smtClean="0"/>
              <a:t>Part</a:t>
            </a:r>
            <a:r>
              <a:rPr lang="es-AR" sz="1100" dirty="0" smtClean="0"/>
              <a:t> of </a:t>
            </a:r>
            <a:r>
              <a:rPr lang="es-AR" sz="1100" dirty="0" err="1" smtClean="0"/>
              <a:t>the</a:t>
            </a:r>
            <a:r>
              <a:rPr lang="es-AR" sz="1100" dirty="0" smtClean="0"/>
              <a:t> </a:t>
            </a:r>
            <a:r>
              <a:rPr lang="es-AR" sz="1100" dirty="0" err="1" smtClean="0"/>
              <a:t>items</a:t>
            </a:r>
            <a:r>
              <a:rPr lang="es-AR" sz="1100" dirty="0" smtClean="0"/>
              <a:t> </a:t>
            </a:r>
            <a:r>
              <a:rPr lang="es-AR" sz="1100" dirty="0" err="1" smtClean="0"/>
              <a:t>considered</a:t>
            </a:r>
            <a:r>
              <a:rPr lang="es-AR" sz="1100" dirty="0" smtClean="0"/>
              <a:t> </a:t>
            </a:r>
            <a:r>
              <a:rPr lang="es-AR" sz="1100" dirty="0" err="1" smtClean="0"/>
              <a:t>the</a:t>
            </a:r>
            <a:r>
              <a:rPr lang="es-AR" sz="1100" dirty="0" smtClean="0"/>
              <a:t> </a:t>
            </a:r>
            <a:r>
              <a:rPr lang="es-AR" sz="1100" dirty="0" err="1" smtClean="0"/>
              <a:t>minimum</a:t>
            </a:r>
            <a:r>
              <a:rPr lang="es-AR" sz="1100" dirty="0" smtClean="0"/>
              <a:t> data set </a:t>
            </a:r>
            <a:r>
              <a:rPr lang="es-AR" sz="1100" dirty="0" err="1" smtClean="0"/>
              <a:t>that</a:t>
            </a:r>
            <a:r>
              <a:rPr lang="es-AR" sz="1100" dirty="0" smtClean="0"/>
              <a:t> </a:t>
            </a:r>
            <a:r>
              <a:rPr lang="es-AR" sz="1100" dirty="0" err="1" smtClean="0"/>
              <a:t>all</a:t>
            </a:r>
            <a:r>
              <a:rPr lang="es-AR" sz="1100" dirty="0" smtClean="0"/>
              <a:t> </a:t>
            </a:r>
            <a:r>
              <a:rPr lang="es-AR" sz="1100" dirty="0" err="1" smtClean="0"/>
              <a:t>countries</a:t>
            </a:r>
            <a:r>
              <a:rPr lang="es-AR" sz="1100" dirty="0" smtClean="0"/>
              <a:t> </a:t>
            </a:r>
            <a:r>
              <a:rPr lang="es-AR" sz="1100" dirty="0" err="1" smtClean="0"/>
              <a:t>should</a:t>
            </a:r>
            <a:r>
              <a:rPr lang="es-AR" sz="1100" dirty="0" smtClean="0"/>
              <a:t> </a:t>
            </a:r>
            <a:r>
              <a:rPr lang="es-AR" sz="1100" dirty="0" err="1" smtClean="0"/>
              <a:t>collect</a:t>
            </a:r>
            <a:r>
              <a:rPr lang="es-AR" sz="1100" dirty="0" smtClean="0"/>
              <a:t>,</a:t>
            </a:r>
            <a:r>
              <a:rPr lang="es-AR" sz="1100" baseline="0" dirty="0" smtClean="0"/>
              <a:t> </a:t>
            </a:r>
            <a:r>
              <a:rPr lang="es-AR" sz="1100" baseline="0" dirty="0" err="1" smtClean="0"/>
              <a:t>regardless</a:t>
            </a:r>
            <a:r>
              <a:rPr lang="es-AR" sz="1100" baseline="0" dirty="0" smtClean="0"/>
              <a:t> </a:t>
            </a:r>
            <a:r>
              <a:rPr lang="es-AR" sz="1100" baseline="0" dirty="0" err="1" smtClean="0"/>
              <a:t>the</a:t>
            </a:r>
            <a:r>
              <a:rPr lang="es-AR" sz="1100" baseline="0" dirty="0" smtClean="0"/>
              <a:t> </a:t>
            </a:r>
            <a:r>
              <a:rPr lang="es-AR" sz="1100" baseline="0" dirty="0" err="1" smtClean="0"/>
              <a:t>methodological</a:t>
            </a:r>
            <a:r>
              <a:rPr lang="es-AR" sz="1100" baseline="0" dirty="0" smtClean="0"/>
              <a:t> </a:t>
            </a:r>
            <a:r>
              <a:rPr lang="es-AR" sz="1100" baseline="0" dirty="0" err="1" smtClean="0"/>
              <a:t>approach</a:t>
            </a:r>
            <a:r>
              <a:rPr lang="es-AR" sz="1100" baseline="0" dirty="0" smtClean="0"/>
              <a:t> </a:t>
            </a:r>
            <a:r>
              <a:rPr lang="es-AR" sz="1100" baseline="0" dirty="0" err="1" smtClean="0"/>
              <a:t>used</a:t>
            </a:r>
            <a:r>
              <a:rPr lang="es-AR" sz="1100" baseline="0" dirty="0" smtClean="0"/>
              <a:t>. </a:t>
            </a:r>
          </a:p>
          <a:p>
            <a:endParaRPr lang="es-AR" sz="1100" baseline="0" dirty="0" smtClean="0"/>
          </a:p>
          <a:p>
            <a:r>
              <a:rPr lang="es-AR" sz="1100" baseline="0" dirty="0" err="1" smtClean="0"/>
              <a:t>They</a:t>
            </a:r>
            <a:r>
              <a:rPr lang="es-AR" sz="1100" baseline="0" dirty="0" smtClean="0"/>
              <a:t> are </a:t>
            </a:r>
            <a:r>
              <a:rPr lang="es-AR" sz="1100" baseline="0" dirty="0" err="1" smtClean="0"/>
              <a:t>important</a:t>
            </a:r>
            <a:r>
              <a:rPr lang="es-AR" sz="1100" baseline="0" dirty="0" smtClean="0"/>
              <a:t> </a:t>
            </a:r>
            <a:r>
              <a:rPr lang="es-AR" sz="1100" baseline="0" dirty="0" err="1" smtClean="0"/>
              <a:t>to</a:t>
            </a:r>
            <a:r>
              <a:rPr lang="es-AR" sz="1100" baseline="0" dirty="0" smtClean="0"/>
              <a:t> compile </a:t>
            </a:r>
            <a:r>
              <a:rPr lang="es-AR" sz="1100" baseline="0" dirty="0" err="1" smtClean="0"/>
              <a:t>the</a:t>
            </a:r>
            <a:r>
              <a:rPr lang="es-AR" sz="1100" baseline="0" dirty="0" smtClean="0"/>
              <a:t> </a:t>
            </a:r>
            <a:r>
              <a:rPr lang="es-AR" sz="1100" baseline="0" dirty="0" err="1" smtClean="0"/>
              <a:t>minimum</a:t>
            </a:r>
            <a:r>
              <a:rPr lang="es-AR" sz="1100" baseline="0" dirty="0" smtClean="0"/>
              <a:t> set of </a:t>
            </a:r>
            <a:r>
              <a:rPr lang="es-AR" sz="1100" baseline="0" dirty="0" err="1" smtClean="0"/>
              <a:t>national</a:t>
            </a:r>
            <a:r>
              <a:rPr lang="es-AR" sz="1100" baseline="0" dirty="0" smtClean="0"/>
              <a:t> </a:t>
            </a:r>
            <a:r>
              <a:rPr lang="es-AR" sz="1100" baseline="0" dirty="0" err="1" smtClean="0"/>
              <a:t>indicators</a:t>
            </a:r>
            <a:r>
              <a:rPr lang="es-AR" sz="1100" baseline="0" dirty="0" smtClean="0"/>
              <a:t> </a:t>
            </a:r>
            <a:r>
              <a:rPr lang="es-AR" sz="1100" baseline="0" dirty="0" err="1" smtClean="0"/>
              <a:t>on</a:t>
            </a:r>
            <a:r>
              <a:rPr lang="es-AR" sz="1100" baseline="0" dirty="0" smtClean="0"/>
              <a:t> </a:t>
            </a:r>
            <a:r>
              <a:rPr lang="es-AR" sz="1100" baseline="0" dirty="0" err="1" smtClean="0"/>
              <a:t>the</a:t>
            </a:r>
            <a:r>
              <a:rPr lang="es-AR" sz="1100" baseline="0" dirty="0" smtClean="0"/>
              <a:t> </a:t>
            </a:r>
            <a:r>
              <a:rPr lang="es-AR" sz="1100" baseline="0" dirty="0" err="1" smtClean="0"/>
              <a:t>agricultural</a:t>
            </a:r>
            <a:r>
              <a:rPr lang="es-AR" sz="1100" baseline="0" dirty="0" smtClean="0"/>
              <a:t> sector </a:t>
            </a:r>
            <a:r>
              <a:rPr lang="es-AR" sz="1100" baseline="0" dirty="0" err="1" smtClean="0"/>
              <a:t>needed</a:t>
            </a:r>
            <a:r>
              <a:rPr lang="es-AR" sz="1100" baseline="0" dirty="0" smtClean="0"/>
              <a:t> </a:t>
            </a:r>
            <a:r>
              <a:rPr lang="es-AR" sz="1100" baseline="0" dirty="0" err="1" smtClean="0"/>
              <a:t>for</a:t>
            </a:r>
            <a:r>
              <a:rPr lang="es-AR" sz="1100" baseline="0" dirty="0" smtClean="0"/>
              <a:t> </a:t>
            </a:r>
            <a:r>
              <a:rPr lang="es-AR" sz="1100" baseline="0" dirty="0" err="1" smtClean="0"/>
              <a:t>agricultural</a:t>
            </a:r>
            <a:r>
              <a:rPr lang="es-AR" sz="1100" baseline="0" dirty="0" smtClean="0"/>
              <a:t> </a:t>
            </a:r>
            <a:r>
              <a:rPr lang="es-AR" sz="1100" baseline="0" dirty="0" err="1" smtClean="0"/>
              <a:t>policy</a:t>
            </a:r>
            <a:r>
              <a:rPr lang="es-AR" sz="1100" baseline="0" dirty="0" smtClean="0"/>
              <a:t> </a:t>
            </a:r>
            <a:r>
              <a:rPr lang="es-AR" sz="1100" baseline="0" dirty="0" err="1" smtClean="0"/>
              <a:t>making</a:t>
            </a:r>
            <a:r>
              <a:rPr lang="es-AR" sz="1100" baseline="0" dirty="0" smtClean="0"/>
              <a:t> and </a:t>
            </a:r>
            <a:r>
              <a:rPr lang="es-AR" sz="1100" baseline="0" dirty="0" err="1" smtClean="0"/>
              <a:t>planning</a:t>
            </a:r>
            <a:r>
              <a:rPr lang="es-AR" sz="1100" baseline="0" dirty="0" smtClean="0"/>
              <a:t>. Data </a:t>
            </a:r>
            <a:r>
              <a:rPr lang="es-AR" sz="1100" baseline="0" dirty="0" err="1" smtClean="0"/>
              <a:t>for</a:t>
            </a:r>
            <a:r>
              <a:rPr lang="es-AR" sz="1100" baseline="0" dirty="0" smtClean="0"/>
              <a:t> </a:t>
            </a:r>
            <a:r>
              <a:rPr lang="es-AR" sz="1100" baseline="0" dirty="0" err="1" smtClean="0"/>
              <a:t>this</a:t>
            </a:r>
            <a:r>
              <a:rPr lang="es-AR" sz="1100" baseline="0" dirty="0" smtClean="0"/>
              <a:t> </a:t>
            </a:r>
            <a:r>
              <a:rPr lang="es-AR" sz="1100" baseline="0" dirty="0" err="1" smtClean="0"/>
              <a:t>item</a:t>
            </a:r>
            <a:r>
              <a:rPr lang="es-AR" sz="1100" baseline="0" dirty="0" smtClean="0"/>
              <a:t> are </a:t>
            </a:r>
            <a:r>
              <a:rPr lang="es-AR" sz="1100" baseline="0" dirty="0" err="1" smtClean="0"/>
              <a:t>required</a:t>
            </a:r>
            <a:r>
              <a:rPr lang="es-AR" sz="1100" baseline="0" dirty="0" smtClean="0"/>
              <a:t> </a:t>
            </a:r>
            <a:r>
              <a:rPr lang="es-AR" sz="1100" baseline="0" dirty="0" err="1" smtClean="0"/>
              <a:t>for</a:t>
            </a:r>
            <a:r>
              <a:rPr lang="es-AR" sz="1100" baseline="0" dirty="0" smtClean="0"/>
              <a:t> </a:t>
            </a:r>
            <a:r>
              <a:rPr lang="es-AR" sz="1100" baseline="0" dirty="0" err="1" smtClean="0"/>
              <a:t>small</a:t>
            </a:r>
            <a:r>
              <a:rPr lang="es-AR" sz="1100" baseline="0" dirty="0" smtClean="0"/>
              <a:t> </a:t>
            </a:r>
            <a:r>
              <a:rPr lang="es-AR" sz="1100" baseline="0" dirty="0" err="1" smtClean="0"/>
              <a:t>administratuve</a:t>
            </a:r>
            <a:r>
              <a:rPr lang="es-AR" sz="1100" baseline="0" dirty="0" smtClean="0"/>
              <a:t> </a:t>
            </a:r>
            <a:r>
              <a:rPr lang="es-AR" sz="1100" baseline="0" dirty="0" err="1" smtClean="0"/>
              <a:t>units</a:t>
            </a:r>
            <a:r>
              <a:rPr lang="es-AR" sz="1100" baseline="0" dirty="0" smtClean="0"/>
              <a:t> </a:t>
            </a:r>
            <a:r>
              <a:rPr lang="es-AR" sz="1100" baseline="0" dirty="0" err="1" smtClean="0"/>
              <a:t>such</a:t>
            </a:r>
            <a:r>
              <a:rPr lang="es-AR" sz="1100" baseline="0" dirty="0" smtClean="0"/>
              <a:t> as </a:t>
            </a:r>
            <a:r>
              <a:rPr lang="es-AR" sz="1100" baseline="0" dirty="0" err="1" smtClean="0"/>
              <a:t>district</a:t>
            </a:r>
            <a:r>
              <a:rPr lang="es-AR" sz="1100" baseline="0" dirty="0" smtClean="0"/>
              <a:t> </a:t>
            </a:r>
            <a:r>
              <a:rPr lang="es-AR" sz="1100" baseline="0" dirty="0" err="1" smtClean="0"/>
              <a:t>village</a:t>
            </a:r>
            <a:r>
              <a:rPr lang="es-AR" sz="1100" baseline="0" dirty="0" smtClean="0"/>
              <a:t>. </a:t>
            </a:r>
          </a:p>
          <a:p>
            <a:endParaRPr lang="es-AR" sz="1100" baseline="0" dirty="0" smtClean="0"/>
          </a:p>
          <a:p>
            <a:r>
              <a:rPr lang="es-AR" sz="1100" baseline="0" dirty="0" err="1" smtClean="0"/>
              <a:t>Pesticides</a:t>
            </a:r>
            <a:r>
              <a:rPr lang="es-AR" sz="1100" baseline="0" dirty="0" smtClean="0"/>
              <a:t> (</a:t>
            </a:r>
            <a:r>
              <a:rPr lang="es-AR" sz="1100" baseline="0" dirty="0" err="1" smtClean="0"/>
              <a:t>sometimes</a:t>
            </a:r>
            <a:r>
              <a:rPr lang="es-AR" sz="1100" baseline="0" dirty="0" smtClean="0"/>
              <a:t> </a:t>
            </a:r>
            <a:r>
              <a:rPr lang="es-AR" sz="1100" baseline="0" dirty="0" err="1" smtClean="0"/>
              <a:t>called</a:t>
            </a:r>
            <a:r>
              <a:rPr lang="es-AR" sz="1100" baseline="0" dirty="0" smtClean="0"/>
              <a:t> ‘</a:t>
            </a:r>
            <a:r>
              <a:rPr lang="es-AR" sz="1100" b="1" baseline="0" dirty="0" smtClean="0"/>
              <a:t>’</a:t>
            </a:r>
            <a:r>
              <a:rPr lang="es-AR" sz="1100" b="1" baseline="0" dirty="0" err="1" smtClean="0"/>
              <a:t>agricultural</a:t>
            </a:r>
            <a:r>
              <a:rPr lang="es-AR" sz="1100" b="1" baseline="0" dirty="0" smtClean="0"/>
              <a:t> </a:t>
            </a:r>
            <a:r>
              <a:rPr lang="es-AR" sz="1100" b="1" baseline="0" dirty="0" err="1" smtClean="0"/>
              <a:t>chimicals</a:t>
            </a:r>
            <a:r>
              <a:rPr lang="es-AR" sz="1100" b="1" baseline="0" dirty="0" smtClean="0"/>
              <a:t>’’</a:t>
            </a:r>
            <a:r>
              <a:rPr lang="es-AR" sz="1100" baseline="0" dirty="0" smtClean="0"/>
              <a:t>)</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7</a:t>
            </a:fld>
            <a:endParaRPr lang="en-US"/>
          </a:p>
        </p:txBody>
      </p:sp>
    </p:spTree>
    <p:extLst>
      <p:ext uri="{BB962C8B-B14F-4D97-AF65-F5344CB8AC3E}">
        <p14:creationId xmlns:p14="http://schemas.microsoft.com/office/powerpoint/2010/main" val="202377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sz="1100" dirty="0" err="1" smtClean="0"/>
              <a:t>This</a:t>
            </a:r>
            <a:r>
              <a:rPr lang="es-AR" sz="1100" dirty="0" smtClean="0"/>
              <a:t> </a:t>
            </a:r>
            <a:r>
              <a:rPr lang="es-AR" sz="1100" dirty="0" err="1" smtClean="0"/>
              <a:t>is</a:t>
            </a:r>
            <a:r>
              <a:rPr lang="es-AR" sz="1100" dirty="0" smtClean="0"/>
              <a:t> a </a:t>
            </a:r>
            <a:r>
              <a:rPr lang="es-AR" sz="1100" dirty="0" err="1" smtClean="0"/>
              <a:t>frame</a:t>
            </a:r>
            <a:r>
              <a:rPr lang="es-AR" sz="1100" dirty="0" smtClean="0"/>
              <a:t> and</a:t>
            </a:r>
            <a:r>
              <a:rPr lang="es-AR" sz="1100" baseline="0" dirty="0" smtClean="0"/>
              <a:t> new </a:t>
            </a:r>
            <a:r>
              <a:rPr lang="es-AR" sz="1100" baseline="0" dirty="0" err="1" smtClean="0"/>
              <a:t>item</a:t>
            </a:r>
            <a:r>
              <a:rPr lang="es-AR" sz="1100" baseline="0" dirty="0" smtClean="0"/>
              <a:t> and </a:t>
            </a:r>
            <a:r>
              <a:rPr lang="es-AR" sz="1100" baseline="0" dirty="0" err="1" smtClean="0"/>
              <a:t>component</a:t>
            </a:r>
            <a:r>
              <a:rPr lang="es-AR" sz="1100" baseline="0" dirty="0" smtClean="0"/>
              <a:t> of </a:t>
            </a:r>
            <a:r>
              <a:rPr lang="es-AR" sz="1100" baseline="0" dirty="0" err="1" smtClean="0"/>
              <a:t>an</a:t>
            </a:r>
            <a:r>
              <a:rPr lang="es-AR" sz="1100" baseline="0" dirty="0" smtClean="0"/>
              <a:t> </a:t>
            </a:r>
            <a:r>
              <a:rPr lang="es-AR" sz="1100" baseline="0" dirty="0" err="1" smtClean="0"/>
              <a:t>existent</a:t>
            </a:r>
            <a:r>
              <a:rPr lang="es-AR" sz="1100" baseline="0" dirty="0" smtClean="0"/>
              <a:t> </a:t>
            </a:r>
            <a:r>
              <a:rPr lang="es-AR" sz="1100" baseline="0" dirty="0" err="1" smtClean="0"/>
              <a:t>additional</a:t>
            </a:r>
            <a:r>
              <a:rPr lang="es-AR" sz="1100" baseline="0" dirty="0" smtClean="0"/>
              <a:t> </a:t>
            </a:r>
            <a:r>
              <a:rPr lang="es-AR" sz="1100" baseline="0" dirty="0" err="1" smtClean="0"/>
              <a:t>item</a:t>
            </a:r>
            <a:r>
              <a:rPr lang="es-AR" sz="1100" baseline="0" dirty="0" smtClean="0"/>
              <a:t> ‘’0603’’ </a:t>
            </a:r>
            <a:r>
              <a:rPr lang="en-US" sz="1100" dirty="0" smtClean="0"/>
              <a:t>Use of genetically modified (GM) seeds according to crop type’’ </a:t>
            </a:r>
            <a:r>
              <a:rPr lang="es-AR" sz="1100" baseline="0" dirty="0" smtClean="0"/>
              <a:t>in </a:t>
            </a:r>
            <a:r>
              <a:rPr lang="es-AR" sz="1100" baseline="0" dirty="0" err="1" smtClean="0"/>
              <a:t>the</a:t>
            </a:r>
            <a:r>
              <a:rPr lang="es-AR" sz="1100" baseline="0" dirty="0" smtClean="0"/>
              <a:t> WCA 2020 </a:t>
            </a:r>
            <a:r>
              <a:rPr lang="es-AR" sz="1100" baseline="0" dirty="0" err="1" smtClean="0"/>
              <a:t>Programme</a:t>
            </a:r>
            <a:r>
              <a:rPr lang="es-AR" sz="1100" baseline="0" dirty="0" smtClean="0"/>
              <a:t>. </a:t>
            </a:r>
            <a:r>
              <a:rPr lang="es-AR" sz="1100" baseline="0" dirty="0" err="1" smtClean="0"/>
              <a:t>Is</a:t>
            </a:r>
            <a:r>
              <a:rPr lang="es-AR" sz="1100" baseline="0" dirty="0" smtClean="0"/>
              <a:t> </a:t>
            </a:r>
            <a:r>
              <a:rPr lang="es-AR" sz="1100" baseline="0" dirty="0" err="1" smtClean="0"/>
              <a:t>directly</a:t>
            </a:r>
            <a:r>
              <a:rPr lang="es-AR" sz="1100" baseline="0" dirty="0" smtClean="0"/>
              <a:t> </a:t>
            </a:r>
            <a:r>
              <a:rPr lang="es-AR" sz="1100" baseline="0" dirty="0" err="1" smtClean="0"/>
              <a:t>relevant</a:t>
            </a:r>
            <a:r>
              <a:rPr lang="es-AR" sz="1100" baseline="0" dirty="0" smtClean="0"/>
              <a:t> </a:t>
            </a:r>
            <a:r>
              <a:rPr lang="es-AR" sz="1100" baseline="0" dirty="0" err="1" smtClean="0"/>
              <a:t>to</a:t>
            </a:r>
            <a:r>
              <a:rPr lang="es-AR" sz="1100" baseline="0" dirty="0" smtClean="0"/>
              <a:t> </a:t>
            </a:r>
            <a:r>
              <a:rPr lang="es-AR" sz="1100" baseline="0" dirty="0" err="1" smtClean="0"/>
              <a:t>frame</a:t>
            </a:r>
            <a:r>
              <a:rPr lang="es-AR" sz="1100" baseline="0" dirty="0" smtClean="0"/>
              <a:t> </a:t>
            </a:r>
            <a:r>
              <a:rPr lang="es-AR" sz="1100" baseline="0" dirty="0" err="1" smtClean="0"/>
              <a:t>construction</a:t>
            </a:r>
            <a:r>
              <a:rPr lang="es-AR" sz="1100" baseline="0" dirty="0" smtClean="0"/>
              <a:t> </a:t>
            </a:r>
            <a:r>
              <a:rPr lang="es-AR" sz="1100" baseline="0" dirty="0" err="1" smtClean="0"/>
              <a:t>for</a:t>
            </a:r>
            <a:r>
              <a:rPr lang="es-AR" sz="1100" baseline="0" dirty="0" smtClean="0"/>
              <a:t> </a:t>
            </a:r>
            <a:r>
              <a:rPr lang="es-AR" sz="1100" baseline="0" dirty="0" err="1" smtClean="0"/>
              <a:t>the</a:t>
            </a:r>
            <a:r>
              <a:rPr lang="es-AR" sz="1100" baseline="0" dirty="0" smtClean="0"/>
              <a:t> </a:t>
            </a:r>
            <a:r>
              <a:rPr lang="es-AR" sz="1100" baseline="0" dirty="0" err="1" smtClean="0"/>
              <a:t>suplementary</a:t>
            </a:r>
            <a:r>
              <a:rPr lang="es-AR" sz="1100" baseline="0" dirty="0" smtClean="0"/>
              <a:t> modules </a:t>
            </a:r>
            <a:r>
              <a:rPr lang="es-AR" sz="1100" baseline="0" dirty="0" err="1" smtClean="0"/>
              <a:t>for</a:t>
            </a:r>
            <a:r>
              <a:rPr lang="es-AR" sz="1100" baseline="0" dirty="0" smtClean="0"/>
              <a:t> </a:t>
            </a:r>
            <a:r>
              <a:rPr lang="es-AR" sz="1100" baseline="0" dirty="0" err="1" smtClean="0"/>
              <a:t>countries</a:t>
            </a:r>
            <a:r>
              <a:rPr lang="es-AR" sz="1100" baseline="0" dirty="0" smtClean="0"/>
              <a:t> </a:t>
            </a:r>
            <a:r>
              <a:rPr lang="es-AR" sz="1100" baseline="0" dirty="0" err="1" smtClean="0"/>
              <a:t>using</a:t>
            </a:r>
            <a:r>
              <a:rPr lang="es-AR" sz="1100" baseline="0" dirty="0" smtClean="0"/>
              <a:t> </a:t>
            </a:r>
            <a:r>
              <a:rPr lang="es-AR" sz="1100" baseline="0" dirty="0" err="1" smtClean="0"/>
              <a:t>the</a:t>
            </a:r>
            <a:r>
              <a:rPr lang="es-AR" sz="1100" baseline="0" dirty="0" smtClean="0"/>
              <a:t> Modular </a:t>
            </a:r>
            <a:r>
              <a:rPr lang="es-AR" sz="1100" baseline="0" dirty="0" err="1" smtClean="0"/>
              <a:t>Approach</a:t>
            </a:r>
            <a:r>
              <a:rPr lang="es-AR" sz="1100" baseline="0" dirty="0" smtClean="0"/>
              <a:t> and </a:t>
            </a:r>
            <a:r>
              <a:rPr lang="es-AR" sz="1100" baseline="0" dirty="0" err="1" smtClean="0"/>
              <a:t>for</a:t>
            </a:r>
            <a:r>
              <a:rPr lang="es-AR" sz="1100" baseline="0" dirty="0" smtClean="0"/>
              <a:t> </a:t>
            </a:r>
            <a:r>
              <a:rPr lang="es-AR" sz="1100" baseline="0" dirty="0" err="1" smtClean="0"/>
              <a:t>subsequent</a:t>
            </a:r>
            <a:r>
              <a:rPr lang="es-AR" sz="1100" baseline="0" dirty="0" smtClean="0"/>
              <a:t> </a:t>
            </a:r>
            <a:r>
              <a:rPr lang="es-AR" sz="1100" baseline="0" dirty="0" err="1" smtClean="0"/>
              <a:t>surveys</a:t>
            </a:r>
            <a:r>
              <a:rPr lang="es-AR" sz="1100" baseline="0" dirty="0" smtClean="0"/>
              <a:t>. </a:t>
            </a:r>
            <a:endParaRPr lang="es-AR" sz="1100"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8</a:t>
            </a:fld>
            <a:endParaRPr lang="en-US"/>
          </a:p>
        </p:txBody>
      </p:sp>
    </p:spTree>
    <p:extLst>
      <p:ext uri="{BB962C8B-B14F-4D97-AF65-F5344CB8AC3E}">
        <p14:creationId xmlns:p14="http://schemas.microsoft.com/office/powerpoint/2010/main" val="412925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This</a:t>
            </a:r>
            <a:r>
              <a:rPr lang="es-AR" baseline="0" dirty="0" smtClean="0"/>
              <a:t> </a:t>
            </a:r>
            <a:r>
              <a:rPr lang="es-AR" baseline="0" dirty="0" err="1" smtClean="0"/>
              <a:t>item</a:t>
            </a:r>
            <a:r>
              <a:rPr lang="es-AR" baseline="0" dirty="0" smtClean="0"/>
              <a:t> </a:t>
            </a:r>
            <a:r>
              <a:rPr lang="es-AR" baseline="0" dirty="0" err="1" smtClean="0"/>
              <a:t>is</a:t>
            </a:r>
            <a:r>
              <a:rPr lang="es-AR" baseline="0" dirty="0" smtClean="0"/>
              <a:t> </a:t>
            </a:r>
            <a:r>
              <a:rPr lang="es-AR" baseline="0" dirty="0" err="1" smtClean="0"/>
              <a:t>an</a:t>
            </a:r>
            <a:r>
              <a:rPr lang="es-AR" baseline="0" dirty="0" smtClean="0"/>
              <a:t> </a:t>
            </a:r>
            <a:r>
              <a:rPr lang="es-AR" baseline="0" dirty="0" err="1" smtClean="0"/>
              <a:t>additional</a:t>
            </a:r>
            <a:r>
              <a:rPr lang="es-AR" baseline="0" dirty="0" smtClean="0"/>
              <a:t> </a:t>
            </a:r>
            <a:r>
              <a:rPr lang="es-AR" baseline="0" dirty="0" err="1" smtClean="0"/>
              <a:t>item</a:t>
            </a:r>
            <a:r>
              <a:rPr lang="es-AR" baseline="0" dirty="0" smtClean="0"/>
              <a:t> </a:t>
            </a:r>
            <a:r>
              <a:rPr lang="es-AR" baseline="0" dirty="0" err="1" smtClean="0"/>
              <a:t>that</a:t>
            </a:r>
            <a:r>
              <a:rPr lang="es-AR" baseline="0" dirty="0" smtClean="0"/>
              <a:t> can </a:t>
            </a:r>
            <a:r>
              <a:rPr lang="es-AR" baseline="0" dirty="0" err="1" smtClean="0"/>
              <a:t>be</a:t>
            </a:r>
            <a:r>
              <a:rPr lang="es-AR" baseline="0" dirty="0" smtClean="0"/>
              <a:t> </a:t>
            </a:r>
            <a:r>
              <a:rPr lang="es-AR" baseline="0" dirty="0" err="1" smtClean="0"/>
              <a:t>included</a:t>
            </a:r>
            <a:r>
              <a:rPr lang="es-AR" baseline="0" dirty="0" smtClean="0"/>
              <a:t> in </a:t>
            </a:r>
            <a:r>
              <a:rPr lang="es-AR" baseline="0" dirty="0" err="1" smtClean="0"/>
              <a:t>the</a:t>
            </a:r>
            <a:r>
              <a:rPr lang="es-AR" baseline="0" dirty="0" smtClean="0"/>
              <a:t> </a:t>
            </a:r>
            <a:r>
              <a:rPr lang="es-AR" baseline="0" dirty="0" err="1" smtClean="0"/>
              <a:t>census</a:t>
            </a:r>
            <a:r>
              <a:rPr lang="es-AR" baseline="0" dirty="0" smtClean="0"/>
              <a:t> </a:t>
            </a:r>
            <a:r>
              <a:rPr lang="es-AR" baseline="0" dirty="0" err="1" smtClean="0"/>
              <a:t>if</a:t>
            </a:r>
            <a:r>
              <a:rPr lang="es-AR" baseline="0" dirty="0" smtClean="0"/>
              <a:t> </a:t>
            </a:r>
            <a:r>
              <a:rPr lang="es-AR" baseline="0" dirty="0" err="1" smtClean="0"/>
              <a:t>appropariate</a:t>
            </a:r>
            <a:r>
              <a:rPr lang="es-AR" baseline="0" dirty="0" smtClean="0"/>
              <a:t> </a:t>
            </a:r>
            <a:r>
              <a:rPr lang="es-AR" baseline="0" dirty="0" err="1" smtClean="0"/>
              <a:t>for</a:t>
            </a:r>
            <a:r>
              <a:rPr lang="es-AR" baseline="0" dirty="0" smtClean="0"/>
              <a:t> country </a:t>
            </a:r>
            <a:r>
              <a:rPr lang="es-AR" baseline="0" dirty="0" err="1" smtClean="0"/>
              <a:t>with</a:t>
            </a:r>
            <a:r>
              <a:rPr lang="es-AR" baseline="0" dirty="0" smtClean="0"/>
              <a:t> no </a:t>
            </a:r>
            <a:r>
              <a:rPr lang="es-AR" baseline="0" dirty="0" err="1" smtClean="0"/>
              <a:t>distinction</a:t>
            </a:r>
            <a:r>
              <a:rPr lang="es-AR" baseline="0" dirty="0" smtClean="0"/>
              <a:t> </a:t>
            </a:r>
            <a:r>
              <a:rPr lang="es-AR" baseline="0" dirty="0" err="1" smtClean="0"/>
              <a:t>regarding</a:t>
            </a:r>
            <a:r>
              <a:rPr lang="es-AR" baseline="0" dirty="0" smtClean="0"/>
              <a:t> </a:t>
            </a:r>
            <a:r>
              <a:rPr lang="es-AR" baseline="0" dirty="0" err="1" smtClean="0"/>
              <a:t>their</a:t>
            </a:r>
            <a:r>
              <a:rPr lang="es-AR" baseline="0" dirty="0" smtClean="0"/>
              <a:t> particular </a:t>
            </a:r>
            <a:r>
              <a:rPr lang="es-AR" baseline="0" dirty="0" err="1" smtClean="0"/>
              <a:t>suitability</a:t>
            </a:r>
            <a:r>
              <a:rPr lang="es-AR" baseline="0" dirty="0" smtClean="0"/>
              <a:t> </a:t>
            </a:r>
            <a:r>
              <a:rPr lang="es-AR" baseline="0" dirty="0" err="1" smtClean="0"/>
              <a:t>for</a:t>
            </a:r>
            <a:r>
              <a:rPr lang="es-AR" baseline="0" dirty="0" smtClean="0"/>
              <a:t> </a:t>
            </a:r>
            <a:r>
              <a:rPr lang="es-AR" baseline="0" dirty="0" err="1" smtClean="0"/>
              <a:t>the</a:t>
            </a:r>
            <a:r>
              <a:rPr lang="es-AR" baseline="0" dirty="0" smtClean="0"/>
              <a:t> </a:t>
            </a:r>
            <a:r>
              <a:rPr lang="es-AR" baseline="0" dirty="0" err="1" smtClean="0"/>
              <a:t>classical</a:t>
            </a:r>
            <a:r>
              <a:rPr lang="es-AR" baseline="0" dirty="0" smtClean="0"/>
              <a:t> </a:t>
            </a:r>
            <a:r>
              <a:rPr lang="es-AR" baseline="0" dirty="0" err="1" smtClean="0"/>
              <a:t>or</a:t>
            </a:r>
            <a:r>
              <a:rPr lang="es-AR" baseline="0" dirty="0" smtClean="0"/>
              <a:t> modular </a:t>
            </a:r>
            <a:r>
              <a:rPr lang="es-AR" baseline="0" dirty="0" err="1" smtClean="0"/>
              <a:t>approach</a:t>
            </a:r>
            <a:r>
              <a:rPr lang="es-AR" baseline="0" dirty="0" smtClean="0"/>
              <a:t>. </a:t>
            </a:r>
            <a:endParaRPr lang="es-AR" dirty="0"/>
          </a:p>
        </p:txBody>
      </p:sp>
      <p:sp>
        <p:nvSpPr>
          <p:cNvPr id="4" name="Slide Number Placeholder 3"/>
          <p:cNvSpPr>
            <a:spLocks noGrp="1"/>
          </p:cNvSpPr>
          <p:nvPr>
            <p:ph type="sldNum" sz="quarter" idx="10"/>
          </p:nvPr>
        </p:nvSpPr>
        <p:spPr/>
        <p:txBody>
          <a:bodyPr/>
          <a:lstStyle/>
          <a:p>
            <a:fld id="{9E30250C-5B10-46F0-9708-F8D8194263A4}" type="slidenum">
              <a:rPr lang="en-US" smtClean="0"/>
              <a:pPr/>
              <a:t>9</a:t>
            </a:fld>
            <a:endParaRPr lang="en-US"/>
          </a:p>
        </p:txBody>
      </p:sp>
    </p:spTree>
    <p:extLst>
      <p:ext uri="{BB962C8B-B14F-4D97-AF65-F5344CB8AC3E}">
        <p14:creationId xmlns:p14="http://schemas.microsoft.com/office/powerpoint/2010/main" val="159070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smtClean="0"/>
              <a:t>A broad</a:t>
            </a:r>
            <a:r>
              <a:rPr lang="en-US" b="1" baseline="0" dirty="0" smtClean="0"/>
              <a:t> concept of machinery and equipment </a:t>
            </a:r>
            <a:r>
              <a:rPr lang="en-US" baseline="0" dirty="0" smtClean="0"/>
              <a:t>is used for the agricultural census, covering all machinery, equipment and implements used as inputs to agricultural production.  This </a:t>
            </a:r>
            <a:r>
              <a:rPr lang="en-US" baseline="0" dirty="0" err="1" smtClean="0"/>
              <a:t>inlcudes</a:t>
            </a:r>
            <a:r>
              <a:rPr lang="en-US" baseline="0" dirty="0" smtClean="0"/>
              <a:t> </a:t>
            </a:r>
            <a:r>
              <a:rPr lang="en-US" baseline="0" dirty="0" err="1" smtClean="0"/>
              <a:t>everythink</a:t>
            </a:r>
            <a:r>
              <a:rPr lang="en-US" baseline="0" dirty="0" smtClean="0"/>
              <a:t> from simple hand tools such as HOE, to </a:t>
            </a:r>
            <a:r>
              <a:rPr lang="en-US" baseline="0" smtClean="0"/>
              <a:t>complex machinery </a:t>
            </a:r>
            <a:endParaRPr lang="en-US" dirty="0" smtClean="0"/>
          </a:p>
          <a:p>
            <a:r>
              <a:rPr lang="en-US" dirty="0" smtClean="0"/>
              <a:t>Examples are: harvesters, tractors, complex machinery, animal powered equipment, hand tools. It</a:t>
            </a:r>
            <a:r>
              <a:rPr lang="en-US" baseline="0" dirty="0" smtClean="0"/>
              <a:t> includes all type but the main interest </a:t>
            </a:r>
            <a:r>
              <a:rPr lang="en-US" baseline="0" dirty="0" err="1" smtClean="0"/>
              <a:t>centres</a:t>
            </a:r>
            <a:r>
              <a:rPr lang="en-US" baseline="0" dirty="0" smtClean="0"/>
              <a:t> on farm </a:t>
            </a:r>
            <a:r>
              <a:rPr lang="en-US" baseline="0" dirty="0" err="1" smtClean="0"/>
              <a:t>mechanizatio</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10</a:t>
            </a:fld>
            <a:endParaRPr lang="en-US"/>
          </a:p>
        </p:txBody>
      </p:sp>
    </p:spTree>
    <p:extLst>
      <p:ext uri="{BB962C8B-B14F-4D97-AF65-F5344CB8AC3E}">
        <p14:creationId xmlns:p14="http://schemas.microsoft.com/office/powerpoint/2010/main" val="71251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Examples are: harvesters, tractors, complex machinery, animal powered equipment, hand tools. It</a:t>
            </a:r>
            <a:r>
              <a:rPr lang="en-US" baseline="0" dirty="0" smtClean="0"/>
              <a:t> includes all type but the main interest </a:t>
            </a:r>
            <a:r>
              <a:rPr lang="en-US" baseline="0" dirty="0" err="1" smtClean="0"/>
              <a:t>centres</a:t>
            </a:r>
            <a:r>
              <a:rPr lang="en-US" baseline="0" dirty="0" smtClean="0"/>
              <a:t> on farm </a:t>
            </a:r>
            <a:r>
              <a:rPr lang="en-US" baseline="0" dirty="0" err="1" smtClean="0"/>
              <a:t>mechanizatio</a:t>
            </a:r>
            <a:endParaRPr lang="en-US" dirty="0"/>
          </a:p>
        </p:txBody>
      </p:sp>
      <p:sp>
        <p:nvSpPr>
          <p:cNvPr id="4" name="3 Marcador de número de diapositiva"/>
          <p:cNvSpPr>
            <a:spLocks noGrp="1"/>
          </p:cNvSpPr>
          <p:nvPr>
            <p:ph type="sldNum" sz="quarter" idx="10"/>
          </p:nvPr>
        </p:nvSpPr>
        <p:spPr/>
        <p:txBody>
          <a:bodyPr/>
          <a:lstStyle/>
          <a:p>
            <a:fld id="{9E30250C-5B10-46F0-9708-F8D8194263A4}" type="slidenum">
              <a:rPr lang="en-US" smtClean="0"/>
              <a:pPr/>
              <a:t>11</a:t>
            </a:fld>
            <a:endParaRPr lang="en-US"/>
          </a:p>
        </p:txBody>
      </p:sp>
    </p:spTree>
    <p:extLst>
      <p:ext uri="{BB962C8B-B14F-4D97-AF65-F5344CB8AC3E}">
        <p14:creationId xmlns:p14="http://schemas.microsoft.com/office/powerpoint/2010/main" val="221234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88BB38B6-0B7D-44CA-8D72-9032E479CAF5}" type="datetime1">
              <a:rPr lang="es-ES" smtClean="0"/>
              <a:pPr/>
              <a:t>18/05/2017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8947629C-8F4C-4228-A0D5-1DD048027068}"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92153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dirty="0" smtClean="0"/>
              <a:t>Click to edit Master title style</a:t>
            </a:r>
            <a:endParaRPr lang="en-US" dirty="0"/>
          </a:p>
        </p:txBody>
      </p:sp>
      <p:sp>
        <p:nvSpPr>
          <p:cNvPr id="3" name="Content Placeholder 2"/>
          <p:cNvSpPr>
            <a:spLocks noGrp="1"/>
          </p:cNvSpPr>
          <p:nvPr>
            <p:ph idx="1"/>
          </p:nvPr>
        </p:nvSpPr>
        <p:spPr>
          <a:xfrm>
            <a:off x="1371617" y="2013012"/>
            <a:ext cx="7498080" cy="4800600"/>
          </a:xfrm>
          <a:prstGeom prst="rect">
            <a:avLst/>
          </a:prstGeo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EF82B033-C0EC-489F-84CD-7D34CA2ABD70}" type="datetime1">
              <a:rPr lang="es-ES" smtClean="0"/>
              <a:pPr/>
              <a:t>18/05/2017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8947629C-8F4C-4228-A0D5-1DD048027068}" type="slidenum">
              <a:rPr lang="es-ES" smtClean="0"/>
              <a:pPr/>
              <a:t>‹#›</a:t>
            </a:fld>
            <a:endParaRPr lang="es-ES"/>
          </a:p>
        </p:txBody>
      </p:sp>
    </p:spTree>
    <p:extLst>
      <p:ext uri="{BB962C8B-B14F-4D97-AF65-F5344CB8AC3E}">
        <p14:creationId xmlns:p14="http://schemas.microsoft.com/office/powerpoint/2010/main" val="168316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4D0BCEDA-2821-485C-9A53-7E571BF680B7}" type="datetime1">
              <a:rPr lang="es-ES" smtClean="0"/>
              <a:pPr/>
              <a:t>18/05/2017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8947629C-8F4C-4228-A0D5-1DD048027068}" type="slidenum">
              <a:rPr lang="es-ES" smtClean="0"/>
              <a:pPr/>
              <a:t>‹#›</a:t>
            </a:fld>
            <a:endParaRPr lang="es-ES"/>
          </a:p>
        </p:txBody>
      </p:sp>
    </p:spTree>
    <p:extLst>
      <p:ext uri="{BB962C8B-B14F-4D97-AF65-F5344CB8AC3E}">
        <p14:creationId xmlns:p14="http://schemas.microsoft.com/office/powerpoint/2010/main" val="179740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6E222A71-80B8-4F1F-9A63-0864DDE89D38}" type="datetime1">
              <a:rPr lang="es-ES" smtClean="0"/>
              <a:pPr/>
              <a:t>18/05/2017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8947629C-8F4C-4228-A0D5-1DD048027068}"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815" y="0"/>
            <a:ext cx="2645318" cy="1068237"/>
          </a:xfrm>
          <a:prstGeom prst="rect">
            <a:avLst/>
          </a:prstGeom>
        </p:spPr>
      </p:pic>
      <p:sp>
        <p:nvSpPr>
          <p:cNvPr id="4" name="Title Placeholder 3"/>
          <p:cNvSpPr>
            <a:spLocks noGrp="1"/>
          </p:cNvSpPr>
          <p:nvPr>
            <p:ph type="title"/>
          </p:nvPr>
        </p:nvSpPr>
        <p:spPr>
          <a:xfrm>
            <a:off x="1071685" y="857996"/>
            <a:ext cx="6914554" cy="94250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idx="1"/>
          </p:nvPr>
        </p:nvSpPr>
        <p:spPr>
          <a:xfrm>
            <a:off x="1092349" y="1861440"/>
            <a:ext cx="7111702"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742331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6" r:id="rId3"/>
  </p:sldLayoutIdLst>
  <p:hf hdr="0" ftr="0" dt="0"/>
  <p:txStyles>
    <p:titleStyle>
      <a:lvl1pPr algn="l" rtl="0" eaLnBrk="1" latinLnBrk="0" hangingPunct="1">
        <a:spcBef>
          <a:spcPct val="0"/>
        </a:spcBef>
        <a:buNone/>
        <a:defRPr sz="3600" b="1" kern="1200">
          <a:solidFill>
            <a:srgbClr val="002060"/>
          </a:solidFill>
          <a:effectLst/>
          <a:latin typeface="+mj-lt"/>
          <a:ea typeface="+mj-ea"/>
          <a:cs typeface="Times New Roman" panose="02020603050405020304" pitchFamily="18" charset="0"/>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16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15616" y="908720"/>
            <a:ext cx="7498080" cy="1296144"/>
          </a:xfrm>
          <a:prstGeom prst="rect">
            <a:avLst/>
          </a:prstGeom>
        </p:spPr>
        <p:txBody>
          <a:bodyPr anchor="b">
            <a:noAutofit/>
          </a:bodyPr>
          <a:lstStyle/>
          <a:p>
            <a:pPr lvl="0">
              <a:spcBef>
                <a:spcPct val="0"/>
              </a:spcBef>
              <a:defRPr/>
            </a:pPr>
            <a:r>
              <a:rPr lang="en-US" sz="2000" b="1" dirty="0"/>
              <a:t>Regional Roundtable on </a:t>
            </a:r>
          </a:p>
          <a:p>
            <a:pPr lvl="0">
              <a:spcBef>
                <a:spcPct val="0"/>
              </a:spcBef>
              <a:defRPr/>
            </a:pPr>
            <a:r>
              <a:rPr lang="en-US" sz="2000" b="1" dirty="0"/>
              <a:t>World </a:t>
            </a:r>
            <a:r>
              <a:rPr lang="en-US" sz="2000" b="1" dirty="0" err="1"/>
              <a:t>Programme</a:t>
            </a:r>
            <a:r>
              <a:rPr lang="en-US" sz="2000" b="1" dirty="0"/>
              <a:t> for the Census of Agriculture </a:t>
            </a:r>
            <a:r>
              <a:rPr lang="en-US" sz="2000" b="1"/>
              <a:t>2020 </a:t>
            </a:r>
            <a:r>
              <a:rPr lang="en-US" sz="2000"/>
              <a:t>Port of Spain, Trinidad and Tobago </a:t>
            </a:r>
            <a:br>
              <a:rPr lang="en-US" sz="2000"/>
            </a:br>
            <a:r>
              <a:rPr lang="en-US" sz="2000"/>
              <a:t>22-26 May 2017</a:t>
            </a:r>
            <a:endParaRPr lang="en-US" sz="2000" dirty="0"/>
          </a:p>
        </p:txBody>
      </p:sp>
      <p:sp>
        <p:nvSpPr>
          <p:cNvPr id="8" name="Rectangle 2"/>
          <p:cNvSpPr txBox="1">
            <a:spLocks/>
          </p:cNvSpPr>
          <p:nvPr/>
        </p:nvSpPr>
        <p:spPr>
          <a:xfrm>
            <a:off x="971600" y="2874985"/>
            <a:ext cx="7766680" cy="1562127"/>
          </a:xfrm>
          <a:prstGeom prst="rect">
            <a:avLst/>
          </a:prstGeom>
        </p:spPr>
        <p:txBody>
          <a:bodyPr/>
          <a:lstStyle/>
          <a:p>
            <a:r>
              <a:rPr lang="en-GB" sz="3200" b="1" dirty="0" smtClean="0">
                <a:latin typeface="+mj-lt"/>
                <a:ea typeface="+mj-ea"/>
                <a:cs typeface="+mj-cs"/>
              </a:rPr>
              <a:t>Theme 6 and 7: </a:t>
            </a:r>
            <a:r>
              <a:rPr lang="en-GB" sz="3200" b="1" dirty="0">
                <a:latin typeface="+mj-lt"/>
                <a:ea typeface="+mj-ea"/>
                <a:cs typeface="+mj-cs"/>
              </a:rPr>
              <a:t>Agricultural </a:t>
            </a:r>
            <a:r>
              <a:rPr lang="en-GB" sz="3200" b="1" dirty="0" smtClean="0">
                <a:latin typeface="+mj-lt"/>
                <a:ea typeface="+mj-ea"/>
                <a:cs typeface="+mj-cs"/>
              </a:rPr>
              <a:t>practices and </a:t>
            </a:r>
            <a:r>
              <a:rPr lang="en-GB" sz="3200" b="1" dirty="0"/>
              <a:t>Services for Agriculture</a:t>
            </a:r>
          </a:p>
          <a:p>
            <a:r>
              <a:rPr lang="en-US" sz="2500" i="1" dirty="0" smtClean="0"/>
              <a:t>Technical Session 10</a:t>
            </a:r>
          </a:p>
          <a:p>
            <a:pPr algn="ctr"/>
            <a:endParaRPr lang="en-GB" sz="4000" b="1" dirty="0">
              <a:latin typeface="+mj-lt"/>
              <a:ea typeface="+mj-ea"/>
              <a:cs typeface="+mj-cs"/>
            </a:endParaRPr>
          </a:p>
        </p:txBody>
      </p:sp>
      <p:sp>
        <p:nvSpPr>
          <p:cNvPr id="9" name="Rectangle 1"/>
          <p:cNvSpPr txBox="1">
            <a:spLocks/>
          </p:cNvSpPr>
          <p:nvPr/>
        </p:nvSpPr>
        <p:spPr>
          <a:xfrm>
            <a:off x="971600" y="5301208"/>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o-RO" sz="2000" b="1" noProof="0" dirty="0" smtClean="0">
                <a:latin typeface="Times New Roman" panose="02020603050405020304" pitchFamily="18" charset="0"/>
                <a:ea typeface="+mj-ea"/>
                <a:cs typeface="Times New Roman" panose="02020603050405020304" pitchFamily="18" charset="0"/>
              </a:rPr>
              <a:t>Oleg Cara</a:t>
            </a:r>
            <a:endParaRPr kumimoji="0" lang="en-US" sz="2000" b="1"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anose="02020603050405020304" pitchFamily="18" charset="0"/>
                <a:ea typeface="+mj-ea"/>
                <a:cs typeface="Times New Roman" panose="02020603050405020304" pitchFamily="18" charset="0"/>
              </a:rPr>
              <a:t>Agricultural Census and Survey Team</a:t>
            </a:r>
            <a:endParaRPr kumimoji="0" lang="en-US" sz="2000" i="0" u="none" strike="noStrike" kern="1200" cap="none" spc="0" normalizeH="0" noProof="0" dirty="0" smtClean="0">
              <a:ln>
                <a:noFill/>
              </a:ln>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Times New Roman" panose="02020603050405020304" pitchFamily="18" charset="0"/>
                <a:ea typeface="+mj-ea"/>
                <a:cs typeface="Times New Roman" panose="02020603050405020304" pitchFamily="18" charset="0"/>
              </a:rPr>
              <a:t>FAO Statistics Division</a:t>
            </a:r>
            <a:r>
              <a:rPr kumimoji="0" lang="en-US" sz="20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 </a:t>
            </a:r>
            <a:endParaRPr kumimoji="0" lang="en-US" sz="2000"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pic>
        <p:nvPicPr>
          <p:cNvPr id="2" name="Picture 1"/>
          <p:cNvPicPr>
            <a:picLocks noChangeAspect="1"/>
          </p:cNvPicPr>
          <p:nvPr/>
        </p:nvPicPr>
        <p:blipFill>
          <a:blip r:embed="rId3" cstate="print"/>
          <a:stretch>
            <a:fillRect/>
          </a:stretch>
        </p:blipFill>
        <p:spPr>
          <a:xfrm>
            <a:off x="4732656" y="3674386"/>
            <a:ext cx="4338192" cy="3253644"/>
          </a:xfrm>
          <a:prstGeom prst="ellipse">
            <a:avLst/>
          </a:prstGeom>
          <a:ln w="12700">
            <a:solidFill>
              <a:srgbClr val="0070C0"/>
            </a:solidFill>
          </a:ln>
          <a:effectLst>
            <a:softEdge rad="112500"/>
          </a:effectLst>
        </p:spPr>
      </p:pic>
      <p:sp>
        <p:nvSpPr>
          <p:cNvPr id="3" name="Slide Number Placeholder 2"/>
          <p:cNvSpPr>
            <a:spLocks noGrp="1"/>
          </p:cNvSpPr>
          <p:nvPr>
            <p:ph type="sldNum" sz="quarter" idx="12"/>
          </p:nvPr>
        </p:nvSpPr>
        <p:spPr/>
        <p:txBody>
          <a:bodyPr/>
          <a:lstStyle/>
          <a:p>
            <a:fld id="{8947629C-8F4C-4228-A0D5-1DD048027068}" type="slidenum">
              <a:rPr lang="es-ES" smtClean="0"/>
              <a:pPr/>
              <a:t>1</a:t>
            </a:fld>
            <a:endParaRPr lang="es-ES"/>
          </a:p>
        </p:txBody>
      </p:sp>
      <p:pic>
        <p:nvPicPr>
          <p:cNvPr id="10" name="Picture 9" descr="http://www.fao.org/uploads/pics/WCA_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938" y="-5605"/>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986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8409" y="1052736"/>
            <a:ext cx="7704856" cy="1143000"/>
          </a:xfrm>
        </p:spPr>
        <p:txBody>
          <a:bodyPr>
            <a:normAutofit fontScale="90000"/>
          </a:bodyPr>
          <a:lstStyle/>
          <a:p>
            <a:r>
              <a:rPr lang="en-US" sz="3200" dirty="0" smtClean="0"/>
              <a:t>Item 0604: Selected machinery and equipment used on the holding by source </a:t>
            </a:r>
            <a:r>
              <a:rPr lang="en-US" sz="2800" b="0" dirty="0" smtClean="0"/>
              <a:t>(for the holding)</a:t>
            </a:r>
            <a:endParaRPr lang="en-US" sz="2800" b="0" dirty="0"/>
          </a:p>
        </p:txBody>
      </p:sp>
      <p:sp>
        <p:nvSpPr>
          <p:cNvPr id="3" name="2 Marcador de contenido"/>
          <p:cNvSpPr>
            <a:spLocks noGrp="1"/>
          </p:cNvSpPr>
          <p:nvPr>
            <p:ph idx="1"/>
          </p:nvPr>
        </p:nvSpPr>
        <p:spPr>
          <a:xfrm>
            <a:off x="827584" y="2564904"/>
            <a:ext cx="5976664" cy="4104456"/>
          </a:xfrm>
        </p:spPr>
        <p:txBody>
          <a:bodyPr>
            <a:noAutofit/>
          </a:bodyPr>
          <a:lstStyle/>
          <a:p>
            <a:pPr marL="365125" indent="-182563">
              <a:lnSpc>
                <a:spcPct val="100000"/>
              </a:lnSpc>
              <a:buNone/>
            </a:pPr>
            <a:r>
              <a:rPr lang="en-US" sz="1800" b="1" dirty="0" smtClean="0">
                <a:solidFill>
                  <a:srgbClr val="0070C0"/>
                </a:solidFill>
              </a:rPr>
              <a:t>Type: </a:t>
            </a:r>
            <a:r>
              <a:rPr lang="en-US" sz="1800" b="1" dirty="0" smtClean="0"/>
              <a:t>Additional item</a:t>
            </a:r>
          </a:p>
          <a:p>
            <a:pPr marL="365125" indent="-182563">
              <a:lnSpc>
                <a:spcPct val="100000"/>
              </a:lnSpc>
              <a:buNone/>
            </a:pPr>
            <a:r>
              <a:rPr lang="en-US" sz="1800" b="1" dirty="0">
                <a:solidFill>
                  <a:srgbClr val="0070C0"/>
                </a:solidFill>
              </a:rPr>
              <a:t>Reference period: </a:t>
            </a:r>
            <a:r>
              <a:rPr lang="en-US" sz="1800" dirty="0" smtClean="0"/>
              <a:t>census reference year</a:t>
            </a:r>
          </a:p>
          <a:p>
            <a:pPr marL="182563" indent="-1588">
              <a:lnSpc>
                <a:spcPct val="100000"/>
              </a:lnSpc>
              <a:buNone/>
            </a:pPr>
            <a:r>
              <a:rPr lang="en-US" sz="1800" b="1" dirty="0" smtClean="0">
                <a:solidFill>
                  <a:srgbClr val="0070C0"/>
                </a:solidFill>
              </a:rPr>
              <a:t>Concept</a:t>
            </a:r>
            <a:r>
              <a:rPr lang="en-US" sz="1800" b="1" dirty="0">
                <a:solidFill>
                  <a:srgbClr val="0070C0"/>
                </a:solidFill>
              </a:rPr>
              <a:t>: </a:t>
            </a:r>
            <a:r>
              <a:rPr lang="en-US" sz="1800" dirty="0" smtClean="0"/>
              <a:t>This item identifies machinery and equipment </a:t>
            </a:r>
            <a:r>
              <a:rPr lang="en-US" sz="1800" b="1" dirty="0" smtClean="0"/>
              <a:t>used </a:t>
            </a:r>
            <a:r>
              <a:rPr lang="en-US" sz="1800" dirty="0" smtClean="0"/>
              <a:t>on the holding, wholly or partly for agricultural production. </a:t>
            </a:r>
            <a:r>
              <a:rPr lang="en-US" sz="1800" dirty="0" smtClean="0">
                <a:solidFill>
                  <a:srgbClr val="FF0000"/>
                </a:solidFill>
              </a:rPr>
              <a:t>It should </a:t>
            </a:r>
            <a:r>
              <a:rPr lang="en-US" sz="1800" u="sng" dirty="0" smtClean="0">
                <a:solidFill>
                  <a:srgbClr val="FF0000"/>
                </a:solidFill>
              </a:rPr>
              <a:t>exclude</a:t>
            </a:r>
            <a:r>
              <a:rPr lang="en-US" sz="1800" dirty="0" smtClean="0">
                <a:solidFill>
                  <a:srgbClr val="FF0000"/>
                </a:solidFill>
              </a:rPr>
              <a:t>:</a:t>
            </a:r>
          </a:p>
          <a:p>
            <a:pPr marL="971550" lvl="1" indent="-249238">
              <a:lnSpc>
                <a:spcPct val="100000"/>
              </a:lnSpc>
              <a:buFont typeface="Wingdings" pitchFamily="2" charset="2"/>
              <a:buChar char="§"/>
            </a:pPr>
            <a:r>
              <a:rPr lang="en-US" sz="1500" dirty="0" smtClean="0">
                <a:solidFill>
                  <a:srgbClr val="FF0000"/>
                </a:solidFill>
              </a:rPr>
              <a:t>Machinery and equipment used exclusively for purposes other than agricultural production</a:t>
            </a:r>
          </a:p>
          <a:p>
            <a:pPr marL="971550" lvl="1" indent="-249238">
              <a:lnSpc>
                <a:spcPct val="100000"/>
              </a:lnSpc>
              <a:buFont typeface="Wingdings" pitchFamily="2" charset="2"/>
              <a:buChar char="§"/>
            </a:pPr>
            <a:r>
              <a:rPr lang="en-US" sz="1500" dirty="0" smtClean="0">
                <a:solidFill>
                  <a:srgbClr val="FF0000"/>
                </a:solidFill>
              </a:rPr>
              <a:t>Machinery and equipment owned by the holder but not used</a:t>
            </a:r>
          </a:p>
          <a:p>
            <a:pPr marL="182562" indent="0">
              <a:lnSpc>
                <a:spcPct val="100000"/>
              </a:lnSpc>
              <a:buNone/>
            </a:pPr>
            <a:r>
              <a:rPr lang="en-US" sz="1800" b="1" dirty="0" smtClean="0">
                <a:solidFill>
                  <a:srgbClr val="0070C0"/>
                </a:solidFill>
              </a:rPr>
              <a:t>It includes </a:t>
            </a:r>
            <a:r>
              <a:rPr lang="en-US" sz="1800" dirty="0" smtClean="0"/>
              <a:t>all machinery, equipment and implements.</a:t>
            </a:r>
          </a:p>
          <a:p>
            <a:pPr marL="182562" indent="0">
              <a:lnSpc>
                <a:spcPct val="100000"/>
              </a:lnSpc>
              <a:buNone/>
            </a:pPr>
            <a:r>
              <a:rPr lang="en-US" sz="1800" b="1" dirty="0" smtClean="0">
                <a:solidFill>
                  <a:srgbClr val="0070C0"/>
                </a:solidFill>
              </a:rPr>
              <a:t>Note</a:t>
            </a:r>
            <a:r>
              <a:rPr lang="en-US" sz="1800" b="1" dirty="0">
                <a:solidFill>
                  <a:srgbClr val="0070C0"/>
                </a:solidFill>
              </a:rPr>
              <a:t>: </a:t>
            </a:r>
            <a:r>
              <a:rPr lang="en-US" sz="1800" dirty="0" smtClean="0"/>
              <a:t>In </a:t>
            </a:r>
            <a:r>
              <a:rPr lang="en-US" sz="1800" dirty="0" err="1" smtClean="0"/>
              <a:t>Vol</a:t>
            </a:r>
            <a:r>
              <a:rPr lang="en-US" sz="1800" dirty="0" smtClean="0"/>
              <a:t> I, Annex 7 a classification of machinery and equipment is provided in order to help identify the type of machinery and equipment to take in the census.</a:t>
            </a:r>
          </a:p>
          <a:p>
            <a:pPr marL="971550" lvl="1" indent="-514350">
              <a:lnSpc>
                <a:spcPct val="100000"/>
              </a:lnSpc>
              <a:buNone/>
            </a:pPr>
            <a:endParaRPr lang="en-US" sz="1800" b="1" dirty="0" smtClean="0">
              <a:effectLst>
                <a:outerShdw blurRad="38100" dist="38100" dir="2700000" algn="tl">
                  <a:srgbClr val="000000">
                    <a:alpha val="43137"/>
                  </a:srgbClr>
                </a:outerShdw>
              </a:effectLst>
            </a:endParaRPr>
          </a:p>
        </p:txBody>
      </p:sp>
      <p:sp>
        <p:nvSpPr>
          <p:cNvPr id="35842" name="AutoShape 2" descr="Risultati immagini per tract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5844" name="AutoShape 4" descr="Risultati immagini per tract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5846" name="Picture 6" descr="http://www.collect-world.com/files/boutique/produits/20490-uh4907-1.jpg"/>
          <p:cNvPicPr>
            <a:picLocks noChangeAspect="1" noChangeArrowheads="1"/>
          </p:cNvPicPr>
          <p:nvPr/>
        </p:nvPicPr>
        <p:blipFill>
          <a:blip r:embed="rId3" cstate="print"/>
          <a:srcRect/>
          <a:stretch>
            <a:fillRect/>
          </a:stretch>
        </p:blipFill>
        <p:spPr bwMode="auto">
          <a:xfrm>
            <a:off x="6948264" y="2060848"/>
            <a:ext cx="2088232" cy="1567597"/>
          </a:xfrm>
          <a:prstGeom prst="rect">
            <a:avLst/>
          </a:prstGeom>
          <a:noFill/>
        </p:spPr>
      </p:pic>
      <p:pic>
        <p:nvPicPr>
          <p:cNvPr id="35848" name="Picture 8" descr="http://www.asia.ru/images/target/photo/51179638/Miscellaneous_Tractor_Implements.jpg"/>
          <p:cNvPicPr>
            <a:picLocks noChangeAspect="1" noChangeArrowheads="1"/>
          </p:cNvPicPr>
          <p:nvPr/>
        </p:nvPicPr>
        <p:blipFill>
          <a:blip r:embed="rId4" cstate="print"/>
          <a:srcRect/>
          <a:stretch>
            <a:fillRect/>
          </a:stretch>
        </p:blipFill>
        <p:spPr bwMode="auto">
          <a:xfrm>
            <a:off x="6732241" y="3789040"/>
            <a:ext cx="2520279" cy="2520280"/>
          </a:xfrm>
          <a:prstGeom prst="rect">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china-ogpe.com/pimage/1425/image/Agricultural_equipment_surface_coating_Product1425.jpg"/>
          <p:cNvPicPr>
            <a:picLocks noChangeAspect="1" noChangeArrowheads="1"/>
          </p:cNvPicPr>
          <p:nvPr/>
        </p:nvPicPr>
        <p:blipFill>
          <a:blip r:embed="rId3" cstate="print"/>
          <a:srcRect/>
          <a:stretch>
            <a:fillRect/>
          </a:stretch>
        </p:blipFill>
        <p:spPr bwMode="auto">
          <a:xfrm>
            <a:off x="5364088" y="2852936"/>
            <a:ext cx="3947644" cy="2592287"/>
          </a:xfrm>
          <a:prstGeom prst="rect">
            <a:avLst/>
          </a:prstGeom>
          <a:noFill/>
        </p:spPr>
      </p:pic>
      <p:sp>
        <p:nvSpPr>
          <p:cNvPr id="2" name="1 Título"/>
          <p:cNvSpPr>
            <a:spLocks noGrp="1"/>
          </p:cNvSpPr>
          <p:nvPr>
            <p:ph type="title"/>
          </p:nvPr>
        </p:nvSpPr>
        <p:spPr>
          <a:xfrm>
            <a:off x="971600" y="980728"/>
            <a:ext cx="8208912" cy="1143000"/>
          </a:xfrm>
        </p:spPr>
        <p:txBody>
          <a:bodyPr anchor="ctr">
            <a:normAutofit fontScale="90000"/>
          </a:bodyPr>
          <a:lstStyle/>
          <a:p>
            <a:r>
              <a:rPr lang="en-US" sz="3200" dirty="0" smtClean="0"/>
              <a:t>Item 0604: Selected machinery and equipment used on the holding by source </a:t>
            </a:r>
            <a:br>
              <a:rPr lang="en-US" sz="3200" dirty="0" smtClean="0"/>
            </a:br>
            <a:r>
              <a:rPr lang="en-US" sz="2800" b="0" dirty="0" smtClean="0"/>
              <a:t>(for the holding) contd.</a:t>
            </a:r>
            <a:endParaRPr lang="en-US" sz="2800" b="0" dirty="0"/>
          </a:p>
        </p:txBody>
      </p:sp>
      <p:sp>
        <p:nvSpPr>
          <p:cNvPr id="3" name="2 Marcador de contenido"/>
          <p:cNvSpPr>
            <a:spLocks noGrp="1"/>
          </p:cNvSpPr>
          <p:nvPr>
            <p:ph idx="1"/>
          </p:nvPr>
        </p:nvSpPr>
        <p:spPr>
          <a:xfrm>
            <a:off x="899592" y="2348880"/>
            <a:ext cx="5112568" cy="1080120"/>
          </a:xfrm>
        </p:spPr>
        <p:txBody>
          <a:bodyPr>
            <a:noAutofit/>
          </a:bodyPr>
          <a:lstStyle/>
          <a:p>
            <a:pPr marL="82296" indent="0">
              <a:lnSpc>
                <a:spcPct val="100000"/>
              </a:lnSpc>
              <a:buNone/>
            </a:pPr>
            <a:r>
              <a:rPr lang="en-US" sz="1800" b="1" dirty="0" smtClean="0">
                <a:solidFill>
                  <a:srgbClr val="0070C0"/>
                </a:solidFill>
              </a:rPr>
              <a:t>Concept:</a:t>
            </a:r>
            <a:r>
              <a:rPr lang="en-US" sz="1800" dirty="0" smtClean="0">
                <a:solidFill>
                  <a:srgbClr val="0070C0"/>
                </a:solidFill>
              </a:rPr>
              <a:t> </a:t>
            </a:r>
            <a:r>
              <a:rPr lang="en-US" sz="1800" b="1" dirty="0" smtClean="0"/>
              <a:t>Source</a:t>
            </a:r>
            <a:r>
              <a:rPr lang="en-US" sz="1800" dirty="0" smtClean="0"/>
              <a:t> refers to the means by which the holder obtained the right to use the specific item. The following </a:t>
            </a:r>
            <a:r>
              <a:rPr lang="en-US" sz="1800" b="1" u="sng" dirty="0" smtClean="0"/>
              <a:t>categories</a:t>
            </a:r>
            <a:r>
              <a:rPr lang="en-US" sz="1800" dirty="0" smtClean="0"/>
              <a:t> are suggested:</a:t>
            </a:r>
          </a:p>
          <a:p>
            <a:pPr marL="971550" lvl="1" indent="-514350">
              <a:lnSpc>
                <a:spcPct val="100000"/>
              </a:lnSpc>
              <a:buNone/>
            </a:pPr>
            <a:endParaRPr lang="en-US" sz="1700" b="1" dirty="0" smtClean="0">
              <a:effectLst>
                <a:outerShdw blurRad="38100" dist="38100" dir="2700000" algn="tl">
                  <a:srgbClr val="000000">
                    <a:alpha val="43137"/>
                  </a:srgbClr>
                </a:outerShdw>
              </a:effectLst>
            </a:endParaRPr>
          </a:p>
        </p:txBody>
      </p:sp>
      <p:sp>
        <p:nvSpPr>
          <p:cNvPr id="6" name="Rectangle 5"/>
          <p:cNvSpPr/>
          <p:nvPr/>
        </p:nvSpPr>
        <p:spPr>
          <a:xfrm>
            <a:off x="1043608" y="3356992"/>
            <a:ext cx="4572000" cy="2970044"/>
          </a:xfrm>
          <a:prstGeom prst="rect">
            <a:avLst/>
          </a:prstGeom>
        </p:spPr>
        <p:txBody>
          <a:bodyPr>
            <a:spAutoFit/>
          </a:bodyPr>
          <a:lstStyle/>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Owned solely by the holder or members of his (her) household;</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Owned by the holding jointly with other holdings;</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the landlord;</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other private holders (excluding cooperatives);</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cooperative;</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private agricultural service establishment;</a:t>
            </a:r>
          </a:p>
          <a:p>
            <a:pPr marL="180975" lvl="1" indent="-180975">
              <a:lnSpc>
                <a:spcPct val="100000"/>
              </a:lnSpc>
              <a:buFont typeface="Wingdings" pitchFamily="2" charset="2"/>
              <a:buChar char="§"/>
            </a:pPr>
            <a:r>
              <a:rPr lang="en-US" sz="1700" dirty="0" smtClean="0">
                <a:latin typeface="Times New Roman" panose="02020603050405020304" pitchFamily="18" charset="0"/>
                <a:cs typeface="Times New Roman" panose="02020603050405020304" pitchFamily="18" charset="0"/>
              </a:rPr>
              <a:t>Provided by a government agency.</a:t>
            </a:r>
          </a:p>
        </p:txBody>
      </p:sp>
      <p:sp>
        <p:nvSpPr>
          <p:cNvPr id="4" name="Slide Number Placeholder 3"/>
          <p:cNvSpPr>
            <a:spLocks noGrp="1"/>
          </p:cNvSpPr>
          <p:nvPr>
            <p:ph type="sldNum" sz="quarter" idx="12"/>
          </p:nvPr>
        </p:nvSpPr>
        <p:spPr/>
        <p:txBody>
          <a:bodyPr/>
          <a:lstStyle/>
          <a:p>
            <a:fld id="{8947629C-8F4C-4228-A0D5-1DD048027068}" type="slidenum">
              <a:rPr lang="es-ES" smtClean="0"/>
              <a:pPr/>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320" y="836712"/>
            <a:ext cx="7902788" cy="1143000"/>
          </a:xfrm>
        </p:spPr>
        <p:txBody>
          <a:bodyPr anchor="ctr">
            <a:noAutofit/>
          </a:bodyPr>
          <a:lstStyle/>
          <a:p>
            <a:r>
              <a:rPr lang="en-US" sz="3200" dirty="0" smtClean="0"/>
              <a:t>Item 0605: Non-residential buildings</a:t>
            </a:r>
            <a:r>
              <a:rPr lang="en-US" sz="2900" dirty="0" smtClean="0"/>
              <a:t/>
            </a:r>
            <a:br>
              <a:rPr lang="en-US" sz="2900" dirty="0" smtClean="0"/>
            </a:br>
            <a:r>
              <a:rPr lang="en-US" sz="2500" b="0" dirty="0" smtClean="0"/>
              <a:t>(for the holding)</a:t>
            </a:r>
            <a:endParaRPr lang="en-US" sz="2500" b="0" dirty="0"/>
          </a:p>
        </p:txBody>
      </p:sp>
      <p:sp>
        <p:nvSpPr>
          <p:cNvPr id="3" name="2 Marcador de contenido"/>
          <p:cNvSpPr>
            <a:spLocks noGrp="1"/>
          </p:cNvSpPr>
          <p:nvPr>
            <p:ph idx="1"/>
          </p:nvPr>
        </p:nvSpPr>
        <p:spPr>
          <a:xfrm>
            <a:off x="1000218" y="2060848"/>
            <a:ext cx="4723910" cy="4536504"/>
          </a:xfrm>
        </p:spPr>
        <p:txBody>
          <a:bodyPr>
            <a:normAutofit/>
          </a:bodyPr>
          <a:lstStyle/>
          <a:p>
            <a:pPr marL="82296" indent="0">
              <a:lnSpc>
                <a:spcPct val="100000"/>
              </a:lnSpc>
              <a:buNone/>
            </a:pPr>
            <a:r>
              <a:rPr lang="en-US" b="1" dirty="0" smtClean="0">
                <a:solidFill>
                  <a:srgbClr val="0070C0"/>
                </a:solidFill>
              </a:rPr>
              <a:t>Type: </a:t>
            </a:r>
            <a:r>
              <a:rPr lang="en-US" b="1" dirty="0" smtClean="0"/>
              <a:t>Additional item</a:t>
            </a:r>
          </a:p>
          <a:p>
            <a:pPr marL="82296" indent="0">
              <a:lnSpc>
                <a:spcPct val="100000"/>
              </a:lnSpc>
              <a:buNone/>
            </a:pPr>
            <a:r>
              <a:rPr lang="en-US" b="1" dirty="0">
                <a:solidFill>
                  <a:srgbClr val="0070C0"/>
                </a:solidFill>
              </a:rPr>
              <a:t>Reference period: </a:t>
            </a:r>
            <a:r>
              <a:rPr lang="en-US" dirty="0" smtClean="0"/>
              <a:t>census reference year</a:t>
            </a:r>
          </a:p>
          <a:p>
            <a:pPr marL="82296" indent="0">
              <a:lnSpc>
                <a:spcPct val="100000"/>
              </a:lnSpc>
              <a:buNone/>
            </a:pPr>
            <a:r>
              <a:rPr lang="en-US" b="1" dirty="0">
                <a:solidFill>
                  <a:srgbClr val="0070C0"/>
                </a:solidFill>
              </a:rPr>
              <a:t>Concept: </a:t>
            </a:r>
            <a:r>
              <a:rPr lang="en-US" dirty="0" smtClean="0"/>
              <a:t>This item identifies non-residential buildings used by the holding, wholly or partly for agricultural purposes.</a:t>
            </a:r>
          </a:p>
          <a:p>
            <a:pPr marL="82296" indent="0">
              <a:lnSpc>
                <a:spcPct val="100000"/>
              </a:lnSpc>
              <a:buNone/>
            </a:pPr>
            <a:r>
              <a:rPr lang="en-US" b="1" dirty="0">
                <a:solidFill>
                  <a:srgbClr val="0070C0"/>
                </a:solidFill>
              </a:rPr>
              <a:t>Notes: </a:t>
            </a:r>
          </a:p>
          <a:p>
            <a:pPr lvl="1">
              <a:lnSpc>
                <a:spcPct val="100000"/>
              </a:lnSpc>
              <a:buFont typeface="Wingdings" pitchFamily="2" charset="2"/>
              <a:buChar char="§"/>
            </a:pPr>
            <a:r>
              <a:rPr lang="en-US" dirty="0"/>
              <a:t> </a:t>
            </a:r>
            <a:r>
              <a:rPr lang="en-US" dirty="0" smtClean="0"/>
              <a:t>The item covers all non-residential buildings regardless of their physical location</a:t>
            </a:r>
          </a:p>
          <a:p>
            <a:pPr lvl="1">
              <a:lnSpc>
                <a:spcPct val="100000"/>
              </a:lnSpc>
              <a:buFont typeface="Wingdings" pitchFamily="2" charset="2"/>
              <a:buChar char="§"/>
            </a:pPr>
            <a:r>
              <a:rPr lang="en-US" dirty="0"/>
              <a:t> </a:t>
            </a:r>
            <a:r>
              <a:rPr lang="en-US" dirty="0" smtClean="0"/>
              <a:t>Buildings such as “community storage facilities” should be included as “other tenure” form;</a:t>
            </a:r>
          </a:p>
          <a:p>
            <a:pPr lvl="1">
              <a:lnSpc>
                <a:spcPct val="100000"/>
              </a:lnSpc>
              <a:buFont typeface="Wingdings" pitchFamily="2" charset="2"/>
              <a:buChar char="§"/>
            </a:pPr>
            <a:r>
              <a:rPr lang="en-US" dirty="0" smtClean="0"/>
              <a:t>Non-residential buildings used exclusively for purposes other than agricultural purposes should be excluded.</a:t>
            </a:r>
          </a:p>
          <a:p>
            <a:pPr marL="82296" indent="0">
              <a:lnSpc>
                <a:spcPct val="100000"/>
              </a:lnSpc>
              <a:buNone/>
            </a:pPr>
            <a:r>
              <a:rPr lang="en-US" b="1" dirty="0">
                <a:solidFill>
                  <a:srgbClr val="0070C0"/>
                </a:solidFill>
              </a:rPr>
              <a:t>Data to collect: </a:t>
            </a:r>
            <a:r>
              <a:rPr lang="en-US" dirty="0" smtClean="0"/>
              <a:t>Number, tenure and size of each building.</a:t>
            </a:r>
          </a:p>
        </p:txBody>
      </p:sp>
      <p:pic>
        <p:nvPicPr>
          <p:cNvPr id="31746" name="Picture 2" descr="https://multisheltersolutions.files.wordpress.com/2013/08/goats5.jpg?w=300"/>
          <p:cNvPicPr>
            <a:picLocks noChangeAspect="1" noChangeArrowheads="1"/>
          </p:cNvPicPr>
          <p:nvPr/>
        </p:nvPicPr>
        <p:blipFill>
          <a:blip r:embed="rId2" cstate="print"/>
          <a:srcRect/>
          <a:stretch>
            <a:fillRect/>
          </a:stretch>
        </p:blipFill>
        <p:spPr bwMode="auto">
          <a:xfrm>
            <a:off x="5940152" y="1916833"/>
            <a:ext cx="2736304" cy="2052228"/>
          </a:xfrm>
          <a:prstGeom prst="teardrop">
            <a:avLst/>
          </a:prstGeom>
          <a:noFill/>
        </p:spPr>
      </p:pic>
      <p:pic>
        <p:nvPicPr>
          <p:cNvPr id="31748" name="Picture 4" descr="http://www.apmbuildings.com/Graphics/cpmt1104-1-lg.jpg"/>
          <p:cNvPicPr>
            <a:picLocks noChangeAspect="1" noChangeArrowheads="1"/>
          </p:cNvPicPr>
          <p:nvPr/>
        </p:nvPicPr>
        <p:blipFill>
          <a:blip r:embed="rId3" cstate="print"/>
          <a:srcRect/>
          <a:stretch>
            <a:fillRect/>
          </a:stretch>
        </p:blipFill>
        <p:spPr bwMode="auto">
          <a:xfrm>
            <a:off x="5940152" y="4221087"/>
            <a:ext cx="2808312" cy="2108147"/>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7848"/>
            <a:ext cx="7344816" cy="1143000"/>
          </a:xfrm>
        </p:spPr>
        <p:txBody>
          <a:bodyPr anchor="ctr">
            <a:normAutofit/>
          </a:bodyPr>
          <a:lstStyle/>
          <a:p>
            <a:r>
              <a:rPr lang="en-US" sz="3200" dirty="0" smtClean="0"/>
              <a:t>Item 0605: Non-residential buildings</a:t>
            </a:r>
            <a:br>
              <a:rPr lang="en-US" sz="3200" dirty="0" smtClean="0"/>
            </a:br>
            <a:r>
              <a:rPr lang="en-US" sz="2500" b="0" dirty="0" smtClean="0"/>
              <a:t>(for the holding) (contd.)</a:t>
            </a:r>
            <a:endParaRPr lang="en-US" sz="2500" b="0" dirty="0"/>
          </a:p>
        </p:txBody>
      </p:sp>
      <p:sp>
        <p:nvSpPr>
          <p:cNvPr id="3" name="2 Marcador de contenido"/>
          <p:cNvSpPr>
            <a:spLocks noGrp="1"/>
          </p:cNvSpPr>
          <p:nvPr>
            <p:ph idx="1"/>
          </p:nvPr>
        </p:nvSpPr>
        <p:spPr>
          <a:xfrm>
            <a:off x="1043608" y="2132856"/>
            <a:ext cx="4536504" cy="3888432"/>
          </a:xfrm>
        </p:spPr>
        <p:txBody>
          <a:bodyPr>
            <a:normAutofit/>
          </a:bodyPr>
          <a:lstStyle/>
          <a:p>
            <a:pPr marL="82296" indent="0">
              <a:lnSpc>
                <a:spcPct val="100000"/>
              </a:lnSpc>
              <a:buNone/>
            </a:pPr>
            <a:r>
              <a:rPr lang="en-US" sz="1800" b="1" dirty="0" smtClean="0">
                <a:solidFill>
                  <a:srgbClr val="0070C0"/>
                </a:solidFill>
              </a:rPr>
              <a:t>Type of non-residential building:</a:t>
            </a:r>
          </a:p>
          <a:p>
            <a:pPr marL="808038" lvl="1" indent="-96838">
              <a:lnSpc>
                <a:spcPct val="100000"/>
              </a:lnSpc>
              <a:buFont typeface="Arial" panose="020B0604020202020204" pitchFamily="34" charset="0"/>
              <a:buChar char="•"/>
            </a:pPr>
            <a:r>
              <a:rPr lang="en-US" dirty="0"/>
              <a:t> For keeping livestock other than poultry (area)</a:t>
            </a:r>
          </a:p>
          <a:p>
            <a:pPr marL="808038" lvl="1" indent="-96838">
              <a:lnSpc>
                <a:spcPct val="100000"/>
              </a:lnSpc>
              <a:buFont typeface="Arial" panose="020B0604020202020204" pitchFamily="34" charset="0"/>
              <a:buChar char="•"/>
            </a:pPr>
            <a:r>
              <a:rPr lang="en-US" dirty="0"/>
              <a:t> For keeping poultry (area)</a:t>
            </a:r>
          </a:p>
          <a:p>
            <a:pPr marL="808038" lvl="1" indent="-96838">
              <a:lnSpc>
                <a:spcPct val="100000"/>
              </a:lnSpc>
              <a:buFont typeface="Arial" panose="020B0604020202020204" pitchFamily="34" charset="0"/>
              <a:buChar char="•"/>
            </a:pPr>
            <a:r>
              <a:rPr lang="en-US" dirty="0"/>
              <a:t>For storing agricultural products (area and volume)</a:t>
            </a:r>
          </a:p>
          <a:p>
            <a:pPr marL="808038" lvl="1" indent="-96838">
              <a:lnSpc>
                <a:spcPct val="100000"/>
              </a:lnSpc>
              <a:buFont typeface="Arial" panose="020B0604020202020204" pitchFamily="34" charset="0"/>
              <a:buChar char="•"/>
            </a:pPr>
            <a:r>
              <a:rPr lang="en-US" dirty="0"/>
              <a:t>For mixed or other purposes (area)</a:t>
            </a:r>
          </a:p>
          <a:p>
            <a:pPr marL="82296" indent="0">
              <a:lnSpc>
                <a:spcPct val="100000"/>
              </a:lnSpc>
              <a:buNone/>
            </a:pPr>
            <a:r>
              <a:rPr lang="en-US" sz="1800" b="1" dirty="0">
                <a:solidFill>
                  <a:srgbClr val="0070C0"/>
                </a:solidFill>
              </a:rPr>
              <a:t>Type of tenure:</a:t>
            </a:r>
          </a:p>
          <a:p>
            <a:pPr marL="808038" lvl="1" indent="-96838">
              <a:lnSpc>
                <a:spcPct val="100000"/>
              </a:lnSpc>
              <a:buFont typeface="Arial" panose="020B0604020202020204" pitchFamily="34" charset="0"/>
              <a:buChar char="•"/>
            </a:pPr>
            <a:r>
              <a:rPr lang="en-US" dirty="0" smtClean="0"/>
              <a:t>Owned</a:t>
            </a:r>
            <a:endParaRPr lang="en-US" dirty="0"/>
          </a:p>
          <a:p>
            <a:pPr marL="808038" lvl="1" indent="-96838">
              <a:lnSpc>
                <a:spcPct val="100000"/>
              </a:lnSpc>
              <a:buFont typeface="Arial" panose="020B0604020202020204" pitchFamily="34" charset="0"/>
              <a:buChar char="•"/>
            </a:pPr>
            <a:r>
              <a:rPr lang="en-US" dirty="0" smtClean="0"/>
              <a:t>Rented</a:t>
            </a:r>
            <a:endParaRPr lang="en-US" dirty="0"/>
          </a:p>
          <a:p>
            <a:pPr marL="808038" lvl="1" indent="-96838">
              <a:lnSpc>
                <a:spcPct val="100000"/>
              </a:lnSpc>
              <a:buFont typeface="Arial" panose="020B0604020202020204" pitchFamily="34" charset="0"/>
              <a:buChar char="•"/>
            </a:pPr>
            <a:r>
              <a:rPr lang="en-US" dirty="0" smtClean="0"/>
              <a:t>Other</a:t>
            </a:r>
            <a:endParaRPr lang="en-US" dirty="0"/>
          </a:p>
        </p:txBody>
      </p:sp>
      <p:pic>
        <p:nvPicPr>
          <p:cNvPr id="30722" name="Picture 2" descr="https://multisheltersolutions.files.wordpress.com/2015/03/goats-happy-content.jpg"/>
          <p:cNvPicPr>
            <a:picLocks noChangeAspect="1" noChangeArrowheads="1"/>
          </p:cNvPicPr>
          <p:nvPr/>
        </p:nvPicPr>
        <p:blipFill>
          <a:blip r:embed="rId3" cstate="print"/>
          <a:srcRect/>
          <a:stretch>
            <a:fillRect/>
          </a:stretch>
        </p:blipFill>
        <p:spPr bwMode="auto">
          <a:xfrm>
            <a:off x="6083124" y="1772816"/>
            <a:ext cx="2494012" cy="1872208"/>
          </a:xfrm>
          <a:prstGeom prst="teardrop">
            <a:avLst/>
          </a:prstGeom>
          <a:noFill/>
        </p:spPr>
      </p:pic>
      <p:pic>
        <p:nvPicPr>
          <p:cNvPr id="30724" name="Picture 4" descr="http://g01.s.alicdn.com/kf/HTB13GogHXXXXXcTXpXXq6xXFXXX8/220498971/HTB13GogHXXXXXcTXpXXq6xXFXXX8.jpg"/>
          <p:cNvPicPr>
            <a:picLocks noChangeAspect="1" noChangeArrowheads="1"/>
          </p:cNvPicPr>
          <p:nvPr/>
        </p:nvPicPr>
        <p:blipFill>
          <a:blip r:embed="rId4" cstate="print"/>
          <a:srcRect/>
          <a:stretch>
            <a:fillRect/>
          </a:stretch>
        </p:blipFill>
        <p:spPr bwMode="auto">
          <a:xfrm>
            <a:off x="6012160" y="3933056"/>
            <a:ext cx="2685859" cy="201622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17848"/>
            <a:ext cx="7498080" cy="1143000"/>
          </a:xfrm>
        </p:spPr>
        <p:txBody>
          <a:bodyPr anchor="ctr">
            <a:normAutofit/>
          </a:bodyPr>
          <a:lstStyle/>
          <a:p>
            <a:r>
              <a:rPr lang="en-US" sz="3200" dirty="0" smtClean="0"/>
              <a:t>Item 0606: Percentage of each major agricultural product sold </a:t>
            </a:r>
            <a:r>
              <a:rPr lang="en-US" sz="2800" b="0" dirty="0" smtClean="0"/>
              <a:t>(for the holding) </a:t>
            </a:r>
            <a:endParaRPr lang="en-US" sz="2800" b="0" dirty="0"/>
          </a:p>
        </p:txBody>
      </p:sp>
      <p:sp>
        <p:nvSpPr>
          <p:cNvPr id="3" name="2 Marcador de contenido"/>
          <p:cNvSpPr>
            <a:spLocks noGrp="1"/>
          </p:cNvSpPr>
          <p:nvPr>
            <p:ph idx="1"/>
          </p:nvPr>
        </p:nvSpPr>
        <p:spPr>
          <a:xfrm>
            <a:off x="1187624" y="2204864"/>
            <a:ext cx="5184576" cy="4536504"/>
          </a:xfrm>
        </p:spPr>
        <p:txBody>
          <a:bodyPr>
            <a:noAutofit/>
          </a:bodyPr>
          <a:lstStyle/>
          <a:p>
            <a:pPr marL="82296" indent="0">
              <a:lnSpc>
                <a:spcPct val="120000"/>
              </a:lnSpc>
              <a:buNone/>
            </a:pPr>
            <a:r>
              <a:rPr lang="en-US" sz="1800" b="1" dirty="0" smtClean="0">
                <a:solidFill>
                  <a:srgbClr val="0070C0"/>
                </a:solidFill>
              </a:rPr>
              <a:t>Type: </a:t>
            </a:r>
            <a:r>
              <a:rPr lang="en-US" b="1" dirty="0" smtClean="0"/>
              <a:t>Additional item</a:t>
            </a:r>
          </a:p>
          <a:p>
            <a:pPr marL="82296" indent="0">
              <a:lnSpc>
                <a:spcPct val="120000"/>
              </a:lnSpc>
              <a:buNone/>
            </a:pPr>
            <a:r>
              <a:rPr lang="en-US" sz="1800" b="1" dirty="0">
                <a:solidFill>
                  <a:srgbClr val="0070C0"/>
                </a:solidFill>
              </a:rPr>
              <a:t>Reference period</a:t>
            </a:r>
            <a:r>
              <a:rPr lang="en-US" b="1" dirty="0">
                <a:solidFill>
                  <a:srgbClr val="0070C0"/>
                </a:solidFill>
              </a:rPr>
              <a:t>: </a:t>
            </a:r>
            <a:r>
              <a:rPr lang="en-US" dirty="0" smtClean="0"/>
              <a:t>any suitable reference period, such as the main harvest or the census reference year.</a:t>
            </a:r>
          </a:p>
          <a:p>
            <a:pPr marL="82296" indent="0">
              <a:lnSpc>
                <a:spcPct val="120000"/>
              </a:lnSpc>
              <a:buNone/>
            </a:pPr>
            <a:r>
              <a:rPr lang="en-US" sz="1800" b="1" dirty="0" smtClean="0">
                <a:solidFill>
                  <a:srgbClr val="0070C0"/>
                </a:solidFill>
              </a:rPr>
              <a:t>Ranges</a:t>
            </a:r>
            <a:r>
              <a:rPr lang="en-US" sz="1800" b="1" dirty="0">
                <a:solidFill>
                  <a:srgbClr val="0070C0"/>
                </a:solidFill>
              </a:rPr>
              <a:t>: </a:t>
            </a:r>
            <a:r>
              <a:rPr lang="en-US" dirty="0" smtClean="0"/>
              <a:t>Usually, this item is collected in ranges, such as </a:t>
            </a:r>
          </a:p>
          <a:p>
            <a:pPr marL="813816" lvl="3" indent="0">
              <a:lnSpc>
                <a:spcPct val="120000"/>
              </a:lnSpc>
              <a:spcBef>
                <a:spcPts val="0"/>
              </a:spcBef>
              <a:buNone/>
            </a:pPr>
            <a:r>
              <a:rPr lang="en-US" b="1" dirty="0" smtClean="0"/>
              <a:t>0-19 percent; </a:t>
            </a:r>
          </a:p>
          <a:p>
            <a:pPr marL="813816" lvl="3" indent="0">
              <a:lnSpc>
                <a:spcPct val="120000"/>
              </a:lnSpc>
              <a:spcBef>
                <a:spcPts val="0"/>
              </a:spcBef>
              <a:buNone/>
            </a:pPr>
            <a:r>
              <a:rPr lang="en-US" b="1" dirty="0" smtClean="0"/>
              <a:t>20-49 percent; </a:t>
            </a:r>
          </a:p>
          <a:p>
            <a:pPr marL="813816" lvl="3" indent="0">
              <a:lnSpc>
                <a:spcPct val="120000"/>
              </a:lnSpc>
              <a:spcBef>
                <a:spcPts val="0"/>
              </a:spcBef>
              <a:buNone/>
            </a:pPr>
            <a:r>
              <a:rPr lang="en-US" b="1" dirty="0" smtClean="0"/>
              <a:t>50 percent or more. </a:t>
            </a:r>
          </a:p>
          <a:p>
            <a:pPr marL="82296" indent="0">
              <a:lnSpc>
                <a:spcPct val="120000"/>
              </a:lnSpc>
              <a:buNone/>
            </a:pPr>
            <a:r>
              <a:rPr lang="en-US" sz="1800" b="1" dirty="0" smtClean="0">
                <a:solidFill>
                  <a:srgbClr val="0070C0"/>
                </a:solidFill>
              </a:rPr>
              <a:t>Where </a:t>
            </a:r>
            <a:r>
              <a:rPr lang="en-US" sz="1800" b="1" dirty="0">
                <a:solidFill>
                  <a:srgbClr val="0070C0"/>
                </a:solidFill>
              </a:rPr>
              <a:t>is this item </a:t>
            </a:r>
            <a:r>
              <a:rPr lang="en-US" sz="1800" b="1" dirty="0" smtClean="0">
                <a:solidFill>
                  <a:srgbClr val="0070C0"/>
                </a:solidFill>
              </a:rPr>
              <a:t>important? </a:t>
            </a:r>
            <a:r>
              <a:rPr lang="en-US" dirty="0" smtClean="0"/>
              <a:t>In countries with significant home consumption of agricultural produce.</a:t>
            </a:r>
          </a:p>
          <a:p>
            <a:pPr marL="82296" indent="0">
              <a:lnSpc>
                <a:spcPct val="120000"/>
              </a:lnSpc>
              <a:buNone/>
            </a:pPr>
            <a:r>
              <a:rPr lang="en-US" sz="1800" b="1" dirty="0" smtClean="0">
                <a:solidFill>
                  <a:srgbClr val="0070C0"/>
                </a:solidFill>
              </a:rPr>
              <a:t>Which </a:t>
            </a:r>
            <a:r>
              <a:rPr lang="en-US" sz="1800" b="1" dirty="0">
                <a:solidFill>
                  <a:srgbClr val="0070C0"/>
                </a:solidFill>
              </a:rPr>
              <a:t>products should include? </a:t>
            </a:r>
            <a:r>
              <a:rPr lang="en-US" dirty="0" smtClean="0"/>
              <a:t>Only the most important staple food crops (such as rice, wheat, maize or cassava).</a:t>
            </a:r>
          </a:p>
        </p:txBody>
      </p:sp>
      <p:pic>
        <p:nvPicPr>
          <p:cNvPr id="28674" name="Picture 2" descr="http://img2.21food.com/img/product/2015/8/19/svaraimpexltd-13160310.jpg"/>
          <p:cNvPicPr>
            <a:picLocks noChangeAspect="1" noChangeArrowheads="1"/>
          </p:cNvPicPr>
          <p:nvPr/>
        </p:nvPicPr>
        <p:blipFill>
          <a:blip r:embed="rId3" cstate="print"/>
          <a:srcRect/>
          <a:stretch>
            <a:fillRect/>
          </a:stretch>
        </p:blipFill>
        <p:spPr bwMode="auto">
          <a:xfrm rot="16200000">
            <a:off x="5754577" y="3368785"/>
            <a:ext cx="3486150" cy="1818855"/>
          </a:xfrm>
          <a:prstGeom prst="flowChartPunchedTape">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7848"/>
            <a:ext cx="7982272" cy="1143000"/>
          </a:xfrm>
        </p:spPr>
        <p:txBody>
          <a:bodyPr anchor="t">
            <a:normAutofit/>
          </a:bodyPr>
          <a:lstStyle/>
          <a:p>
            <a:r>
              <a:rPr lang="en-US" sz="3200" dirty="0" smtClean="0"/>
              <a:t>Item 0607: Use of organic agricultural practices </a:t>
            </a:r>
            <a:r>
              <a:rPr lang="en-US" sz="2500" b="0" dirty="0" smtClean="0"/>
              <a:t>(for the holding) </a:t>
            </a:r>
            <a:endParaRPr lang="en-US" sz="2500" b="0" dirty="0"/>
          </a:p>
        </p:txBody>
      </p:sp>
      <p:sp>
        <p:nvSpPr>
          <p:cNvPr id="3" name="2 Marcador de contenido"/>
          <p:cNvSpPr>
            <a:spLocks noGrp="1"/>
          </p:cNvSpPr>
          <p:nvPr>
            <p:ph idx="1"/>
          </p:nvPr>
        </p:nvSpPr>
        <p:spPr>
          <a:xfrm>
            <a:off x="971600" y="2204864"/>
            <a:ext cx="4032448" cy="3960440"/>
          </a:xfrm>
        </p:spPr>
        <p:txBody>
          <a:bodyPr>
            <a:normAutofit/>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day</a:t>
            </a:r>
          </a:p>
          <a:p>
            <a:pPr marL="82296" indent="0">
              <a:lnSpc>
                <a:spcPct val="120000"/>
              </a:lnSpc>
              <a:buNone/>
            </a:pPr>
            <a:r>
              <a:rPr lang="en-US" b="1" dirty="0">
                <a:solidFill>
                  <a:srgbClr val="0070C0"/>
                </a:solidFill>
              </a:rPr>
              <a:t>Concept: </a:t>
            </a:r>
            <a:r>
              <a:rPr lang="en-US" b="1" dirty="0" smtClean="0"/>
              <a:t>Organic agriculture </a:t>
            </a:r>
            <a:r>
              <a:rPr lang="en-US" i="1" dirty="0" smtClean="0"/>
              <a:t>is a holistic production management system which promotes and enhances agro-ecosystem health, including biodiversity, biological cycles and soil biological activity</a:t>
            </a:r>
            <a:r>
              <a:rPr lang="en-US" dirty="0" smtClean="0"/>
              <a:t>*. It includes  working toward the achievement of socially, ecologically and economically sustainable agro-ecosystems such as by not using chemical fertilizers, pesticides or GM crops. </a:t>
            </a:r>
          </a:p>
        </p:txBody>
      </p:sp>
      <p:pic>
        <p:nvPicPr>
          <p:cNvPr id="25602" name="Picture 2" descr="http://followgreenliving.com/wp-content/uploads/2014/07/organic-farming-7-of-18.jpg"/>
          <p:cNvPicPr>
            <a:picLocks noChangeAspect="1" noChangeArrowheads="1"/>
          </p:cNvPicPr>
          <p:nvPr/>
        </p:nvPicPr>
        <p:blipFill>
          <a:blip r:embed="rId3" cstate="print"/>
          <a:srcRect/>
          <a:stretch>
            <a:fillRect/>
          </a:stretch>
        </p:blipFill>
        <p:spPr bwMode="auto">
          <a:xfrm>
            <a:off x="5220072" y="3212976"/>
            <a:ext cx="3648406" cy="2736304"/>
          </a:xfrm>
          <a:prstGeom prst="teardrop">
            <a:avLst/>
          </a:prstGeom>
          <a:noFill/>
        </p:spPr>
      </p:pic>
      <p:pic>
        <p:nvPicPr>
          <p:cNvPr id="25604" name="Picture 4" descr="http://www.fao.org/fileadmin/templates/organicag/images/topbanner.jpg"/>
          <p:cNvPicPr>
            <a:picLocks noChangeAspect="1" noChangeArrowheads="1"/>
          </p:cNvPicPr>
          <p:nvPr/>
        </p:nvPicPr>
        <p:blipFill>
          <a:blip r:embed="rId4" cstate="print"/>
          <a:srcRect/>
          <a:stretch>
            <a:fillRect/>
          </a:stretch>
        </p:blipFill>
        <p:spPr bwMode="auto">
          <a:xfrm>
            <a:off x="5191125" y="2211709"/>
            <a:ext cx="3952875" cy="857251"/>
          </a:xfrm>
          <a:prstGeom prst="rect">
            <a:avLst/>
          </a:prstGeom>
          <a:noFill/>
        </p:spPr>
      </p:pic>
      <p:sp>
        <p:nvSpPr>
          <p:cNvPr id="5" name="Slide Number Placeholder 4"/>
          <p:cNvSpPr>
            <a:spLocks noGrp="1"/>
          </p:cNvSpPr>
          <p:nvPr>
            <p:ph type="sldNum" sz="quarter" idx="12"/>
          </p:nvPr>
        </p:nvSpPr>
        <p:spPr/>
        <p:txBody>
          <a:bodyPr/>
          <a:lstStyle/>
          <a:p>
            <a:fld id="{8947629C-8F4C-4228-A0D5-1DD048027068}" type="slidenum">
              <a:rPr lang="es-ES" smtClean="0"/>
              <a:pPr/>
              <a:t>15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1618" y="908720"/>
            <a:ext cx="8048366" cy="1143000"/>
          </a:xfrm>
        </p:spPr>
        <p:txBody>
          <a:bodyPr anchor="t">
            <a:normAutofit/>
          </a:bodyPr>
          <a:lstStyle/>
          <a:p>
            <a:r>
              <a:rPr lang="en-US" sz="3200" dirty="0" smtClean="0"/>
              <a:t>Item 0607: Use of organic agricultural practices </a:t>
            </a:r>
            <a:r>
              <a:rPr lang="en-US" sz="2500" b="0" dirty="0" smtClean="0"/>
              <a:t>(for the holding) contd.</a:t>
            </a:r>
            <a:endParaRPr lang="en-US" sz="2500" b="0" dirty="0"/>
          </a:p>
        </p:txBody>
      </p:sp>
      <p:sp>
        <p:nvSpPr>
          <p:cNvPr id="3" name="2 Marcador de contenido"/>
          <p:cNvSpPr>
            <a:spLocks noGrp="1"/>
          </p:cNvSpPr>
          <p:nvPr>
            <p:ph idx="1"/>
          </p:nvPr>
        </p:nvSpPr>
        <p:spPr>
          <a:xfrm>
            <a:off x="971600" y="2204864"/>
            <a:ext cx="5256584" cy="4392488"/>
          </a:xfrm>
        </p:spPr>
        <p:txBody>
          <a:bodyPr>
            <a:normAutofit/>
          </a:bodyPr>
          <a:lstStyle/>
          <a:p>
            <a:pPr marL="82296" indent="0">
              <a:lnSpc>
                <a:spcPct val="100000"/>
              </a:lnSpc>
              <a:buNone/>
            </a:pPr>
            <a:r>
              <a:rPr lang="en-US" sz="1800" b="1" dirty="0" smtClean="0">
                <a:solidFill>
                  <a:srgbClr val="0070C0"/>
                </a:solidFill>
              </a:rPr>
              <a:t>Data collection should include:</a:t>
            </a:r>
          </a:p>
          <a:p>
            <a:pPr lvl="1">
              <a:lnSpc>
                <a:spcPct val="100000"/>
              </a:lnSpc>
              <a:buFont typeface="Arial" panose="020B0604020202020204" pitchFamily="34" charset="0"/>
              <a:buChar char="•"/>
            </a:pPr>
            <a:r>
              <a:rPr lang="en-US" b="1" dirty="0" smtClean="0"/>
              <a:t>Certified organic </a:t>
            </a:r>
            <a:r>
              <a:rPr lang="en-US" dirty="0" smtClean="0"/>
              <a:t>by a third party accredited certification body or authority  or through Participatory Guarantee System (PGS).</a:t>
            </a:r>
          </a:p>
          <a:p>
            <a:pPr lvl="1">
              <a:lnSpc>
                <a:spcPct val="100000"/>
              </a:lnSpc>
              <a:buFont typeface="Arial" panose="020B0604020202020204" pitchFamily="34" charset="0"/>
              <a:buChar char="•"/>
            </a:pPr>
            <a:r>
              <a:rPr lang="en-US" b="1" dirty="0" smtClean="0"/>
              <a:t>In-conversion to certified organic: </a:t>
            </a:r>
            <a:r>
              <a:rPr lang="en-US" dirty="0" smtClean="0"/>
              <a:t>covering producers undergoing a conversion process to organic agricultural systems certified by third party certification bodies.</a:t>
            </a:r>
          </a:p>
          <a:p>
            <a:pPr lvl="1">
              <a:lnSpc>
                <a:spcPct val="100000"/>
              </a:lnSpc>
              <a:buFont typeface="Arial" panose="020B0604020202020204" pitchFamily="34" charset="0"/>
              <a:buChar char="•"/>
            </a:pPr>
            <a:r>
              <a:rPr lang="en-US" b="1" dirty="0" smtClean="0"/>
              <a:t>It is also possible to recognize non-certified (de facto) organic agriculture or products</a:t>
            </a:r>
            <a:r>
              <a:rPr lang="en-US" dirty="0" smtClean="0"/>
              <a:t>, which involve agricultural production systems that follow the principles of organic production but are not certified by a certification body or PGS. It excludes systems that do not use synthetic inputs by default (e.g. systems that lack soil building practices and degrade land).</a:t>
            </a:r>
          </a:p>
        </p:txBody>
      </p:sp>
      <p:pic>
        <p:nvPicPr>
          <p:cNvPr id="23554" name="Picture 2" descr="http://www.jivanorganics.com/wp-content/uploads/2014/09/organic-food-storage.jpg"/>
          <p:cNvPicPr>
            <a:picLocks noChangeAspect="1" noChangeArrowheads="1"/>
          </p:cNvPicPr>
          <p:nvPr/>
        </p:nvPicPr>
        <p:blipFill>
          <a:blip r:embed="rId3" cstate="print"/>
          <a:srcRect/>
          <a:stretch>
            <a:fillRect/>
          </a:stretch>
        </p:blipFill>
        <p:spPr bwMode="auto">
          <a:xfrm>
            <a:off x="5685504" y="1916833"/>
            <a:ext cx="2940325" cy="201622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832" y="908720"/>
            <a:ext cx="7467600" cy="1143000"/>
          </a:xfrm>
        </p:spPr>
        <p:txBody>
          <a:bodyPr anchor="t">
            <a:normAutofit/>
          </a:bodyPr>
          <a:lstStyle/>
          <a:p>
            <a:r>
              <a:rPr lang="en-US" sz="3200" dirty="0" smtClean="0"/>
              <a:t>Item 0608: Type of seed for each major crop type </a:t>
            </a:r>
            <a:r>
              <a:rPr lang="en-US" sz="2500" b="0" dirty="0" smtClean="0"/>
              <a:t>(for the holding) </a:t>
            </a:r>
            <a:endParaRPr lang="en-US" sz="2500" b="0" dirty="0"/>
          </a:p>
        </p:txBody>
      </p:sp>
      <p:sp>
        <p:nvSpPr>
          <p:cNvPr id="3" name="2 Marcador de contenido"/>
          <p:cNvSpPr>
            <a:spLocks noGrp="1"/>
          </p:cNvSpPr>
          <p:nvPr>
            <p:ph idx="1"/>
          </p:nvPr>
        </p:nvSpPr>
        <p:spPr>
          <a:xfrm>
            <a:off x="1043608" y="2204864"/>
            <a:ext cx="4752528" cy="4653136"/>
          </a:xfrm>
        </p:spPr>
        <p:txBody>
          <a:bodyPr>
            <a:normAutofit lnSpcReduction="10000"/>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year</a:t>
            </a:r>
          </a:p>
          <a:p>
            <a:pPr marL="82296" indent="0">
              <a:lnSpc>
                <a:spcPct val="120000"/>
              </a:lnSpc>
              <a:buNone/>
            </a:pPr>
            <a:r>
              <a:rPr lang="en-US" b="1" dirty="0">
                <a:solidFill>
                  <a:srgbClr val="0070C0"/>
                </a:solidFill>
              </a:rPr>
              <a:t>Concept: </a:t>
            </a:r>
            <a:r>
              <a:rPr lang="en-US" dirty="0" smtClean="0"/>
              <a:t>This item refers to whether certified seeds are being used and whether it belongs to a modern or farmer’s variety. Certified seeds are those that have been certified according to the national certification system. </a:t>
            </a:r>
          </a:p>
          <a:p>
            <a:pPr marL="82296" indent="0">
              <a:lnSpc>
                <a:spcPct val="120000"/>
              </a:lnSpc>
              <a:buNone/>
            </a:pPr>
            <a:r>
              <a:rPr lang="en-US" b="1" dirty="0">
                <a:solidFill>
                  <a:srgbClr val="0070C0"/>
                </a:solidFill>
              </a:rPr>
              <a:t>Types of seeds:</a:t>
            </a:r>
          </a:p>
          <a:p>
            <a:pPr lvl="1">
              <a:lnSpc>
                <a:spcPct val="120000"/>
              </a:lnSpc>
              <a:buFont typeface="Arial" panose="020B0604020202020204" pitchFamily="34" charset="0"/>
              <a:buChar char="•"/>
            </a:pPr>
            <a:r>
              <a:rPr lang="en-US" b="1" dirty="0" smtClean="0"/>
              <a:t>Certified</a:t>
            </a:r>
            <a:r>
              <a:rPr lang="en-US" dirty="0" smtClean="0"/>
              <a:t> seed of modern variety;</a:t>
            </a:r>
          </a:p>
          <a:p>
            <a:pPr lvl="1">
              <a:lnSpc>
                <a:spcPct val="120000"/>
              </a:lnSpc>
              <a:buFont typeface="Arial" panose="020B0604020202020204" pitchFamily="34" charset="0"/>
              <a:buChar char="•"/>
            </a:pPr>
            <a:r>
              <a:rPr lang="en-US" b="1" dirty="0" smtClean="0"/>
              <a:t>Uncertified seed of modern variety </a:t>
            </a:r>
            <a:r>
              <a:rPr lang="en-US" dirty="0" smtClean="0"/>
              <a:t>(high yielding or high-response varieties);</a:t>
            </a:r>
          </a:p>
          <a:p>
            <a:pPr lvl="1">
              <a:lnSpc>
                <a:spcPct val="120000"/>
              </a:lnSpc>
              <a:buFont typeface="Arial" panose="020B0604020202020204" pitchFamily="34" charset="0"/>
              <a:buChar char="•"/>
            </a:pPr>
            <a:r>
              <a:rPr lang="en-US" b="1" dirty="0" smtClean="0"/>
              <a:t>Uncertified seed of farmer’s variety</a:t>
            </a:r>
            <a:r>
              <a:rPr lang="en-US" dirty="0" smtClean="0"/>
              <a:t> (landraces or traditional)</a:t>
            </a:r>
          </a:p>
          <a:p>
            <a:pPr lvl="1">
              <a:lnSpc>
                <a:spcPct val="120000"/>
              </a:lnSpc>
              <a:buFont typeface="Arial" panose="020B0604020202020204" pitchFamily="34" charset="0"/>
              <a:buChar char="•"/>
            </a:pPr>
            <a:r>
              <a:rPr lang="en-US" b="1" dirty="0" smtClean="0"/>
              <a:t>Other.</a:t>
            </a:r>
          </a:p>
        </p:txBody>
      </p:sp>
      <p:pic>
        <p:nvPicPr>
          <p:cNvPr id="21506" name="Picture 2" descr="http://ww4.hdnux.com/photos/43/75/75/9428851/5/920x1240.jpg"/>
          <p:cNvPicPr>
            <a:picLocks noChangeAspect="1" noChangeArrowheads="1"/>
          </p:cNvPicPr>
          <p:nvPr/>
        </p:nvPicPr>
        <p:blipFill>
          <a:blip r:embed="rId3" cstate="print"/>
          <a:srcRect/>
          <a:stretch>
            <a:fillRect/>
          </a:stretch>
        </p:blipFill>
        <p:spPr bwMode="auto">
          <a:xfrm>
            <a:off x="5724128" y="3429000"/>
            <a:ext cx="3345178" cy="1800200"/>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8064896" cy="1143000"/>
          </a:xfrm>
        </p:spPr>
        <p:txBody>
          <a:bodyPr anchor="ctr">
            <a:normAutofit/>
          </a:bodyPr>
          <a:lstStyle/>
          <a:p>
            <a:r>
              <a:rPr lang="en-US" sz="3200" dirty="0" smtClean="0"/>
              <a:t>Item 0609: Source of seed inputs for each major crop type </a:t>
            </a:r>
            <a:r>
              <a:rPr lang="en-US" sz="2500" b="0" dirty="0" smtClean="0"/>
              <a:t>(for the holding) </a:t>
            </a:r>
            <a:endParaRPr lang="en-US" sz="2500" b="0" dirty="0"/>
          </a:p>
        </p:txBody>
      </p:sp>
      <p:sp>
        <p:nvSpPr>
          <p:cNvPr id="3" name="2 Marcador de contenido"/>
          <p:cNvSpPr>
            <a:spLocks noGrp="1"/>
          </p:cNvSpPr>
          <p:nvPr>
            <p:ph idx="1"/>
          </p:nvPr>
        </p:nvSpPr>
        <p:spPr>
          <a:xfrm>
            <a:off x="971600" y="2204864"/>
            <a:ext cx="5040560" cy="4680520"/>
          </a:xfrm>
        </p:spPr>
        <p:txBody>
          <a:bodyPr>
            <a:normAutofit fontScale="92500" lnSpcReduction="20000"/>
          </a:bodyPr>
          <a:lstStyle/>
          <a:p>
            <a:pPr marL="82296" indent="0">
              <a:lnSpc>
                <a:spcPct val="120000"/>
              </a:lnSpc>
              <a:buNone/>
            </a:pPr>
            <a:r>
              <a:rPr lang="en-US" b="1" dirty="0" smtClean="0">
                <a:solidFill>
                  <a:srgbClr val="0070C0"/>
                </a:solidFill>
              </a:rPr>
              <a:t>Type: </a:t>
            </a:r>
            <a:r>
              <a:rPr lang="en-US" b="1" dirty="0" smtClean="0"/>
              <a:t>Additional item</a:t>
            </a:r>
          </a:p>
          <a:p>
            <a:pPr marL="82296" indent="0">
              <a:lnSpc>
                <a:spcPct val="120000"/>
              </a:lnSpc>
              <a:buNone/>
            </a:pPr>
            <a:r>
              <a:rPr lang="en-US" b="1" dirty="0">
                <a:solidFill>
                  <a:srgbClr val="0070C0"/>
                </a:solidFill>
              </a:rPr>
              <a:t>Reference period: </a:t>
            </a:r>
            <a:r>
              <a:rPr lang="en-US" dirty="0" smtClean="0"/>
              <a:t>census reference year</a:t>
            </a:r>
          </a:p>
          <a:p>
            <a:pPr marL="82296" indent="0">
              <a:lnSpc>
                <a:spcPct val="120000"/>
              </a:lnSpc>
              <a:buNone/>
            </a:pPr>
            <a:r>
              <a:rPr lang="en-US" b="1" dirty="0">
                <a:solidFill>
                  <a:srgbClr val="0070C0"/>
                </a:solidFill>
              </a:rPr>
              <a:t>Concept: </a:t>
            </a:r>
            <a:r>
              <a:rPr lang="en-US" dirty="0" smtClean="0"/>
              <a:t>This item refers how seeds were acquired. The term “</a:t>
            </a:r>
            <a:r>
              <a:rPr lang="en-US" b="1" dirty="0" smtClean="0"/>
              <a:t>seed</a:t>
            </a:r>
            <a:r>
              <a:rPr lang="en-US" dirty="0" smtClean="0"/>
              <a:t>” in this context refers to any planting material: seed, seedlings, cuttings, small plants or trees</a:t>
            </a:r>
          </a:p>
          <a:p>
            <a:pPr marL="82296" indent="0">
              <a:lnSpc>
                <a:spcPct val="120000"/>
              </a:lnSpc>
              <a:buNone/>
            </a:pPr>
            <a:r>
              <a:rPr lang="en-US" b="1" dirty="0">
                <a:solidFill>
                  <a:srgbClr val="0070C0"/>
                </a:solidFill>
              </a:rPr>
              <a:t>Types of sources:</a:t>
            </a:r>
          </a:p>
          <a:p>
            <a:pPr lvl="1">
              <a:lnSpc>
                <a:spcPct val="120000"/>
              </a:lnSpc>
              <a:buFont typeface="Arial" panose="020B0604020202020204" pitchFamily="34" charset="0"/>
              <a:buChar char="•"/>
            </a:pPr>
            <a:r>
              <a:rPr lang="en-US" b="1" dirty="0" smtClean="0"/>
              <a:t>Self-production:</a:t>
            </a:r>
            <a:r>
              <a:rPr lang="en-US" dirty="0" smtClean="0"/>
              <a:t> obtained by setting aside a portion of the previous year crop for use as seed for the current crop;</a:t>
            </a:r>
          </a:p>
          <a:p>
            <a:pPr lvl="1">
              <a:lnSpc>
                <a:spcPct val="120000"/>
              </a:lnSpc>
              <a:buFont typeface="Arial" panose="020B0604020202020204" pitchFamily="34" charset="0"/>
              <a:buChar char="•"/>
            </a:pPr>
            <a:r>
              <a:rPr lang="en-US" b="1" dirty="0" smtClean="0"/>
              <a:t>Exchanges with community: </a:t>
            </a:r>
            <a:r>
              <a:rPr lang="en-US" dirty="0" smtClean="0"/>
              <a:t>seeds obtained through loans, gifts or other forms of reciprocal assistance;</a:t>
            </a:r>
          </a:p>
          <a:p>
            <a:pPr lvl="1">
              <a:lnSpc>
                <a:spcPct val="120000"/>
              </a:lnSpc>
              <a:buFont typeface="Arial" panose="020B0604020202020204" pitchFamily="34" charset="0"/>
              <a:buChar char="•"/>
            </a:pPr>
            <a:r>
              <a:rPr lang="en-US" b="1" dirty="0" smtClean="0"/>
              <a:t>Local market: </a:t>
            </a:r>
            <a:r>
              <a:rPr lang="en-US" dirty="0" smtClean="0"/>
              <a:t>seeds purchased from markets, itinerant traders or localized trade networks;</a:t>
            </a:r>
          </a:p>
          <a:p>
            <a:pPr lvl="1">
              <a:lnSpc>
                <a:spcPct val="120000"/>
              </a:lnSpc>
              <a:buFont typeface="Arial" panose="020B0604020202020204" pitchFamily="34" charset="0"/>
              <a:buChar char="•"/>
            </a:pPr>
            <a:r>
              <a:rPr lang="en-US" b="1" dirty="0" smtClean="0"/>
              <a:t>Seed company:</a:t>
            </a:r>
            <a:r>
              <a:rPr lang="en-US" dirty="0" smtClean="0"/>
              <a:t> seeds purchased from a seed producer or supplier through a commercial arrangement;</a:t>
            </a:r>
          </a:p>
          <a:p>
            <a:pPr lvl="1">
              <a:lnSpc>
                <a:spcPct val="120000"/>
              </a:lnSpc>
              <a:buFont typeface="Arial" panose="020B0604020202020204" pitchFamily="34" charset="0"/>
              <a:buChar char="•"/>
            </a:pPr>
            <a:r>
              <a:rPr lang="en-US" b="1" dirty="0" smtClean="0"/>
              <a:t>Donation: </a:t>
            </a:r>
            <a:r>
              <a:rPr lang="en-US" dirty="0" smtClean="0"/>
              <a:t>from national or international institutions.</a:t>
            </a:r>
          </a:p>
        </p:txBody>
      </p:sp>
      <p:pic>
        <p:nvPicPr>
          <p:cNvPr id="19458" name="Picture 2" descr="http://pioneerthinking.com/gardening/files/2013/09/fdp_adamr-seeds-ID-100101589.jpg"/>
          <p:cNvPicPr>
            <a:picLocks noChangeAspect="1" noChangeArrowheads="1"/>
          </p:cNvPicPr>
          <p:nvPr/>
        </p:nvPicPr>
        <p:blipFill>
          <a:blip r:embed="rId3" cstate="print"/>
          <a:srcRect/>
          <a:stretch>
            <a:fillRect/>
          </a:stretch>
        </p:blipFill>
        <p:spPr bwMode="auto">
          <a:xfrm>
            <a:off x="6012160" y="2132856"/>
            <a:ext cx="3299047" cy="3528392"/>
          </a:xfrm>
          <a:prstGeom prst="rect">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2992" y="908720"/>
            <a:ext cx="7941495" cy="1143000"/>
          </a:xfrm>
        </p:spPr>
        <p:txBody>
          <a:bodyPr anchor="t">
            <a:normAutofit/>
          </a:bodyPr>
          <a:lstStyle/>
          <a:p>
            <a:r>
              <a:rPr lang="en-US" sz="3200" dirty="0" smtClean="0"/>
              <a:t>Item 1304: Whether </a:t>
            </a:r>
            <a:r>
              <a:rPr lang="en-US" sz="3200" dirty="0" err="1" smtClean="0"/>
              <a:t>agroforestry</a:t>
            </a:r>
            <a:r>
              <a:rPr lang="en-US" sz="3200" dirty="0" smtClean="0"/>
              <a:t> is practiced </a:t>
            </a:r>
            <a:r>
              <a:rPr lang="en-US" sz="2500" b="0" dirty="0" smtClean="0"/>
              <a:t>(for the holding) </a:t>
            </a:r>
            <a:endParaRPr lang="en-US" sz="2500" b="0" dirty="0"/>
          </a:p>
        </p:txBody>
      </p:sp>
      <p:sp>
        <p:nvSpPr>
          <p:cNvPr id="3" name="2 Marcador de contenido"/>
          <p:cNvSpPr>
            <a:spLocks noGrp="1"/>
          </p:cNvSpPr>
          <p:nvPr>
            <p:ph idx="1"/>
          </p:nvPr>
        </p:nvSpPr>
        <p:spPr>
          <a:xfrm>
            <a:off x="971600" y="2132856"/>
            <a:ext cx="5184576" cy="4392488"/>
          </a:xfrm>
        </p:spPr>
        <p:txBody>
          <a:bodyPr>
            <a:normAutofit/>
          </a:bodyPr>
          <a:lstStyle/>
          <a:p>
            <a:pPr>
              <a:buNone/>
            </a:pPr>
            <a:r>
              <a:rPr lang="en-US" b="1" dirty="0" smtClean="0">
                <a:solidFill>
                  <a:srgbClr val="0070C0"/>
                </a:solidFill>
              </a:rPr>
              <a:t>This item corresponds to Theme # 13 (Forestry)</a:t>
            </a:r>
          </a:p>
          <a:p>
            <a:pPr>
              <a:buNone/>
            </a:pPr>
            <a:r>
              <a:rPr lang="en-US" b="1" dirty="0" smtClean="0">
                <a:solidFill>
                  <a:srgbClr val="0070C0"/>
                </a:solidFill>
              </a:rPr>
              <a:t>Type</a:t>
            </a:r>
            <a:r>
              <a:rPr lang="en-US" b="1" dirty="0">
                <a:solidFill>
                  <a:srgbClr val="0070C0"/>
                </a:solidFill>
              </a:rPr>
              <a:t>: </a:t>
            </a:r>
            <a:r>
              <a:rPr lang="en-US" b="1" dirty="0" smtClean="0"/>
              <a:t>Frame item</a:t>
            </a:r>
          </a:p>
          <a:p>
            <a:pPr>
              <a:buNone/>
            </a:pPr>
            <a:r>
              <a:rPr lang="en-US" b="1" dirty="0" smtClean="0">
                <a:solidFill>
                  <a:srgbClr val="0070C0"/>
                </a:solidFill>
              </a:rPr>
              <a:t>Reference </a:t>
            </a:r>
            <a:r>
              <a:rPr lang="en-US" b="1" dirty="0">
                <a:solidFill>
                  <a:srgbClr val="0070C0"/>
                </a:solidFill>
              </a:rPr>
              <a:t>period: </a:t>
            </a:r>
            <a:r>
              <a:rPr lang="en-US" dirty="0" smtClean="0"/>
              <a:t>census reference year</a:t>
            </a:r>
          </a:p>
          <a:p>
            <a:pPr marL="85725" indent="-3175">
              <a:lnSpc>
                <a:spcPct val="100000"/>
              </a:lnSpc>
              <a:buNone/>
            </a:pPr>
            <a:r>
              <a:rPr lang="en-US" b="1" dirty="0" smtClean="0">
                <a:solidFill>
                  <a:srgbClr val="0070C0"/>
                </a:solidFill>
              </a:rPr>
              <a:t>Concept: </a:t>
            </a:r>
            <a:r>
              <a:rPr lang="en-US" b="1" dirty="0" smtClean="0"/>
              <a:t>Agroforestry</a:t>
            </a:r>
            <a:r>
              <a:rPr lang="en-US" dirty="0" smtClean="0"/>
              <a:t> is a sustainable land management system in which forest species of trees and other wooded plants are purposely grown on the same land as agricultural crops or livestock, either concurrently or in rotation.</a:t>
            </a:r>
          </a:p>
          <a:p>
            <a:pPr marL="85725" indent="-3175">
              <a:lnSpc>
                <a:spcPct val="100000"/>
              </a:lnSpc>
              <a:buNone/>
            </a:pPr>
            <a:endParaRPr lang="en-US" dirty="0" smtClean="0"/>
          </a:p>
          <a:p>
            <a:pPr marL="85725" indent="0">
              <a:lnSpc>
                <a:spcPct val="100000"/>
              </a:lnSpc>
              <a:buNone/>
            </a:pPr>
            <a:r>
              <a:rPr lang="en-US" b="1" dirty="0" smtClean="0"/>
              <a:t>Agroforestry</a:t>
            </a:r>
            <a:r>
              <a:rPr lang="en-US" dirty="0" smtClean="0"/>
              <a:t> has impact on soil, water, plants, animals and atmospheric relations, constituting a sustainable agricultural practice.</a:t>
            </a:r>
          </a:p>
        </p:txBody>
      </p:sp>
      <p:pic>
        <p:nvPicPr>
          <p:cNvPr id="17410" name="Picture 2" descr="Image result for Agroforestry"/>
          <p:cNvPicPr>
            <a:picLocks noChangeAspect="1" noChangeArrowheads="1"/>
          </p:cNvPicPr>
          <p:nvPr/>
        </p:nvPicPr>
        <p:blipFill>
          <a:blip r:embed="rId3" cstate="print"/>
          <a:srcRect/>
          <a:stretch>
            <a:fillRect/>
          </a:stretch>
        </p:blipFill>
        <p:spPr bwMode="auto">
          <a:xfrm>
            <a:off x="6213701" y="4509120"/>
            <a:ext cx="2750787" cy="1656184"/>
          </a:xfrm>
          <a:prstGeom prst="teardrop">
            <a:avLst/>
          </a:prstGeom>
          <a:noFill/>
        </p:spPr>
      </p:pic>
      <p:pic>
        <p:nvPicPr>
          <p:cNvPr id="17412" name="Picture 4" descr="https://www.researchgate.net/file.PostFileLoader.html?id=4f7f05fbffea753c2d000001&amp;assetKey=AS%3A273562877792256%401442233880104"/>
          <p:cNvPicPr>
            <a:picLocks noChangeAspect="1" noChangeArrowheads="1"/>
          </p:cNvPicPr>
          <p:nvPr/>
        </p:nvPicPr>
        <p:blipFill>
          <a:blip r:embed="rId4" cstate="print"/>
          <a:srcRect/>
          <a:stretch>
            <a:fillRect/>
          </a:stretch>
        </p:blipFill>
        <p:spPr bwMode="auto">
          <a:xfrm>
            <a:off x="6444208" y="2348880"/>
            <a:ext cx="2448272" cy="1836204"/>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19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TRACTOR JHON DEERE EN BUENAS CONDICIONES, TRABAJANDO 01 - YouTube"/>
          <p:cNvPicPr>
            <a:picLocks noChangeAspect="1" noChangeArrowheads="1"/>
          </p:cNvPicPr>
          <p:nvPr/>
        </p:nvPicPr>
        <p:blipFill>
          <a:blip r:embed="rId2" cstate="print"/>
          <a:srcRect/>
          <a:stretch>
            <a:fillRect/>
          </a:stretch>
        </p:blipFill>
        <p:spPr bwMode="auto">
          <a:xfrm>
            <a:off x="4268298" y="3545632"/>
            <a:ext cx="4802550" cy="3312368"/>
          </a:xfrm>
          <a:prstGeom prst="ellipse">
            <a:avLst/>
          </a:prstGeom>
          <a:ln>
            <a:noFill/>
          </a:ln>
          <a:effectLst>
            <a:softEdge rad="112500"/>
          </a:effectLst>
        </p:spPr>
      </p:pic>
      <p:sp>
        <p:nvSpPr>
          <p:cNvPr id="2" name="1 Título"/>
          <p:cNvSpPr>
            <a:spLocks noGrp="1"/>
          </p:cNvSpPr>
          <p:nvPr>
            <p:ph type="title"/>
          </p:nvPr>
        </p:nvSpPr>
        <p:spPr>
          <a:xfrm>
            <a:off x="971600" y="1052736"/>
            <a:ext cx="3096344" cy="841237"/>
          </a:xfrm>
        </p:spPr>
        <p:txBody>
          <a:bodyPr>
            <a:normAutofit/>
          </a:bodyPr>
          <a:lstStyle/>
          <a:p>
            <a:r>
              <a:rPr lang="en-US" sz="4000" b="1" dirty="0" smtClean="0">
                <a:solidFill>
                  <a:srgbClr val="0C135A"/>
                </a:solidFill>
                <a:effectLst>
                  <a:outerShdw blurRad="50000" dist="30000" dir="5400000" algn="tl" rotWithShape="0">
                    <a:srgbClr val="000000">
                      <a:alpha val="30000"/>
                    </a:srgbClr>
                  </a:outerShdw>
                </a:effectLst>
                <a:latin typeface="+mn-lt"/>
                <a:cs typeface="Calibri" pitchFamily="34" charset="0"/>
              </a:rPr>
              <a:t>Contents</a:t>
            </a:r>
            <a:endParaRPr lang="en-US" sz="4000" b="1" dirty="0">
              <a:solidFill>
                <a:srgbClr val="0C135A"/>
              </a:solidFill>
              <a:effectLst>
                <a:outerShdw blurRad="50000" dist="30000" dir="5400000" algn="tl" rotWithShape="0">
                  <a:srgbClr val="000000">
                    <a:alpha val="30000"/>
                  </a:srgbClr>
                </a:outerShdw>
              </a:effectLst>
              <a:latin typeface="+mn-lt"/>
              <a:cs typeface="Calibri" pitchFamily="34" charset="0"/>
            </a:endParaRPr>
          </a:p>
        </p:txBody>
      </p:sp>
      <p:sp>
        <p:nvSpPr>
          <p:cNvPr id="3" name="2 Marcador de contenido"/>
          <p:cNvSpPr>
            <a:spLocks noGrp="1"/>
          </p:cNvSpPr>
          <p:nvPr>
            <p:ph idx="1"/>
          </p:nvPr>
        </p:nvSpPr>
        <p:spPr>
          <a:xfrm>
            <a:off x="971600" y="1893973"/>
            <a:ext cx="6624736" cy="2189308"/>
          </a:xfrm>
        </p:spPr>
        <p:txBody>
          <a:bodyPr>
            <a:noAutofit/>
          </a:bodyPr>
          <a:lstStyle/>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Background</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Importance of the theme</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Items, concepts and definitions</a:t>
            </a:r>
          </a:p>
          <a:p>
            <a:pPr fontAlgn="base">
              <a:lnSpc>
                <a:spcPct val="100000"/>
              </a:lnSpc>
              <a:spcAft>
                <a:spcPct val="0"/>
              </a:spcAft>
            </a:pPr>
            <a:r>
              <a:rPr lang="en-US" sz="3000" b="1" dirty="0" smtClean="0">
                <a:solidFill>
                  <a:schemeClr val="tx2">
                    <a:satMod val="130000"/>
                  </a:schemeClr>
                </a:solidFill>
                <a:latin typeface="Calibri" pitchFamily="34" charset="0"/>
                <a:ea typeface="+mj-ea"/>
                <a:cs typeface="+mj-cs"/>
              </a:rPr>
              <a:t>Country experiences</a:t>
            </a:r>
            <a:endParaRPr lang="en-US" sz="3000" b="1" dirty="0">
              <a:solidFill>
                <a:schemeClr val="tx2">
                  <a:satMod val="130000"/>
                </a:schemeClr>
              </a:solidFill>
              <a:latin typeface="Calibri" pitchFamily="34" charset="0"/>
              <a:ea typeface="+mj-ea"/>
              <a:cs typeface="+mj-cs"/>
            </a:endParaRPr>
          </a:p>
        </p:txBody>
      </p:sp>
      <p:sp>
        <p:nvSpPr>
          <p:cNvPr id="4" name="Slide Number Placeholder 3"/>
          <p:cNvSpPr>
            <a:spLocks noGrp="1"/>
          </p:cNvSpPr>
          <p:nvPr>
            <p:ph type="sldNum" sz="quarter" idx="12"/>
          </p:nvPr>
        </p:nvSpPr>
        <p:spPr/>
        <p:txBody>
          <a:bodyPr/>
          <a:lstStyle/>
          <a:p>
            <a:fld id="{8947629C-8F4C-4228-A0D5-1DD048027068}"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rando La Tierra http://www.angelolaran.com/2012/06/construccion-de ..."/>
          <p:cNvPicPr/>
          <p:nvPr/>
        </p:nvPicPr>
        <p:blipFill>
          <a:blip r:embed="rId2" cstate="print"/>
          <a:srcRect/>
          <a:stretch>
            <a:fillRect/>
          </a:stretch>
        </p:blipFill>
        <p:spPr bwMode="auto">
          <a:xfrm rot="514483">
            <a:off x="5675560" y="2163190"/>
            <a:ext cx="3487045" cy="2433428"/>
          </a:xfrm>
          <a:prstGeom prst="cloudCallout">
            <a:avLst/>
          </a:prstGeom>
          <a:noFill/>
          <a:ln w="9525">
            <a:noFill/>
            <a:miter lim="800000"/>
            <a:headEnd/>
            <a:tailEnd/>
          </a:ln>
        </p:spPr>
      </p:pic>
      <p:sp>
        <p:nvSpPr>
          <p:cNvPr id="2" name="1 Título"/>
          <p:cNvSpPr>
            <a:spLocks noGrp="1"/>
          </p:cNvSpPr>
          <p:nvPr>
            <p:ph type="title"/>
          </p:nvPr>
        </p:nvSpPr>
        <p:spPr>
          <a:xfrm>
            <a:off x="1041430" y="1052736"/>
            <a:ext cx="7992888" cy="813958"/>
          </a:xfrm>
        </p:spPr>
        <p:txBody>
          <a:bodyPr anchor="ctr">
            <a:normAutofit fontScale="90000"/>
          </a:bodyPr>
          <a:lstStyle/>
          <a:p>
            <a:r>
              <a:rPr lang="en-US" sz="3600" dirty="0" smtClean="0"/>
              <a:t>Item 0610: Types of tillage practices </a:t>
            </a:r>
            <a:br>
              <a:rPr lang="en-US" sz="3600" dirty="0" smtClean="0"/>
            </a:br>
            <a:r>
              <a:rPr lang="en-US" sz="2800" b="0" dirty="0" smtClean="0"/>
              <a:t>(for the holding)</a:t>
            </a:r>
            <a:endParaRPr lang="en-US" sz="2800" b="0" dirty="0"/>
          </a:p>
        </p:txBody>
      </p:sp>
      <p:sp>
        <p:nvSpPr>
          <p:cNvPr id="3" name="2 Marcador de contenido"/>
          <p:cNvSpPr>
            <a:spLocks noGrp="1"/>
          </p:cNvSpPr>
          <p:nvPr>
            <p:ph idx="1"/>
          </p:nvPr>
        </p:nvSpPr>
        <p:spPr>
          <a:xfrm>
            <a:off x="899592" y="2420888"/>
            <a:ext cx="4680520" cy="2160240"/>
          </a:xfrm>
        </p:spPr>
        <p:txBody>
          <a:bodyPr>
            <a:normAutofit/>
          </a:bodyPr>
          <a:lstStyle/>
          <a:p>
            <a:pPr marL="82296" indent="0">
              <a:lnSpc>
                <a:spcPct val="100000"/>
              </a:lnSpc>
              <a:buNone/>
            </a:pPr>
            <a:r>
              <a:rPr lang="en-US" sz="1800" b="1" dirty="0" smtClean="0">
                <a:solidFill>
                  <a:srgbClr val="0070C0"/>
                </a:solidFill>
              </a:rPr>
              <a:t>Type: </a:t>
            </a:r>
            <a:r>
              <a:rPr lang="en-US" b="1" dirty="0" smtClean="0"/>
              <a:t>Additional item. </a:t>
            </a:r>
            <a:r>
              <a:rPr lang="en-US" dirty="0" smtClean="0"/>
              <a:t>New item.</a:t>
            </a:r>
          </a:p>
          <a:p>
            <a:pPr marL="82296" indent="0">
              <a:lnSpc>
                <a:spcPct val="100000"/>
              </a:lnSpc>
              <a:buNone/>
            </a:pPr>
            <a:r>
              <a:rPr lang="en-US" sz="1800" b="1" dirty="0">
                <a:solidFill>
                  <a:srgbClr val="0070C0"/>
                </a:solidFill>
              </a:rPr>
              <a:t>Reference period: </a:t>
            </a:r>
            <a:r>
              <a:rPr lang="en-US" dirty="0" smtClean="0"/>
              <a:t>census reference year</a:t>
            </a:r>
          </a:p>
          <a:p>
            <a:pPr marL="82296" indent="0">
              <a:lnSpc>
                <a:spcPct val="100000"/>
              </a:lnSpc>
              <a:buNone/>
            </a:pPr>
            <a:r>
              <a:rPr lang="en-US" sz="1800" b="1" dirty="0">
                <a:solidFill>
                  <a:srgbClr val="0070C0"/>
                </a:solidFill>
              </a:rPr>
              <a:t>Concept: </a:t>
            </a:r>
            <a:r>
              <a:rPr lang="en-US" b="1" dirty="0" smtClean="0"/>
              <a:t>Tillage</a:t>
            </a:r>
            <a:r>
              <a:rPr lang="en-US" dirty="0" smtClean="0"/>
              <a:t> refers to arable land of the holding sown/cultivated in the census reference year. It is the physical loosening of the soil carried out in a range of cultivation operations, either by hand or mechanized.</a:t>
            </a:r>
          </a:p>
        </p:txBody>
      </p:sp>
      <p:sp>
        <p:nvSpPr>
          <p:cNvPr id="5" name="Rectangle 4"/>
          <p:cNvSpPr/>
          <p:nvPr/>
        </p:nvSpPr>
        <p:spPr>
          <a:xfrm>
            <a:off x="936104" y="4725144"/>
            <a:ext cx="8028384" cy="1686616"/>
          </a:xfrm>
          <a:prstGeom prst="rect">
            <a:avLst/>
          </a:prstGeom>
        </p:spPr>
        <p:txBody>
          <a:bodyPr wrap="square">
            <a:spAutoFit/>
          </a:bodyPr>
          <a:lstStyle/>
          <a:p>
            <a:pPr marL="82296" indent="0">
              <a:lnSpc>
                <a:spcPct val="100000"/>
              </a:lnSpc>
              <a:buNone/>
            </a:pPr>
            <a:r>
              <a:rPr lang="en-US" b="1" dirty="0" smtClean="0">
                <a:solidFill>
                  <a:srgbClr val="0070C0"/>
                </a:solidFill>
              </a:rPr>
              <a:t>Which is the reason to include this new item? </a:t>
            </a:r>
          </a:p>
          <a:p>
            <a:pPr marL="82296" indent="0">
              <a:lnSpc>
                <a:spcPct val="100000"/>
              </a:lnSpc>
              <a:buNone/>
            </a:pPr>
            <a:r>
              <a:rPr lang="en-US" sz="1600" dirty="0" smtClean="0">
                <a:latin typeface="Times New Roman" panose="02020603050405020304" pitchFamily="18" charset="0"/>
                <a:cs typeface="Times New Roman" panose="02020603050405020304" pitchFamily="18" charset="0"/>
              </a:rPr>
              <a:t>Tillage practices are controversial: it was traditionally seen as useful and necessary but when inappropriately practiced, it is one of the major reasons for soil erosion and land degradation. It is a common understanding that tillage practices should be reduced to a minimum in order to achieve sustainable intensification of agriculture.</a:t>
            </a:r>
          </a:p>
          <a:p>
            <a:pPr lvl="1">
              <a:lnSpc>
                <a:spcPct val="120000"/>
              </a:lnSpc>
              <a:buNone/>
            </a:pPr>
            <a:endParaRPr lang="en-US"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947629C-8F4C-4228-A0D5-1DD048027068}" type="slidenum">
              <a:rPr lang="es-ES" smtClean="0"/>
              <a:pPr/>
              <a:t>20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8100392" cy="720080"/>
          </a:xfrm>
        </p:spPr>
        <p:txBody>
          <a:bodyPr anchor="ctr">
            <a:normAutofit fontScale="90000"/>
          </a:bodyPr>
          <a:lstStyle/>
          <a:p>
            <a:r>
              <a:rPr lang="en-US" sz="2800" dirty="0" smtClean="0"/>
              <a:t>Item 0610: Types of tillage practices </a:t>
            </a:r>
            <a:br>
              <a:rPr lang="en-US" sz="2800" dirty="0" smtClean="0"/>
            </a:br>
            <a:r>
              <a:rPr lang="en-US" sz="2800" b="0" dirty="0" smtClean="0"/>
              <a:t>(for the holding) contd.</a:t>
            </a:r>
            <a:endParaRPr lang="en-US" sz="2800" b="0" dirty="0"/>
          </a:p>
        </p:txBody>
      </p:sp>
      <p:sp>
        <p:nvSpPr>
          <p:cNvPr id="3" name="2 Marcador de contenido"/>
          <p:cNvSpPr>
            <a:spLocks noGrp="1"/>
          </p:cNvSpPr>
          <p:nvPr>
            <p:ph idx="1"/>
          </p:nvPr>
        </p:nvSpPr>
        <p:spPr>
          <a:xfrm>
            <a:off x="964240" y="1916832"/>
            <a:ext cx="7640208" cy="4824536"/>
          </a:xfrm>
        </p:spPr>
        <p:txBody>
          <a:bodyPr>
            <a:normAutofit/>
          </a:bodyPr>
          <a:lstStyle/>
          <a:p>
            <a:pPr marL="82296" indent="0">
              <a:lnSpc>
                <a:spcPct val="100000"/>
              </a:lnSpc>
              <a:buNone/>
            </a:pPr>
            <a:r>
              <a:rPr lang="en-US" b="1" dirty="0" smtClean="0">
                <a:solidFill>
                  <a:srgbClr val="0070C0"/>
                </a:solidFill>
              </a:rPr>
              <a:t>Types of tillage practices:</a:t>
            </a:r>
            <a:endParaRPr lang="en-US" dirty="0" smtClean="0">
              <a:solidFill>
                <a:srgbClr val="0070C0"/>
              </a:solidFill>
            </a:endParaRPr>
          </a:p>
          <a:p>
            <a:pPr marL="266700" lvl="1" indent="-180975">
              <a:lnSpc>
                <a:spcPct val="100000"/>
              </a:lnSpc>
              <a:buFont typeface="Arial" panose="020B0604020202020204" pitchFamily="34" charset="0"/>
              <a:buChar char="•"/>
            </a:pPr>
            <a:r>
              <a:rPr lang="en-US" b="1" dirty="0" smtClean="0"/>
              <a:t>Conventional tillage</a:t>
            </a:r>
            <a:r>
              <a:rPr lang="en-US" dirty="0" smtClean="0"/>
              <a:t> (turning over of the soil over the whole area using tillage tools or equipment such as: </a:t>
            </a:r>
            <a:r>
              <a:rPr lang="en-US" dirty="0" err="1" smtClean="0"/>
              <a:t>mouldboard</a:t>
            </a:r>
            <a:r>
              <a:rPr lang="en-US" dirty="0" smtClean="0"/>
              <a:t>, disc plough, </a:t>
            </a:r>
            <a:r>
              <a:rPr lang="en-US" dirty="0" err="1" smtClean="0"/>
              <a:t>rotovator</a:t>
            </a:r>
            <a:r>
              <a:rPr lang="en-US" dirty="0" smtClean="0"/>
              <a:t>, etc. or traditional ploughs of either wood or iron, drawn by animal power;</a:t>
            </a:r>
          </a:p>
          <a:p>
            <a:pPr marL="266700" lvl="1" indent="-180975">
              <a:lnSpc>
                <a:spcPct val="100000"/>
              </a:lnSpc>
              <a:buNone/>
            </a:pPr>
            <a:endParaRPr lang="en-US" dirty="0" smtClean="0"/>
          </a:p>
          <a:p>
            <a:pPr marL="266700" lvl="1" indent="-180975">
              <a:lnSpc>
                <a:spcPct val="100000"/>
              </a:lnSpc>
              <a:buFont typeface="Arial" panose="020B0604020202020204" pitchFamily="34" charset="0"/>
              <a:buChar char="•"/>
            </a:pPr>
            <a:r>
              <a:rPr lang="en-US" b="1" dirty="0" smtClean="0"/>
              <a:t>Conservation (low) tillage </a:t>
            </a:r>
            <a:r>
              <a:rPr lang="en-US" dirty="0" smtClean="0"/>
              <a:t>which is a tillage practice or practices that leave plant residues (at least 30-35 %) of the soil surface for erosion control and moisture conservation. It can include:</a:t>
            </a:r>
          </a:p>
          <a:p>
            <a:pPr marL="885825" lvl="2" indent="9525">
              <a:lnSpc>
                <a:spcPct val="100000"/>
              </a:lnSpc>
              <a:buNone/>
            </a:pPr>
            <a:r>
              <a:rPr lang="en-US" sz="1400" b="1" dirty="0" smtClean="0"/>
              <a:t>Reduced/minimum tillage: </a:t>
            </a:r>
            <a:r>
              <a:rPr lang="en-US" sz="1400" dirty="0" smtClean="0"/>
              <a:t>there is no soil inversion and causes little compaction but it leaves some ripping lines (the soil normally remains with a good cover of residues on the surface). A ripper is usually used;</a:t>
            </a:r>
          </a:p>
          <a:p>
            <a:pPr marL="885825" lvl="2" indent="9525">
              <a:lnSpc>
                <a:spcPct val="100000"/>
              </a:lnSpc>
              <a:buNone/>
            </a:pPr>
            <a:r>
              <a:rPr lang="en-US" sz="1400" b="1" dirty="0" smtClean="0"/>
              <a:t>Strip tillage: </a:t>
            </a:r>
            <a:r>
              <a:rPr lang="en-US" sz="1400" dirty="0" smtClean="0"/>
              <a:t>strips are tilled to receive the seed and the soil along the bands is not disturbed;</a:t>
            </a:r>
          </a:p>
          <a:p>
            <a:pPr marL="885825" lvl="2" indent="9525">
              <a:lnSpc>
                <a:spcPct val="100000"/>
              </a:lnSpc>
              <a:buNone/>
            </a:pPr>
            <a:r>
              <a:rPr lang="en-US" sz="1400" b="1" dirty="0" smtClean="0"/>
              <a:t>Ridge tillage: </a:t>
            </a:r>
            <a:r>
              <a:rPr lang="en-US" sz="1400" dirty="0" smtClean="0"/>
              <a:t>system of ridges and furrows. The ridges can be permanent or be constructed each year.</a:t>
            </a:r>
          </a:p>
          <a:p>
            <a:pPr marL="885825" lvl="2" indent="9525">
              <a:lnSpc>
                <a:spcPct val="100000"/>
              </a:lnSpc>
              <a:buNone/>
            </a:pPr>
            <a:endParaRPr lang="en-US" sz="1400" dirty="0" smtClean="0"/>
          </a:p>
          <a:p>
            <a:pPr marL="266700" lvl="1" indent="-180975">
              <a:lnSpc>
                <a:spcPct val="100000"/>
              </a:lnSpc>
              <a:buFont typeface="Arial" panose="020B0604020202020204" pitchFamily="34" charset="0"/>
              <a:buChar char="•"/>
            </a:pPr>
            <a:r>
              <a:rPr lang="en-US" b="1" dirty="0" smtClean="0"/>
              <a:t>Zero tillage or no tillage: </a:t>
            </a:r>
            <a:r>
              <a:rPr lang="en-US" dirty="0" smtClean="0"/>
              <a:t>does not involve any tillage operations on arable land. After the seeding operation, not more than 25% of the soil surface is allowed to be disturbed.</a:t>
            </a:r>
            <a:endParaRPr lang="en-US" b="1" dirty="0" smtClean="0"/>
          </a:p>
          <a:p>
            <a:pPr lvl="1">
              <a:lnSpc>
                <a:spcPct val="100000"/>
              </a:lnSpc>
              <a:buNone/>
            </a:pP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947629C-8F4C-4228-A0D5-1DD048027068}"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961283" cy="1143000"/>
          </a:xfrm>
        </p:spPr>
        <p:txBody>
          <a:bodyPr anchor="ctr">
            <a:normAutofit/>
          </a:bodyPr>
          <a:lstStyle/>
          <a:p>
            <a:r>
              <a:rPr lang="en-US" sz="3200" dirty="0" smtClean="0"/>
              <a:t>Item 0611: Presence of conservation agriculture </a:t>
            </a:r>
            <a:r>
              <a:rPr lang="en-US" sz="2500" b="0" dirty="0" smtClean="0"/>
              <a:t>(for the holding) </a:t>
            </a:r>
            <a:endParaRPr lang="en-US" sz="2500" b="0" dirty="0"/>
          </a:p>
        </p:txBody>
      </p:sp>
      <p:sp>
        <p:nvSpPr>
          <p:cNvPr id="3" name="2 Marcador de contenido"/>
          <p:cNvSpPr>
            <a:spLocks noGrp="1"/>
          </p:cNvSpPr>
          <p:nvPr>
            <p:ph idx="1"/>
          </p:nvPr>
        </p:nvSpPr>
        <p:spPr>
          <a:xfrm>
            <a:off x="953732" y="2132856"/>
            <a:ext cx="5346460" cy="4392488"/>
          </a:xfrm>
        </p:spPr>
        <p:txBody>
          <a:bodyPr>
            <a:normAutofit/>
          </a:bodyPr>
          <a:lstStyle/>
          <a:p>
            <a:pPr marL="82296" indent="0">
              <a:lnSpc>
                <a:spcPct val="100000"/>
              </a:lnSpc>
              <a:buNone/>
            </a:pPr>
            <a:r>
              <a:rPr lang="en-US" sz="1800" b="1" dirty="0" smtClean="0">
                <a:solidFill>
                  <a:srgbClr val="0070C0"/>
                </a:solidFill>
              </a:rPr>
              <a:t>Type:</a:t>
            </a:r>
            <a:r>
              <a:rPr lang="en-US" b="1" dirty="0" smtClean="0">
                <a:solidFill>
                  <a:srgbClr val="0070C0"/>
                </a:solidFill>
              </a:rPr>
              <a:t> </a:t>
            </a:r>
            <a:r>
              <a:rPr lang="en-US" sz="1700" b="1" dirty="0" smtClean="0"/>
              <a:t>Additional item. </a:t>
            </a:r>
            <a:r>
              <a:rPr lang="en-US" sz="1700" dirty="0" smtClean="0"/>
              <a:t>New item</a:t>
            </a:r>
          </a:p>
          <a:p>
            <a:pPr marL="82296" indent="0">
              <a:lnSpc>
                <a:spcPct val="100000"/>
              </a:lnSpc>
              <a:buNone/>
            </a:pPr>
            <a:r>
              <a:rPr lang="en-US" sz="1800" b="1" dirty="0">
                <a:solidFill>
                  <a:srgbClr val="0070C0"/>
                </a:solidFill>
              </a:rPr>
              <a:t>Reference period: </a:t>
            </a:r>
            <a:r>
              <a:rPr lang="en-US" sz="1700" dirty="0" smtClean="0"/>
              <a:t>census reference year</a:t>
            </a:r>
          </a:p>
          <a:p>
            <a:pPr marL="82296" indent="0">
              <a:lnSpc>
                <a:spcPct val="100000"/>
              </a:lnSpc>
              <a:buNone/>
            </a:pPr>
            <a:endParaRPr lang="en-US" dirty="0" smtClean="0"/>
          </a:p>
          <a:p>
            <a:pPr marL="82296" indent="0">
              <a:lnSpc>
                <a:spcPct val="100000"/>
              </a:lnSpc>
              <a:buNone/>
            </a:pPr>
            <a:r>
              <a:rPr lang="en-US" sz="1800" b="1" dirty="0">
                <a:solidFill>
                  <a:srgbClr val="0070C0"/>
                </a:solidFill>
              </a:rPr>
              <a:t>Concept : </a:t>
            </a:r>
            <a:r>
              <a:rPr lang="en-US" sz="1700" dirty="0" smtClean="0"/>
              <a:t>In addition to sustainable tillage practices, it is also important to keep soils covered for protecting them from the impacts of climatic conditions in order to achieve sustainable intensification of agriculture.</a:t>
            </a:r>
          </a:p>
          <a:p>
            <a:pPr marL="82296" indent="0">
              <a:lnSpc>
                <a:spcPct val="100000"/>
              </a:lnSpc>
              <a:buNone/>
            </a:pPr>
            <a:endParaRPr lang="en-US" dirty="0" smtClean="0"/>
          </a:p>
          <a:p>
            <a:pPr marL="82296" indent="0">
              <a:lnSpc>
                <a:spcPct val="100000"/>
              </a:lnSpc>
              <a:buNone/>
            </a:pPr>
            <a:r>
              <a:rPr lang="en-US" sz="1800" b="1" dirty="0" smtClean="0">
                <a:solidFill>
                  <a:srgbClr val="0070C0"/>
                </a:solidFill>
              </a:rPr>
              <a:t>Three </a:t>
            </a:r>
            <a:r>
              <a:rPr lang="en-US" sz="1800" b="1" dirty="0">
                <a:solidFill>
                  <a:srgbClr val="0070C0"/>
                </a:solidFill>
              </a:rPr>
              <a:t>Conservation Agricultural Principles:</a:t>
            </a:r>
          </a:p>
          <a:p>
            <a:pPr marL="639763" lvl="1" indent="-187325">
              <a:lnSpc>
                <a:spcPct val="100000"/>
              </a:lnSpc>
              <a:buFont typeface="Arial" panose="020B0604020202020204" pitchFamily="34" charset="0"/>
              <a:buChar char="•"/>
            </a:pPr>
            <a:r>
              <a:rPr lang="en-US" sz="1700" dirty="0" smtClean="0"/>
              <a:t>Zero/no tillage (Item 0610) in combination with</a:t>
            </a:r>
          </a:p>
          <a:p>
            <a:pPr marL="639763" lvl="1" indent="-187325">
              <a:lnSpc>
                <a:spcPct val="100000"/>
              </a:lnSpc>
              <a:buFont typeface="Arial" panose="020B0604020202020204" pitchFamily="34" charset="0"/>
              <a:buChar char="•"/>
            </a:pPr>
            <a:r>
              <a:rPr lang="en-US" sz="1700" dirty="0" smtClean="0"/>
              <a:t>Crop rotations (Item 0612)</a:t>
            </a:r>
          </a:p>
          <a:p>
            <a:pPr marL="639763" lvl="1" indent="-187325">
              <a:lnSpc>
                <a:spcPct val="100000"/>
              </a:lnSpc>
              <a:buFont typeface="Arial" panose="020B0604020202020204" pitchFamily="34" charset="0"/>
              <a:buChar char="•"/>
            </a:pPr>
            <a:r>
              <a:rPr lang="en-US" sz="1700" dirty="0" smtClean="0"/>
              <a:t>Permanent soil cover.</a:t>
            </a:r>
          </a:p>
          <a:p>
            <a:pPr lvl="1">
              <a:lnSpc>
                <a:spcPct val="100000"/>
              </a:lnSpc>
              <a:buFont typeface="Wingdings" pitchFamily="2" charset="2"/>
              <a:buChar char="v"/>
            </a:pPr>
            <a:endParaRPr lang="en-US" dirty="0" smtClean="0"/>
          </a:p>
        </p:txBody>
      </p:sp>
      <p:pic>
        <p:nvPicPr>
          <p:cNvPr id="13314" name="Picture 2" descr="http://www-naweb.iaea.org/nafa/swmn/images/conservation-agriculture.jpg"/>
          <p:cNvPicPr>
            <a:picLocks noChangeAspect="1" noChangeArrowheads="1"/>
          </p:cNvPicPr>
          <p:nvPr/>
        </p:nvPicPr>
        <p:blipFill>
          <a:blip r:embed="rId3" cstate="print"/>
          <a:srcRect/>
          <a:stretch>
            <a:fillRect/>
          </a:stretch>
        </p:blipFill>
        <p:spPr bwMode="auto">
          <a:xfrm>
            <a:off x="6228184" y="2309992"/>
            <a:ext cx="2715766" cy="1911096"/>
          </a:xfrm>
          <a:prstGeom prst="teardrop">
            <a:avLst/>
          </a:prstGeom>
          <a:noFill/>
        </p:spPr>
      </p:pic>
      <p:pic>
        <p:nvPicPr>
          <p:cNvPr id="13316" name="Picture 4" descr="http://www.inspia-europe.eu/wp-content/uploads/2014/11/bmp1.png"/>
          <p:cNvPicPr>
            <a:picLocks noChangeAspect="1" noChangeArrowheads="1"/>
          </p:cNvPicPr>
          <p:nvPr/>
        </p:nvPicPr>
        <p:blipFill>
          <a:blip r:embed="rId4" cstate="print"/>
          <a:srcRect/>
          <a:stretch>
            <a:fillRect/>
          </a:stretch>
        </p:blipFill>
        <p:spPr bwMode="auto">
          <a:xfrm>
            <a:off x="5998302" y="4365104"/>
            <a:ext cx="3470242" cy="1872208"/>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8112" y="908720"/>
            <a:ext cx="7884368" cy="1143000"/>
          </a:xfrm>
        </p:spPr>
        <p:txBody>
          <a:bodyPr anchor="ctr">
            <a:normAutofit/>
          </a:bodyPr>
          <a:lstStyle/>
          <a:p>
            <a:r>
              <a:rPr lang="en-US" sz="3200" dirty="0" smtClean="0"/>
              <a:t>Item 0612: Presence of soil conservation practices </a:t>
            </a:r>
            <a:r>
              <a:rPr lang="en-US" sz="2500" b="0" dirty="0" smtClean="0"/>
              <a:t>(for the holding) </a:t>
            </a:r>
            <a:endParaRPr lang="en-US" sz="2500" b="0" dirty="0"/>
          </a:p>
        </p:txBody>
      </p:sp>
      <p:sp>
        <p:nvSpPr>
          <p:cNvPr id="3" name="2 Marcador de contenido"/>
          <p:cNvSpPr>
            <a:spLocks noGrp="1"/>
          </p:cNvSpPr>
          <p:nvPr>
            <p:ph idx="1"/>
          </p:nvPr>
        </p:nvSpPr>
        <p:spPr>
          <a:xfrm>
            <a:off x="1020470" y="2339752"/>
            <a:ext cx="5135706" cy="4093080"/>
          </a:xfrm>
        </p:spPr>
        <p:txBody>
          <a:bodyPr>
            <a:normAutofit/>
          </a:bodyPr>
          <a:lstStyle/>
          <a:p>
            <a:pPr>
              <a:lnSpc>
                <a:spcPct val="100000"/>
              </a:lnSpc>
              <a:buNone/>
            </a:pPr>
            <a:r>
              <a:rPr lang="en-US" b="1" dirty="0" smtClean="0">
                <a:solidFill>
                  <a:srgbClr val="0070C0"/>
                </a:solidFill>
              </a:rPr>
              <a:t>Type: </a:t>
            </a:r>
            <a:r>
              <a:rPr lang="en-US" b="1" dirty="0" smtClean="0"/>
              <a:t>Additional item. </a:t>
            </a:r>
            <a:r>
              <a:rPr lang="en-US" dirty="0" smtClean="0"/>
              <a:t>New item</a:t>
            </a:r>
          </a:p>
          <a:p>
            <a:pPr>
              <a:lnSpc>
                <a:spcPct val="100000"/>
              </a:lnSpc>
              <a:buNone/>
            </a:pPr>
            <a:r>
              <a:rPr lang="en-US" b="1" dirty="0">
                <a:solidFill>
                  <a:srgbClr val="0070C0"/>
                </a:solidFill>
              </a:rPr>
              <a:t>Reference period: </a:t>
            </a:r>
            <a:r>
              <a:rPr lang="en-US" dirty="0" smtClean="0"/>
              <a:t>census reference year</a:t>
            </a:r>
          </a:p>
          <a:p>
            <a:pPr>
              <a:lnSpc>
                <a:spcPct val="100000"/>
              </a:lnSpc>
              <a:buNone/>
            </a:pPr>
            <a:r>
              <a:rPr lang="en-US" b="1" dirty="0">
                <a:solidFill>
                  <a:srgbClr val="0070C0"/>
                </a:solidFill>
              </a:rPr>
              <a:t>Concept : </a:t>
            </a:r>
            <a:r>
              <a:rPr lang="en-US" dirty="0" smtClean="0"/>
              <a:t>Soil conservation is a sustainable practice to prevent and reverse soil degradation through appropriate land use and management practices. It includes prevention and reduction of soil erosion, compaction and salinity, conservation or drainage of soil water.</a:t>
            </a:r>
          </a:p>
          <a:p>
            <a:pPr>
              <a:lnSpc>
                <a:spcPct val="100000"/>
              </a:lnSpc>
              <a:buNone/>
            </a:pPr>
            <a:r>
              <a:rPr lang="en-US" b="1" dirty="0">
                <a:solidFill>
                  <a:srgbClr val="0070C0"/>
                </a:solidFill>
              </a:rPr>
              <a:t>Types of soil conservation practices: </a:t>
            </a:r>
          </a:p>
          <a:p>
            <a:pPr lvl="1">
              <a:lnSpc>
                <a:spcPct val="100000"/>
              </a:lnSpc>
              <a:buFont typeface="Arial" panose="020B0604020202020204" pitchFamily="34" charset="0"/>
              <a:buChar char="•"/>
            </a:pPr>
            <a:r>
              <a:rPr lang="en-US" b="1" dirty="0" smtClean="0"/>
              <a:t>Crop rotation: </a:t>
            </a:r>
            <a:r>
              <a:rPr lang="en-US" dirty="0" smtClean="0"/>
              <a:t>growing of alternating species or families of crops in a specific in a planned pattern or sequence.</a:t>
            </a:r>
            <a:endParaRPr lang="en-US" b="1" dirty="0" smtClean="0"/>
          </a:p>
          <a:p>
            <a:pPr lvl="1">
              <a:lnSpc>
                <a:spcPct val="100000"/>
              </a:lnSpc>
              <a:buFont typeface="Arial" panose="020B0604020202020204" pitchFamily="34" charset="0"/>
              <a:buChar char="•"/>
            </a:pPr>
            <a:r>
              <a:rPr lang="en-US" b="1" dirty="0" smtClean="0"/>
              <a:t>Terracing: </a:t>
            </a:r>
            <a:r>
              <a:rPr lang="en-US" dirty="0" smtClean="0"/>
              <a:t>terraces on slopping lands mainly used for erosion control and for growing crops.</a:t>
            </a:r>
            <a:endParaRPr lang="en-US" b="1" dirty="0" smtClean="0"/>
          </a:p>
          <a:p>
            <a:pPr>
              <a:lnSpc>
                <a:spcPct val="100000"/>
              </a:lnSpc>
              <a:buFont typeface="Wingdings" pitchFamily="2" charset="2"/>
              <a:buChar char="Ø"/>
            </a:pPr>
            <a:endParaRPr lang="en-US" dirty="0" smtClean="0"/>
          </a:p>
          <a:p>
            <a:pPr lvl="1">
              <a:lnSpc>
                <a:spcPct val="100000"/>
              </a:lnSpc>
              <a:buNone/>
            </a:pPr>
            <a:endParaRPr lang="en-US" dirty="0" smtClean="0"/>
          </a:p>
        </p:txBody>
      </p:sp>
      <p:pic>
        <p:nvPicPr>
          <p:cNvPr id="12292" name="Picture 4" descr="https://www.ces.ncsu.edu/wp-content/uploads/2014/12/crop-rotation.jpg"/>
          <p:cNvPicPr>
            <a:picLocks noChangeAspect="1" noChangeArrowheads="1"/>
          </p:cNvPicPr>
          <p:nvPr/>
        </p:nvPicPr>
        <p:blipFill>
          <a:blip r:embed="rId3" cstate="print"/>
          <a:srcRect/>
          <a:stretch>
            <a:fillRect/>
          </a:stretch>
        </p:blipFill>
        <p:spPr bwMode="auto">
          <a:xfrm>
            <a:off x="6856729" y="2204865"/>
            <a:ext cx="1819727" cy="2016224"/>
          </a:xfrm>
          <a:prstGeom prst="rect">
            <a:avLst/>
          </a:prstGeom>
          <a:noFill/>
        </p:spPr>
      </p:pic>
      <p:pic>
        <p:nvPicPr>
          <p:cNvPr id="12294" name="Picture 6" descr="http://lh3.ggpht.com/-LBkmHsPl3XU/TmMb5-qgdiI/AAAAAAAAQHA/eu3yiXNXKPU/rice-terraces-8%25255B2%25255D.jpg?imgmax=800"/>
          <p:cNvPicPr>
            <a:picLocks noChangeAspect="1" noChangeArrowheads="1"/>
          </p:cNvPicPr>
          <p:nvPr/>
        </p:nvPicPr>
        <p:blipFill>
          <a:blip r:embed="rId4" cstate="print"/>
          <a:srcRect/>
          <a:stretch>
            <a:fillRect/>
          </a:stretch>
        </p:blipFill>
        <p:spPr bwMode="auto">
          <a:xfrm>
            <a:off x="6702395" y="4437112"/>
            <a:ext cx="2118077" cy="1728192"/>
          </a:xfrm>
          <a:prstGeom prst="ellipse">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7920880" cy="1143000"/>
          </a:xfrm>
        </p:spPr>
        <p:txBody>
          <a:bodyPr anchor="ctr">
            <a:normAutofit fontScale="90000"/>
          </a:bodyPr>
          <a:lstStyle/>
          <a:p>
            <a:r>
              <a:rPr lang="en-US" sz="3200" dirty="0" smtClean="0"/>
              <a:t>Item 1501: Type of animal grazing practices</a:t>
            </a:r>
            <a:br>
              <a:rPr lang="en-US" sz="3200" dirty="0" smtClean="0"/>
            </a:br>
            <a:r>
              <a:rPr lang="en-US" sz="3200" b="0" dirty="0" smtClean="0"/>
              <a:t>(for the holding) </a:t>
            </a:r>
            <a:endParaRPr lang="en-US" sz="3200" b="0" dirty="0"/>
          </a:p>
        </p:txBody>
      </p:sp>
      <p:sp>
        <p:nvSpPr>
          <p:cNvPr id="3" name="2 Marcador de contenido"/>
          <p:cNvSpPr>
            <a:spLocks noGrp="1"/>
          </p:cNvSpPr>
          <p:nvPr>
            <p:ph idx="1"/>
          </p:nvPr>
        </p:nvSpPr>
        <p:spPr>
          <a:xfrm>
            <a:off x="971600" y="2492896"/>
            <a:ext cx="5256584" cy="3528392"/>
          </a:xfrm>
        </p:spPr>
        <p:txBody>
          <a:bodyPr>
            <a:normAutofit/>
          </a:bodyPr>
          <a:lstStyle/>
          <a:p>
            <a:pPr marL="0" indent="0">
              <a:lnSpc>
                <a:spcPct val="100000"/>
              </a:lnSpc>
              <a:buNone/>
            </a:pPr>
            <a:r>
              <a:rPr lang="en-US" b="1" dirty="0" smtClean="0">
                <a:solidFill>
                  <a:srgbClr val="0070C0"/>
                </a:solidFill>
              </a:rPr>
              <a:t>This item correspond to Theme # 15 (Environment, GHG emissions).</a:t>
            </a:r>
          </a:p>
          <a:p>
            <a:pPr marL="82296" indent="0">
              <a:lnSpc>
                <a:spcPct val="100000"/>
              </a:lnSpc>
              <a:buNone/>
            </a:pPr>
            <a:r>
              <a:rPr lang="en-US" b="1" dirty="0" smtClean="0">
                <a:solidFill>
                  <a:srgbClr val="0070C0"/>
                </a:solidFill>
              </a:rPr>
              <a:t>Type: </a:t>
            </a:r>
            <a:r>
              <a:rPr lang="en-US" dirty="0" smtClean="0"/>
              <a:t>Additional item. New item</a:t>
            </a:r>
          </a:p>
          <a:p>
            <a:pPr marL="82296" indent="0">
              <a:lnSpc>
                <a:spcPct val="100000"/>
              </a:lnSpc>
              <a:buNone/>
            </a:pPr>
            <a:r>
              <a:rPr lang="en-US" b="1" dirty="0">
                <a:solidFill>
                  <a:srgbClr val="0070C0"/>
                </a:solidFill>
              </a:rPr>
              <a:t>Reference period: </a:t>
            </a:r>
            <a:r>
              <a:rPr lang="en-US" dirty="0" smtClean="0"/>
              <a:t>census reference year</a:t>
            </a:r>
          </a:p>
          <a:p>
            <a:pPr marL="82296" indent="0">
              <a:lnSpc>
                <a:spcPct val="100000"/>
              </a:lnSpc>
              <a:buNone/>
            </a:pPr>
            <a:r>
              <a:rPr lang="en-US" b="1" dirty="0">
                <a:solidFill>
                  <a:srgbClr val="0070C0"/>
                </a:solidFill>
              </a:rPr>
              <a:t>Concept : </a:t>
            </a:r>
            <a:r>
              <a:rPr lang="en-US" dirty="0" smtClean="0"/>
              <a:t>Animal grazing is practically the only source of feed for livestock raised under the grazing system (Item 0501).</a:t>
            </a:r>
          </a:p>
          <a:p>
            <a:pPr marL="82296" indent="0">
              <a:lnSpc>
                <a:spcPct val="100000"/>
              </a:lnSpc>
              <a:buNone/>
            </a:pPr>
            <a:r>
              <a:rPr lang="en-US" b="1" dirty="0">
                <a:solidFill>
                  <a:srgbClr val="0070C0"/>
                </a:solidFill>
              </a:rPr>
              <a:t>Which is the reason to include this new item? </a:t>
            </a:r>
            <a:r>
              <a:rPr lang="en-US" dirty="0" smtClean="0"/>
              <a:t>Animal grazing has a significant impact in the quality of pastures which can be non-degraded, moderately degraded or severely degraded. Combining this information with Theme 5 (Livestock) improves estimation on the status of pastures.</a:t>
            </a:r>
          </a:p>
          <a:p>
            <a:pPr>
              <a:lnSpc>
                <a:spcPct val="100000"/>
              </a:lnSpc>
              <a:buNone/>
            </a:pPr>
            <a:endParaRPr lang="en-US" dirty="0" smtClean="0"/>
          </a:p>
        </p:txBody>
      </p:sp>
      <p:pic>
        <p:nvPicPr>
          <p:cNvPr id="9220" name="Picture 4" descr="http://farmandredmoon.com/wp-content/uploads/2011/07/Khalid-Cows-Lambs-in-Pasture-590x332.jpg"/>
          <p:cNvPicPr>
            <a:picLocks noChangeAspect="1" noChangeArrowheads="1"/>
          </p:cNvPicPr>
          <p:nvPr/>
        </p:nvPicPr>
        <p:blipFill>
          <a:blip r:embed="rId3" cstate="print"/>
          <a:srcRect/>
          <a:stretch>
            <a:fillRect/>
          </a:stretch>
        </p:blipFill>
        <p:spPr bwMode="auto">
          <a:xfrm>
            <a:off x="6084168" y="2492896"/>
            <a:ext cx="2943218" cy="1800200"/>
          </a:xfrm>
          <a:prstGeom prst="teardrop">
            <a:avLst/>
          </a:prstGeom>
          <a:noFill/>
        </p:spPr>
      </p:pic>
      <p:sp>
        <p:nvSpPr>
          <p:cNvPr id="4" name="Slide Number Placeholder 3"/>
          <p:cNvSpPr>
            <a:spLocks noGrp="1"/>
          </p:cNvSpPr>
          <p:nvPr>
            <p:ph type="sldNum" sz="quarter" idx="12"/>
          </p:nvPr>
        </p:nvSpPr>
        <p:spPr/>
        <p:txBody>
          <a:bodyPr/>
          <a:lstStyle/>
          <a:p>
            <a:fld id="{8947629C-8F4C-4228-A0D5-1DD048027068}" type="slidenum">
              <a:rPr lang="es-ES" smtClean="0"/>
              <a:pPr/>
              <a:t>24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32240" y="2204864"/>
            <a:ext cx="1763688" cy="4464496"/>
            <a:chOff x="7236296" y="1556792"/>
            <a:chExt cx="1763688" cy="4320480"/>
          </a:xfrm>
        </p:grpSpPr>
        <p:sp>
          <p:nvSpPr>
            <p:cNvPr id="5" name="Horizontal Scroll 4"/>
            <p:cNvSpPr/>
            <p:nvPr/>
          </p:nvSpPr>
          <p:spPr>
            <a:xfrm>
              <a:off x="7236296" y="1556792"/>
              <a:ext cx="1763688" cy="1584176"/>
            </a:xfrm>
            <a:prstGeom prst="horizontalScroll">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Horizontal Scroll 5"/>
            <p:cNvSpPr/>
            <p:nvPr/>
          </p:nvSpPr>
          <p:spPr>
            <a:xfrm>
              <a:off x="7236296" y="2996952"/>
              <a:ext cx="1691680" cy="1440160"/>
            </a:xfrm>
            <a:prstGeom prst="horizontalScroll">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Horizontal Scroll 6"/>
            <p:cNvSpPr/>
            <p:nvPr/>
          </p:nvSpPr>
          <p:spPr>
            <a:xfrm>
              <a:off x="7236296" y="4437112"/>
              <a:ext cx="1691680" cy="1440160"/>
            </a:xfrm>
            <a:prstGeom prst="horizontalScroll">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 name="1 Título"/>
          <p:cNvSpPr>
            <a:spLocks noGrp="1"/>
          </p:cNvSpPr>
          <p:nvPr>
            <p:ph type="title"/>
          </p:nvPr>
        </p:nvSpPr>
        <p:spPr>
          <a:xfrm>
            <a:off x="1006247" y="980728"/>
            <a:ext cx="8118140" cy="1431032"/>
          </a:xfrm>
        </p:spPr>
        <p:txBody>
          <a:bodyPr anchor="ctr">
            <a:normAutofit fontScale="90000"/>
          </a:bodyPr>
          <a:lstStyle/>
          <a:p>
            <a:r>
              <a:rPr lang="en-US" sz="3200" dirty="0" smtClean="0"/>
              <a:t>Items 0411 &amp; 0412: Use of each type of fertilizer and area fertilized for each type of fertilizer and major crop type </a:t>
            </a:r>
            <a:r>
              <a:rPr lang="en-US" sz="3200" b="0" dirty="0" smtClean="0"/>
              <a:t>(for the holding) </a:t>
            </a:r>
            <a:endParaRPr lang="en-US" sz="3200" b="0" dirty="0"/>
          </a:p>
        </p:txBody>
      </p:sp>
      <p:sp>
        <p:nvSpPr>
          <p:cNvPr id="3" name="2 Marcador de contenido"/>
          <p:cNvSpPr>
            <a:spLocks noGrp="1"/>
          </p:cNvSpPr>
          <p:nvPr>
            <p:ph idx="1"/>
          </p:nvPr>
        </p:nvSpPr>
        <p:spPr>
          <a:xfrm>
            <a:off x="1025860" y="2492896"/>
            <a:ext cx="4914292" cy="3816424"/>
          </a:xfrm>
        </p:spPr>
        <p:txBody>
          <a:bodyPr>
            <a:normAutofit/>
          </a:bodyPr>
          <a:lstStyle/>
          <a:p>
            <a:pPr>
              <a:buNone/>
            </a:pPr>
            <a:r>
              <a:rPr lang="en-US" b="1" dirty="0" smtClean="0"/>
              <a:t>These items correspond to Theme # 4 (Crops).</a:t>
            </a:r>
          </a:p>
          <a:p>
            <a:pPr marL="82296" indent="0">
              <a:buNone/>
            </a:pPr>
            <a:r>
              <a:rPr lang="en-US" b="1" dirty="0" smtClean="0">
                <a:solidFill>
                  <a:srgbClr val="0070C0"/>
                </a:solidFill>
              </a:rPr>
              <a:t>Type: </a:t>
            </a:r>
          </a:p>
          <a:p>
            <a:pPr lvl="1">
              <a:lnSpc>
                <a:spcPct val="110000"/>
              </a:lnSpc>
              <a:buFont typeface="Arial" panose="020B0604020202020204" pitchFamily="34" charset="0"/>
              <a:buChar char="•"/>
            </a:pPr>
            <a:r>
              <a:rPr lang="en-US" dirty="0" smtClean="0"/>
              <a:t>Use of fertilizers</a:t>
            </a:r>
            <a:r>
              <a:rPr lang="en-US" b="1" dirty="0" smtClean="0"/>
              <a:t>: Essential item</a:t>
            </a:r>
            <a:r>
              <a:rPr lang="en-US" dirty="0" smtClean="0"/>
              <a:t>.</a:t>
            </a:r>
          </a:p>
          <a:p>
            <a:pPr lvl="1">
              <a:lnSpc>
                <a:spcPct val="110000"/>
              </a:lnSpc>
              <a:buFont typeface="Arial" panose="020B0604020202020204" pitchFamily="34" charset="0"/>
              <a:buChar char="•"/>
            </a:pPr>
            <a:r>
              <a:rPr lang="en-US" dirty="0" smtClean="0"/>
              <a:t>Area fertilized: </a:t>
            </a:r>
            <a:r>
              <a:rPr lang="en-US" b="1" dirty="0" smtClean="0"/>
              <a:t>Additional item.</a:t>
            </a:r>
          </a:p>
          <a:p>
            <a:pPr marL="82296" indent="0">
              <a:buNone/>
            </a:pPr>
            <a:r>
              <a:rPr lang="en-US" b="1" dirty="0">
                <a:solidFill>
                  <a:srgbClr val="0070C0"/>
                </a:solidFill>
              </a:rPr>
              <a:t>Reference period: </a:t>
            </a:r>
            <a:r>
              <a:rPr lang="en-US" dirty="0" smtClean="0"/>
              <a:t>census reference year</a:t>
            </a:r>
          </a:p>
          <a:p>
            <a:pPr marL="82296" indent="0">
              <a:buNone/>
            </a:pPr>
            <a:r>
              <a:rPr lang="en-US" b="1" dirty="0">
                <a:solidFill>
                  <a:srgbClr val="0070C0"/>
                </a:solidFill>
              </a:rPr>
              <a:t>Reason to include these items in Theme #6. </a:t>
            </a:r>
            <a:r>
              <a:rPr lang="en-US" dirty="0" smtClean="0"/>
              <a:t>Use of fertilizers and whether organic or inorganic practices are followed is important for understanding of sustainable agriculture practices.</a:t>
            </a:r>
          </a:p>
          <a:p>
            <a:pPr>
              <a:buNone/>
            </a:pPr>
            <a:endParaRPr lang="en-US" dirty="0" smtClean="0"/>
          </a:p>
        </p:txBody>
      </p:sp>
      <p:sp>
        <p:nvSpPr>
          <p:cNvPr id="8" name="Slide Number Placeholder 7"/>
          <p:cNvSpPr>
            <a:spLocks noGrp="1"/>
          </p:cNvSpPr>
          <p:nvPr>
            <p:ph type="sldNum" sz="quarter" idx="12"/>
          </p:nvPr>
        </p:nvSpPr>
        <p:spPr/>
        <p:txBody>
          <a:bodyPr/>
          <a:lstStyle/>
          <a:p>
            <a:fld id="{8947629C-8F4C-4228-A0D5-1DD048027068}" type="slidenum">
              <a:rPr lang="es-ES" smtClean="0"/>
              <a:pPr/>
              <a:t>25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52736"/>
            <a:ext cx="4478125" cy="511156"/>
          </a:xfrm>
        </p:spPr>
        <p:txBody>
          <a:bodyPr anchor="t">
            <a:normAutofit fontScale="90000"/>
          </a:bodyPr>
          <a:lstStyle/>
          <a:p>
            <a:r>
              <a:rPr lang="en-US" sz="3200" dirty="0" smtClean="0"/>
              <a:t>Irrigation</a:t>
            </a:r>
            <a:endParaRPr lang="en-US" sz="3200" dirty="0"/>
          </a:p>
        </p:txBody>
      </p:sp>
      <p:sp>
        <p:nvSpPr>
          <p:cNvPr id="3" name="2 Marcador de contenido"/>
          <p:cNvSpPr>
            <a:spLocks noGrp="1"/>
          </p:cNvSpPr>
          <p:nvPr>
            <p:ph idx="1"/>
          </p:nvPr>
        </p:nvSpPr>
        <p:spPr>
          <a:xfrm>
            <a:off x="946498" y="1628800"/>
            <a:ext cx="5497710" cy="2592288"/>
          </a:xfrm>
        </p:spPr>
        <p:txBody>
          <a:bodyPr anchor="ctr">
            <a:normAutofit/>
          </a:bodyPr>
          <a:lstStyle/>
          <a:p>
            <a:pPr>
              <a:buNone/>
            </a:pPr>
            <a:r>
              <a:rPr lang="en-US" b="1" dirty="0" smtClean="0">
                <a:solidFill>
                  <a:srgbClr val="0070C0"/>
                </a:solidFill>
              </a:rPr>
              <a:t>It </a:t>
            </a:r>
            <a:r>
              <a:rPr lang="en-US" sz="2000" b="1" dirty="0" smtClean="0">
                <a:solidFill>
                  <a:srgbClr val="0070C0"/>
                </a:solidFill>
              </a:rPr>
              <a:t>corresponds to Theme # 3 (Irrigation).</a:t>
            </a:r>
            <a:endParaRPr lang="en-US" sz="2000" dirty="0" smtClean="0">
              <a:solidFill>
                <a:srgbClr val="0070C0"/>
              </a:solidFill>
            </a:endParaRPr>
          </a:p>
          <a:p>
            <a:pPr marL="92075" indent="-9525">
              <a:buNone/>
              <a:tabLst>
                <a:tab pos="92075" algn="l"/>
              </a:tabLst>
            </a:pPr>
            <a:r>
              <a:rPr lang="en-US" sz="2000" b="1" dirty="0" smtClean="0"/>
              <a:t>Irrigation practices </a:t>
            </a:r>
            <a:r>
              <a:rPr lang="en-US" sz="2000" dirty="0" smtClean="0"/>
              <a:t>are important for understanding of sustainable agriculture practices. Relevant items are covered in Theme 3.</a:t>
            </a:r>
          </a:p>
          <a:p>
            <a:pPr>
              <a:buNone/>
            </a:pPr>
            <a:endParaRPr lang="en-US" dirty="0" smtClean="0"/>
          </a:p>
        </p:txBody>
      </p:sp>
      <p:pic>
        <p:nvPicPr>
          <p:cNvPr id="4" name="Picture 3"/>
          <p:cNvPicPr>
            <a:picLocks noChangeAspect="1"/>
          </p:cNvPicPr>
          <p:nvPr/>
        </p:nvPicPr>
        <p:blipFill>
          <a:blip r:embed="rId3" cstate="print"/>
          <a:stretch>
            <a:fillRect/>
          </a:stretch>
        </p:blipFill>
        <p:spPr>
          <a:xfrm>
            <a:off x="4414292" y="3140968"/>
            <a:ext cx="4729708" cy="3547281"/>
          </a:xfrm>
          <a:prstGeom prst="cloud">
            <a:avLst/>
          </a:prstGeom>
        </p:spPr>
      </p:pic>
      <p:sp>
        <p:nvSpPr>
          <p:cNvPr id="5" name="Slide Number Placeholder 4"/>
          <p:cNvSpPr>
            <a:spLocks noGrp="1"/>
          </p:cNvSpPr>
          <p:nvPr>
            <p:ph type="sldNum" sz="quarter" idx="12"/>
          </p:nvPr>
        </p:nvSpPr>
        <p:spPr/>
        <p:txBody>
          <a:bodyPr/>
          <a:lstStyle/>
          <a:p>
            <a:fld id="{8947629C-8F4C-4228-A0D5-1DD048027068}" type="slidenum">
              <a:rPr lang="es-ES" smtClean="0"/>
              <a:pPr/>
              <a:t>26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18784" y="260648"/>
            <a:ext cx="5525216" cy="582594"/>
          </a:xfrm>
        </p:spPr>
        <p:txBody>
          <a:bodyPr anchor="ctr">
            <a:normAutofit/>
          </a:bodyPr>
          <a:lstStyle/>
          <a:p>
            <a:r>
              <a:rPr lang="en-US" sz="3200" dirty="0" smtClean="0">
                <a:solidFill>
                  <a:schemeClr val="tx1"/>
                </a:solidFill>
              </a:rPr>
              <a:t>Country experiences</a:t>
            </a:r>
            <a:endParaRPr lang="en-US" sz="3200" dirty="0">
              <a:solidFill>
                <a:schemeClr val="tx1"/>
              </a:solidFill>
            </a:endParaRPr>
          </a:p>
        </p:txBody>
      </p:sp>
      <p:sp>
        <p:nvSpPr>
          <p:cNvPr id="5" name="Rectangle 4"/>
          <p:cNvSpPr/>
          <p:nvPr/>
        </p:nvSpPr>
        <p:spPr>
          <a:xfrm>
            <a:off x="1041887" y="980728"/>
            <a:ext cx="7848872" cy="492443"/>
          </a:xfrm>
          <a:prstGeom prst="rect">
            <a:avLst/>
          </a:prstGeom>
          <a:solidFill>
            <a:schemeClr val="accent1">
              <a:lumMod val="20000"/>
              <a:lumOff val="80000"/>
              <a:alpha val="41000"/>
            </a:schemeClr>
          </a:solidFill>
        </p:spPr>
        <p:txBody>
          <a:bodyPr wrap="square">
            <a:spAutoFit/>
          </a:bodyPr>
          <a:lstStyle/>
          <a:p>
            <a:r>
              <a:rPr lang="en-GB" sz="2600" b="1" dirty="0" smtClean="0">
                <a:solidFill>
                  <a:srgbClr val="0070C0"/>
                </a:solidFill>
                <a:latin typeface="Times New Roman" panose="02020603050405020304" pitchFamily="18" charset="0"/>
                <a:cs typeface="Times New Roman" panose="02020603050405020304" pitchFamily="18" charset="0"/>
              </a:rPr>
              <a:t>Saint Lucia: Agricultural Census 2007</a:t>
            </a:r>
            <a:endParaRPr lang="en-GB" sz="2600" b="1" dirty="0">
              <a:solidFill>
                <a:srgbClr val="0070C0"/>
              </a:solidFill>
              <a:latin typeface="Times New Roman" panose="02020603050405020304" pitchFamily="18" charset="0"/>
              <a:cs typeface="Times New Roman" panose="02020603050405020304"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6663132" y="4941168"/>
            <a:ext cx="1747275" cy="173674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947629C-8F4C-4228-A0D5-1DD048027068}" type="slidenum">
              <a:rPr lang="es-ES" smtClean="0"/>
              <a:pPr/>
              <a:t>27</a:t>
            </a:fld>
            <a:endParaRPr lang="es-ES" dirty="0"/>
          </a:p>
        </p:txBody>
      </p:sp>
      <p:sp>
        <p:nvSpPr>
          <p:cNvPr id="4" name="Rectangle 3"/>
          <p:cNvSpPr/>
          <p:nvPr/>
        </p:nvSpPr>
        <p:spPr>
          <a:xfrm>
            <a:off x="1041887" y="1844824"/>
            <a:ext cx="7571761" cy="4370427"/>
          </a:xfrm>
          <a:prstGeom prst="rect">
            <a:avLst/>
          </a:prstGeom>
        </p:spPr>
        <p:txBody>
          <a:bodyPr wrap="square">
            <a:spAutoFit/>
          </a:bodyPr>
          <a:lstStyle/>
          <a:p>
            <a:pPr marL="342900" indent="-342900">
              <a:buFont typeface="Arial" panose="020B0604020202020204" pitchFamily="34" charset="0"/>
              <a:buChar char="•"/>
            </a:pPr>
            <a:r>
              <a:rPr lang="en-US" sz="2200" b="1" dirty="0">
                <a:solidFill>
                  <a:schemeClr val="bg2">
                    <a:lumMod val="25000"/>
                  </a:schemeClr>
                </a:solidFill>
                <a:latin typeface="Times New Roman" panose="02020603050405020304" pitchFamily="18" charset="0"/>
                <a:cs typeface="Times New Roman" panose="02020603050405020304" pitchFamily="18" charset="0"/>
              </a:rPr>
              <a:t>Selected machinery and equipment </a:t>
            </a:r>
            <a:r>
              <a:rPr lang="en-US" sz="2200" i="1" dirty="0">
                <a:solidFill>
                  <a:schemeClr val="bg2">
                    <a:lumMod val="25000"/>
                  </a:schemeClr>
                </a:solidFill>
                <a:latin typeface="Times New Roman" panose="02020603050405020304" pitchFamily="18" charset="0"/>
                <a:cs typeface="Times New Roman" panose="02020603050405020304" pitchFamily="18" charset="0"/>
              </a:rPr>
              <a:t>(manually operated, machine-powered, other machinery/equipment):</a:t>
            </a:r>
          </a:p>
          <a:p>
            <a:pPr marL="622300" indent="-355600">
              <a:buFont typeface="Wingdings" panose="05000000000000000000" pitchFamily="2" charset="2"/>
              <a:buChar char="v"/>
            </a:pP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Owned</a:t>
            </a:r>
          </a:p>
          <a:p>
            <a:pPr marL="622300" indent="-355600">
              <a:buFont typeface="Wingdings" panose="05000000000000000000" pitchFamily="2" charset="2"/>
              <a:buChar char="v"/>
            </a:pP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Used in 2006</a:t>
            </a:r>
          </a:p>
          <a:p>
            <a:pPr marL="622300" indent="-355600">
              <a:buFont typeface="Wingdings" panose="05000000000000000000" pitchFamily="2" charset="2"/>
              <a:buChar char="v"/>
            </a:pPr>
            <a:endParaRPr lang="en-US" i="1" dirty="0"/>
          </a:p>
          <a:p>
            <a:pPr marL="342900" indent="-342900">
              <a:buFont typeface="Arial" panose="020B0604020202020204" pitchFamily="34" charset="0"/>
              <a:buChar char="•"/>
            </a:pPr>
            <a:r>
              <a:rPr lang="en-US" sz="2200" dirty="0">
                <a:solidFill>
                  <a:schemeClr val="bg2">
                    <a:lumMod val="25000"/>
                  </a:schemeClr>
                </a:solidFill>
                <a:latin typeface="Times New Roman" panose="02020603050405020304" pitchFamily="18" charset="0"/>
                <a:cs typeface="Times New Roman" panose="02020603050405020304" pitchFamily="18" charset="0"/>
              </a:rPr>
              <a:t>Use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of fertilizers </a:t>
            </a:r>
            <a:r>
              <a:rPr lang="en-US" sz="2200" dirty="0" smtClean="0">
                <a:solidFill>
                  <a:schemeClr val="bg2">
                    <a:lumMod val="25000"/>
                  </a:schemeClr>
                </a:solidFill>
                <a:latin typeface="Times New Roman" panose="02020603050405020304" pitchFamily="18" charset="0"/>
                <a:cs typeface="Times New Roman" panose="02020603050405020304" pitchFamily="18" charset="0"/>
              </a:rPr>
              <a:t>by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type </a:t>
            </a:r>
            <a:r>
              <a:rPr lang="en-US" sz="2200" dirty="0" smtClean="0">
                <a:solidFill>
                  <a:schemeClr val="bg2">
                    <a:lumMod val="25000"/>
                  </a:schemeClr>
                </a:solidFill>
                <a:latin typeface="Times New Roman" panose="02020603050405020304" pitchFamily="18" charset="0"/>
                <a:cs typeface="Times New Roman" panose="02020603050405020304" pitchFamily="18" charset="0"/>
              </a:rPr>
              <a:t>on </a:t>
            </a:r>
            <a:r>
              <a:rPr lang="en-US" sz="2200" dirty="0">
                <a:solidFill>
                  <a:schemeClr val="bg2">
                    <a:lumMod val="25000"/>
                  </a:schemeClr>
                </a:solidFill>
                <a:latin typeface="Times New Roman" panose="02020603050405020304" pitchFamily="18" charset="0"/>
                <a:cs typeface="Times New Roman" panose="02020603050405020304" pitchFamily="18" charset="0"/>
              </a:rPr>
              <a:t>the holding in </a:t>
            </a:r>
            <a:r>
              <a:rPr lang="en-US" sz="2200" dirty="0" smtClean="0">
                <a:solidFill>
                  <a:schemeClr val="bg2">
                    <a:lumMod val="25000"/>
                  </a:schemeClr>
                </a:solidFill>
                <a:latin typeface="Times New Roman" panose="02020603050405020304" pitchFamily="18" charset="0"/>
                <a:cs typeface="Times New Roman" panose="02020603050405020304" pitchFamily="18" charset="0"/>
              </a:rPr>
              <a:t>2006:</a:t>
            </a:r>
            <a:r>
              <a:rPr lang="en-US" sz="2200" dirty="0" smtClean="0">
                <a:solidFill>
                  <a:srgbClr val="0070C0"/>
                </a:solidFill>
                <a:latin typeface="Times New Roman" panose="02020603050405020304" pitchFamily="18" charset="0"/>
                <a:cs typeface="Times New Roman" panose="02020603050405020304" pitchFamily="18" charset="0"/>
              </a:rPr>
              <a:t> </a:t>
            </a:r>
            <a:r>
              <a:rPr lang="en-US" sz="2200" i="1" dirty="0">
                <a:solidFill>
                  <a:schemeClr val="bg2">
                    <a:lumMod val="25000"/>
                  </a:schemeClr>
                </a:solidFill>
                <a:latin typeface="Times New Roman" panose="02020603050405020304" pitchFamily="18" charset="0"/>
                <a:cs typeface="Times New Roman" panose="02020603050405020304" pitchFamily="18" charset="0"/>
              </a:rPr>
              <a:t>1) </a:t>
            </a: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Granular </a:t>
            </a:r>
            <a:r>
              <a:rPr lang="en-US" sz="2200" i="1" dirty="0">
                <a:solidFill>
                  <a:schemeClr val="bg2">
                    <a:lumMod val="25000"/>
                  </a:schemeClr>
                </a:solidFill>
                <a:latin typeface="Times New Roman" panose="02020603050405020304" pitchFamily="18" charset="0"/>
                <a:cs typeface="Times New Roman" panose="02020603050405020304" pitchFamily="18" charset="0"/>
              </a:rPr>
              <a:t>(Lime, N.P.K, </a:t>
            </a:r>
            <a:r>
              <a:rPr lang="en-US" sz="2200" i="1" dirty="0" err="1">
                <a:solidFill>
                  <a:schemeClr val="bg2">
                    <a:lumMod val="25000"/>
                  </a:schemeClr>
                </a:solidFill>
                <a:latin typeface="Times New Roman" panose="02020603050405020304" pitchFamily="18" charset="0"/>
                <a:cs typeface="Times New Roman" panose="02020603050405020304" pitchFamily="18" charset="0"/>
              </a:rPr>
              <a:t>Sulphate</a:t>
            </a:r>
            <a:r>
              <a:rPr lang="en-US" sz="2200" i="1" dirty="0">
                <a:solidFill>
                  <a:schemeClr val="bg2">
                    <a:lumMod val="25000"/>
                  </a:schemeClr>
                </a:solidFill>
                <a:latin typeface="Times New Roman" panose="02020603050405020304" pitchFamily="18" charset="0"/>
                <a:cs typeface="Times New Roman" panose="02020603050405020304" pitchFamily="18" charset="0"/>
              </a:rPr>
              <a:t> of Ammonia, Urea</a:t>
            </a: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 2) Organic </a:t>
            </a:r>
            <a:r>
              <a:rPr lang="en-US" sz="2200" i="1" dirty="0">
                <a:solidFill>
                  <a:schemeClr val="bg2">
                    <a:lumMod val="25000"/>
                  </a:schemeClr>
                </a:solidFill>
                <a:latin typeface="Times New Roman" panose="02020603050405020304" pitchFamily="18" charset="0"/>
                <a:cs typeface="Times New Roman" panose="02020603050405020304" pitchFamily="18" charset="0"/>
              </a:rPr>
              <a:t>(Manure, Plant material</a:t>
            </a: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 3) Foliar; 4) Other.</a:t>
            </a:r>
            <a:endParaRPr lang="en-US" sz="2200" i="1" dirty="0">
              <a:solidFill>
                <a:schemeClr val="bg2">
                  <a:lumMod val="25000"/>
                </a:schemeClr>
              </a:solidFill>
              <a:latin typeface="Times New Roman" panose="02020603050405020304" pitchFamily="18" charset="0"/>
              <a:cs typeface="Times New Roman" panose="02020603050405020304" pitchFamily="18" charset="0"/>
            </a:endParaRPr>
          </a:p>
          <a:p>
            <a:endParaRPr lang="en-US" dirty="0"/>
          </a:p>
          <a:p>
            <a:pPr marL="342900" indent="-342900">
              <a:buFont typeface="Arial" panose="020B0604020202020204" pitchFamily="34" charset="0"/>
              <a:buChar char="•"/>
            </a:pPr>
            <a:r>
              <a:rPr lang="en-US" sz="2200" dirty="0">
                <a:solidFill>
                  <a:schemeClr val="bg2">
                    <a:lumMod val="25000"/>
                  </a:schemeClr>
                </a:solidFill>
                <a:latin typeface="Times New Roman" panose="02020603050405020304" pitchFamily="18" charset="0"/>
                <a:cs typeface="Times New Roman" panose="02020603050405020304" pitchFamily="18" charset="0"/>
              </a:rPr>
              <a:t>Use </a:t>
            </a:r>
            <a:r>
              <a:rPr lang="en-US" sz="2200" b="1" dirty="0">
                <a:solidFill>
                  <a:schemeClr val="bg2">
                    <a:lumMod val="25000"/>
                  </a:schemeClr>
                </a:solidFill>
                <a:latin typeface="Times New Roman" panose="02020603050405020304" pitchFamily="18" charset="0"/>
                <a:cs typeface="Times New Roman" panose="02020603050405020304" pitchFamily="18" charset="0"/>
              </a:rPr>
              <a:t>of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pesticides </a:t>
            </a:r>
            <a:r>
              <a:rPr lang="en-US" sz="2200" dirty="0" smtClean="0">
                <a:solidFill>
                  <a:schemeClr val="bg2">
                    <a:lumMod val="25000"/>
                  </a:schemeClr>
                </a:solidFill>
                <a:latin typeface="Times New Roman" panose="02020603050405020304" pitchFamily="18" charset="0"/>
                <a:cs typeface="Times New Roman" panose="02020603050405020304" pitchFamily="18" charset="0"/>
              </a:rPr>
              <a:t>by </a:t>
            </a:r>
            <a:r>
              <a:rPr lang="en-US" sz="2200" b="1" dirty="0">
                <a:solidFill>
                  <a:schemeClr val="bg2">
                    <a:lumMod val="25000"/>
                  </a:schemeClr>
                </a:solidFill>
                <a:latin typeface="Times New Roman" panose="02020603050405020304" pitchFamily="18" charset="0"/>
                <a:cs typeface="Times New Roman" panose="02020603050405020304" pitchFamily="18" charset="0"/>
              </a:rPr>
              <a:t>type </a:t>
            </a:r>
            <a:r>
              <a:rPr lang="en-US" sz="2200" dirty="0">
                <a:solidFill>
                  <a:schemeClr val="bg2">
                    <a:lumMod val="25000"/>
                  </a:schemeClr>
                </a:solidFill>
                <a:latin typeface="Times New Roman" panose="02020603050405020304" pitchFamily="18" charset="0"/>
                <a:cs typeface="Times New Roman" panose="02020603050405020304" pitchFamily="18" charset="0"/>
              </a:rPr>
              <a:t>on the holding in 2006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Use </a:t>
            </a:r>
            <a:r>
              <a:rPr lang="en-US" sz="2200" b="1" dirty="0">
                <a:solidFill>
                  <a:schemeClr val="bg2">
                    <a:lumMod val="25000"/>
                  </a:schemeClr>
                </a:solidFill>
                <a:latin typeface="Times New Roman" panose="02020603050405020304" pitchFamily="18" charset="0"/>
                <a:cs typeface="Times New Roman" panose="02020603050405020304" pitchFamily="18" charset="0"/>
              </a:rPr>
              <a:t>and type of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used </a:t>
            </a:r>
            <a:r>
              <a:rPr lang="en-US" sz="2200" b="1" dirty="0">
                <a:solidFill>
                  <a:schemeClr val="bg2">
                    <a:lumMod val="25000"/>
                  </a:schemeClr>
                </a:solidFill>
                <a:latin typeface="Times New Roman" panose="02020603050405020304" pitchFamily="18" charset="0"/>
                <a:cs typeface="Times New Roman" panose="02020603050405020304" pitchFamily="18" charset="0"/>
              </a:rPr>
              <a:t>on the holding in </a:t>
            </a:r>
            <a:r>
              <a:rPr lang="en-US" sz="2200" b="1" dirty="0" smtClean="0">
                <a:solidFill>
                  <a:schemeClr val="bg2">
                    <a:lumMod val="25000"/>
                  </a:schemeClr>
                </a:solidFill>
                <a:latin typeface="Times New Roman" panose="02020603050405020304" pitchFamily="18" charset="0"/>
                <a:cs typeface="Times New Roman" panose="02020603050405020304" pitchFamily="18" charset="0"/>
              </a:rPr>
              <a:t>2006</a:t>
            </a:r>
            <a:r>
              <a:rPr lang="en-US" sz="2200" dirty="0" smtClean="0">
                <a:solidFill>
                  <a:schemeClr val="bg2">
                    <a:lumMod val="25000"/>
                  </a:schemeClr>
                </a:solidFill>
              </a:rPr>
              <a:t>: </a:t>
            </a:r>
          </a:p>
          <a:p>
            <a:pPr marL="355600"/>
            <a:r>
              <a:rPr lang="en-US" sz="2200" i="1" dirty="0" smtClean="0">
                <a:solidFill>
                  <a:schemeClr val="bg2">
                    <a:lumMod val="25000"/>
                  </a:schemeClr>
                </a:solidFill>
                <a:latin typeface="Times New Roman" panose="02020603050405020304" pitchFamily="18" charset="0"/>
                <a:cs typeface="Times New Roman" panose="02020603050405020304" pitchFamily="18" charset="0"/>
              </a:rPr>
              <a:t>insecticide, </a:t>
            </a:r>
            <a:r>
              <a:rPr lang="en-US" sz="2200" i="1" dirty="0" err="1">
                <a:solidFill>
                  <a:schemeClr val="bg2">
                    <a:lumMod val="25000"/>
                  </a:schemeClr>
                </a:solidFill>
                <a:latin typeface="Times New Roman" panose="02020603050405020304" pitchFamily="18" charset="0"/>
                <a:cs typeface="Times New Roman" panose="02020603050405020304" pitchFamily="18" charset="0"/>
              </a:rPr>
              <a:t>weedcide</a:t>
            </a:r>
            <a:r>
              <a:rPr lang="en-US" sz="2200" i="1" dirty="0">
                <a:solidFill>
                  <a:schemeClr val="bg2">
                    <a:lumMod val="25000"/>
                  </a:schemeClr>
                </a:solidFill>
                <a:latin typeface="Times New Roman" panose="02020603050405020304" pitchFamily="18" charset="0"/>
                <a:cs typeface="Times New Roman" panose="02020603050405020304" pitchFamily="18" charset="0"/>
              </a:rPr>
              <a:t>, </a:t>
            </a:r>
            <a:r>
              <a:rPr lang="en-US" sz="2200" i="1" dirty="0" err="1">
                <a:solidFill>
                  <a:schemeClr val="bg2">
                    <a:lumMod val="25000"/>
                  </a:schemeClr>
                </a:solidFill>
                <a:latin typeface="Times New Roman" panose="02020603050405020304" pitchFamily="18" charset="0"/>
                <a:cs typeface="Times New Roman" panose="02020603050405020304" pitchFamily="18" charset="0"/>
              </a:rPr>
              <a:t>nematicide</a:t>
            </a:r>
            <a:r>
              <a:rPr lang="en-US" sz="2200" i="1" dirty="0">
                <a:solidFill>
                  <a:schemeClr val="bg2">
                    <a:lumMod val="25000"/>
                  </a:schemeClr>
                </a:solidFill>
                <a:latin typeface="Times New Roman" panose="02020603050405020304" pitchFamily="18" charset="0"/>
                <a:cs typeface="Times New Roman" panose="02020603050405020304" pitchFamily="18" charset="0"/>
              </a:rPr>
              <a:t>, fungicide, </a:t>
            </a:r>
            <a:endParaRPr lang="en-US" sz="2200" i="1" dirty="0" smtClean="0">
              <a:solidFill>
                <a:schemeClr val="bg2">
                  <a:lumMod val="25000"/>
                </a:schemeClr>
              </a:solidFill>
              <a:latin typeface="Times New Roman" panose="02020603050405020304" pitchFamily="18" charset="0"/>
              <a:cs typeface="Times New Roman" panose="02020603050405020304" pitchFamily="18" charset="0"/>
            </a:endParaRPr>
          </a:p>
          <a:p>
            <a:pPr marL="355600"/>
            <a:r>
              <a:rPr lang="en-US" sz="2200" i="1" dirty="0" smtClean="0">
                <a:solidFill>
                  <a:schemeClr val="bg2">
                    <a:lumMod val="25000"/>
                  </a:schemeClr>
                </a:solidFill>
                <a:latin typeface="Times New Roman" panose="02020603050405020304" pitchFamily="18" charset="0"/>
                <a:cs typeface="Times New Roman" panose="02020603050405020304" pitchFamily="18" charset="0"/>
              </a:rPr>
              <a:t>rodenticide, organic/biological</a:t>
            </a:r>
            <a:r>
              <a:rPr lang="en-US" sz="2200" i="1" dirty="0">
                <a:solidFill>
                  <a:schemeClr val="bg2">
                    <a:lumMod val="25000"/>
                  </a:schemeClr>
                </a:solidFill>
                <a:latin typeface="Times New Roman" panose="02020603050405020304" pitchFamily="18" charset="0"/>
                <a:cs typeface="Times New Roman" panose="02020603050405020304" pitchFamily="18" charset="0"/>
              </a:rPr>
              <a:t>, </a:t>
            </a:r>
            <a:r>
              <a:rPr lang="en-US" sz="2200" i="1" dirty="0" smtClean="0">
                <a:solidFill>
                  <a:schemeClr val="bg2">
                    <a:lumMod val="25000"/>
                  </a:schemeClr>
                </a:solidFill>
                <a:latin typeface="Times New Roman" panose="02020603050405020304" pitchFamily="18" charset="0"/>
                <a:cs typeface="Times New Roman" panose="02020603050405020304" pitchFamily="18" charset="0"/>
              </a:rPr>
              <a:t>other.</a:t>
            </a:r>
            <a:endParaRPr lang="en-US" sz="2200" i="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56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18784" y="260648"/>
            <a:ext cx="5525216" cy="582594"/>
          </a:xfrm>
        </p:spPr>
        <p:txBody>
          <a:bodyPr anchor="ctr">
            <a:normAutofit fontScale="90000"/>
          </a:bodyPr>
          <a:lstStyle/>
          <a:p>
            <a:r>
              <a:rPr lang="en-US" sz="3200" dirty="0" smtClean="0">
                <a:solidFill>
                  <a:schemeClr val="tx1"/>
                </a:solidFill>
              </a:rPr>
              <a:t>Country experiences (</a:t>
            </a:r>
            <a:r>
              <a:rPr lang="en-US" sz="3200" dirty="0" err="1" smtClean="0">
                <a:solidFill>
                  <a:schemeClr val="tx1"/>
                </a:solidFill>
              </a:rPr>
              <a:t>contd</a:t>
            </a:r>
            <a:r>
              <a:rPr lang="en-US" sz="3200" dirty="0" smtClean="0">
                <a:solidFill>
                  <a:schemeClr val="tx1"/>
                </a:solidFill>
              </a:rPr>
              <a:t>)</a:t>
            </a:r>
            <a:endParaRPr lang="en-US" sz="3200" dirty="0">
              <a:solidFill>
                <a:schemeClr val="tx1"/>
              </a:solidFill>
            </a:endParaRPr>
          </a:p>
        </p:txBody>
      </p:sp>
      <p:sp>
        <p:nvSpPr>
          <p:cNvPr id="5" name="Rectangle 4"/>
          <p:cNvSpPr/>
          <p:nvPr/>
        </p:nvSpPr>
        <p:spPr>
          <a:xfrm>
            <a:off x="1041887" y="980728"/>
            <a:ext cx="7848872" cy="492443"/>
          </a:xfrm>
          <a:prstGeom prst="rect">
            <a:avLst/>
          </a:prstGeom>
          <a:solidFill>
            <a:schemeClr val="accent1">
              <a:lumMod val="20000"/>
              <a:lumOff val="80000"/>
              <a:alpha val="41000"/>
            </a:schemeClr>
          </a:solidFill>
        </p:spPr>
        <p:txBody>
          <a:bodyPr wrap="square">
            <a:spAutoFit/>
          </a:bodyPr>
          <a:lstStyle/>
          <a:p>
            <a:r>
              <a:rPr lang="en-GB" sz="2600" b="1" dirty="0" smtClean="0">
                <a:solidFill>
                  <a:srgbClr val="0070C0"/>
                </a:solidFill>
                <a:latin typeface="Times New Roman" panose="02020603050405020304" pitchFamily="18" charset="0"/>
                <a:cs typeface="Times New Roman" panose="02020603050405020304" pitchFamily="18" charset="0"/>
              </a:rPr>
              <a:t>Saint Lucia: Agricultural Census 2007</a:t>
            </a:r>
            <a:endParaRPr lang="en-GB" sz="2600" b="1" dirty="0">
              <a:solidFill>
                <a:srgbClr val="0070C0"/>
              </a:solidFill>
              <a:latin typeface="Times New Roman" panose="02020603050405020304" pitchFamily="18" charset="0"/>
              <a:cs typeface="Times New Roman" panose="02020603050405020304"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6588224" y="4369854"/>
            <a:ext cx="1747275" cy="173674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8947629C-8F4C-4228-A0D5-1DD048027068}" type="slidenum">
              <a:rPr lang="es-ES" smtClean="0"/>
              <a:pPr/>
              <a:t>28</a:t>
            </a:fld>
            <a:endParaRPr lang="es-ES" dirty="0"/>
          </a:p>
        </p:txBody>
      </p:sp>
      <p:sp>
        <p:nvSpPr>
          <p:cNvPr id="4" name="Rectangle 3"/>
          <p:cNvSpPr/>
          <p:nvPr/>
        </p:nvSpPr>
        <p:spPr>
          <a:xfrm>
            <a:off x="1041887" y="1549816"/>
            <a:ext cx="7571761" cy="2585323"/>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400" b="1" dirty="0" smtClean="0">
                <a:solidFill>
                  <a:schemeClr val="bg2">
                    <a:lumMod val="25000"/>
                  </a:schemeClr>
                </a:solidFill>
                <a:latin typeface="Times New Roman" panose="02020603050405020304" pitchFamily="18" charset="0"/>
                <a:cs typeface="Times New Roman" panose="02020603050405020304" pitchFamily="18" charset="0"/>
              </a:rPr>
              <a:t>There were used during 2006:</a:t>
            </a: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n-US" sz="2400" b="1" i="1" dirty="0">
                <a:solidFill>
                  <a:schemeClr val="bg2">
                    <a:lumMod val="25000"/>
                  </a:schemeClr>
                </a:solidFill>
                <a:latin typeface="Times New Roman" panose="02020603050405020304" pitchFamily="18" charset="0"/>
                <a:cs typeface="Times New Roman" panose="02020603050405020304" pitchFamily="18" charset="0"/>
              </a:rPr>
              <a:t>Irrigation</a:t>
            </a:r>
          </a:p>
          <a:p>
            <a:pPr marL="742950" lvl="1" indent="-285750">
              <a:buFont typeface="Wingdings" panose="05000000000000000000" pitchFamily="2" charset="2"/>
              <a:buChar char="v"/>
            </a:pPr>
            <a:r>
              <a:rPr lang="en-US" sz="2400" b="1" i="1" dirty="0">
                <a:solidFill>
                  <a:schemeClr val="bg2">
                    <a:lumMod val="25000"/>
                  </a:schemeClr>
                </a:solidFill>
                <a:latin typeface="Times New Roman" panose="02020603050405020304" pitchFamily="18" charset="0"/>
                <a:cs typeface="Times New Roman" panose="02020603050405020304" pitchFamily="18" charset="0"/>
              </a:rPr>
              <a:t>Crop rotation</a:t>
            </a:r>
          </a:p>
          <a:p>
            <a:pPr marL="742950" lvl="1" indent="-285750">
              <a:buFont typeface="Wingdings" panose="05000000000000000000" pitchFamily="2" charset="2"/>
              <a:buChar char="v"/>
            </a:pPr>
            <a:r>
              <a:rPr lang="en-US" sz="2400" b="1" i="1" dirty="0">
                <a:solidFill>
                  <a:schemeClr val="bg2">
                    <a:lumMod val="25000"/>
                  </a:schemeClr>
                </a:solidFill>
                <a:latin typeface="Times New Roman" panose="02020603050405020304" pitchFamily="18" charset="0"/>
                <a:cs typeface="Times New Roman" panose="02020603050405020304" pitchFamily="18" charset="0"/>
              </a:rPr>
              <a:t>Farm records</a:t>
            </a:r>
          </a:p>
          <a:p>
            <a:pPr marL="742950" lvl="1" indent="-285750">
              <a:buFont typeface="Wingdings" panose="05000000000000000000" pitchFamily="2" charset="2"/>
              <a:buChar char="v"/>
            </a:pPr>
            <a:r>
              <a:rPr lang="en-US" sz="2400" b="1" i="1" dirty="0">
                <a:solidFill>
                  <a:schemeClr val="bg2">
                    <a:lumMod val="25000"/>
                  </a:schemeClr>
                </a:solidFill>
                <a:latin typeface="Times New Roman" panose="02020603050405020304" pitchFamily="18" charset="0"/>
                <a:cs typeface="Times New Roman" panose="02020603050405020304" pitchFamily="18" charset="0"/>
              </a:rPr>
              <a:t>Improved variety of seed/plant</a:t>
            </a:r>
          </a:p>
          <a:p>
            <a:pPr marL="742950" lvl="1" indent="-285750">
              <a:buFont typeface="Wingdings" panose="05000000000000000000" pitchFamily="2" charset="2"/>
              <a:buChar char="v"/>
            </a:pPr>
            <a:r>
              <a:rPr lang="en-US" sz="2400" b="1" i="1" dirty="0">
                <a:solidFill>
                  <a:schemeClr val="bg2">
                    <a:lumMod val="25000"/>
                  </a:schemeClr>
                </a:solidFill>
                <a:latin typeface="Times New Roman" panose="02020603050405020304" pitchFamily="18" charset="0"/>
                <a:cs typeface="Times New Roman" panose="02020603050405020304" pitchFamily="18" charset="0"/>
              </a:rPr>
              <a:t>Credit for farming</a:t>
            </a:r>
          </a:p>
        </p:txBody>
      </p:sp>
    </p:spTree>
    <p:extLst>
      <p:ext uri="{BB962C8B-B14F-4D97-AF65-F5344CB8AC3E}">
        <p14:creationId xmlns:p14="http://schemas.microsoft.com/office/powerpoint/2010/main" val="2252702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205880"/>
            <a:ext cx="7498080" cy="1143000"/>
          </a:xfrm>
          <a:prstGeom prst="rect">
            <a:avLst/>
          </a:prstGeom>
        </p:spPr>
        <p:txBody>
          <a:bodyPr anchor="b">
            <a:noAutofit/>
          </a:bodyPr>
          <a:lstStyle/>
          <a:p>
            <a:pPr lvl="0">
              <a:spcBef>
                <a:spcPct val="0"/>
              </a:spcBef>
              <a:defRPr/>
            </a:pPr>
            <a:r>
              <a:rPr lang="en-US" sz="2000" b="1" dirty="0"/>
              <a:t>Regional Roundtable </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lang="en-US" sz="2000" b="1" dirty="0" smtClean="0">
                <a:latin typeface="+mj-lt"/>
                <a:ea typeface="+mj-ea"/>
                <a:cs typeface="+mj-cs"/>
              </a:rPr>
              <a:t>World </a:t>
            </a:r>
            <a:r>
              <a:rPr kumimoji="0" lang="en-US" sz="2000" b="1" i="0" u="none" strike="noStrike" kern="1200" cap="none" spc="0" normalizeH="0" baseline="0" noProof="0" dirty="0" err="1" smtClean="0">
                <a:ln>
                  <a:noFill/>
                </a:ln>
                <a:solidFill>
                  <a:schemeClr val="tx1"/>
                </a:solidFill>
                <a:effectLst/>
                <a:uLnTx/>
                <a:uFillTx/>
                <a:latin typeface="+mj-lt"/>
                <a:ea typeface="+mj-ea"/>
                <a:cs typeface="+mj-cs"/>
              </a:rPr>
              <a:t>Programme</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for the Census of Agriculture </a:t>
            </a:r>
            <a:r>
              <a:rPr lang="en-US" sz="2000" b="1" dirty="0" smtClean="0"/>
              <a:t>2020</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2000" b="1" i="0" u="none" strike="noStrike" kern="1200" cap="none" spc="0" normalizeH="0" baseline="0" noProof="0" dirty="0" smtClean="0">
                <a:ln>
                  <a:noFill/>
                </a:ln>
                <a:solidFill>
                  <a:schemeClr val="tx1"/>
                </a:solidFill>
                <a:effectLst/>
                <a:uLnTx/>
                <a:uFillTx/>
                <a:latin typeface="+mj-lt"/>
                <a:ea typeface="+mj-ea"/>
                <a:cs typeface="+mj-cs"/>
              </a:rPr>
            </a:br>
            <a:r>
              <a:rPr lang="en-US" sz="2000" dirty="0"/>
              <a:t>Budapest, Hungary </a:t>
            </a:r>
            <a:br>
              <a:rPr lang="en-US" sz="2000" dirty="0"/>
            </a:br>
            <a:r>
              <a:rPr lang="en-US" sz="2000" dirty="0"/>
              <a:t>3-7 April 2017</a:t>
            </a:r>
          </a:p>
        </p:txBody>
      </p:sp>
      <p:sp>
        <p:nvSpPr>
          <p:cNvPr id="9" name="Rectangle 1"/>
          <p:cNvSpPr txBox="1">
            <a:spLocks/>
          </p:cNvSpPr>
          <p:nvPr/>
        </p:nvSpPr>
        <p:spPr>
          <a:xfrm>
            <a:off x="1043608" y="5517232"/>
            <a:ext cx="7406640" cy="980728"/>
          </a:xfrm>
          <a:prstGeom prst="rect">
            <a:avLst/>
          </a:prstGeom>
        </p:spPr>
        <p:txBody>
          <a:bodyPr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Oleg Cara</a:t>
            </a:r>
            <a:endParaRPr kumimoji="0" lang="en-US" sz="2000" b="1"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Agricultural Census and Survey Team</a:t>
            </a:r>
            <a:endParaRPr kumimoji="0" lang="en-US" sz="2000" i="0" u="none" strike="noStrike" kern="1200" cap="none" spc="0" normalizeH="0" noProof="0" dirty="0" smtClean="0">
              <a:ln>
                <a:noFill/>
              </a:ln>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FAO Statistics Division</a:t>
            </a:r>
            <a:r>
              <a:rPr kumimoji="0" lang="en-US" sz="2000" i="0" u="none" strike="noStrike" kern="1200" cap="none" spc="0" normalizeH="0" baseline="0" noProof="0" dirty="0" smtClean="0">
                <a:ln>
                  <a:noFill/>
                </a:ln>
                <a:effectLst/>
                <a:uLnTx/>
                <a:uFillTx/>
                <a:latin typeface="+mj-lt"/>
                <a:ea typeface="+mj-ea"/>
                <a:cs typeface="+mj-cs"/>
              </a:rPr>
              <a:t> </a:t>
            </a:r>
            <a:endParaRPr kumimoji="0" lang="en-US" sz="2000" b="0" i="0" u="none" strike="noStrike" kern="1200" cap="none" spc="0" normalizeH="0" baseline="0" noProof="0" dirty="0">
              <a:ln>
                <a:noFill/>
              </a:ln>
              <a:effectLst/>
              <a:uLnTx/>
              <a:uFillTx/>
              <a:latin typeface="+mj-lt"/>
              <a:ea typeface="+mj-ea"/>
              <a:cs typeface="+mj-cs"/>
            </a:endParaRPr>
          </a:p>
        </p:txBody>
      </p:sp>
      <p:sp>
        <p:nvSpPr>
          <p:cNvPr id="2" name="Rectangle 1"/>
          <p:cNvSpPr/>
          <p:nvPr/>
        </p:nvSpPr>
        <p:spPr>
          <a:xfrm>
            <a:off x="874712" y="2492896"/>
            <a:ext cx="8737848" cy="1061829"/>
          </a:xfrm>
          <a:prstGeom prst="rect">
            <a:avLst/>
          </a:prstGeom>
        </p:spPr>
        <p:txBody>
          <a:bodyPr wrap="square">
            <a:spAutoFit/>
          </a:bodyPr>
          <a:lstStyle/>
          <a:p>
            <a:pPr marL="84138" indent="-1588">
              <a:spcBef>
                <a:spcPts val="600"/>
              </a:spcBef>
              <a:buClr>
                <a:schemeClr val="accent1"/>
              </a:buClr>
              <a:buSzPct val="80000"/>
              <a:defRPr/>
            </a:pPr>
            <a:r>
              <a:rPr lang="en-GB" sz="4000" b="1" dirty="0">
                <a:latin typeface="+mj-lt"/>
                <a:ea typeface="+mj-ea"/>
                <a:cs typeface="+mj-cs"/>
              </a:rPr>
              <a:t>Theme 7: Services for </a:t>
            </a:r>
            <a:r>
              <a:rPr lang="en-GB" sz="4000" b="1" dirty="0" smtClean="0">
                <a:latin typeface="+mj-lt"/>
                <a:ea typeface="+mj-ea"/>
                <a:cs typeface="+mj-cs"/>
              </a:rPr>
              <a:t>Agriculture</a:t>
            </a:r>
          </a:p>
          <a:p>
            <a:pPr marL="84138" indent="-1588">
              <a:spcBef>
                <a:spcPts val="600"/>
              </a:spcBef>
              <a:buClr>
                <a:schemeClr val="accent1"/>
              </a:buClr>
              <a:buSzPct val="80000"/>
              <a:defRPr/>
            </a:pPr>
            <a:r>
              <a:rPr lang="en-GB" b="1" dirty="0" smtClean="0">
                <a:latin typeface="Times" pitchFamily="18" charset="0"/>
                <a:ea typeface="+mj-ea"/>
                <a:cs typeface="+mj-cs"/>
              </a:rPr>
              <a:t> Technical </a:t>
            </a:r>
            <a:r>
              <a:rPr lang="en-GB" b="1" dirty="0">
                <a:latin typeface="Times" pitchFamily="18" charset="0"/>
                <a:ea typeface="+mj-ea"/>
                <a:cs typeface="+mj-cs"/>
              </a:rPr>
              <a:t>S</a:t>
            </a:r>
            <a:r>
              <a:rPr lang="en-GB" b="1" dirty="0" smtClean="0">
                <a:latin typeface="Times" pitchFamily="18" charset="0"/>
                <a:ea typeface="+mj-ea"/>
                <a:cs typeface="+mj-cs"/>
              </a:rPr>
              <a:t>ession 9</a:t>
            </a:r>
            <a:endParaRPr lang="en-GB" b="1" dirty="0">
              <a:latin typeface="Times" pitchFamily="18" charset="0"/>
              <a:ea typeface="+mj-ea"/>
              <a:cs typeface="+mj-cs"/>
            </a:endParaRPr>
          </a:p>
        </p:txBody>
      </p:sp>
      <p:pic>
        <p:nvPicPr>
          <p:cNvPr id="3" name="Picture 2"/>
          <p:cNvPicPr>
            <a:picLocks noChangeAspect="1"/>
          </p:cNvPicPr>
          <p:nvPr/>
        </p:nvPicPr>
        <p:blipFill>
          <a:blip r:embed="rId3" cstate="print"/>
          <a:stretch>
            <a:fillRect/>
          </a:stretch>
        </p:blipFill>
        <p:spPr>
          <a:xfrm>
            <a:off x="1043608" y="3579465"/>
            <a:ext cx="7988052" cy="2009775"/>
          </a:xfrm>
          <a:prstGeom prst="teardrop">
            <a:avLst/>
          </a:prstGeom>
        </p:spPr>
      </p:pic>
      <p:sp>
        <p:nvSpPr>
          <p:cNvPr id="5" name="Slide Number Placeholder 4"/>
          <p:cNvSpPr>
            <a:spLocks noGrp="1"/>
          </p:cNvSpPr>
          <p:nvPr>
            <p:ph type="sldNum" sz="quarter" idx="12"/>
          </p:nvPr>
        </p:nvSpPr>
        <p:spPr/>
        <p:txBody>
          <a:bodyPr/>
          <a:lstStyle/>
          <a:p>
            <a:fld id="{F7FFD9B7-E195-4F88-83CC-A42B820ABA00}" type="slidenum">
              <a:rPr lang="es-ES" smtClean="0"/>
              <a:pPr/>
              <a:t>29</a:t>
            </a:fld>
            <a:endParaRPr lang="es-ES"/>
          </a:p>
        </p:txBody>
      </p:sp>
    </p:spTree>
    <p:extLst>
      <p:ext uri="{BB962C8B-B14F-4D97-AF65-F5344CB8AC3E}">
        <p14:creationId xmlns:p14="http://schemas.microsoft.com/office/powerpoint/2010/main" val="228833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24744"/>
            <a:ext cx="3168352" cy="864096"/>
          </a:xfrm>
        </p:spPr>
        <p:txBody>
          <a:bodyPr anchor="ctr">
            <a:normAutofit/>
          </a:bodyPr>
          <a:lstStyle/>
          <a:p>
            <a:r>
              <a:rPr lang="en-US" sz="3600" dirty="0" smtClean="0"/>
              <a:t>Background</a:t>
            </a:r>
            <a:endParaRPr lang="en-US" sz="3600" dirty="0"/>
          </a:p>
        </p:txBody>
      </p:sp>
      <p:sp>
        <p:nvSpPr>
          <p:cNvPr id="3" name="2 Marcador de contenido"/>
          <p:cNvSpPr>
            <a:spLocks noGrp="1"/>
          </p:cNvSpPr>
          <p:nvPr>
            <p:ph idx="1"/>
          </p:nvPr>
        </p:nvSpPr>
        <p:spPr>
          <a:xfrm>
            <a:off x="827584" y="2060848"/>
            <a:ext cx="7200800" cy="3528392"/>
          </a:xfrm>
        </p:spPr>
        <p:txBody>
          <a:bodyPr>
            <a:noAutofit/>
          </a:bodyPr>
          <a:lstStyle/>
          <a:p>
            <a:pPr>
              <a:lnSpc>
                <a:spcPct val="100000"/>
              </a:lnSpc>
              <a:spcBef>
                <a:spcPts val="0"/>
              </a:spcBef>
            </a:pPr>
            <a:r>
              <a:rPr lang="en-US" sz="2600" dirty="0" smtClean="0"/>
              <a:t>In the WCA 2020 </a:t>
            </a:r>
            <a:r>
              <a:rPr lang="en-US" sz="2600" dirty="0" err="1" smtClean="0"/>
              <a:t>Programme</a:t>
            </a:r>
            <a:r>
              <a:rPr lang="en-US" sz="2600" dirty="0" smtClean="0"/>
              <a:t> this theme has been extended to better cover some critical elements of </a:t>
            </a:r>
            <a:r>
              <a:rPr lang="en-US" sz="2600" b="1" dirty="0" smtClean="0">
                <a:solidFill>
                  <a:srgbClr val="0070C0"/>
                </a:solidFill>
              </a:rPr>
              <a:t>sustainability in production systems.</a:t>
            </a:r>
          </a:p>
          <a:p>
            <a:pPr>
              <a:lnSpc>
                <a:spcPct val="100000"/>
              </a:lnSpc>
              <a:spcBef>
                <a:spcPts val="0"/>
              </a:spcBef>
              <a:buNone/>
            </a:pPr>
            <a:endParaRPr lang="en-US" sz="2400" dirty="0" smtClean="0"/>
          </a:p>
          <a:p>
            <a:pPr>
              <a:lnSpc>
                <a:spcPct val="100000"/>
              </a:lnSpc>
            </a:pPr>
            <a:r>
              <a:rPr lang="en-US" sz="2600" b="1" dirty="0" smtClean="0">
                <a:solidFill>
                  <a:srgbClr val="0070C0"/>
                </a:solidFill>
              </a:rPr>
              <a:t>Five new items </a:t>
            </a:r>
            <a:r>
              <a:rPr lang="en-US" sz="2600" dirty="0" smtClean="0"/>
              <a:t>appear in comparison with the last WCA Programme.</a:t>
            </a:r>
            <a:endParaRPr lang="en-US" sz="2600" dirty="0"/>
          </a:p>
        </p:txBody>
      </p:sp>
      <p:sp>
        <p:nvSpPr>
          <p:cNvPr id="7" name="Oval 6"/>
          <p:cNvSpPr/>
          <p:nvPr/>
        </p:nvSpPr>
        <p:spPr>
          <a:xfrm>
            <a:off x="5364088" y="4149080"/>
            <a:ext cx="3600400" cy="2664296"/>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Slide Number Placeholder 3"/>
          <p:cNvSpPr>
            <a:spLocks noGrp="1"/>
          </p:cNvSpPr>
          <p:nvPr>
            <p:ph type="sldNum" sz="quarter" idx="12"/>
          </p:nvPr>
        </p:nvSpPr>
        <p:spPr/>
        <p:txBody>
          <a:bodyPr/>
          <a:lstStyle/>
          <a:p>
            <a:fld id="{8947629C-8F4C-4228-A0D5-1DD048027068}" type="slidenum">
              <a:rPr lang="es-ES" smtClean="0"/>
              <a:pPr/>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rzo | 2011 | El Blog de Redes de Solidaridad"/>
          <p:cNvPicPr>
            <a:picLocks noChangeAspect="1" noChangeArrowheads="1"/>
          </p:cNvPicPr>
          <p:nvPr/>
        </p:nvPicPr>
        <p:blipFill>
          <a:blip r:embed="rId2" cstate="print"/>
          <a:srcRect/>
          <a:stretch>
            <a:fillRect/>
          </a:stretch>
        </p:blipFill>
        <p:spPr bwMode="auto">
          <a:xfrm rot="224967">
            <a:off x="4264588" y="2884282"/>
            <a:ext cx="5493954" cy="3991714"/>
          </a:xfrm>
          <a:prstGeom prst="cloud">
            <a:avLst/>
          </a:prstGeom>
          <a:noFill/>
        </p:spPr>
      </p:pic>
      <p:sp>
        <p:nvSpPr>
          <p:cNvPr id="2" name="1 Título"/>
          <p:cNvSpPr>
            <a:spLocks noGrp="1"/>
          </p:cNvSpPr>
          <p:nvPr>
            <p:ph type="title"/>
          </p:nvPr>
        </p:nvSpPr>
        <p:spPr>
          <a:xfrm>
            <a:off x="1043608" y="908720"/>
            <a:ext cx="7498080" cy="1143000"/>
          </a:xfrm>
        </p:spPr>
        <p:txBody>
          <a:bodyPr/>
          <a:lstStyle/>
          <a:p>
            <a:r>
              <a:rPr lang="en-US" b="1" dirty="0" smtClean="0">
                <a:effectLst/>
                <a:latin typeface="Calibri" pitchFamily="34" charset="0"/>
                <a:cs typeface="Calibri" pitchFamily="34" charset="0"/>
              </a:rPr>
              <a:t>Contents</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950293" y="2132856"/>
            <a:ext cx="4030107" cy="2518729"/>
          </a:xfrm>
        </p:spPr>
        <p:txBody>
          <a:bodyPr>
            <a:normAutofit fontScale="70000" lnSpcReduction="20000"/>
          </a:bodyPr>
          <a:lstStyle/>
          <a:p>
            <a:r>
              <a:rPr lang="en-US" sz="3600" b="1" dirty="0" smtClean="0">
                <a:solidFill>
                  <a:srgbClr val="0070C0"/>
                </a:solidFill>
                <a:latin typeface="Calibri" pitchFamily="34" charset="0"/>
                <a:cs typeface="Calibri" pitchFamily="34" charset="0"/>
              </a:rPr>
              <a:t>Background</a:t>
            </a:r>
          </a:p>
          <a:p>
            <a:r>
              <a:rPr lang="en-US" sz="3600" b="1" dirty="0" smtClean="0">
                <a:solidFill>
                  <a:srgbClr val="0070C0"/>
                </a:solidFill>
                <a:latin typeface="Calibri" pitchFamily="34" charset="0"/>
                <a:cs typeface="Calibri" pitchFamily="34" charset="0"/>
              </a:rPr>
              <a:t>Importance of Theme 7</a:t>
            </a:r>
          </a:p>
          <a:p>
            <a:r>
              <a:rPr lang="en-US" sz="3600" b="1" dirty="0" smtClean="0">
                <a:solidFill>
                  <a:srgbClr val="0070C0"/>
                </a:solidFill>
                <a:latin typeface="Calibri" pitchFamily="34" charset="0"/>
                <a:cs typeface="Calibri" pitchFamily="34" charset="0"/>
              </a:rPr>
              <a:t>Items</a:t>
            </a:r>
          </a:p>
          <a:p>
            <a:r>
              <a:rPr lang="en-US" sz="3600" b="1" dirty="0" smtClean="0">
                <a:solidFill>
                  <a:srgbClr val="0070C0"/>
                </a:solidFill>
                <a:latin typeface="Calibri" pitchFamily="34" charset="0"/>
                <a:cs typeface="Calibri" pitchFamily="34" charset="0"/>
              </a:rPr>
              <a:t>Concepts and definitions</a:t>
            </a:r>
          </a:p>
          <a:p>
            <a:r>
              <a:rPr lang="en-US" sz="3600" b="1" dirty="0" smtClean="0">
                <a:solidFill>
                  <a:srgbClr val="0070C0"/>
                </a:solidFill>
                <a:latin typeface="Calibri" pitchFamily="34" charset="0"/>
                <a:cs typeface="Calibri" pitchFamily="34" charset="0"/>
              </a:rPr>
              <a:t>Country experiences</a:t>
            </a:r>
            <a:endParaRPr lang="en-US" sz="3600" b="1" dirty="0">
              <a:solidFill>
                <a:srgbClr val="0070C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30</a:t>
            </a:fld>
            <a:endParaRPr lang="es-ES"/>
          </a:p>
        </p:txBody>
      </p:sp>
    </p:spTree>
    <p:extLst>
      <p:ext uri="{BB962C8B-B14F-4D97-AF65-F5344CB8AC3E}">
        <p14:creationId xmlns:p14="http://schemas.microsoft.com/office/powerpoint/2010/main" val="406499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15123"/>
            <a:ext cx="7344816" cy="884036"/>
          </a:xfrm>
        </p:spPr>
        <p:txBody>
          <a:bodyPr/>
          <a:lstStyle/>
          <a:p>
            <a:r>
              <a:rPr lang="en-US" b="1" dirty="0" smtClean="0">
                <a:effectLst/>
                <a:latin typeface="Calibri" pitchFamily="34" charset="0"/>
                <a:cs typeface="Calibri" pitchFamily="34" charset="0"/>
              </a:rPr>
              <a:t>Background</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971600" y="1988840"/>
            <a:ext cx="7992888" cy="4392488"/>
          </a:xfrm>
        </p:spPr>
        <p:txBody>
          <a:bodyPr>
            <a:normAutofit/>
          </a:bodyPr>
          <a:lstStyle/>
          <a:p>
            <a:pPr marL="82296" indent="0">
              <a:lnSpc>
                <a:spcPct val="100000"/>
              </a:lnSpc>
              <a:spcBef>
                <a:spcPts val="600"/>
              </a:spcBef>
              <a:spcAft>
                <a:spcPts val="600"/>
              </a:spcAft>
              <a:buNone/>
            </a:pPr>
            <a:r>
              <a:rPr lang="en-US" sz="2400" b="1" dirty="0" smtClean="0">
                <a:latin typeface="Calibri" pitchFamily="34" charset="0"/>
                <a:cs typeface="Calibri" pitchFamily="34" charset="0"/>
              </a:rPr>
              <a:t>Theme 7</a:t>
            </a:r>
            <a:r>
              <a:rPr lang="en-US" sz="2400" dirty="0" smtClean="0">
                <a:latin typeface="Calibri" pitchFamily="34" charset="0"/>
                <a:cs typeface="Calibri" pitchFamily="34" charset="0"/>
              </a:rPr>
              <a:t> refers to services provided for agricultural production mainly from: </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Suppliers of credit;</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Agricultural information services;</a:t>
            </a:r>
          </a:p>
          <a:p>
            <a:pPr lvl="1">
              <a:lnSpc>
                <a:spcPct val="10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Agricultural extension services.</a:t>
            </a:r>
          </a:p>
          <a:p>
            <a:pPr marL="82296" indent="0">
              <a:lnSpc>
                <a:spcPct val="100000"/>
              </a:lnSpc>
              <a:spcBef>
                <a:spcPts val="600"/>
              </a:spcBef>
              <a:spcAft>
                <a:spcPts val="600"/>
              </a:spcAft>
              <a:buNone/>
            </a:pPr>
            <a:r>
              <a:rPr lang="en-US" sz="2400" dirty="0" smtClean="0">
                <a:latin typeface="Calibri" pitchFamily="34" charset="0"/>
                <a:cs typeface="Calibri" pitchFamily="34" charset="0"/>
              </a:rPr>
              <a:t>It also comprises information about travelling time to nearest agricultural produce market.</a:t>
            </a:r>
          </a:p>
          <a:p>
            <a:pPr marL="82296" indent="0">
              <a:lnSpc>
                <a:spcPct val="100000"/>
              </a:lnSpc>
              <a:spcBef>
                <a:spcPts val="600"/>
              </a:spcBef>
              <a:spcAft>
                <a:spcPts val="600"/>
              </a:spcAft>
              <a:buNone/>
            </a:pPr>
            <a:r>
              <a:rPr lang="en-US" sz="2400" dirty="0" smtClean="0">
                <a:latin typeface="Calibri" pitchFamily="34" charset="0"/>
                <a:cs typeface="Calibri" pitchFamily="34" charset="0"/>
              </a:rPr>
              <a:t>The theme retains all items as in the WCA 2010.</a:t>
            </a:r>
          </a:p>
          <a:p>
            <a:pPr>
              <a:lnSpc>
                <a:spcPct val="100000"/>
              </a:lnSpc>
              <a:buNone/>
            </a:pPr>
            <a:endParaRPr lang="en-US" sz="2400" dirty="0" smtClean="0"/>
          </a:p>
          <a:p>
            <a:pPr lvl="1">
              <a:lnSpc>
                <a:spcPct val="100000"/>
              </a:lnSpc>
            </a:pPr>
            <a:endParaRPr lang="en-US" sz="24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31</a:t>
            </a:fld>
            <a:endParaRPr lang="es-ES"/>
          </a:p>
        </p:txBody>
      </p:sp>
    </p:spTree>
    <p:extLst>
      <p:ext uri="{BB962C8B-B14F-4D97-AF65-F5344CB8AC3E}">
        <p14:creationId xmlns:p14="http://schemas.microsoft.com/office/powerpoint/2010/main" val="1938439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4527" y="908720"/>
            <a:ext cx="7498080" cy="1143000"/>
          </a:xfrm>
        </p:spPr>
        <p:txBody>
          <a:bodyPr/>
          <a:lstStyle/>
          <a:p>
            <a:r>
              <a:rPr lang="en-US" b="1" dirty="0" smtClean="0">
                <a:effectLst/>
                <a:latin typeface="Calibri" pitchFamily="34" charset="0"/>
                <a:cs typeface="Calibri" pitchFamily="34" charset="0"/>
              </a:rPr>
              <a:t>Importance of Theme 7</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954527" y="2276872"/>
            <a:ext cx="8090680" cy="4032448"/>
          </a:xfrm>
        </p:spPr>
        <p:txBody>
          <a:bodyPr>
            <a:normAutofit/>
          </a:bodyPr>
          <a:lstStyle/>
          <a:p>
            <a:pPr>
              <a:lnSpc>
                <a:spcPct val="11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The knowledge of services provided to agriculture is an important input for decision makers and researchers in order to assess their influence in agricultural practices and in the final output of agriculture.</a:t>
            </a:r>
          </a:p>
          <a:p>
            <a:pPr>
              <a:lnSpc>
                <a:spcPct val="110000"/>
              </a:lnSpc>
              <a:spcBef>
                <a:spcPts val="600"/>
              </a:spcBef>
              <a:spcAft>
                <a:spcPts val="600"/>
              </a:spcAft>
              <a:buFont typeface="Arial" panose="020B0604020202020204" pitchFamily="34" charset="0"/>
              <a:buChar char="•"/>
            </a:pPr>
            <a:r>
              <a:rPr lang="en-US" sz="2400" dirty="0" smtClean="0">
                <a:latin typeface="Calibri" pitchFamily="34" charset="0"/>
                <a:cs typeface="Calibri" pitchFamily="34" charset="0"/>
              </a:rPr>
              <a:t>A map of the coverage of services can be designed from the information provided by the census of agriculture. Such a map is an important tool for decision-makers. </a:t>
            </a:r>
            <a:endParaRPr lang="en-US" sz="24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32</a:t>
            </a:fld>
            <a:endParaRPr lang="es-ES"/>
          </a:p>
        </p:txBody>
      </p:sp>
    </p:spTree>
    <p:extLst>
      <p:ext uri="{BB962C8B-B14F-4D97-AF65-F5344CB8AC3E}">
        <p14:creationId xmlns:p14="http://schemas.microsoft.com/office/powerpoint/2010/main" val="4093410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6493" y="988162"/>
            <a:ext cx="1944216" cy="928670"/>
          </a:xfrm>
        </p:spPr>
        <p:txBody>
          <a:bodyPr anchor="t">
            <a:normAutofit/>
          </a:bodyPr>
          <a:lstStyle/>
          <a:p>
            <a:r>
              <a:rPr lang="en-US" b="1" dirty="0" smtClean="0">
                <a:effectLst/>
                <a:latin typeface="Calibri" pitchFamily="34" charset="0"/>
                <a:cs typeface="Calibri" pitchFamily="34" charset="0"/>
              </a:rPr>
              <a:t>Items</a:t>
            </a:r>
            <a:endParaRPr lang="en-US" b="1" dirty="0">
              <a:effectLst/>
              <a:latin typeface="Calibri" pitchFamily="34" charset="0"/>
              <a:cs typeface="Calibri" pitchFamily="34" charset="0"/>
            </a:endParaRPr>
          </a:p>
        </p:txBody>
      </p:sp>
      <p:sp>
        <p:nvSpPr>
          <p:cNvPr id="3" name="2 Marcador de contenido"/>
          <p:cNvSpPr>
            <a:spLocks noGrp="1"/>
          </p:cNvSpPr>
          <p:nvPr>
            <p:ph idx="1"/>
          </p:nvPr>
        </p:nvSpPr>
        <p:spPr>
          <a:xfrm>
            <a:off x="899592" y="1847131"/>
            <a:ext cx="7920880" cy="864096"/>
          </a:xfrm>
        </p:spPr>
        <p:txBody>
          <a:bodyPr>
            <a:noAutofit/>
          </a:bodyPr>
          <a:lstStyle/>
          <a:p>
            <a:pPr marL="82296" indent="0">
              <a:lnSpc>
                <a:spcPct val="100000"/>
              </a:lnSpc>
              <a:spcBef>
                <a:spcPts val="0"/>
              </a:spcBef>
              <a:buNone/>
            </a:pPr>
            <a:r>
              <a:rPr lang="en-US" sz="2400" dirty="0" smtClean="0">
                <a:latin typeface="Calibri" pitchFamily="34" charset="0"/>
                <a:cs typeface="Calibri" pitchFamily="34" charset="0"/>
              </a:rPr>
              <a:t>Theme 7 comprises the following items (all of them to be taken for the holding):</a:t>
            </a:r>
          </a:p>
        </p:txBody>
      </p:sp>
      <p:graphicFrame>
        <p:nvGraphicFramePr>
          <p:cNvPr id="4" name="Table 3"/>
          <p:cNvGraphicFramePr>
            <a:graphicFrameLocks noGrp="1"/>
          </p:cNvGraphicFramePr>
          <p:nvPr>
            <p:extLst/>
          </p:nvPr>
        </p:nvGraphicFramePr>
        <p:xfrm>
          <a:off x="1187624" y="2851659"/>
          <a:ext cx="7704856" cy="3313459"/>
        </p:xfrm>
        <a:graphic>
          <a:graphicData uri="http://schemas.openxmlformats.org/drawingml/2006/table">
            <a:tbl>
              <a:tblPr firstRow="1" bandRow="1">
                <a:tableStyleId>{5C22544A-7EE6-4342-B048-85BDC9FD1C3A}</a:tableStyleId>
              </a:tblPr>
              <a:tblGrid>
                <a:gridCol w="7704856"/>
              </a:tblGrid>
              <a:tr h="3313459">
                <a:tc>
                  <a:txBody>
                    <a:bodyPr/>
                    <a:lstStyle/>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0701 Receipt of credit for agricultural purposes</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0702 Sources of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0703 Type of collateral for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0704 Period of loan or credit</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0705 Sources of agricultural information</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0706 Sources of agricultural extension services used</a:t>
                      </a:r>
                    </a:p>
                    <a:p>
                      <a:pPr marL="180975" lvl="1" indent="-180975">
                        <a:lnSpc>
                          <a:spcPct val="100000"/>
                        </a:lnSpc>
                        <a:spcBef>
                          <a:spcPts val="0"/>
                        </a:spcBef>
                        <a:spcAft>
                          <a:spcPts val="600"/>
                        </a:spcAft>
                        <a:buClr>
                          <a:srgbClr val="0070C0"/>
                        </a:buClr>
                        <a:buFont typeface="Arial" panose="020B0604020202020204" pitchFamily="34" charset="0"/>
                        <a:buChar char="•"/>
                      </a:pPr>
                      <a:r>
                        <a:rPr lang="en-US" sz="2200" i="1" dirty="0" smtClean="0">
                          <a:solidFill>
                            <a:schemeClr val="tx1"/>
                          </a:solidFill>
                          <a:latin typeface="Calibri" pitchFamily="34" charset="0"/>
                          <a:cs typeface="Calibri" pitchFamily="34" charset="0"/>
                        </a:rPr>
                        <a:t>0707 Travelling time to nearest periodic or permanent agricultural produce market for selling products.</a:t>
                      </a:r>
                      <a:endParaRPr lang="en-US" sz="2200" dirty="0"/>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F7FFD9B7-E195-4F88-83CC-A42B820ABA00}" type="slidenum">
              <a:rPr lang="es-ES" smtClean="0"/>
              <a:pPr/>
              <a:t>33</a:t>
            </a:fld>
            <a:endParaRPr lang="es-ES"/>
          </a:p>
        </p:txBody>
      </p:sp>
    </p:spTree>
    <p:extLst>
      <p:ext uri="{BB962C8B-B14F-4D97-AF65-F5344CB8AC3E}">
        <p14:creationId xmlns:p14="http://schemas.microsoft.com/office/powerpoint/2010/main" val="3426967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6526" y="1052736"/>
            <a:ext cx="8229600" cy="1143000"/>
          </a:xfrm>
        </p:spPr>
        <p:txBody>
          <a:bodyPr>
            <a:noAutofit/>
          </a:bodyPr>
          <a:lstStyle/>
          <a:p>
            <a:r>
              <a:rPr lang="en-US" sz="4000" b="1" dirty="0" smtClean="0">
                <a:effectLst/>
                <a:latin typeface="Calibri" pitchFamily="34" charset="0"/>
                <a:cs typeface="Calibri" pitchFamily="34" charset="0"/>
              </a:rPr>
              <a:t>Concept of credit for agricultural purposes</a:t>
            </a:r>
            <a:endParaRPr lang="en-US" sz="4000" b="1" dirty="0">
              <a:effectLst/>
              <a:latin typeface="Calibri" pitchFamily="34" charset="0"/>
              <a:cs typeface="Calibri" pitchFamily="34" charset="0"/>
            </a:endParaRPr>
          </a:p>
        </p:txBody>
      </p:sp>
      <p:sp>
        <p:nvSpPr>
          <p:cNvPr id="3" name="2 Marcador de contenido"/>
          <p:cNvSpPr>
            <a:spLocks noGrp="1"/>
          </p:cNvSpPr>
          <p:nvPr>
            <p:ph idx="1"/>
          </p:nvPr>
        </p:nvSpPr>
        <p:spPr>
          <a:xfrm>
            <a:off x="1043608" y="2348880"/>
            <a:ext cx="7848872" cy="4248472"/>
          </a:xfrm>
        </p:spPr>
        <p:txBody>
          <a:bodyPr>
            <a:noAutofit/>
          </a:bodyPr>
          <a:lstStyle/>
          <a:p>
            <a:pPr marL="85725" indent="0">
              <a:lnSpc>
                <a:spcPct val="100000"/>
              </a:lnSpc>
              <a:buNone/>
            </a:pPr>
            <a:r>
              <a:rPr lang="en-US" sz="1800" b="1" dirty="0" smtClean="0">
                <a:latin typeface="Calibri" pitchFamily="34" charset="0"/>
                <a:cs typeface="Calibri" pitchFamily="34" charset="0"/>
              </a:rPr>
              <a:t>Credit</a:t>
            </a:r>
            <a:r>
              <a:rPr lang="en-US" sz="1800" dirty="0" smtClean="0">
                <a:latin typeface="Calibri" pitchFamily="34" charset="0"/>
                <a:cs typeface="Calibri" pitchFamily="34" charset="0"/>
              </a:rPr>
              <a:t> for agricultural purposes refers to any type of credit </a:t>
            </a:r>
            <a:r>
              <a:rPr lang="en-US" sz="1800" b="1" dirty="0" smtClean="0">
                <a:latin typeface="Calibri" pitchFamily="34" charset="0"/>
                <a:cs typeface="Calibri" pitchFamily="34" charset="0"/>
              </a:rPr>
              <a:t>approved and available</a:t>
            </a:r>
            <a:r>
              <a:rPr lang="en-US" sz="1800" dirty="0" smtClean="0">
                <a:latin typeface="Calibri" pitchFamily="34" charset="0"/>
                <a:cs typeface="Calibri" pitchFamily="34" charset="0"/>
              </a:rPr>
              <a:t> for purposes related to the operation of the agricultural holding.</a:t>
            </a:r>
          </a:p>
          <a:p>
            <a:pPr marL="82296" indent="0">
              <a:lnSpc>
                <a:spcPct val="100000"/>
              </a:lnSpc>
              <a:buNone/>
            </a:pPr>
            <a:r>
              <a:rPr lang="en-US" sz="1800" b="1" dirty="0" smtClean="0">
                <a:latin typeface="Calibri" pitchFamily="34" charset="0"/>
                <a:cs typeface="Calibri" pitchFamily="34" charset="0"/>
              </a:rPr>
              <a:t>Notes: </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It includes</a:t>
            </a:r>
            <a:r>
              <a:rPr lang="en-US" sz="1800" dirty="0" smtClean="0">
                <a:latin typeface="Calibri" pitchFamily="34" charset="0"/>
                <a:cs typeface="Calibri" pitchFamily="34" charset="0"/>
              </a:rPr>
              <a:t>: credit for purchasing crop and livestock inputs, constructing farm buildings, purchasing farm machinery.</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It does not include: </a:t>
            </a:r>
            <a:r>
              <a:rPr lang="en-US" sz="1800" dirty="0" smtClean="0">
                <a:latin typeface="Calibri" pitchFamily="34" charset="0"/>
                <a:cs typeface="Calibri" pitchFamily="34" charset="0"/>
              </a:rPr>
              <a:t>credit not related to agricultural operations such as for construction of holder’s house, for other family businesses or for consumption expenditure. </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The term “credit” is used widely </a:t>
            </a:r>
            <a:r>
              <a:rPr lang="en-US" sz="1800" dirty="0" smtClean="0">
                <a:latin typeface="Calibri" pitchFamily="34" charset="0"/>
                <a:cs typeface="Calibri" pitchFamily="34" charset="0"/>
              </a:rPr>
              <a:t>to cover the approved ability to borrow money directly as well as buying goods and services on credit.</a:t>
            </a:r>
          </a:p>
          <a:p>
            <a:pPr marL="447675" lvl="1" indent="-85725">
              <a:lnSpc>
                <a:spcPct val="100000"/>
              </a:lnSpc>
              <a:spcBef>
                <a:spcPts val="600"/>
              </a:spcBef>
              <a:buFont typeface="Arial" panose="020B0604020202020204" pitchFamily="34" charset="0"/>
              <a:buChar char="•"/>
            </a:pPr>
            <a:r>
              <a:rPr lang="en-US" sz="1800" b="1" dirty="0" smtClean="0">
                <a:latin typeface="Calibri" pitchFamily="34" charset="0"/>
                <a:cs typeface="Calibri" pitchFamily="34" charset="0"/>
              </a:rPr>
              <a:t>Loan is a subset of credit </a:t>
            </a:r>
            <a:r>
              <a:rPr lang="en-US" sz="1800" dirty="0" smtClean="0">
                <a:latin typeface="Calibri" pitchFamily="34" charset="0"/>
                <a:cs typeface="Calibri" pitchFamily="34" charset="0"/>
              </a:rPr>
              <a:t>and means financial resources in cash provided by formal or informal sources. “Credit” includes loans (in cash) and any other loan in-kind in the form, for example, of inputs, equipment and machinery.</a:t>
            </a:r>
            <a:endParaRPr lang="en-US" sz="1800" b="1" dirty="0" smtClean="0">
              <a:latin typeface="Calibri" pitchFamily="34" charset="0"/>
              <a:cs typeface="Calibri" pitchFamily="34" charset="0"/>
            </a:endParaRPr>
          </a:p>
          <a:p>
            <a:pPr>
              <a:lnSpc>
                <a:spcPct val="100000"/>
              </a:lnSpc>
            </a:pPr>
            <a:endParaRPr lang="en-US" sz="18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34</a:t>
            </a:fld>
            <a:endParaRPr lang="es-ES"/>
          </a:p>
        </p:txBody>
      </p:sp>
    </p:spTree>
    <p:extLst>
      <p:ext uri="{BB962C8B-B14F-4D97-AF65-F5344CB8AC3E}">
        <p14:creationId xmlns:p14="http://schemas.microsoft.com/office/powerpoint/2010/main" val="3737979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502" y="2780928"/>
            <a:ext cx="2454002" cy="13776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4032448"/>
            <a:ext cx="1853952" cy="2780928"/>
          </a:xfrm>
          <a:prstGeom prst="rect">
            <a:avLst/>
          </a:prstGeom>
        </p:spPr>
      </p:pic>
      <p:sp>
        <p:nvSpPr>
          <p:cNvPr id="2" name="1 Título"/>
          <p:cNvSpPr>
            <a:spLocks noGrp="1"/>
          </p:cNvSpPr>
          <p:nvPr>
            <p:ph type="title"/>
          </p:nvPr>
        </p:nvSpPr>
        <p:spPr>
          <a:xfrm>
            <a:off x="996722" y="908720"/>
            <a:ext cx="8074126" cy="1143000"/>
          </a:xfrm>
        </p:spPr>
        <p:txBody>
          <a:bodyPr anchor="t">
            <a:noAutofit/>
          </a:bodyPr>
          <a:lstStyle/>
          <a:p>
            <a:r>
              <a:rPr lang="en-US" sz="3800" b="1" dirty="0" smtClean="0">
                <a:effectLst/>
                <a:latin typeface="Calibri" pitchFamily="34" charset="0"/>
                <a:cs typeface="Calibri" pitchFamily="34" charset="0"/>
              </a:rPr>
              <a:t>Item 0701: Receipt of credit for agricultural purposes </a:t>
            </a:r>
            <a:r>
              <a:rPr lang="en-US" sz="3800" dirty="0" smtClean="0">
                <a:effectLst/>
                <a:latin typeface="Calibri" pitchFamily="34" charset="0"/>
                <a:cs typeface="Calibri" pitchFamily="34" charset="0"/>
              </a:rPr>
              <a:t>(for the holding)</a:t>
            </a:r>
            <a:br>
              <a:rPr lang="en-US" sz="3800" dirty="0" smtClean="0">
                <a:effectLst/>
                <a:latin typeface="Calibri" pitchFamily="34" charset="0"/>
                <a:cs typeface="Calibri" pitchFamily="34" charset="0"/>
              </a:rPr>
            </a:br>
            <a:r>
              <a:rPr lang="en-US" sz="3800" b="1" dirty="0" smtClean="0">
                <a:effectLst/>
              </a:rPr>
              <a:t> </a:t>
            </a:r>
            <a:endParaRPr lang="en-US" sz="3800" b="1" dirty="0">
              <a:effectLst/>
            </a:endParaRPr>
          </a:p>
        </p:txBody>
      </p:sp>
      <p:sp>
        <p:nvSpPr>
          <p:cNvPr id="3" name="2 Marcador de contenido"/>
          <p:cNvSpPr>
            <a:spLocks noGrp="1"/>
          </p:cNvSpPr>
          <p:nvPr>
            <p:ph idx="1"/>
          </p:nvPr>
        </p:nvSpPr>
        <p:spPr>
          <a:xfrm>
            <a:off x="969288" y="2420888"/>
            <a:ext cx="6050984" cy="4248472"/>
          </a:xfrm>
        </p:spPr>
        <p:txBody>
          <a:bodyPr>
            <a:noAutofit/>
          </a:bodyPr>
          <a:lstStyle/>
          <a:p>
            <a:pPr marL="82296" indent="0">
              <a:buNone/>
            </a:pPr>
            <a:r>
              <a:rPr lang="en-US" sz="2400" b="1" dirty="0" smtClean="0">
                <a:solidFill>
                  <a:srgbClr val="0070C0"/>
                </a:solidFill>
                <a:latin typeface="Calibri" pitchFamily="34" charset="0"/>
                <a:cs typeface="Calibri" pitchFamily="34" charset="0"/>
              </a:rPr>
              <a:t>Type:</a:t>
            </a:r>
            <a:r>
              <a:rPr lang="en-US" sz="2400" dirty="0" smtClean="0">
                <a:solidFill>
                  <a:srgbClr val="0070C0"/>
                </a:solidFill>
                <a:latin typeface="Calibri" pitchFamily="34" charset="0"/>
                <a:cs typeface="Calibri" pitchFamily="34" charset="0"/>
              </a:rPr>
              <a:t> </a:t>
            </a:r>
            <a:r>
              <a:rPr lang="en-US" sz="2400" dirty="0" smtClean="0">
                <a:latin typeface="Calibri" pitchFamily="34" charset="0"/>
                <a:cs typeface="Calibri" pitchFamily="34" charset="0"/>
              </a:rPr>
              <a:t>Additional item.</a:t>
            </a:r>
          </a:p>
          <a:p>
            <a:pPr marL="82296" indent="0">
              <a:buNone/>
            </a:pPr>
            <a:r>
              <a:rPr lang="en-US" sz="2400" b="1" dirty="0" smtClean="0">
                <a:solidFill>
                  <a:srgbClr val="0070C0"/>
                </a:solidFill>
                <a:latin typeface="Calibri" pitchFamily="34" charset="0"/>
                <a:cs typeface="Calibri" pitchFamily="34" charset="0"/>
              </a:rPr>
              <a:t>Reference period</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Census reference year.</a:t>
            </a:r>
          </a:p>
          <a:p>
            <a:pPr marL="82296" indent="0">
              <a:buNone/>
            </a:pPr>
            <a:endParaRPr lang="en-US" sz="2400" dirty="0" smtClean="0">
              <a:latin typeface="Calibri" pitchFamily="34" charset="0"/>
              <a:cs typeface="Calibri" pitchFamily="34" charset="0"/>
            </a:endParaRPr>
          </a:p>
          <a:p>
            <a:pPr marL="82296" indent="0">
              <a:buNone/>
            </a:pPr>
            <a:r>
              <a:rPr lang="en-US" sz="2400" b="1" dirty="0" smtClean="0">
                <a:solidFill>
                  <a:srgbClr val="0070C0"/>
                </a:solidFill>
                <a:latin typeface="Calibri" pitchFamily="34" charset="0"/>
                <a:cs typeface="Calibri" pitchFamily="34" charset="0"/>
              </a:rPr>
              <a:t>Concept: </a:t>
            </a:r>
            <a:r>
              <a:rPr lang="en-US" sz="2400" dirty="0" smtClean="0">
                <a:latin typeface="Calibri" pitchFamily="34" charset="0"/>
                <a:cs typeface="Calibri" pitchFamily="34" charset="0"/>
              </a:rPr>
              <a:t>Receipt of credit refers to whether the agricultural holder </a:t>
            </a:r>
            <a:r>
              <a:rPr lang="en-US" sz="2400" b="1" i="1" dirty="0" smtClean="0">
                <a:latin typeface="Calibri" pitchFamily="34" charset="0"/>
                <a:cs typeface="Calibri" pitchFamily="34" charset="0"/>
              </a:rPr>
              <a:t>used</a:t>
            </a:r>
            <a:r>
              <a:rPr lang="en-US" sz="2400" dirty="0" smtClean="0">
                <a:latin typeface="Calibri" pitchFamily="34" charset="0"/>
                <a:cs typeface="Calibri" pitchFamily="34" charset="0"/>
              </a:rPr>
              <a:t> a loan for agricultural purposes during the reference year and </a:t>
            </a:r>
            <a:r>
              <a:rPr lang="en-US" sz="2400" u="sng" dirty="0" smtClean="0">
                <a:latin typeface="Calibri" pitchFamily="34" charset="0"/>
                <a:cs typeface="Calibri" pitchFamily="34" charset="0"/>
              </a:rPr>
              <a:t>not</a:t>
            </a:r>
            <a:r>
              <a:rPr lang="en-US" sz="2400" dirty="0" smtClean="0">
                <a:latin typeface="Calibri" pitchFamily="34" charset="0"/>
                <a:cs typeface="Calibri" pitchFamily="34" charset="0"/>
              </a:rPr>
              <a:t> whether there were outstanding loans at the time of the census. Credit received by the holder as well as members of his/her household should be included.</a:t>
            </a:r>
          </a:p>
        </p:txBody>
      </p:sp>
      <p:sp>
        <p:nvSpPr>
          <p:cNvPr id="5" name="Slide Number Placeholder 4"/>
          <p:cNvSpPr>
            <a:spLocks noGrp="1"/>
          </p:cNvSpPr>
          <p:nvPr>
            <p:ph type="sldNum" sz="quarter" idx="12"/>
          </p:nvPr>
        </p:nvSpPr>
        <p:spPr/>
        <p:txBody>
          <a:bodyPr/>
          <a:lstStyle/>
          <a:p>
            <a:fld id="{F7FFD9B7-E195-4F88-83CC-A42B820ABA00}" type="slidenum">
              <a:rPr lang="es-ES" smtClean="0"/>
              <a:pPr/>
              <a:t>35</a:t>
            </a:fld>
            <a:endParaRPr lang="es-ES"/>
          </a:p>
        </p:txBody>
      </p:sp>
    </p:spTree>
    <p:extLst>
      <p:ext uri="{BB962C8B-B14F-4D97-AF65-F5344CB8AC3E}">
        <p14:creationId xmlns:p14="http://schemas.microsoft.com/office/powerpoint/2010/main" val="3207080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7316" y="1124744"/>
            <a:ext cx="8229600" cy="936104"/>
          </a:xfrm>
        </p:spPr>
        <p:txBody>
          <a:bodyPr>
            <a:noAutofit/>
          </a:bodyPr>
          <a:lstStyle/>
          <a:p>
            <a:r>
              <a:rPr lang="en-US" sz="4000" b="1" dirty="0" smtClean="0">
                <a:effectLst/>
                <a:latin typeface="Calibri" pitchFamily="34" charset="0"/>
                <a:cs typeface="Calibri" pitchFamily="34" charset="0"/>
              </a:rPr>
              <a:t>Item 0702: Source of credit </a:t>
            </a:r>
            <a:r>
              <a:rPr lang="en-US" sz="4000" dirty="0" smtClean="0">
                <a:effectLst/>
                <a:latin typeface="Calibri" pitchFamily="34" charset="0"/>
                <a:cs typeface="Calibri" pitchFamily="34" charset="0"/>
              </a:rPr>
              <a:t>(for the holding) </a:t>
            </a:r>
            <a:endParaRPr lang="en-US" sz="4000" dirty="0">
              <a:effectLst/>
              <a:latin typeface="Calibri" pitchFamily="34" charset="0"/>
              <a:cs typeface="Calibri" pitchFamily="34" charset="0"/>
            </a:endParaRPr>
          </a:p>
        </p:txBody>
      </p:sp>
      <p:sp>
        <p:nvSpPr>
          <p:cNvPr id="3" name="2 Marcador de contenido"/>
          <p:cNvSpPr>
            <a:spLocks noGrp="1"/>
          </p:cNvSpPr>
          <p:nvPr>
            <p:ph idx="1"/>
          </p:nvPr>
        </p:nvSpPr>
        <p:spPr>
          <a:xfrm>
            <a:off x="993376" y="2245296"/>
            <a:ext cx="7848872" cy="4424064"/>
          </a:xfrm>
        </p:spPr>
        <p:txBody>
          <a:bodyPr>
            <a:noAutofit/>
          </a:bodyPr>
          <a:lstStyle/>
          <a:p>
            <a:pPr marL="0" indent="0">
              <a:lnSpc>
                <a:spcPct val="100000"/>
              </a:lnSpc>
              <a:spcBef>
                <a:spcPts val="0"/>
              </a:spcBef>
              <a:buNone/>
            </a:pPr>
            <a:r>
              <a:rPr lang="en-US" sz="2000" b="1" dirty="0" smtClean="0">
                <a:solidFill>
                  <a:srgbClr val="0070C0"/>
                </a:solidFill>
                <a:latin typeface="Calibri" pitchFamily="34" charset="0"/>
                <a:cs typeface="Calibri" pitchFamily="34" charset="0"/>
              </a:rPr>
              <a:t>Type</a:t>
            </a:r>
            <a:r>
              <a:rPr lang="en-US" sz="2000" dirty="0" smtClean="0">
                <a:latin typeface="Calibri" pitchFamily="34" charset="0"/>
                <a:cs typeface="Calibri" pitchFamily="34" charset="0"/>
              </a:rPr>
              <a:t>: Additional item.</a:t>
            </a: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Reference period</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Census reference year.</a:t>
            </a: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Concept: </a:t>
            </a:r>
            <a:r>
              <a:rPr lang="en-US" sz="2000" dirty="0" smtClean="0">
                <a:latin typeface="Calibri" pitchFamily="34" charset="0"/>
                <a:cs typeface="Calibri" pitchFamily="34" charset="0"/>
              </a:rPr>
              <a:t>Source of credit, refers to who provided the credit. The specific source class will depend on the institutional arrangements for credit in the country.</a:t>
            </a:r>
          </a:p>
          <a:p>
            <a:pPr marL="0" indent="0">
              <a:lnSpc>
                <a:spcPct val="100000"/>
              </a:lnSpc>
              <a:spcBef>
                <a:spcPts val="600"/>
              </a:spcBef>
              <a:spcAft>
                <a:spcPts val="600"/>
              </a:spcAft>
              <a:buNone/>
            </a:pPr>
            <a:r>
              <a:rPr lang="en-US" sz="2000" b="1" dirty="0" smtClean="0">
                <a:solidFill>
                  <a:srgbClr val="0070C0"/>
                </a:solidFill>
                <a:latin typeface="Calibri" pitchFamily="34" charset="0"/>
                <a:cs typeface="Calibri" pitchFamily="34" charset="0"/>
              </a:rPr>
              <a:t>Typical groups </a:t>
            </a:r>
            <a:r>
              <a:rPr lang="en-US" sz="2000" dirty="0" smtClean="0">
                <a:latin typeface="Calibri" pitchFamily="34" charset="0"/>
                <a:cs typeface="Calibri" pitchFamily="34" charset="0"/>
              </a:rPr>
              <a:t>are:</a:t>
            </a:r>
          </a:p>
          <a:p>
            <a:pPr marL="0" indent="0">
              <a:lnSpc>
                <a:spcPct val="100000"/>
              </a:lnSpc>
              <a:spcBef>
                <a:spcPts val="600"/>
              </a:spcBef>
              <a:spcAft>
                <a:spcPts val="600"/>
              </a:spcAft>
              <a:buNone/>
            </a:pPr>
            <a:endParaRPr lang="en-US" sz="2000" dirty="0" smtClean="0">
              <a:latin typeface="Calibri" pitchFamily="34" charset="0"/>
              <a:cs typeface="Calibri" pitchFamily="34" charset="0"/>
            </a:endParaRPr>
          </a:p>
          <a:p>
            <a:pPr marL="0" indent="0">
              <a:lnSpc>
                <a:spcPct val="100000"/>
              </a:lnSpc>
              <a:spcBef>
                <a:spcPts val="600"/>
              </a:spcBef>
              <a:spcAft>
                <a:spcPts val="600"/>
              </a:spcAft>
              <a:buNone/>
            </a:pPr>
            <a:endParaRPr lang="en-US" sz="2000" dirty="0" smtClean="0">
              <a:latin typeface="Calibri" pitchFamily="34" charset="0"/>
              <a:cs typeface="Calibri" pitchFamily="34" charset="0"/>
            </a:endParaRPr>
          </a:p>
          <a:p>
            <a:pPr marL="0" indent="0">
              <a:lnSpc>
                <a:spcPct val="100000"/>
              </a:lnSpc>
              <a:spcBef>
                <a:spcPts val="0"/>
              </a:spcBef>
              <a:buNone/>
            </a:pPr>
            <a:endParaRPr lang="en-US" sz="20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endParaRPr>
          </a:p>
          <a:p>
            <a:pPr marL="0" indent="0">
              <a:lnSpc>
                <a:spcPct val="100000"/>
              </a:lnSpc>
              <a:spcBef>
                <a:spcPts val="0"/>
              </a:spcBef>
              <a:buNone/>
            </a:pPr>
            <a:endParaRPr lang="en-US" sz="2000" b="1" dirty="0" smtClean="0">
              <a:solidFill>
                <a:srgbClr val="0070C0"/>
              </a:solidFill>
              <a:latin typeface="Calibri" pitchFamily="34" charset="0"/>
              <a:cs typeface="Calibri" pitchFamily="34" charset="0"/>
            </a:endParaRPr>
          </a:p>
          <a:p>
            <a:pPr marL="0" indent="0">
              <a:lnSpc>
                <a:spcPct val="100000"/>
              </a:lnSpc>
              <a:spcBef>
                <a:spcPts val="0"/>
              </a:spcBef>
              <a:buNone/>
            </a:pPr>
            <a:r>
              <a:rPr lang="en-US" sz="2000" b="1" dirty="0" smtClean="0">
                <a:solidFill>
                  <a:srgbClr val="0070C0"/>
                </a:solidFill>
                <a:latin typeface="Calibri" pitchFamily="34" charset="0"/>
                <a:cs typeface="Calibri" pitchFamily="34" charset="0"/>
              </a:rPr>
              <a:t>Note: </a:t>
            </a:r>
            <a:r>
              <a:rPr lang="en-US" sz="2000" dirty="0" smtClean="0">
                <a:latin typeface="Calibri" pitchFamily="34" charset="0"/>
                <a:cs typeface="Calibri" pitchFamily="34" charset="0"/>
              </a:rPr>
              <a:t>A holder may have made use of credit on more than one occasion during the census reference year and therefore more than one source may be reported.</a:t>
            </a:r>
            <a:endParaRPr lang="en-US" sz="2000" b="1" dirty="0" smtClean="0">
              <a:latin typeface="Calibri" pitchFamily="34" charset="0"/>
              <a:cs typeface="Calibri" pitchFamily="34" charset="0"/>
            </a:endParaRPr>
          </a:p>
          <a:p>
            <a:pPr indent="0">
              <a:lnSpc>
                <a:spcPct val="100000"/>
              </a:lnSpc>
              <a:spcBef>
                <a:spcPts val="600"/>
              </a:spcBef>
              <a:spcAft>
                <a:spcPts val="600"/>
              </a:spcAft>
              <a:buNone/>
            </a:pPr>
            <a:endParaRPr lang="en-US" sz="2000" dirty="0" smtClean="0"/>
          </a:p>
          <a:p>
            <a:pPr marL="82296" indent="0">
              <a:lnSpc>
                <a:spcPct val="100000"/>
              </a:lnSpc>
              <a:buNone/>
            </a:pPr>
            <a:endParaRPr lang="en-US" sz="2000" dirty="0"/>
          </a:p>
        </p:txBody>
      </p:sp>
      <p:graphicFrame>
        <p:nvGraphicFramePr>
          <p:cNvPr id="4" name="Table 3"/>
          <p:cNvGraphicFramePr>
            <a:graphicFrameLocks noGrp="1"/>
          </p:cNvGraphicFramePr>
          <p:nvPr>
            <p:extLst/>
          </p:nvPr>
        </p:nvGraphicFramePr>
        <p:xfrm>
          <a:off x="1043608" y="4316137"/>
          <a:ext cx="3672408" cy="1247656"/>
        </p:xfrm>
        <a:graphic>
          <a:graphicData uri="http://schemas.openxmlformats.org/drawingml/2006/table">
            <a:tbl>
              <a:tblPr firstRow="1" bandRow="1">
                <a:tableStyleId>{5C22544A-7EE6-4342-B048-85BDC9FD1C3A}</a:tableStyleId>
              </a:tblPr>
              <a:tblGrid>
                <a:gridCol w="3672408"/>
              </a:tblGrid>
              <a:tr h="1247656">
                <a:tc>
                  <a:txBody>
                    <a:bodyPr/>
                    <a:lstStyle/>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Commercial bank</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Agricultural development bank</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Cooperative credit society</a:t>
                      </a:r>
                    </a:p>
                    <a:p>
                      <a:pPr marL="466725" lvl="1" indent="-285750">
                        <a:lnSpc>
                          <a:spcPct val="100000"/>
                        </a:lnSpc>
                        <a:spcBef>
                          <a:spcPts val="0"/>
                        </a:spcBef>
                        <a:buClr>
                          <a:srgbClr val="0070C0"/>
                        </a:buClr>
                        <a:buFont typeface="Arial" panose="020B0604020202020204" pitchFamily="34" charset="0"/>
                        <a:buChar char="•"/>
                      </a:pPr>
                      <a:r>
                        <a:rPr lang="en-US" sz="1600" b="1" i="1" dirty="0" smtClean="0">
                          <a:solidFill>
                            <a:schemeClr val="tx1"/>
                          </a:solidFill>
                          <a:latin typeface="Calibri" pitchFamily="34" charset="0"/>
                          <a:cs typeface="Calibri" pitchFamily="34" charset="0"/>
                        </a:rPr>
                        <a:t>Money lender</a:t>
                      </a:r>
                      <a:endParaRPr lang="en-US" sz="1600" b="1" i="1" dirty="0">
                        <a:solidFill>
                          <a:schemeClr val="tx1"/>
                        </a:solidFill>
                      </a:endParaRPr>
                    </a:p>
                  </a:txBody>
                  <a:tcPr>
                    <a:solidFill>
                      <a:schemeClr val="accent3">
                        <a:lumMod val="20000"/>
                        <a:lumOff val="80000"/>
                      </a:schemeClr>
                    </a:solidFill>
                  </a:tcPr>
                </a:tc>
              </a:tr>
            </a:tbl>
          </a:graphicData>
        </a:graphic>
      </p:graphicFrame>
      <p:graphicFrame>
        <p:nvGraphicFramePr>
          <p:cNvPr id="5" name="Table 4"/>
          <p:cNvGraphicFramePr>
            <a:graphicFrameLocks noGrp="1"/>
          </p:cNvGraphicFramePr>
          <p:nvPr>
            <p:extLst/>
          </p:nvPr>
        </p:nvGraphicFramePr>
        <p:xfrm>
          <a:off x="5292080" y="4253153"/>
          <a:ext cx="2808312" cy="1310640"/>
        </p:xfrm>
        <a:graphic>
          <a:graphicData uri="http://schemas.openxmlformats.org/drawingml/2006/table">
            <a:tbl>
              <a:tblPr firstRow="1" bandRow="1">
                <a:tableStyleId>{5C22544A-7EE6-4342-B048-85BDC9FD1C3A}</a:tableStyleId>
              </a:tblPr>
              <a:tblGrid>
                <a:gridCol w="2808312"/>
              </a:tblGrid>
              <a:tr h="370840">
                <a:tc>
                  <a:txBody>
                    <a:bodyPr/>
                    <a:lstStyle/>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Input supplier</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Self-help group</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Family/friends;</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Government</a:t>
                      </a:r>
                    </a:p>
                    <a:p>
                      <a:pPr marL="466725" lvl="1" indent="-285750" algn="l" rtl="0" eaLnBrk="1" hangingPunct="1">
                        <a:lnSpc>
                          <a:spcPct val="100000"/>
                        </a:lnSpc>
                        <a:spcBef>
                          <a:spcPts val="0"/>
                        </a:spcBef>
                        <a:buClr>
                          <a:srgbClr val="0070C0"/>
                        </a:buClr>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 sources.</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F7FFD9B7-E195-4F88-83CC-A42B820ABA00}" type="slidenum">
              <a:rPr lang="es-ES" smtClean="0"/>
              <a:pPr/>
              <a:t>36</a:t>
            </a:fld>
            <a:endParaRPr lang="es-ES"/>
          </a:p>
        </p:txBody>
      </p:sp>
    </p:spTree>
    <p:extLst>
      <p:ext uri="{BB962C8B-B14F-4D97-AF65-F5344CB8AC3E}">
        <p14:creationId xmlns:p14="http://schemas.microsoft.com/office/powerpoint/2010/main" val="23679656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6421" y="1014170"/>
            <a:ext cx="8104427" cy="931520"/>
          </a:xfrm>
        </p:spPr>
        <p:txBody>
          <a:bodyPr>
            <a:noAutofit/>
          </a:bodyPr>
          <a:lstStyle/>
          <a:p>
            <a:r>
              <a:rPr lang="en-US" sz="3200" b="1" dirty="0" smtClean="0">
                <a:effectLst/>
                <a:latin typeface="Calibri" pitchFamily="34" charset="0"/>
                <a:cs typeface="Calibri" pitchFamily="34" charset="0"/>
              </a:rPr>
              <a:t>Item 0703: Type of collateral for credit </a:t>
            </a:r>
            <a:r>
              <a:rPr lang="en-US" sz="3200" dirty="0" smtClean="0">
                <a:effectLst/>
                <a:latin typeface="Calibri" pitchFamily="34" charset="0"/>
                <a:cs typeface="Calibri" pitchFamily="34" charset="0"/>
              </a:rPr>
              <a:t>(for the holding)</a:t>
            </a:r>
            <a:endParaRPr lang="en-US" sz="3200" dirty="0">
              <a:effectLst/>
              <a:latin typeface="Calibri" pitchFamily="34" charset="0"/>
              <a:cs typeface="Calibri" pitchFamily="34" charset="0"/>
            </a:endParaRPr>
          </a:p>
        </p:txBody>
      </p:sp>
      <p:sp>
        <p:nvSpPr>
          <p:cNvPr id="3" name="2 Marcador de contenido"/>
          <p:cNvSpPr>
            <a:spLocks noGrp="1"/>
          </p:cNvSpPr>
          <p:nvPr>
            <p:ph idx="1"/>
          </p:nvPr>
        </p:nvSpPr>
        <p:spPr>
          <a:xfrm>
            <a:off x="1022190" y="1945690"/>
            <a:ext cx="7992888" cy="4795678"/>
          </a:xfrm>
        </p:spPr>
        <p:txBody>
          <a:bodyPr>
            <a:noAutofit/>
          </a:bodyPr>
          <a:lstStyle/>
          <a:p>
            <a:pPr marL="0" indent="0">
              <a:lnSpc>
                <a:spcPct val="100000"/>
              </a:lnSpc>
              <a:spcBef>
                <a:spcPts val="0"/>
              </a:spcBef>
              <a:buNone/>
            </a:pPr>
            <a:r>
              <a:rPr lang="en-US" sz="1700" b="1" dirty="0" smtClean="0">
                <a:solidFill>
                  <a:srgbClr val="0070C0"/>
                </a:solidFill>
                <a:latin typeface="Calibri" pitchFamily="34" charset="0"/>
                <a:cs typeface="Calibri" pitchFamily="34" charset="0"/>
              </a:rPr>
              <a:t>Type:</a:t>
            </a:r>
            <a:r>
              <a:rPr lang="en-US" sz="1700" dirty="0" smtClean="0">
                <a:solidFill>
                  <a:srgbClr val="0070C0"/>
                </a:solidFill>
                <a:latin typeface="Calibri" pitchFamily="34" charset="0"/>
                <a:cs typeface="Calibri" pitchFamily="34" charset="0"/>
              </a:rPr>
              <a:t> </a:t>
            </a:r>
            <a:r>
              <a:rPr lang="en-US" sz="1700" dirty="0" smtClean="0">
                <a:latin typeface="Calibri" pitchFamily="34" charset="0"/>
                <a:cs typeface="Calibri" pitchFamily="34" charset="0"/>
              </a:rPr>
              <a:t>Additional item.</a:t>
            </a:r>
          </a:p>
          <a:p>
            <a:pPr marL="0" indent="0">
              <a:lnSpc>
                <a:spcPct val="100000"/>
              </a:lnSpc>
              <a:spcBef>
                <a:spcPts val="0"/>
              </a:spcBef>
              <a:buNone/>
            </a:pPr>
            <a:r>
              <a:rPr lang="en-US" sz="1700" b="1" dirty="0" smtClean="0">
                <a:solidFill>
                  <a:srgbClr val="0070C0"/>
                </a:solidFill>
                <a:latin typeface="Calibri" pitchFamily="34" charset="0"/>
                <a:cs typeface="Calibri" pitchFamily="34" charset="0"/>
              </a:rPr>
              <a:t>Reference period: </a:t>
            </a:r>
            <a:r>
              <a:rPr lang="en-US" sz="1700" dirty="0" smtClean="0">
                <a:latin typeface="Calibri" pitchFamily="34" charset="0"/>
                <a:cs typeface="Calibri" pitchFamily="34" charset="0"/>
              </a:rPr>
              <a:t>Census reference year.</a:t>
            </a:r>
          </a:p>
          <a:p>
            <a:pPr marL="0" indent="0">
              <a:lnSpc>
                <a:spcPct val="100000"/>
              </a:lnSpc>
              <a:spcBef>
                <a:spcPts val="0"/>
              </a:spcBef>
              <a:buNone/>
            </a:pPr>
            <a:r>
              <a:rPr lang="en-US" sz="1700" b="1" dirty="0" smtClean="0">
                <a:solidFill>
                  <a:srgbClr val="0070C0"/>
                </a:solidFill>
                <a:latin typeface="Calibri" pitchFamily="34" charset="0"/>
                <a:cs typeface="Calibri" pitchFamily="34" charset="0"/>
              </a:rPr>
              <a:t>Concept: </a:t>
            </a:r>
            <a:r>
              <a:rPr lang="en-US" sz="1700" dirty="0" smtClean="0">
                <a:latin typeface="Calibri" pitchFamily="34" charset="0"/>
                <a:cs typeface="Calibri" pitchFamily="34" charset="0"/>
              </a:rPr>
              <a:t>Collateral is defined as assets pledged as security for a loan of money. It means that if the borrower defaults on the terms of the loan, the collateral may be sold and the proceeds used to pay off the loan.</a:t>
            </a:r>
          </a:p>
          <a:p>
            <a:pPr marL="0" indent="0">
              <a:lnSpc>
                <a:spcPct val="100000"/>
              </a:lnSpc>
              <a:spcBef>
                <a:spcPts val="0"/>
              </a:spcBef>
              <a:spcAft>
                <a:spcPts val="600"/>
              </a:spcAft>
              <a:buNone/>
            </a:pPr>
            <a:endParaRPr lang="en-US" sz="1700" b="1" dirty="0" smtClean="0">
              <a:solidFill>
                <a:srgbClr val="0070C0"/>
              </a:solidFill>
              <a:latin typeface="Calibri" pitchFamily="34" charset="0"/>
              <a:cs typeface="Calibri" pitchFamily="34" charset="0"/>
            </a:endParaRPr>
          </a:p>
          <a:p>
            <a:pPr marL="0" indent="0">
              <a:lnSpc>
                <a:spcPct val="100000"/>
              </a:lnSpc>
              <a:spcBef>
                <a:spcPts val="0"/>
              </a:spcBef>
              <a:spcAft>
                <a:spcPts val="600"/>
              </a:spcAft>
              <a:buNone/>
            </a:pPr>
            <a:r>
              <a:rPr lang="en-US" sz="1700" b="1" dirty="0" smtClean="0">
                <a:solidFill>
                  <a:srgbClr val="0070C0"/>
                </a:solidFill>
                <a:latin typeface="Calibri" pitchFamily="34" charset="0"/>
                <a:cs typeface="Calibri" pitchFamily="34" charset="0"/>
              </a:rPr>
              <a:t>Notes: </a:t>
            </a:r>
          </a:p>
          <a:p>
            <a:pPr marL="0" indent="0">
              <a:lnSpc>
                <a:spcPct val="100000"/>
              </a:lnSpc>
              <a:spcBef>
                <a:spcPts val="0"/>
              </a:spcBef>
              <a:spcAft>
                <a:spcPts val="600"/>
              </a:spcAft>
              <a:buNone/>
            </a:pPr>
            <a:r>
              <a:rPr lang="en-US" sz="1700" b="1" dirty="0" smtClean="0">
                <a:latin typeface="Calibri" pitchFamily="34" charset="0"/>
                <a:cs typeface="Calibri" pitchFamily="34" charset="0"/>
              </a:rPr>
              <a:t>In the context of the census</a:t>
            </a:r>
            <a:r>
              <a:rPr lang="en-US" sz="1700" dirty="0" smtClean="0">
                <a:latin typeface="Calibri" pitchFamily="34" charset="0"/>
                <a:cs typeface="Calibri" pitchFamily="34" charset="0"/>
              </a:rPr>
              <a:t>, “ collateral” is used in a wider sense to also cover a guarantee provided for the purchase of goods and services. </a:t>
            </a:r>
          </a:p>
          <a:p>
            <a:pPr marL="0" indent="0">
              <a:lnSpc>
                <a:spcPct val="100000"/>
              </a:lnSpc>
              <a:spcBef>
                <a:spcPts val="600"/>
              </a:spcBef>
              <a:spcAft>
                <a:spcPts val="600"/>
              </a:spcAft>
              <a:buNone/>
            </a:pPr>
            <a:r>
              <a:rPr lang="en-US" sz="1700" b="1" dirty="0" smtClean="0">
                <a:latin typeface="Calibri" pitchFamily="34" charset="0"/>
                <a:cs typeface="Calibri" pitchFamily="34" charset="0"/>
              </a:rPr>
              <a:t>Types of collaterals are</a:t>
            </a:r>
            <a:r>
              <a:rPr lang="en-US" sz="1700" dirty="0" smtClean="0">
                <a:latin typeface="Calibri" pitchFamily="34" charset="0"/>
                <a:cs typeface="Calibri" pitchFamily="34" charset="0"/>
              </a:rPr>
              <a:t>: </a:t>
            </a:r>
          </a:p>
          <a:p>
            <a:pPr marL="465138" lvl="2" indent="-192088">
              <a:lnSpc>
                <a:spcPct val="100000"/>
              </a:lnSpc>
              <a:spcBef>
                <a:spcPts val="0"/>
              </a:spcBef>
            </a:pPr>
            <a:r>
              <a:rPr lang="en-US" sz="1700" b="1" i="1" dirty="0">
                <a:latin typeface="Calibri" pitchFamily="34" charset="0"/>
                <a:cs typeface="Calibri" pitchFamily="34" charset="0"/>
              </a:rPr>
              <a:t>T</a:t>
            </a:r>
            <a:r>
              <a:rPr lang="en-US" sz="1700" b="1" i="1" dirty="0" smtClean="0">
                <a:latin typeface="Calibri" pitchFamily="34" charset="0"/>
                <a:cs typeface="Calibri" pitchFamily="34" charset="0"/>
              </a:rPr>
              <a:t>he holder’s land</a:t>
            </a:r>
          </a:p>
          <a:p>
            <a:pPr marL="465138" lvl="2" indent="-192088">
              <a:lnSpc>
                <a:spcPct val="100000"/>
              </a:lnSpc>
              <a:spcBef>
                <a:spcPts val="0"/>
              </a:spcBef>
            </a:pPr>
            <a:r>
              <a:rPr lang="en-US" sz="1700" b="1" i="1" dirty="0" smtClean="0">
                <a:latin typeface="Calibri" pitchFamily="34" charset="0"/>
                <a:cs typeface="Calibri" pitchFamily="34" charset="0"/>
              </a:rPr>
              <a:t>Other assets </a:t>
            </a:r>
            <a:r>
              <a:rPr lang="en-US" sz="1700" dirty="0" smtClean="0">
                <a:latin typeface="Calibri" pitchFamily="34" charset="0"/>
                <a:cs typeface="Calibri" pitchFamily="34" charset="0"/>
              </a:rPr>
              <a:t>such as the machinery and equipment purchased with the loan;</a:t>
            </a:r>
          </a:p>
          <a:p>
            <a:pPr marL="465138" lvl="2" indent="-192088">
              <a:lnSpc>
                <a:spcPct val="100000"/>
              </a:lnSpc>
              <a:spcBef>
                <a:spcPts val="0"/>
              </a:spcBef>
            </a:pPr>
            <a:r>
              <a:rPr lang="en-US" sz="1700" b="1" i="1" dirty="0" smtClean="0">
                <a:latin typeface="Calibri" pitchFamily="34" charset="0"/>
                <a:cs typeface="Calibri" pitchFamily="34" charset="0"/>
              </a:rPr>
              <a:t>Other type of collateral </a:t>
            </a:r>
            <a:r>
              <a:rPr lang="en-US" sz="1700" dirty="0" smtClean="0">
                <a:latin typeface="Calibri" pitchFamily="34" charset="0"/>
                <a:cs typeface="Calibri" pitchFamily="34" charset="0"/>
              </a:rPr>
              <a:t>(purchase of goods and services on credit based on agreements to pay at a later date).</a:t>
            </a:r>
          </a:p>
          <a:p>
            <a:pPr marL="0" lvl="2" indent="0">
              <a:lnSpc>
                <a:spcPct val="100000"/>
              </a:lnSpc>
              <a:spcBef>
                <a:spcPts val="0"/>
              </a:spcBef>
              <a:buNone/>
            </a:pPr>
            <a:r>
              <a:rPr lang="en-US" sz="1700" b="1" dirty="0" smtClean="0">
                <a:latin typeface="Calibri" pitchFamily="34" charset="0"/>
                <a:cs typeface="Calibri" pitchFamily="34" charset="0"/>
              </a:rPr>
              <a:t>Credit may be received without any collateral </a:t>
            </a:r>
            <a:r>
              <a:rPr lang="en-US" sz="1700" dirty="0" smtClean="0">
                <a:latin typeface="Calibri" pitchFamily="34" charset="0"/>
                <a:cs typeface="Calibri" pitchFamily="34" charset="0"/>
              </a:rPr>
              <a:t>on a personal guarantee basis.</a:t>
            </a:r>
            <a:endParaRPr lang="en-US" sz="1700" dirty="0">
              <a:latin typeface="Calibri" pitchFamily="34" charset="0"/>
              <a:cs typeface="Calibri" pitchFamily="34" charset="0"/>
            </a:endParaRPr>
          </a:p>
          <a:p>
            <a:pPr marL="0" lvl="2" indent="0">
              <a:lnSpc>
                <a:spcPct val="100000"/>
              </a:lnSpc>
              <a:spcBef>
                <a:spcPts val="0"/>
              </a:spcBef>
              <a:buNone/>
            </a:pPr>
            <a:r>
              <a:rPr lang="en-US" sz="1700" b="1" dirty="0" smtClean="0">
                <a:latin typeface="Calibri" pitchFamily="34" charset="0"/>
                <a:cs typeface="Calibri" pitchFamily="34" charset="0"/>
              </a:rPr>
              <a:t> A holder may have made use of credit on more than one occasion </a:t>
            </a:r>
            <a:r>
              <a:rPr lang="en-US" sz="1700" dirty="0" smtClean="0">
                <a:latin typeface="Calibri" pitchFamily="34" charset="0"/>
                <a:cs typeface="Calibri" pitchFamily="34" charset="0"/>
              </a:rPr>
              <a:t>during the census reference year and therefore more than one type of collateral may be reported.</a:t>
            </a:r>
            <a:endParaRPr lang="en-US" sz="1700"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37</a:t>
            </a:fld>
            <a:endParaRPr lang="es-ES"/>
          </a:p>
        </p:txBody>
      </p:sp>
    </p:spTree>
    <p:extLst>
      <p:ext uri="{BB962C8B-B14F-4D97-AF65-F5344CB8AC3E}">
        <p14:creationId xmlns:p14="http://schemas.microsoft.com/office/powerpoint/2010/main" val="2659083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0644" y="1124744"/>
            <a:ext cx="7633004" cy="928662"/>
          </a:xfrm>
        </p:spPr>
        <p:txBody>
          <a:bodyPr>
            <a:noAutofit/>
          </a:bodyPr>
          <a:lstStyle/>
          <a:p>
            <a:r>
              <a:rPr lang="en-US" sz="3400" b="1" dirty="0" smtClean="0">
                <a:effectLst/>
                <a:latin typeface="Calibri" pitchFamily="34" charset="0"/>
                <a:cs typeface="Calibri" pitchFamily="34" charset="0"/>
              </a:rPr>
              <a:t>Item 0704: Period of loan or credit </a:t>
            </a:r>
            <a:r>
              <a:rPr lang="en-US" sz="3400" dirty="0" smtClean="0">
                <a:effectLst/>
                <a:latin typeface="Calibri" pitchFamily="34" charset="0"/>
                <a:cs typeface="Calibri" pitchFamily="34" charset="0"/>
              </a:rPr>
              <a:t>(for the holding)</a:t>
            </a:r>
            <a:endParaRPr lang="en-US" sz="3400" dirty="0">
              <a:effectLst/>
              <a:latin typeface="Calibri" pitchFamily="34" charset="0"/>
              <a:cs typeface="Calibri" pitchFamily="34" charset="0"/>
            </a:endParaRPr>
          </a:p>
        </p:txBody>
      </p:sp>
      <p:sp>
        <p:nvSpPr>
          <p:cNvPr id="3" name="2 Marcador de contenido"/>
          <p:cNvSpPr>
            <a:spLocks noGrp="1"/>
          </p:cNvSpPr>
          <p:nvPr>
            <p:ph idx="1"/>
          </p:nvPr>
        </p:nvSpPr>
        <p:spPr>
          <a:xfrm>
            <a:off x="967788" y="2345110"/>
            <a:ext cx="7992888" cy="3960440"/>
          </a:xfrm>
        </p:spPr>
        <p:txBody>
          <a:bodyPr>
            <a:normAutofit/>
          </a:bodyPr>
          <a:lstStyle/>
          <a:p>
            <a:pPr marL="82296" indent="0">
              <a:lnSpc>
                <a:spcPct val="100000"/>
              </a:lnSpc>
              <a:buNone/>
            </a:pPr>
            <a:r>
              <a:rPr lang="en-US" sz="2000" b="1" dirty="0" smtClean="0">
                <a:solidFill>
                  <a:srgbClr val="0070C0"/>
                </a:solidFill>
                <a:latin typeface="Calibri" pitchFamily="34" charset="0"/>
                <a:cs typeface="Calibri" pitchFamily="34" charset="0"/>
              </a:rPr>
              <a:t>Type: </a:t>
            </a:r>
            <a:r>
              <a:rPr lang="en-US" sz="2000" dirty="0" smtClean="0">
                <a:latin typeface="Calibri" pitchFamily="34" charset="0"/>
                <a:cs typeface="Calibri" pitchFamily="34" charset="0"/>
              </a:rPr>
              <a:t>Additional item.</a:t>
            </a:r>
          </a:p>
          <a:p>
            <a:pPr marL="82296" indent="0">
              <a:lnSpc>
                <a:spcPct val="100000"/>
              </a:lnSpc>
              <a:buNone/>
            </a:pPr>
            <a:r>
              <a:rPr lang="en-US" sz="2000" b="1" dirty="0" smtClean="0">
                <a:solidFill>
                  <a:srgbClr val="0070C0"/>
                </a:solidFill>
                <a:latin typeface="Calibri" pitchFamily="34" charset="0"/>
                <a:cs typeface="Calibri" pitchFamily="34" charset="0"/>
              </a:rPr>
              <a:t>Reference period: </a:t>
            </a:r>
            <a:r>
              <a:rPr lang="en-US" sz="2000" dirty="0" smtClean="0">
                <a:latin typeface="Calibri" pitchFamily="34" charset="0"/>
                <a:cs typeface="Calibri" pitchFamily="34" charset="0"/>
              </a:rPr>
              <a:t>Census reference year.</a:t>
            </a:r>
          </a:p>
          <a:p>
            <a:pPr marL="82296" indent="0">
              <a:lnSpc>
                <a:spcPct val="100000"/>
              </a:lnSpc>
              <a:buNone/>
            </a:pPr>
            <a:r>
              <a:rPr lang="en-US" sz="2000" b="1" dirty="0" smtClean="0">
                <a:solidFill>
                  <a:srgbClr val="0070C0"/>
                </a:solidFill>
                <a:latin typeface="Calibri" pitchFamily="34" charset="0"/>
                <a:cs typeface="Calibri" pitchFamily="34" charset="0"/>
              </a:rPr>
              <a:t>Concept:</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This item refers to the period over which the loan or credit is to be paid off as agreed at the time the loan was received.</a:t>
            </a:r>
          </a:p>
          <a:p>
            <a:pPr marL="82296" indent="0">
              <a:lnSpc>
                <a:spcPct val="100000"/>
              </a:lnSpc>
              <a:buNone/>
            </a:pPr>
            <a:r>
              <a:rPr lang="en-US" sz="2000" b="1" dirty="0" smtClean="0">
                <a:solidFill>
                  <a:srgbClr val="0070C0"/>
                </a:solidFill>
                <a:latin typeface="Calibri" pitchFamily="34" charset="0"/>
                <a:cs typeface="Calibri" pitchFamily="34" charset="0"/>
              </a:rPr>
              <a:t>Note:</a:t>
            </a:r>
            <a:r>
              <a:rPr lang="en-US" sz="2000" dirty="0" smtClean="0">
                <a:solidFill>
                  <a:srgbClr val="0070C0"/>
                </a:solidFill>
                <a:latin typeface="Calibri" pitchFamily="34" charset="0"/>
                <a:cs typeface="Calibri" pitchFamily="34" charset="0"/>
              </a:rPr>
              <a:t> </a:t>
            </a:r>
            <a:r>
              <a:rPr lang="en-US" sz="2000" dirty="0" smtClean="0">
                <a:latin typeface="Calibri" pitchFamily="34" charset="0"/>
                <a:cs typeface="Calibri" pitchFamily="34" charset="0"/>
              </a:rPr>
              <a:t>If the credit was received more than once during the reference year, the period to be reported is the one for the loan or credit of highest value.</a:t>
            </a:r>
          </a:p>
          <a:p>
            <a:pPr marL="82296" indent="0">
              <a:lnSpc>
                <a:spcPct val="100000"/>
              </a:lnSpc>
              <a:buNone/>
            </a:pPr>
            <a:r>
              <a:rPr lang="en-US" sz="2000" b="1" dirty="0" smtClean="0">
                <a:solidFill>
                  <a:srgbClr val="0070C0"/>
                </a:solidFill>
                <a:latin typeface="Calibri" pitchFamily="34" charset="0"/>
                <a:cs typeface="Calibri" pitchFamily="34" charset="0"/>
              </a:rPr>
              <a:t>Typical ranges </a:t>
            </a:r>
            <a:r>
              <a:rPr lang="en-US" sz="2000" dirty="0" smtClean="0">
                <a:latin typeface="Calibri" pitchFamily="34" charset="0"/>
                <a:cs typeface="Calibri" pitchFamily="34" charset="0"/>
              </a:rPr>
              <a:t>for reporting on this item are:</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Less than 12 months</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12-35 months</a:t>
            </a:r>
          </a:p>
          <a:p>
            <a:pPr marL="628650" lvl="1" indent="-85725">
              <a:lnSpc>
                <a:spcPct val="100000"/>
              </a:lnSpc>
              <a:buFont typeface="Arial" panose="020B0604020202020204" pitchFamily="34" charset="0"/>
              <a:buChar char="•"/>
            </a:pPr>
            <a:r>
              <a:rPr lang="en-US" sz="2000" b="1" i="1" dirty="0" smtClean="0">
                <a:latin typeface="Calibri" pitchFamily="34" charset="0"/>
                <a:cs typeface="Calibri" pitchFamily="34" charset="0"/>
              </a:rPr>
              <a:t>36 months or more.</a:t>
            </a:r>
            <a:endParaRPr lang="en-US" sz="2000" b="1" i="1" dirty="0">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F7FFD9B7-E195-4F88-83CC-A42B820ABA00}" type="slidenum">
              <a:rPr lang="es-ES" smtClean="0"/>
              <a:pPr/>
              <a:t>38</a:t>
            </a:fld>
            <a:endParaRPr lang="es-ES"/>
          </a:p>
        </p:txBody>
      </p:sp>
    </p:spTree>
    <p:extLst>
      <p:ext uri="{BB962C8B-B14F-4D97-AF65-F5344CB8AC3E}">
        <p14:creationId xmlns:p14="http://schemas.microsoft.com/office/powerpoint/2010/main" val="3983678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8064896" cy="714356"/>
          </a:xfrm>
        </p:spPr>
        <p:txBody>
          <a:bodyPr anchor="t">
            <a:noAutofit/>
          </a:bodyPr>
          <a:lstStyle/>
          <a:p>
            <a:r>
              <a:rPr lang="en-US" sz="3200" b="1" dirty="0" smtClean="0">
                <a:effectLst/>
                <a:latin typeface="Calibri" pitchFamily="34" charset="0"/>
                <a:cs typeface="Calibri" pitchFamily="34" charset="0"/>
              </a:rPr>
              <a:t>Item 0705: Sources of agricultural information </a:t>
            </a:r>
            <a:r>
              <a:rPr lang="en-US" sz="3200" dirty="0" smtClean="0">
                <a:effectLst/>
                <a:latin typeface="Calibri" pitchFamily="34" charset="0"/>
                <a:cs typeface="Calibri" pitchFamily="34" charset="0"/>
              </a:rPr>
              <a:t>(for the holding)</a:t>
            </a:r>
            <a:endParaRPr lang="en-US" sz="3200" dirty="0">
              <a:effectLst/>
              <a:latin typeface="Calibri" pitchFamily="34" charset="0"/>
              <a:cs typeface="Calibri" pitchFamily="34" charset="0"/>
            </a:endParaRPr>
          </a:p>
        </p:txBody>
      </p:sp>
      <p:sp>
        <p:nvSpPr>
          <p:cNvPr id="3" name="2 Marcador de contenido"/>
          <p:cNvSpPr>
            <a:spLocks noGrp="1"/>
          </p:cNvSpPr>
          <p:nvPr>
            <p:ph idx="1"/>
          </p:nvPr>
        </p:nvSpPr>
        <p:spPr>
          <a:xfrm>
            <a:off x="989249" y="2348880"/>
            <a:ext cx="7887282" cy="4432920"/>
          </a:xfrm>
        </p:spPr>
        <p:txBody>
          <a:bodyPr>
            <a:normAutofit/>
          </a:bodyPr>
          <a:lstStyle/>
          <a:p>
            <a:pPr marL="82296" indent="0">
              <a:lnSpc>
                <a:spcPct val="100000"/>
              </a:lnSpc>
              <a:buNone/>
            </a:pPr>
            <a:r>
              <a:rPr lang="en-US" sz="1800" b="1" dirty="0" smtClean="0">
                <a:solidFill>
                  <a:srgbClr val="0070C0"/>
                </a:solidFill>
                <a:latin typeface="Calibri" pitchFamily="34" charset="0"/>
                <a:cs typeface="Calibri" pitchFamily="34" charset="0"/>
              </a:rPr>
              <a:t>Type: </a:t>
            </a:r>
            <a:r>
              <a:rPr lang="en-US" sz="1800" dirty="0" smtClean="0">
                <a:latin typeface="Calibri" pitchFamily="34" charset="0"/>
                <a:cs typeface="Calibri" pitchFamily="34" charset="0"/>
              </a:rPr>
              <a:t>Additional item.</a:t>
            </a:r>
          </a:p>
          <a:p>
            <a:pPr marL="82296" indent="0">
              <a:lnSpc>
                <a:spcPct val="100000"/>
              </a:lnSpc>
              <a:buNone/>
            </a:pPr>
            <a:r>
              <a:rPr lang="en-US" sz="1800" b="1" dirty="0" smtClean="0">
                <a:solidFill>
                  <a:srgbClr val="0070C0"/>
                </a:solidFill>
                <a:latin typeface="Calibri" pitchFamily="34" charset="0"/>
                <a:cs typeface="Calibri" pitchFamily="34" charset="0"/>
              </a:rPr>
              <a:t>Reference period: </a:t>
            </a:r>
            <a:r>
              <a:rPr lang="en-US" sz="1800" dirty="0" smtClean="0">
                <a:latin typeface="Calibri" pitchFamily="34" charset="0"/>
                <a:cs typeface="Calibri" pitchFamily="34" charset="0"/>
              </a:rPr>
              <a:t>Census reference year.</a:t>
            </a:r>
          </a:p>
          <a:p>
            <a:pPr marL="82296" indent="0">
              <a:lnSpc>
                <a:spcPct val="100000"/>
              </a:lnSpc>
              <a:buNone/>
            </a:pPr>
            <a:r>
              <a:rPr lang="en-US" sz="1800" b="1" dirty="0" smtClean="0">
                <a:solidFill>
                  <a:srgbClr val="0070C0"/>
                </a:solidFill>
                <a:latin typeface="Calibri" pitchFamily="34" charset="0"/>
                <a:cs typeface="Calibri" pitchFamily="34" charset="0"/>
              </a:rPr>
              <a:t>Concept:</a:t>
            </a:r>
            <a:r>
              <a:rPr lang="en-US" sz="1800" dirty="0" smtClean="0">
                <a:solidFill>
                  <a:srgbClr val="0070C0"/>
                </a:solidFill>
                <a:latin typeface="Calibri" pitchFamily="34" charset="0"/>
                <a:cs typeface="Calibri" pitchFamily="34" charset="0"/>
              </a:rPr>
              <a:t> </a:t>
            </a:r>
            <a:r>
              <a:rPr lang="en-US" sz="1800" dirty="0" smtClean="0">
                <a:latin typeface="Calibri" pitchFamily="34" charset="0"/>
                <a:cs typeface="Calibri" pitchFamily="34" charset="0"/>
              </a:rPr>
              <a:t>This item refers to where the holder received information to help manage the agricultural holding.</a:t>
            </a:r>
          </a:p>
          <a:p>
            <a:pPr marL="82296" indent="0">
              <a:lnSpc>
                <a:spcPct val="100000"/>
              </a:lnSpc>
              <a:buNone/>
            </a:pPr>
            <a:r>
              <a:rPr lang="en-US" sz="1800" b="1" dirty="0" smtClean="0">
                <a:solidFill>
                  <a:srgbClr val="0070C0"/>
                </a:solidFill>
                <a:latin typeface="Calibri" pitchFamily="34" charset="0"/>
                <a:cs typeface="Calibri" pitchFamily="34" charset="0"/>
              </a:rPr>
              <a:t>Sources</a:t>
            </a:r>
            <a:r>
              <a:rPr lang="en-US" sz="1800" dirty="0" smtClean="0">
                <a:latin typeface="Calibri" pitchFamily="34" charset="0"/>
                <a:cs typeface="Calibri" pitchFamily="34" charset="0"/>
              </a:rPr>
              <a:t> of agricultural information are:</a:t>
            </a:r>
          </a:p>
          <a:p>
            <a:pPr marL="82296" indent="0">
              <a:lnSpc>
                <a:spcPct val="100000"/>
              </a:lnSpc>
              <a:buNone/>
            </a:pPr>
            <a:endParaRPr lang="en-US" sz="1800" dirty="0">
              <a:latin typeface="Calibri" pitchFamily="34" charset="0"/>
              <a:cs typeface="Calibri" pitchFamily="34" charset="0"/>
            </a:endParaRPr>
          </a:p>
          <a:p>
            <a:pPr marL="82296" indent="0">
              <a:lnSpc>
                <a:spcPct val="100000"/>
              </a:lnSpc>
              <a:buNone/>
            </a:pPr>
            <a:endParaRPr lang="en-US" sz="1800" dirty="0" smtClean="0">
              <a:latin typeface="Calibri" pitchFamily="34" charset="0"/>
              <a:cs typeface="Calibri" pitchFamily="34" charset="0"/>
            </a:endParaRPr>
          </a:p>
          <a:p>
            <a:pPr marL="82296" indent="0">
              <a:lnSpc>
                <a:spcPct val="100000"/>
              </a:lnSpc>
              <a:buNone/>
            </a:pPr>
            <a:endParaRPr lang="en-US" sz="1800" dirty="0" smtClean="0">
              <a:latin typeface="Calibri" pitchFamily="34" charset="0"/>
              <a:cs typeface="Calibri" pitchFamily="34" charset="0"/>
            </a:endParaRPr>
          </a:p>
          <a:p>
            <a:pPr marL="82296" indent="0">
              <a:lnSpc>
                <a:spcPct val="100000"/>
              </a:lnSpc>
              <a:buNone/>
            </a:pPr>
            <a:endParaRPr lang="en-US" sz="1800" b="1" dirty="0" smtClean="0">
              <a:solidFill>
                <a:srgbClr val="0070C0"/>
              </a:solidFill>
              <a:latin typeface="Calibri" pitchFamily="34" charset="0"/>
              <a:cs typeface="Calibri" pitchFamily="34" charset="0"/>
            </a:endParaRPr>
          </a:p>
          <a:p>
            <a:pPr marL="82296" indent="0">
              <a:lnSpc>
                <a:spcPct val="100000"/>
              </a:lnSpc>
              <a:buNone/>
            </a:pPr>
            <a:endParaRPr lang="en-US" sz="1800" b="1" dirty="0" smtClean="0">
              <a:solidFill>
                <a:srgbClr val="0070C0"/>
              </a:solidFill>
              <a:latin typeface="Calibri" pitchFamily="34" charset="0"/>
              <a:cs typeface="Calibri" pitchFamily="34" charset="0"/>
            </a:endParaRPr>
          </a:p>
          <a:p>
            <a:pPr marL="82296" indent="0">
              <a:lnSpc>
                <a:spcPct val="100000"/>
              </a:lnSpc>
              <a:buNone/>
            </a:pPr>
            <a:r>
              <a:rPr lang="en-US" sz="1800" b="1" dirty="0" smtClean="0">
                <a:solidFill>
                  <a:srgbClr val="0070C0"/>
                </a:solidFill>
                <a:latin typeface="Calibri" pitchFamily="34" charset="0"/>
                <a:cs typeface="Calibri" pitchFamily="34" charset="0"/>
              </a:rPr>
              <a:t>Examples</a:t>
            </a:r>
            <a:r>
              <a:rPr lang="en-US" sz="1800" b="1" dirty="0" smtClean="0">
                <a:solidFill>
                  <a:srgbClr val="FFC000"/>
                </a:solidFill>
                <a:effectLst>
                  <a:outerShdw blurRad="38100" dist="38100" dir="2700000" algn="tl">
                    <a:srgbClr val="000000">
                      <a:alpha val="43137"/>
                    </a:srgbClr>
                  </a:outerShdw>
                </a:effectLst>
                <a:latin typeface="Calibri" pitchFamily="34" charset="0"/>
                <a:cs typeface="Calibri" pitchFamily="34" charset="0"/>
              </a:rPr>
              <a:t> </a:t>
            </a:r>
            <a:r>
              <a:rPr lang="en-US" sz="1800" dirty="0" smtClean="0">
                <a:latin typeface="Calibri" pitchFamily="34" charset="0"/>
                <a:cs typeface="Calibri" pitchFamily="34" charset="0"/>
              </a:rPr>
              <a:t>of type of information included: weather; selection of crop varieties; new agricultural practices; farm machinery; credit facilities; plant diseases and pests; marketing; commodities and crop varieties promoted by the government.</a:t>
            </a:r>
          </a:p>
          <a:p>
            <a:pPr marL="82296" indent="0">
              <a:lnSpc>
                <a:spcPct val="100000"/>
              </a:lnSpc>
              <a:buNone/>
            </a:pPr>
            <a:endParaRPr lang="en-US" sz="1800" dirty="0" smtClean="0"/>
          </a:p>
          <a:p>
            <a:pPr marL="402336" lvl="1" indent="0">
              <a:lnSpc>
                <a:spcPct val="100000"/>
              </a:lnSpc>
              <a:buNone/>
            </a:pPr>
            <a:endParaRPr lang="en-US" sz="1800" dirty="0" smtClean="0"/>
          </a:p>
          <a:p>
            <a:pPr marL="82296" indent="0">
              <a:lnSpc>
                <a:spcPct val="100000"/>
              </a:lnSpc>
              <a:buNone/>
            </a:pPr>
            <a:endParaRPr lang="en-US" sz="1800" dirty="0"/>
          </a:p>
        </p:txBody>
      </p:sp>
      <p:graphicFrame>
        <p:nvGraphicFramePr>
          <p:cNvPr id="4" name="Table 3"/>
          <p:cNvGraphicFramePr>
            <a:graphicFrameLocks noGrp="1"/>
          </p:cNvGraphicFramePr>
          <p:nvPr>
            <p:extLst/>
          </p:nvPr>
        </p:nvGraphicFramePr>
        <p:xfrm>
          <a:off x="1187624" y="4077072"/>
          <a:ext cx="7282008" cy="1554480"/>
        </p:xfrm>
        <a:graphic>
          <a:graphicData uri="http://schemas.openxmlformats.org/drawingml/2006/table">
            <a:tbl>
              <a:tblPr firstRow="1" bandRow="1">
                <a:tableStyleId>{5C22544A-7EE6-4342-B048-85BDC9FD1C3A}</a:tableStyleId>
              </a:tblPr>
              <a:tblGrid>
                <a:gridCol w="3371299"/>
                <a:gridCol w="3910709"/>
              </a:tblGrid>
              <a:tr h="1512168">
                <a:tc>
                  <a:txBody>
                    <a:bodyPr/>
                    <a:lstStyle/>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Extension services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Radio</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Television</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Newspapers</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c>
                  <a:txBody>
                    <a:bodyPr/>
                    <a:lstStyle/>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Agricultural newspapers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Input agencies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Internet</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 farmers</a:t>
                      </a:r>
                    </a:p>
                    <a:p>
                      <a:pPr marL="266700" lvl="1" indent="-180975" algn="l" rtl="0" eaLnBrk="1" hangingPunct="1">
                        <a:lnSpc>
                          <a:spcPct val="120000"/>
                        </a:lnSpc>
                        <a:buFont typeface="Arial" panose="020B0604020202020204" pitchFamily="34" charset="0"/>
                        <a:buChar char="•"/>
                      </a:pPr>
                      <a:r>
                        <a:rPr lang="en-US" sz="1600" b="1" i="1" kern="1200" dirty="0" smtClean="0">
                          <a:solidFill>
                            <a:schemeClr val="tx1"/>
                          </a:solidFill>
                          <a:latin typeface="Calibri" pitchFamily="34" charset="0"/>
                          <a:ea typeface="+mn-ea"/>
                          <a:cs typeface="Calibri" pitchFamily="34" charset="0"/>
                        </a:rPr>
                        <a:t>Other</a:t>
                      </a:r>
                      <a:endParaRPr lang="en-US" sz="1600" b="1" i="1" kern="1200" dirty="0">
                        <a:solidFill>
                          <a:schemeClr val="tx1"/>
                        </a:solidFill>
                        <a:latin typeface="Calibri" pitchFamily="34" charset="0"/>
                        <a:ea typeface="+mn-ea"/>
                        <a:cs typeface="Calibri" pitchFamily="34" charset="0"/>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F7FFD9B7-E195-4F88-83CC-A42B820ABA00}" type="slidenum">
              <a:rPr lang="es-ES" smtClean="0"/>
              <a:pPr/>
              <a:t>39</a:t>
            </a:fld>
            <a:endParaRPr lang="es-ES"/>
          </a:p>
        </p:txBody>
      </p:sp>
    </p:spTree>
    <p:extLst>
      <p:ext uri="{BB962C8B-B14F-4D97-AF65-F5344CB8AC3E}">
        <p14:creationId xmlns:p14="http://schemas.microsoft.com/office/powerpoint/2010/main" val="364381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neciu\Desktop\important_stamp.jpg"/>
          <p:cNvPicPr>
            <a:picLocks noChangeAspect="1" noChangeArrowheads="1"/>
          </p:cNvPicPr>
          <p:nvPr/>
        </p:nvPicPr>
        <p:blipFill>
          <a:blip r:embed="rId3" cstate="print"/>
          <a:srcRect/>
          <a:stretch>
            <a:fillRect/>
          </a:stretch>
        </p:blipFill>
        <p:spPr bwMode="auto">
          <a:xfrm>
            <a:off x="5940152" y="2852936"/>
            <a:ext cx="3456384" cy="2592288"/>
          </a:xfrm>
          <a:prstGeom prst="rect">
            <a:avLst/>
          </a:prstGeom>
          <a:noFill/>
        </p:spPr>
      </p:pic>
      <p:sp>
        <p:nvSpPr>
          <p:cNvPr id="2" name="1 Título"/>
          <p:cNvSpPr>
            <a:spLocks noGrp="1"/>
          </p:cNvSpPr>
          <p:nvPr>
            <p:ph type="title"/>
          </p:nvPr>
        </p:nvSpPr>
        <p:spPr>
          <a:xfrm>
            <a:off x="971600" y="1009796"/>
            <a:ext cx="5832648" cy="691012"/>
          </a:xfrm>
        </p:spPr>
        <p:txBody>
          <a:bodyPr anchor="ctr">
            <a:normAutofit fontScale="90000"/>
          </a:bodyPr>
          <a:lstStyle/>
          <a:p>
            <a:r>
              <a:rPr lang="en-US" sz="4000" dirty="0" smtClean="0"/>
              <a:t>Importance of the theme </a:t>
            </a:r>
            <a:endParaRPr lang="en-US" sz="4000" dirty="0"/>
          </a:p>
        </p:txBody>
      </p:sp>
      <p:sp>
        <p:nvSpPr>
          <p:cNvPr id="3" name="2 Marcador de contenido"/>
          <p:cNvSpPr>
            <a:spLocks noGrp="1"/>
          </p:cNvSpPr>
          <p:nvPr>
            <p:ph idx="1"/>
          </p:nvPr>
        </p:nvSpPr>
        <p:spPr>
          <a:xfrm>
            <a:off x="539552" y="1915228"/>
            <a:ext cx="6264696" cy="4250076"/>
          </a:xfrm>
        </p:spPr>
        <p:txBody>
          <a:bodyPr>
            <a:noAutofit/>
          </a:bodyPr>
          <a:lstStyle/>
          <a:p>
            <a:pPr marL="628650" indent="-176213">
              <a:lnSpc>
                <a:spcPct val="100000"/>
              </a:lnSpc>
              <a:spcAft>
                <a:spcPts val="600"/>
              </a:spcAft>
            </a:pPr>
            <a:r>
              <a:rPr lang="en-US" sz="2000" dirty="0" smtClean="0"/>
              <a:t>Countries are more and more aware of the role of agricultural practices in assuring sustainability of agricultural production systems.</a:t>
            </a:r>
          </a:p>
          <a:p>
            <a:pPr marL="628650" indent="-176213">
              <a:lnSpc>
                <a:spcPct val="100000"/>
              </a:lnSpc>
              <a:spcAft>
                <a:spcPts val="600"/>
              </a:spcAft>
              <a:buNone/>
            </a:pPr>
            <a:endParaRPr lang="en-US" sz="2000" dirty="0" smtClean="0"/>
          </a:p>
          <a:p>
            <a:pPr marL="628650" indent="-176213">
              <a:lnSpc>
                <a:spcPct val="100000"/>
              </a:lnSpc>
              <a:spcAft>
                <a:spcPts val="600"/>
              </a:spcAft>
            </a:pPr>
            <a:r>
              <a:rPr lang="en-US" sz="2000" b="1" dirty="0" smtClean="0"/>
              <a:t>Data</a:t>
            </a:r>
            <a:r>
              <a:rPr lang="en-US" sz="2000" dirty="0" smtClean="0"/>
              <a:t> collected through the agricultural census: </a:t>
            </a:r>
          </a:p>
          <a:p>
            <a:pPr marL="895350" lvl="1" indent="-180975">
              <a:lnSpc>
                <a:spcPct val="100000"/>
              </a:lnSpc>
              <a:spcAft>
                <a:spcPts val="600"/>
              </a:spcAft>
              <a:buClr>
                <a:srgbClr val="C00000"/>
              </a:buClr>
              <a:buFont typeface="Wingdings" pitchFamily="2" charset="2"/>
              <a:buChar char="§"/>
            </a:pPr>
            <a:r>
              <a:rPr lang="en-US" sz="1800" b="1" dirty="0" smtClean="0"/>
              <a:t>help to measure </a:t>
            </a:r>
            <a:r>
              <a:rPr lang="en-US" sz="1800" dirty="0" smtClean="0"/>
              <a:t>the adoption of and transition to improved agricultural practices and structural changes that increase and improve the provision of goods and services in agriculture in a sustainable manner.</a:t>
            </a:r>
          </a:p>
          <a:p>
            <a:pPr marL="895350" lvl="1" indent="-180975">
              <a:lnSpc>
                <a:spcPct val="100000"/>
              </a:lnSpc>
              <a:spcAft>
                <a:spcPts val="600"/>
              </a:spcAft>
              <a:buClr>
                <a:srgbClr val="C00000"/>
              </a:buClr>
              <a:buFont typeface="Wingdings" pitchFamily="2" charset="2"/>
              <a:buChar char="§"/>
            </a:pPr>
            <a:r>
              <a:rPr lang="en-US" sz="1800" b="1" dirty="0" smtClean="0"/>
              <a:t>contribute </a:t>
            </a:r>
            <a:r>
              <a:rPr lang="en-US" sz="1800" dirty="0" smtClean="0"/>
              <a:t>to defining and measuring key indicators of resource use efficiency and resilience.</a:t>
            </a:r>
            <a:endParaRPr lang="en-US" sz="1800" dirty="0"/>
          </a:p>
        </p:txBody>
      </p:sp>
      <p:sp>
        <p:nvSpPr>
          <p:cNvPr id="7" name="Left Brace 6"/>
          <p:cNvSpPr/>
          <p:nvPr/>
        </p:nvSpPr>
        <p:spPr>
          <a:xfrm>
            <a:off x="1187624" y="3933056"/>
            <a:ext cx="216024" cy="1872208"/>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4" name="Slide Number Placeholder 3"/>
          <p:cNvSpPr>
            <a:spLocks noGrp="1"/>
          </p:cNvSpPr>
          <p:nvPr>
            <p:ph type="sldNum" sz="quarter" idx="12"/>
          </p:nvPr>
        </p:nvSpPr>
        <p:spPr/>
        <p:txBody>
          <a:bodyPr/>
          <a:lstStyle/>
          <a:p>
            <a:fld id="{8947629C-8F4C-4228-A0D5-1DD048027068}" type="slidenum">
              <a:rPr lang="es-ES" smtClean="0"/>
              <a:pPr/>
              <a:t>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124744"/>
            <a:ext cx="8156448" cy="725470"/>
          </a:xfrm>
        </p:spPr>
        <p:txBody>
          <a:bodyPr>
            <a:noAutofit/>
          </a:bodyPr>
          <a:lstStyle/>
          <a:p>
            <a:r>
              <a:rPr lang="en-US" sz="3000" b="1" dirty="0" smtClean="0">
                <a:effectLst/>
                <a:latin typeface="Calibri" pitchFamily="34" charset="0"/>
                <a:cs typeface="Calibri" pitchFamily="34" charset="0"/>
              </a:rPr>
              <a:t>Item 0706: Sources of agricultural extension services used </a:t>
            </a:r>
            <a:r>
              <a:rPr lang="en-US" sz="3000" dirty="0" smtClean="0">
                <a:effectLst/>
                <a:latin typeface="Calibri" pitchFamily="34" charset="0"/>
                <a:cs typeface="Calibri" pitchFamily="34" charset="0"/>
              </a:rPr>
              <a:t>(for the holding)</a:t>
            </a:r>
            <a:endParaRPr lang="en-US" sz="3000" dirty="0">
              <a:effectLst/>
              <a:latin typeface="Calibri" pitchFamily="34" charset="0"/>
              <a:cs typeface="Calibri" pitchFamily="34" charset="0"/>
            </a:endParaRPr>
          </a:p>
        </p:txBody>
      </p:sp>
      <p:sp>
        <p:nvSpPr>
          <p:cNvPr id="3" name="2 Marcador de contenido"/>
          <p:cNvSpPr>
            <a:spLocks noGrp="1"/>
          </p:cNvSpPr>
          <p:nvPr>
            <p:ph idx="1"/>
          </p:nvPr>
        </p:nvSpPr>
        <p:spPr>
          <a:xfrm>
            <a:off x="898420" y="2060848"/>
            <a:ext cx="8245580" cy="4720952"/>
          </a:xfrm>
        </p:spPr>
        <p:txBody>
          <a:bodyPr>
            <a:normAutofit/>
          </a:bodyPr>
          <a:lstStyle/>
          <a:p>
            <a:pPr marL="82296" indent="0">
              <a:lnSpc>
                <a:spcPct val="100000"/>
              </a:lnSpc>
              <a:buNone/>
            </a:pPr>
            <a:r>
              <a:rPr lang="en-US" sz="2000" b="1" dirty="0" smtClean="0">
                <a:solidFill>
                  <a:srgbClr val="0070C0"/>
                </a:solidFill>
                <a:latin typeface="Calibri" panose="020F0502020204030204" pitchFamily="34" charset="0"/>
              </a:rPr>
              <a:t>Type: </a:t>
            </a:r>
            <a:r>
              <a:rPr lang="en-US" sz="2000" dirty="0" smtClean="0">
                <a:latin typeface="Calibri" panose="020F0502020204030204" pitchFamily="34" charset="0"/>
              </a:rPr>
              <a:t>Additional item.</a:t>
            </a:r>
          </a:p>
          <a:p>
            <a:pPr marL="82296" indent="0">
              <a:lnSpc>
                <a:spcPct val="100000"/>
              </a:lnSpc>
              <a:buNone/>
            </a:pPr>
            <a:r>
              <a:rPr lang="en-US" sz="2000" b="1" dirty="0" smtClean="0">
                <a:solidFill>
                  <a:srgbClr val="0070C0"/>
                </a:solidFill>
                <a:latin typeface="Calibri" panose="020F0502020204030204" pitchFamily="34" charset="0"/>
              </a:rPr>
              <a:t>Reference period: </a:t>
            </a:r>
            <a:r>
              <a:rPr lang="en-US" sz="2000" dirty="0" smtClean="0">
                <a:latin typeface="Calibri" panose="020F0502020204030204" pitchFamily="34" charset="0"/>
              </a:rPr>
              <a:t>Census reference year.</a:t>
            </a:r>
          </a:p>
          <a:p>
            <a:pPr marL="82296" indent="0">
              <a:lnSpc>
                <a:spcPct val="100000"/>
              </a:lnSpc>
              <a:buNone/>
            </a:pPr>
            <a:r>
              <a:rPr lang="en-US" sz="2000" b="1" dirty="0" smtClean="0">
                <a:solidFill>
                  <a:srgbClr val="0070C0"/>
                </a:solidFill>
                <a:latin typeface="Calibri" panose="020F0502020204030204" pitchFamily="34" charset="0"/>
              </a:rPr>
              <a:t>Concept: </a:t>
            </a:r>
            <a:r>
              <a:rPr lang="en-US" sz="2000" dirty="0" smtClean="0">
                <a:latin typeface="Calibri" panose="020F0502020204030204" pitchFamily="34" charset="0"/>
              </a:rPr>
              <a:t>Agricultural extension  refers to the provision of agricultural advice and information to crop and livestock producers.</a:t>
            </a:r>
          </a:p>
          <a:p>
            <a:pPr marL="82296" indent="0">
              <a:lnSpc>
                <a:spcPct val="100000"/>
              </a:lnSpc>
              <a:buNone/>
            </a:pPr>
            <a:r>
              <a:rPr lang="en-US" sz="2000" b="1" dirty="0" smtClean="0">
                <a:solidFill>
                  <a:srgbClr val="0070C0"/>
                </a:solidFill>
                <a:latin typeface="Calibri" panose="020F0502020204030204" pitchFamily="34" charset="0"/>
              </a:rPr>
              <a:t>Providers</a:t>
            </a:r>
            <a:r>
              <a:rPr lang="en-US" sz="2000" b="1" dirty="0" smtClean="0">
                <a:latin typeface="Calibri" panose="020F0502020204030204" pitchFamily="34" charset="0"/>
              </a:rPr>
              <a:t> </a:t>
            </a:r>
            <a:r>
              <a:rPr lang="en-US" sz="2000" dirty="0" smtClean="0">
                <a:latin typeface="Calibri" panose="020F0502020204030204" pitchFamily="34" charset="0"/>
              </a:rPr>
              <a:t>of extension services:</a:t>
            </a:r>
          </a:p>
          <a:p>
            <a:pPr lvl="1">
              <a:lnSpc>
                <a:spcPct val="100000"/>
              </a:lnSpc>
              <a:buFont typeface="Arial" panose="020B0604020202020204" pitchFamily="34" charset="0"/>
              <a:buChar char="•"/>
            </a:pPr>
            <a:r>
              <a:rPr lang="en-US" sz="2000" dirty="0" smtClean="0">
                <a:latin typeface="Calibri" panose="020F0502020204030204" pitchFamily="34" charset="0"/>
              </a:rPr>
              <a:t>Government institutions; Non-government institutions; Farmer organizations; Educational institutions; Informal grassroots organizations; Other</a:t>
            </a:r>
          </a:p>
          <a:p>
            <a:pPr marL="82296" indent="0">
              <a:lnSpc>
                <a:spcPct val="100000"/>
              </a:lnSpc>
              <a:buNone/>
            </a:pPr>
            <a:r>
              <a:rPr lang="en-GB" sz="2000" b="1" dirty="0">
                <a:solidFill>
                  <a:srgbClr val="0070C0"/>
                </a:solidFill>
                <a:latin typeface="Calibri" panose="020F0502020204030204" pitchFamily="34" charset="0"/>
              </a:rPr>
              <a:t>Typical source categories </a:t>
            </a:r>
            <a:r>
              <a:rPr lang="en-GB" sz="2000" dirty="0">
                <a:latin typeface="Calibri" panose="020F0502020204030204" pitchFamily="34" charset="0"/>
              </a:rPr>
              <a:t>are</a:t>
            </a:r>
            <a:r>
              <a:rPr lang="en-US" sz="2000" dirty="0" smtClean="0">
                <a:latin typeface="Calibri" panose="020F0502020204030204" pitchFamily="34" charset="0"/>
              </a:rPr>
              <a:t> :</a:t>
            </a:r>
          </a:p>
          <a:p>
            <a:pPr>
              <a:lnSpc>
                <a:spcPct val="100000"/>
              </a:lnSpc>
              <a:buFont typeface="Wingdings" pitchFamily="2" charset="2"/>
              <a:buChar char="Ø"/>
            </a:pPr>
            <a:endParaRPr lang="en-US" sz="2000" dirty="0">
              <a:latin typeface="Calibri" panose="020F0502020204030204" pitchFamily="34" charset="0"/>
            </a:endParaRPr>
          </a:p>
        </p:txBody>
      </p:sp>
      <p:sp>
        <p:nvSpPr>
          <p:cNvPr id="4" name="Oval 3"/>
          <p:cNvSpPr/>
          <p:nvPr/>
        </p:nvSpPr>
        <p:spPr>
          <a:xfrm>
            <a:off x="3820263" y="4941168"/>
            <a:ext cx="5040560" cy="172819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dirty="0" smtClean="0">
              <a:solidFill>
                <a:schemeClr val="tx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GB" sz="1600" dirty="0" smtClean="0">
                <a:solidFill>
                  <a:schemeClr val="tx1"/>
                </a:solidFill>
                <a:latin typeface="Times New Roman" panose="02020603050405020304" pitchFamily="18" charset="0"/>
                <a:cs typeface="Times New Roman" panose="02020603050405020304" pitchFamily="18" charset="0"/>
              </a:rPr>
              <a:t>Government organization:</a:t>
            </a:r>
            <a:endParaRPr lang="en-GB" sz="1600" dirty="0">
              <a:solidFill>
                <a:schemeClr val="tx1"/>
              </a:solidFill>
              <a:latin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GB" sz="1600" dirty="0" smtClean="0">
                <a:solidFill>
                  <a:schemeClr val="tx1"/>
                </a:solidFill>
                <a:latin typeface="Times New Roman" panose="02020603050405020304" pitchFamily="18" charset="0"/>
                <a:cs typeface="Times New Roman" panose="02020603050405020304" pitchFamily="18" charset="0"/>
              </a:rPr>
              <a:t>For </a:t>
            </a:r>
            <a:r>
              <a:rPr lang="en-GB" sz="1600" dirty="0">
                <a:solidFill>
                  <a:schemeClr val="tx1"/>
                </a:solidFill>
                <a:latin typeface="Times New Roman" panose="02020603050405020304" pitchFamily="18" charset="0"/>
                <a:cs typeface="Times New Roman" panose="02020603050405020304" pitchFamily="18" charset="0"/>
              </a:rPr>
              <a:t>crop production</a:t>
            </a:r>
          </a:p>
          <a:p>
            <a:pPr marL="742950" lvl="1" indent="-285750">
              <a:buFont typeface="Courier New" panose="02070309020205020404" pitchFamily="49" charset="0"/>
              <a:buChar char="o"/>
            </a:pPr>
            <a:r>
              <a:rPr lang="en-GB" sz="1600" dirty="0">
                <a:solidFill>
                  <a:schemeClr val="tx1"/>
                </a:solidFill>
                <a:latin typeface="Times New Roman" panose="02020603050405020304" pitchFamily="18" charset="0"/>
                <a:cs typeface="Times New Roman" panose="02020603050405020304" pitchFamily="18" charset="0"/>
              </a:rPr>
              <a:t>For livestock production</a:t>
            </a:r>
          </a:p>
          <a:p>
            <a:pPr marL="285750" lvl="0" indent="-285750">
              <a:buFont typeface="Arial" panose="020B0604020202020204" pitchFamily="34" charset="0"/>
              <a:buChar char="•"/>
            </a:pPr>
            <a:r>
              <a:rPr lang="en-GB" sz="1600" dirty="0">
                <a:solidFill>
                  <a:schemeClr val="tx1"/>
                </a:solidFill>
                <a:latin typeface="Times New Roman" panose="02020603050405020304" pitchFamily="18" charset="0"/>
                <a:cs typeface="Times New Roman" panose="02020603050405020304" pitchFamily="18" charset="0"/>
              </a:rPr>
              <a:t>Farmer association</a:t>
            </a:r>
          </a:p>
          <a:p>
            <a:pPr marL="285750" lvl="0" indent="-285750">
              <a:buFont typeface="Arial" panose="020B0604020202020204" pitchFamily="34" charset="0"/>
              <a:buChar char="•"/>
            </a:pPr>
            <a:r>
              <a:rPr lang="en-GB" sz="1600" dirty="0">
                <a:solidFill>
                  <a:schemeClr val="tx1"/>
                </a:solidFill>
                <a:latin typeface="Times New Roman" panose="02020603050405020304" pitchFamily="18" charset="0"/>
                <a:cs typeface="Times New Roman" panose="02020603050405020304" pitchFamily="18" charset="0"/>
              </a:rPr>
              <a:t>Other</a:t>
            </a:r>
          </a:p>
          <a:p>
            <a:pPr algn="ct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7FFD9B7-E195-4F88-83CC-A42B820ABA00}" type="slidenum">
              <a:rPr lang="es-ES" smtClean="0"/>
              <a:pPr/>
              <a:t>40</a:t>
            </a:fld>
            <a:endParaRPr lang="es-ES"/>
          </a:p>
        </p:txBody>
      </p:sp>
    </p:spTree>
    <p:extLst>
      <p:ext uri="{BB962C8B-B14F-4D97-AF65-F5344CB8AC3E}">
        <p14:creationId xmlns:p14="http://schemas.microsoft.com/office/powerpoint/2010/main" val="1717270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4857" y="1052736"/>
            <a:ext cx="8003834" cy="1000108"/>
          </a:xfrm>
        </p:spPr>
        <p:txBody>
          <a:bodyPr>
            <a:noAutofit/>
          </a:bodyPr>
          <a:lstStyle/>
          <a:p>
            <a:r>
              <a:rPr lang="en-US" sz="2800" b="1" dirty="0" smtClean="0">
                <a:effectLst/>
                <a:latin typeface="Calibri" pitchFamily="34" charset="0"/>
                <a:cs typeface="Calibri" pitchFamily="34" charset="0"/>
              </a:rPr>
              <a:t>Item 0707: Travelling time to nearest periodic or permanent agricultural produce market for selling products </a:t>
            </a:r>
            <a:r>
              <a:rPr lang="en-US" sz="2800" dirty="0" smtClean="0">
                <a:effectLst/>
                <a:latin typeface="Calibri" pitchFamily="34" charset="0"/>
                <a:cs typeface="Calibri" pitchFamily="34" charset="0"/>
              </a:rPr>
              <a:t>(for the holding)</a:t>
            </a:r>
            <a:endParaRPr lang="en-US" sz="2800" dirty="0">
              <a:effectLst/>
              <a:latin typeface="Calibri" pitchFamily="34" charset="0"/>
              <a:cs typeface="Calibri" pitchFamily="34" charset="0"/>
            </a:endParaRPr>
          </a:p>
        </p:txBody>
      </p:sp>
      <p:sp>
        <p:nvSpPr>
          <p:cNvPr id="3" name="2 Marcador de contenido"/>
          <p:cNvSpPr>
            <a:spLocks noGrp="1"/>
          </p:cNvSpPr>
          <p:nvPr>
            <p:ph idx="1"/>
          </p:nvPr>
        </p:nvSpPr>
        <p:spPr>
          <a:xfrm>
            <a:off x="906578" y="2492896"/>
            <a:ext cx="8100392" cy="4464496"/>
          </a:xfrm>
        </p:spPr>
        <p:txBody>
          <a:bodyPr>
            <a:normAutofit lnSpcReduction="10000"/>
          </a:bodyPr>
          <a:lstStyle/>
          <a:p>
            <a:pPr marL="82296" indent="0">
              <a:lnSpc>
                <a:spcPct val="100000"/>
              </a:lnSpc>
              <a:buNone/>
            </a:pPr>
            <a:r>
              <a:rPr lang="en-US" sz="1700" b="1" dirty="0" smtClean="0">
                <a:solidFill>
                  <a:srgbClr val="0070C0"/>
                </a:solidFill>
                <a:latin typeface="Calibri" pitchFamily="34" charset="0"/>
                <a:cs typeface="Calibri" pitchFamily="34" charset="0"/>
              </a:rPr>
              <a:t>Type:</a:t>
            </a:r>
            <a:r>
              <a:rPr lang="en-US" sz="1700" dirty="0" smtClean="0">
                <a:solidFill>
                  <a:srgbClr val="0070C0"/>
                </a:solidFill>
                <a:latin typeface="Calibri" pitchFamily="34" charset="0"/>
                <a:cs typeface="Calibri" pitchFamily="34" charset="0"/>
              </a:rPr>
              <a:t> </a:t>
            </a:r>
            <a:r>
              <a:rPr lang="en-US" sz="1700" dirty="0" smtClean="0">
                <a:latin typeface="Calibri" pitchFamily="34" charset="0"/>
                <a:cs typeface="Calibri" pitchFamily="34" charset="0"/>
              </a:rPr>
              <a:t>Additional item.</a:t>
            </a:r>
          </a:p>
          <a:p>
            <a:pPr marL="82296" indent="0">
              <a:lnSpc>
                <a:spcPct val="100000"/>
              </a:lnSpc>
              <a:buNone/>
            </a:pPr>
            <a:r>
              <a:rPr lang="en-US" sz="1700" b="1" dirty="0" smtClean="0">
                <a:solidFill>
                  <a:srgbClr val="0070C0"/>
                </a:solidFill>
                <a:latin typeface="Calibri" pitchFamily="34" charset="0"/>
                <a:cs typeface="Calibri" pitchFamily="34" charset="0"/>
              </a:rPr>
              <a:t>Reference period: </a:t>
            </a:r>
            <a:r>
              <a:rPr lang="en-US" sz="1700" dirty="0" smtClean="0">
                <a:latin typeface="Calibri" pitchFamily="34" charset="0"/>
                <a:cs typeface="Calibri" pitchFamily="34" charset="0"/>
              </a:rPr>
              <a:t>Census reference year.</a:t>
            </a:r>
          </a:p>
          <a:p>
            <a:pPr marL="82296" indent="0">
              <a:lnSpc>
                <a:spcPct val="100000"/>
              </a:lnSpc>
              <a:buNone/>
            </a:pPr>
            <a:r>
              <a:rPr lang="en-US" sz="1700" b="1" dirty="0" smtClean="0">
                <a:solidFill>
                  <a:srgbClr val="0070C0"/>
                </a:solidFill>
                <a:latin typeface="Calibri" pitchFamily="34" charset="0"/>
                <a:cs typeface="Calibri" pitchFamily="34" charset="0"/>
              </a:rPr>
              <a:t>Ranges </a:t>
            </a:r>
            <a:r>
              <a:rPr lang="en-US" sz="1700" dirty="0" smtClean="0">
                <a:latin typeface="Calibri" pitchFamily="34" charset="0"/>
                <a:cs typeface="Calibri" pitchFamily="34" charset="0"/>
              </a:rPr>
              <a:t>suggested to express the travelling time are:</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Up to 30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30 to 60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60 to 120 minutes</a:t>
            </a:r>
          </a:p>
          <a:p>
            <a:pPr lvl="1">
              <a:lnSpc>
                <a:spcPct val="100000"/>
              </a:lnSpc>
              <a:buFont typeface="Arial" panose="020B0604020202020204" pitchFamily="34" charset="0"/>
              <a:buChar char="•"/>
            </a:pPr>
            <a:r>
              <a:rPr lang="en-US" sz="1700" b="1" i="1" dirty="0" smtClean="0">
                <a:latin typeface="Calibri" pitchFamily="34" charset="0"/>
                <a:cs typeface="Calibri" pitchFamily="34" charset="0"/>
              </a:rPr>
              <a:t>More than 2 hours.</a:t>
            </a:r>
          </a:p>
          <a:p>
            <a:pPr marL="82296" indent="0">
              <a:lnSpc>
                <a:spcPct val="100000"/>
              </a:lnSpc>
              <a:buNone/>
            </a:pPr>
            <a:r>
              <a:rPr lang="en-US" sz="1700" b="1" dirty="0" smtClean="0">
                <a:solidFill>
                  <a:srgbClr val="0070C0"/>
                </a:solidFill>
                <a:latin typeface="Calibri" pitchFamily="34" charset="0"/>
                <a:cs typeface="Calibri" pitchFamily="34" charset="0"/>
              </a:rPr>
              <a:t>Notes: </a:t>
            </a:r>
          </a:p>
          <a:p>
            <a:pPr marL="180975" lvl="1" indent="0">
              <a:lnSpc>
                <a:spcPct val="100000"/>
              </a:lnSpc>
              <a:buNone/>
            </a:pPr>
            <a:r>
              <a:rPr lang="en-US" sz="1700" dirty="0" smtClean="0">
                <a:latin typeface="Calibri" pitchFamily="34" charset="0"/>
                <a:cs typeface="Calibri" pitchFamily="34" charset="0"/>
              </a:rPr>
              <a:t>This item is included to help assess how easy is to farmers to access markets.</a:t>
            </a:r>
          </a:p>
          <a:p>
            <a:pPr marL="180975" lvl="1" indent="0">
              <a:lnSpc>
                <a:spcPct val="100000"/>
              </a:lnSpc>
              <a:buNone/>
            </a:pPr>
            <a:r>
              <a:rPr lang="en-US" sz="1700" dirty="0">
                <a:latin typeface="Calibri" pitchFamily="34" charset="0"/>
                <a:cs typeface="Calibri" pitchFamily="34" charset="0"/>
              </a:rPr>
              <a:t> </a:t>
            </a:r>
            <a:r>
              <a:rPr lang="en-US" sz="1700" dirty="0" smtClean="0">
                <a:latin typeface="Calibri" pitchFamily="34" charset="0"/>
                <a:cs typeface="Calibri" pitchFamily="34" charset="0"/>
              </a:rPr>
              <a:t>Sometimes, travelling times vary according to, for example, the wet and dry seasons and some countries may wish to collect these data for the different seasons.</a:t>
            </a:r>
          </a:p>
          <a:p>
            <a:pPr marL="180975" lvl="1" indent="0">
              <a:lnSpc>
                <a:spcPct val="100000"/>
              </a:lnSpc>
              <a:buNone/>
            </a:pPr>
            <a:r>
              <a:rPr lang="en-US" sz="1700" u="sng" dirty="0">
                <a:latin typeface="Calibri" pitchFamily="34" charset="0"/>
                <a:cs typeface="Calibri" pitchFamily="34" charset="0"/>
              </a:rPr>
              <a:t>P</a:t>
            </a:r>
            <a:r>
              <a:rPr lang="en-US" sz="1700" u="sng" dirty="0" smtClean="0">
                <a:latin typeface="Calibri" pitchFamily="34" charset="0"/>
                <a:cs typeface="Calibri" pitchFamily="34" charset="0"/>
              </a:rPr>
              <a:t>eriodic or permanent agricultural produce market </a:t>
            </a:r>
            <a:r>
              <a:rPr lang="en-US" sz="1700" dirty="0" smtClean="0">
                <a:latin typeface="Calibri" pitchFamily="34" charset="0"/>
                <a:cs typeface="Calibri" pitchFamily="34" charset="0"/>
              </a:rPr>
              <a:t>refers to a market where farms can bring their produce for sale and they may operate every day or on certain days of the week.</a:t>
            </a:r>
          </a:p>
          <a:p>
            <a:pPr marL="82296" indent="0">
              <a:lnSpc>
                <a:spcPct val="100000"/>
              </a:lnSpc>
              <a:buNone/>
            </a:pPr>
            <a:endParaRPr lang="en-US" sz="1700" dirty="0" smtClean="0"/>
          </a:p>
          <a:p>
            <a:pPr marL="82296" indent="0">
              <a:lnSpc>
                <a:spcPct val="100000"/>
              </a:lnSpc>
              <a:buNone/>
            </a:pPr>
            <a:endParaRPr lang="en-US" sz="1700" dirty="0"/>
          </a:p>
        </p:txBody>
      </p:sp>
      <p:sp>
        <p:nvSpPr>
          <p:cNvPr id="5" name="Slide Number Placeholder 4"/>
          <p:cNvSpPr>
            <a:spLocks noGrp="1"/>
          </p:cNvSpPr>
          <p:nvPr>
            <p:ph type="sldNum" sz="quarter" idx="12"/>
          </p:nvPr>
        </p:nvSpPr>
        <p:spPr/>
        <p:txBody>
          <a:bodyPr/>
          <a:lstStyle/>
          <a:p>
            <a:fld id="{F7FFD9B7-E195-4F88-83CC-A42B820ABA00}" type="slidenum">
              <a:rPr lang="es-ES" smtClean="0"/>
              <a:pPr/>
              <a:t>41</a:t>
            </a:fld>
            <a:endParaRPr lang="es-ES"/>
          </a:p>
        </p:txBody>
      </p:sp>
    </p:spTree>
    <p:extLst>
      <p:ext uri="{BB962C8B-B14F-4D97-AF65-F5344CB8AC3E}">
        <p14:creationId xmlns:p14="http://schemas.microsoft.com/office/powerpoint/2010/main" val="2814774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87344" y="188640"/>
            <a:ext cx="4085056" cy="582594"/>
          </a:xfrm>
        </p:spPr>
        <p:txBody>
          <a:bodyPr anchor="ctr">
            <a:normAutofit/>
          </a:bodyPr>
          <a:lstStyle/>
          <a:p>
            <a:r>
              <a:rPr lang="en-US" sz="3200" dirty="0" smtClean="0">
                <a:solidFill>
                  <a:schemeClr val="tx1"/>
                </a:solidFill>
                <a:latin typeface="Calibri" panose="020F0502020204030204" pitchFamily="34" charset="0"/>
              </a:rPr>
              <a:t>Country</a:t>
            </a:r>
            <a:r>
              <a:rPr lang="en-US" sz="3200" dirty="0" smtClean="0">
                <a:solidFill>
                  <a:schemeClr val="tx1"/>
                </a:solidFill>
              </a:rPr>
              <a:t> experiences</a:t>
            </a:r>
            <a:endParaRPr lang="en-US" sz="3200" dirty="0">
              <a:solidFill>
                <a:schemeClr val="tx1"/>
              </a:solidFill>
            </a:endParaRPr>
          </a:p>
        </p:txBody>
      </p:sp>
      <p:sp>
        <p:nvSpPr>
          <p:cNvPr id="5" name="Rectangle 4"/>
          <p:cNvSpPr/>
          <p:nvPr/>
        </p:nvSpPr>
        <p:spPr>
          <a:xfrm>
            <a:off x="1041886" y="1135196"/>
            <a:ext cx="8102113" cy="477054"/>
          </a:xfrm>
          <a:prstGeom prst="rect">
            <a:avLst/>
          </a:prstGeom>
          <a:solidFill>
            <a:schemeClr val="accent1">
              <a:lumMod val="20000"/>
              <a:lumOff val="80000"/>
              <a:alpha val="41000"/>
            </a:schemeClr>
          </a:solidFill>
        </p:spPr>
        <p:txBody>
          <a:bodyPr wrap="square">
            <a:spAutoFit/>
          </a:bodyPr>
          <a:lstStyle/>
          <a:p>
            <a:r>
              <a:rPr lang="en-GB" sz="2500" b="1" dirty="0" smtClean="0">
                <a:solidFill>
                  <a:srgbClr val="0070C0"/>
                </a:solidFill>
                <a:latin typeface="Times New Roman" panose="02020603050405020304" pitchFamily="18" charset="0"/>
                <a:cs typeface="Times New Roman" panose="02020603050405020304" pitchFamily="18" charset="0"/>
              </a:rPr>
              <a:t>Haiti: </a:t>
            </a:r>
            <a:r>
              <a:rPr lang="en-GB" sz="2500" b="1" dirty="0" smtClean="0">
                <a:solidFill>
                  <a:srgbClr val="0070C0"/>
                </a:solidFill>
                <a:latin typeface="Calibri" panose="020F0502020204030204" pitchFamily="34" charset="0"/>
                <a:cs typeface="Times New Roman" panose="02020603050405020304" pitchFamily="18" charset="0"/>
              </a:rPr>
              <a:t>Agricultural</a:t>
            </a:r>
            <a:r>
              <a:rPr lang="en-GB" sz="2500" b="1" dirty="0" smtClean="0">
                <a:solidFill>
                  <a:srgbClr val="0070C0"/>
                </a:solidFill>
                <a:latin typeface="Times New Roman" panose="02020603050405020304" pitchFamily="18" charset="0"/>
                <a:cs typeface="Times New Roman" panose="02020603050405020304" pitchFamily="18" charset="0"/>
              </a:rPr>
              <a:t> Census 2008/2009</a:t>
            </a:r>
            <a:endParaRPr lang="en-GB" sz="25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1197063" y="1584146"/>
          <a:ext cx="7848872" cy="5159699"/>
        </p:xfrm>
        <a:graphic>
          <a:graphicData uri="http://schemas.openxmlformats.org/drawingml/2006/table">
            <a:tbl>
              <a:tblPr>
                <a:tableStyleId>{C083E6E3-FA7D-4D7B-A595-EF9225AFEA82}</a:tableStyleId>
              </a:tblPr>
              <a:tblGrid>
                <a:gridCol w="7848872"/>
              </a:tblGrid>
              <a:tr h="5159699">
                <a:tc>
                  <a:txBody>
                    <a:bodyPr/>
                    <a:lstStyle/>
                    <a:p>
                      <a:pPr marL="0" indent="0" algn="just">
                        <a:buFont typeface="Wingdings" panose="05000000000000000000" pitchFamily="2" charset="2"/>
                        <a:buNone/>
                      </a:pPr>
                      <a:r>
                        <a:rPr lang="en-US" sz="2000" b="1" kern="1200" dirty="0" smtClean="0">
                          <a:solidFill>
                            <a:srgbClr val="0070C0"/>
                          </a:solidFill>
                          <a:latin typeface="Times" panose="02020603050405020304" pitchFamily="18" charset="0"/>
                          <a:ea typeface="+mn-ea"/>
                          <a:cs typeface="Times" panose="02020603050405020304" pitchFamily="18" charset="0"/>
                        </a:rPr>
                        <a:t>In the Holding Questionnaire the following information was collected:</a:t>
                      </a:r>
                      <a:r>
                        <a:rPr lang="en-US" sz="2000" b="1" kern="1200" baseline="0" dirty="0" smtClean="0">
                          <a:solidFill>
                            <a:srgbClr val="0070C0"/>
                          </a:solidFill>
                          <a:latin typeface="Times" panose="02020603050405020304" pitchFamily="18" charset="0"/>
                          <a:ea typeface="+mn-ea"/>
                          <a:cs typeface="Times" panose="02020603050405020304" pitchFamily="18" charset="0"/>
                        </a:rPr>
                        <a:t> </a:t>
                      </a:r>
                    </a:p>
                    <a:p>
                      <a:pPr marL="285750" indent="-285750" algn="just">
                        <a:buFont typeface="Arial" panose="020B0604020202020204" pitchFamily="34" charset="0"/>
                        <a:buChar char="•"/>
                      </a:pPr>
                      <a:r>
                        <a:rPr lang="en-US" sz="2000" b="1" kern="1200" dirty="0" smtClean="0">
                          <a:solidFill>
                            <a:schemeClr val="tx1"/>
                          </a:solidFill>
                          <a:latin typeface="Times" panose="02020603050405020304" pitchFamily="18" charset="0"/>
                          <a:ea typeface="+mn-ea"/>
                          <a:cs typeface="Times" panose="02020603050405020304" pitchFamily="18" charset="0"/>
                        </a:rPr>
                        <a:t>Section IX “Information about the </a:t>
                      </a:r>
                      <a:r>
                        <a:rPr lang="en-US" sz="2000" b="1" kern="1200" dirty="0" smtClean="0">
                          <a:solidFill>
                            <a:schemeClr val="tx1"/>
                          </a:solidFill>
                          <a:effectLst/>
                          <a:latin typeface="Times" panose="02020603050405020304" pitchFamily="18" charset="0"/>
                          <a:ea typeface="+mn-ea"/>
                          <a:cs typeface="Times" panose="02020603050405020304" pitchFamily="18" charset="0"/>
                        </a:rPr>
                        <a:t>credit for agricultural purposes”:</a:t>
                      </a:r>
                    </a:p>
                    <a:p>
                      <a:pPr marL="285750" indent="-285750" algn="just">
                        <a:buFont typeface="Courier New" panose="02070309020205020404" pitchFamily="49" charset="0"/>
                        <a:buChar char="o"/>
                      </a:pPr>
                      <a:r>
                        <a:rPr lang="en-US" sz="2000" kern="1200" dirty="0" smtClean="0">
                          <a:solidFill>
                            <a:schemeClr val="tx1"/>
                          </a:solidFill>
                          <a:effectLst/>
                          <a:latin typeface="Times" panose="02020603050405020304" pitchFamily="18" charset="0"/>
                          <a:ea typeface="+mn-ea"/>
                          <a:cs typeface="Times" panose="02020603050405020304" pitchFamily="18" charset="0"/>
                        </a:rPr>
                        <a:t>Source of credit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Family and other individuals</a:t>
                      </a:r>
                    </a:p>
                    <a:p>
                      <a:pPr marL="742950" lvl="1" indent="-285750">
                        <a:buFont typeface="Wingdings" panose="05000000000000000000" pitchFamily="2" charset="2"/>
                        <a:buChar char="v"/>
                      </a:pPr>
                      <a:r>
                        <a:rPr lang="en-GB" sz="2000" i="0" kern="1200" dirty="0" smtClean="0">
                          <a:solidFill>
                            <a:schemeClr val="tx1"/>
                          </a:solidFill>
                          <a:effectLst/>
                          <a:latin typeface="Times" panose="02020603050405020304" pitchFamily="18" charset="0"/>
                          <a:ea typeface="+mn-ea"/>
                          <a:cs typeface="Times" panose="02020603050405020304" pitchFamily="18" charset="0"/>
                        </a:rPr>
                        <a:t>Commercial bank</a:t>
                      </a:r>
                    </a:p>
                    <a:p>
                      <a:pPr marL="742950" lvl="1" indent="-285750">
                        <a:buFont typeface="Wingdings" panose="05000000000000000000" pitchFamily="2" charset="2"/>
                        <a:buChar char="v"/>
                      </a:pPr>
                      <a:r>
                        <a:rPr lang="en-GB" sz="2000" i="0" kern="1200" dirty="0" smtClean="0">
                          <a:solidFill>
                            <a:schemeClr val="tx1"/>
                          </a:solidFill>
                          <a:effectLst/>
                          <a:latin typeface="Times" panose="02020603050405020304" pitchFamily="18" charset="0"/>
                          <a:ea typeface="+mn-ea"/>
                          <a:cs typeface="Times" panose="02020603050405020304" pitchFamily="18" charset="0"/>
                        </a:rPr>
                        <a:t>Cooperative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Input supplier</a:t>
                      </a:r>
                    </a:p>
                    <a:p>
                      <a:pPr marL="742950" lvl="1" indent="-285750">
                        <a:buFont typeface="Wingdings" panose="05000000000000000000" pitchFamily="2" charset="2"/>
                        <a:buChar char="v"/>
                      </a:pPr>
                      <a:r>
                        <a:rPr lang="en-US" sz="2000" i="0" kern="1200" dirty="0" smtClean="0">
                          <a:solidFill>
                            <a:schemeClr val="tx1"/>
                          </a:solidFill>
                          <a:effectLst/>
                          <a:latin typeface="Times" panose="02020603050405020304" pitchFamily="18" charset="0"/>
                          <a:ea typeface="+mn-ea"/>
                          <a:cs typeface="Times" panose="02020603050405020304" pitchFamily="18" charset="0"/>
                        </a:rPr>
                        <a:t>Development project</a:t>
                      </a:r>
                    </a:p>
                    <a:p>
                      <a:pPr marL="742950" lvl="1" indent="-285750">
                        <a:buFont typeface="Wingdings" panose="05000000000000000000" pitchFamily="2" charset="2"/>
                        <a:buChar char="v"/>
                      </a:pPr>
                      <a:r>
                        <a:rPr lang="en-GB" sz="2000" i="0" kern="1200" dirty="0" smtClean="0">
                          <a:solidFill>
                            <a:schemeClr val="tx1"/>
                          </a:solidFill>
                          <a:effectLst/>
                          <a:latin typeface="Times" panose="02020603050405020304" pitchFamily="18" charset="0"/>
                          <a:ea typeface="+mn-ea"/>
                          <a:cs typeface="Times" panose="02020603050405020304" pitchFamily="18" charset="0"/>
                        </a:rPr>
                        <a:t>Microcredit institution </a:t>
                      </a:r>
                    </a:p>
                    <a:p>
                      <a:pPr marL="742950" lvl="1" indent="-285750">
                        <a:buFont typeface="Wingdings" panose="05000000000000000000" pitchFamily="2" charset="2"/>
                        <a:buChar char="v"/>
                      </a:pPr>
                      <a:r>
                        <a:rPr lang="en-GB" sz="2000" i="0" kern="1200" dirty="0" smtClean="0">
                          <a:solidFill>
                            <a:schemeClr val="tx1"/>
                          </a:solidFill>
                          <a:effectLst/>
                          <a:latin typeface="Times" panose="02020603050405020304" pitchFamily="18" charset="0"/>
                          <a:ea typeface="+mn-ea"/>
                          <a:cs typeface="Times" panose="02020603050405020304" pitchFamily="18" charset="0"/>
                        </a:rPr>
                        <a:t>NGO</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2000" kern="1200" dirty="0" smtClean="0">
                          <a:solidFill>
                            <a:schemeClr val="tx1"/>
                          </a:solidFill>
                          <a:effectLst/>
                          <a:latin typeface="Times" panose="02020603050405020304" pitchFamily="18" charset="0"/>
                          <a:ea typeface="+mn-ea"/>
                          <a:cs typeface="Times" panose="02020603050405020304" pitchFamily="18" charset="0"/>
                        </a:rPr>
                        <a:t>Purpose</a:t>
                      </a:r>
                      <a:r>
                        <a:rPr lang="en-US" sz="2000" kern="1200" dirty="0" smtClean="0">
                          <a:solidFill>
                            <a:schemeClr val="tx1"/>
                          </a:solidFill>
                          <a:effectLst/>
                          <a:latin typeface="Times" panose="02020603050405020304" pitchFamily="18" charset="0"/>
                          <a:ea typeface="+mn-ea"/>
                          <a:cs typeface="Times" panose="02020603050405020304" pitchFamily="18" charset="0"/>
                        </a:rPr>
                        <a:t> of credit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i="0" kern="1200" dirty="0" smtClean="0">
                          <a:solidFill>
                            <a:schemeClr val="tx1"/>
                          </a:solidFill>
                          <a:effectLst/>
                          <a:latin typeface="Times" panose="02020603050405020304" pitchFamily="18" charset="0"/>
                          <a:ea typeface="+mn-ea"/>
                          <a:cs typeface="Times" panose="02020603050405020304" pitchFamily="18" charset="0"/>
                        </a:rPr>
                        <a:t>Agricultural Inputs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Livestock</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Land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i="0" kern="1200" dirty="0" smtClean="0">
                          <a:solidFill>
                            <a:schemeClr val="tx1"/>
                          </a:solidFill>
                          <a:effectLst/>
                          <a:latin typeface="Times" panose="02020603050405020304" pitchFamily="18" charset="0"/>
                          <a:ea typeface="+mn-ea"/>
                          <a:cs typeface="Times" panose="02020603050405020304" pitchFamily="18" charset="0"/>
                        </a:rPr>
                        <a:t>Etc.</a:t>
                      </a:r>
                      <a:endParaRPr lang="en-GB" sz="2000" i="0" kern="1200" dirty="0" smtClean="0">
                        <a:solidFill>
                          <a:schemeClr val="tx1"/>
                        </a:solidFill>
                        <a:effectLst/>
                        <a:latin typeface="Times" panose="02020603050405020304" pitchFamily="18" charset="0"/>
                        <a:ea typeface="+mn-ea"/>
                        <a:cs typeface="Times" panose="02020603050405020304" pitchFamily="18" charset="0"/>
                      </a:endParaRPr>
                    </a:p>
                  </a:txBody>
                  <a:tcPr marL="9525" marR="9525" marT="9525" marB="0"/>
                </a:tc>
              </a:tr>
            </a:tbl>
          </a:graphicData>
        </a:graphic>
      </p:graphicFrame>
      <p:sp>
        <p:nvSpPr>
          <p:cNvPr id="3" name="Slide Number Placeholder 2"/>
          <p:cNvSpPr>
            <a:spLocks noGrp="1"/>
          </p:cNvSpPr>
          <p:nvPr>
            <p:ph type="sldNum" sz="quarter" idx="12"/>
          </p:nvPr>
        </p:nvSpPr>
        <p:spPr/>
        <p:txBody>
          <a:bodyPr/>
          <a:lstStyle/>
          <a:p>
            <a:fld id="{8947629C-8F4C-4228-A0D5-1DD048027068}" type="slidenum">
              <a:rPr lang="es-ES" smtClean="0"/>
              <a:pPr/>
              <a:t>42</a:t>
            </a:fld>
            <a:endParaRPr lang="es-ES"/>
          </a:p>
        </p:txBody>
      </p:sp>
    </p:spTree>
    <p:extLst>
      <p:ext uri="{BB962C8B-B14F-4D97-AF65-F5344CB8AC3E}">
        <p14:creationId xmlns:p14="http://schemas.microsoft.com/office/powerpoint/2010/main" val="3750304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5937" y="188640"/>
            <a:ext cx="5049998" cy="582594"/>
          </a:xfrm>
        </p:spPr>
        <p:txBody>
          <a:bodyPr anchor="ctr">
            <a:normAutofit fontScale="90000"/>
          </a:bodyPr>
          <a:lstStyle/>
          <a:p>
            <a:r>
              <a:rPr lang="en-US" sz="3200" dirty="0" smtClean="0">
                <a:solidFill>
                  <a:schemeClr val="tx1"/>
                </a:solidFill>
                <a:latin typeface="Calibri" panose="020F0502020204030204" pitchFamily="34" charset="0"/>
              </a:rPr>
              <a:t>Country</a:t>
            </a:r>
            <a:r>
              <a:rPr lang="en-US" sz="3200" dirty="0" smtClean="0">
                <a:solidFill>
                  <a:schemeClr val="tx1"/>
                </a:solidFill>
              </a:rPr>
              <a:t> experiences (</a:t>
            </a:r>
            <a:r>
              <a:rPr lang="en-US" sz="3200" dirty="0" err="1" smtClean="0">
                <a:solidFill>
                  <a:schemeClr val="tx1"/>
                </a:solidFill>
              </a:rPr>
              <a:t>contd</a:t>
            </a:r>
            <a:r>
              <a:rPr lang="en-US" sz="3200" dirty="0" smtClean="0">
                <a:solidFill>
                  <a:schemeClr val="tx1"/>
                </a:solidFill>
              </a:rPr>
              <a:t>)</a:t>
            </a:r>
            <a:endParaRPr lang="en-US" sz="3200" dirty="0">
              <a:solidFill>
                <a:schemeClr val="tx1"/>
              </a:solidFill>
            </a:endParaRPr>
          </a:p>
        </p:txBody>
      </p:sp>
      <p:sp>
        <p:nvSpPr>
          <p:cNvPr id="5" name="Rectangle 4"/>
          <p:cNvSpPr/>
          <p:nvPr/>
        </p:nvSpPr>
        <p:spPr>
          <a:xfrm>
            <a:off x="1041886" y="1135196"/>
            <a:ext cx="8102113" cy="477054"/>
          </a:xfrm>
          <a:prstGeom prst="rect">
            <a:avLst/>
          </a:prstGeom>
          <a:solidFill>
            <a:schemeClr val="accent1">
              <a:lumMod val="20000"/>
              <a:lumOff val="80000"/>
              <a:alpha val="41000"/>
            </a:schemeClr>
          </a:solidFill>
        </p:spPr>
        <p:txBody>
          <a:bodyPr wrap="square">
            <a:spAutoFit/>
          </a:bodyPr>
          <a:lstStyle/>
          <a:p>
            <a:r>
              <a:rPr lang="en-GB" sz="2500" b="1" dirty="0" smtClean="0">
                <a:solidFill>
                  <a:srgbClr val="0070C0"/>
                </a:solidFill>
                <a:latin typeface="Times New Roman" panose="02020603050405020304" pitchFamily="18" charset="0"/>
                <a:cs typeface="Times New Roman" panose="02020603050405020304" pitchFamily="18" charset="0"/>
              </a:rPr>
              <a:t>Haiti: </a:t>
            </a:r>
            <a:r>
              <a:rPr lang="en-GB" sz="2500" b="1" dirty="0" smtClean="0">
                <a:solidFill>
                  <a:srgbClr val="0070C0"/>
                </a:solidFill>
                <a:latin typeface="Calibri" panose="020F0502020204030204" pitchFamily="34" charset="0"/>
                <a:cs typeface="Times New Roman" panose="02020603050405020304" pitchFamily="18" charset="0"/>
              </a:rPr>
              <a:t>Agricultural</a:t>
            </a:r>
            <a:r>
              <a:rPr lang="en-GB" sz="2500" b="1" dirty="0" smtClean="0">
                <a:solidFill>
                  <a:srgbClr val="0070C0"/>
                </a:solidFill>
                <a:latin typeface="Times New Roman" panose="02020603050405020304" pitchFamily="18" charset="0"/>
                <a:cs typeface="Times New Roman" panose="02020603050405020304" pitchFamily="18" charset="0"/>
              </a:rPr>
              <a:t> Census 2008/2009</a:t>
            </a:r>
            <a:endParaRPr lang="en-GB" sz="25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30928790"/>
              </p:ext>
            </p:extLst>
          </p:nvPr>
        </p:nvGraphicFramePr>
        <p:xfrm>
          <a:off x="1197063" y="1584146"/>
          <a:ext cx="7848872" cy="5159699"/>
        </p:xfrm>
        <a:graphic>
          <a:graphicData uri="http://schemas.openxmlformats.org/drawingml/2006/table">
            <a:tbl>
              <a:tblPr>
                <a:tableStyleId>{C083E6E3-FA7D-4D7B-A595-EF9225AFEA82}</a:tableStyleId>
              </a:tblPr>
              <a:tblGrid>
                <a:gridCol w="7848872"/>
              </a:tblGrid>
              <a:tr h="5159699">
                <a:tc>
                  <a:txBody>
                    <a:bodyPr/>
                    <a:lstStyle/>
                    <a:p>
                      <a:endParaRPr lang="en-GB" sz="2000" b="1" kern="1200" dirty="0" smtClean="0">
                        <a:solidFill>
                          <a:schemeClr val="tx1"/>
                        </a:solidFill>
                        <a:effectLst/>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kern="1200" dirty="0" smtClean="0">
                          <a:solidFill>
                            <a:schemeClr val="tx1"/>
                          </a:solidFill>
                          <a:latin typeface="Times" panose="02020603050405020304" pitchFamily="18" charset="0"/>
                          <a:ea typeface="+mn-ea"/>
                          <a:cs typeface="Times" panose="02020603050405020304" pitchFamily="18" charset="0"/>
                        </a:rPr>
                        <a:t>Section X “Extension</a:t>
                      </a:r>
                      <a:r>
                        <a:rPr lang="en-US" sz="2000" b="1" kern="1200" baseline="0" dirty="0" smtClean="0">
                          <a:solidFill>
                            <a:schemeClr val="tx1"/>
                          </a:solidFill>
                          <a:latin typeface="Times" panose="02020603050405020304" pitchFamily="18" charset="0"/>
                          <a:ea typeface="+mn-ea"/>
                          <a:cs typeface="Times" panose="02020603050405020304" pitchFamily="18" charset="0"/>
                        </a:rPr>
                        <a:t> services and advices” </a:t>
                      </a:r>
                      <a:r>
                        <a:rPr lang="en-US" sz="2000" b="0" i="1" kern="1200" baseline="0" dirty="0" smtClean="0">
                          <a:solidFill>
                            <a:schemeClr val="tx1"/>
                          </a:solidFill>
                          <a:latin typeface="Times" panose="02020603050405020304" pitchFamily="18" charset="0"/>
                          <a:ea typeface="+mn-ea"/>
                          <a:cs typeface="Times" panose="02020603050405020304" pitchFamily="18" charset="0"/>
                        </a:rPr>
                        <a:t>(actually provided and needs by categories)</a:t>
                      </a:r>
                      <a:r>
                        <a:rPr lang="en-US" sz="2000" b="1" kern="1200" dirty="0" smtClean="0">
                          <a:solidFill>
                            <a:schemeClr val="tx1"/>
                          </a:solidFill>
                          <a:effectLst/>
                          <a:latin typeface="Times" panose="02020603050405020304" pitchFamily="18" charset="0"/>
                          <a:ea typeface="+mn-ea"/>
                          <a:cs typeface="Times"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Crop production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Livestock production ( inclusively aviculture, apiculture)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i="0" kern="1200" dirty="0" smtClean="0">
                          <a:solidFill>
                            <a:schemeClr val="tx1"/>
                          </a:solidFill>
                          <a:effectLst/>
                          <a:latin typeface="Times" panose="02020603050405020304" pitchFamily="18" charset="0"/>
                          <a:ea typeface="+mn-ea"/>
                          <a:cs typeface="Times" panose="02020603050405020304" pitchFamily="18" charset="0"/>
                        </a:rPr>
                        <a:t>Aquaculture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Packaging, Storage and Transformation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2000" i="0" kern="1200" dirty="0" smtClean="0">
                          <a:solidFill>
                            <a:schemeClr val="tx1"/>
                          </a:solidFill>
                          <a:effectLst/>
                          <a:latin typeface="Times" panose="02020603050405020304" pitchFamily="18" charset="0"/>
                          <a:ea typeface="+mn-ea"/>
                          <a:cs typeface="Times" panose="02020603050405020304" pitchFamily="18" charset="0"/>
                        </a:rPr>
                        <a:t>Marketing</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kern="1200" dirty="0" smtClean="0">
                        <a:solidFill>
                          <a:schemeClr val="tx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1" kern="1200" dirty="0" smtClean="0">
                        <a:solidFill>
                          <a:schemeClr val="tx1"/>
                        </a:solidFill>
                        <a:effectLst/>
                        <a:latin typeface="Times" panose="02020603050405020304" pitchFamily="18" charset="0"/>
                        <a:ea typeface="+mn-ea"/>
                        <a:cs typeface="Times"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1" kern="1200" dirty="0" smtClean="0">
                        <a:solidFill>
                          <a:schemeClr val="tx1"/>
                        </a:solidFill>
                        <a:effectLst/>
                        <a:latin typeface="Times" panose="02020603050405020304" pitchFamily="18" charset="0"/>
                        <a:ea typeface="+mn-ea"/>
                        <a:cs typeface="Times"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1" kern="1200" dirty="0" smtClean="0">
                        <a:solidFill>
                          <a:schemeClr val="tx1"/>
                        </a:solidFill>
                        <a:effectLst/>
                        <a:latin typeface="Times" panose="02020603050405020304" pitchFamily="18" charset="0"/>
                        <a:ea typeface="+mn-ea"/>
                        <a:cs typeface="Times" panose="02020603050405020304" pitchFamily="18" charset="0"/>
                      </a:endParaRPr>
                    </a:p>
                  </a:txBody>
                  <a:tcPr marL="9525" marR="9525" marT="9525" marB="0"/>
                </a:tc>
              </a:tr>
            </a:tbl>
          </a:graphicData>
        </a:graphic>
      </p:graphicFrame>
      <p:sp>
        <p:nvSpPr>
          <p:cNvPr id="3" name="Slide Number Placeholder 2"/>
          <p:cNvSpPr>
            <a:spLocks noGrp="1"/>
          </p:cNvSpPr>
          <p:nvPr>
            <p:ph type="sldNum" sz="quarter" idx="12"/>
          </p:nvPr>
        </p:nvSpPr>
        <p:spPr/>
        <p:txBody>
          <a:bodyPr/>
          <a:lstStyle/>
          <a:p>
            <a:fld id="{8947629C-8F4C-4228-A0D5-1DD048027068}" type="slidenum">
              <a:rPr lang="es-ES" smtClean="0"/>
              <a:pPr/>
              <a:t>43</a:t>
            </a:fld>
            <a:endParaRPr lang="es-ES"/>
          </a:p>
        </p:txBody>
      </p:sp>
    </p:spTree>
    <p:extLst>
      <p:ext uri="{BB962C8B-B14F-4D97-AF65-F5344CB8AC3E}">
        <p14:creationId xmlns:p14="http://schemas.microsoft.com/office/powerpoint/2010/main" val="3694135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188640"/>
            <a:ext cx="5002904" cy="582594"/>
          </a:xfrm>
        </p:spPr>
        <p:txBody>
          <a:bodyPr anchor="ctr">
            <a:normAutofit fontScale="90000"/>
          </a:bodyPr>
          <a:lstStyle/>
          <a:p>
            <a:r>
              <a:rPr lang="en-US" sz="3200" dirty="0">
                <a:solidFill>
                  <a:schemeClr val="tx1"/>
                </a:solidFill>
                <a:latin typeface="Calibri" panose="020F0502020204030204" pitchFamily="34" charset="0"/>
              </a:rPr>
              <a:t>Country</a:t>
            </a:r>
            <a:r>
              <a:rPr lang="en-US" sz="3200" dirty="0">
                <a:solidFill>
                  <a:schemeClr val="tx1"/>
                </a:solidFill>
              </a:rPr>
              <a:t> experiences (</a:t>
            </a:r>
            <a:r>
              <a:rPr lang="en-US" sz="3200" dirty="0" err="1" smtClean="0">
                <a:solidFill>
                  <a:schemeClr val="tx1"/>
                </a:solidFill>
              </a:rPr>
              <a:t>contd</a:t>
            </a:r>
            <a:r>
              <a:rPr lang="en-US" sz="3200" dirty="0">
                <a:solidFill>
                  <a:schemeClr val="tx1"/>
                </a:solidFill>
              </a:rPr>
              <a:t>)</a:t>
            </a:r>
          </a:p>
        </p:txBody>
      </p:sp>
      <p:sp>
        <p:nvSpPr>
          <p:cNvPr id="5" name="Rectangle 4"/>
          <p:cNvSpPr/>
          <p:nvPr/>
        </p:nvSpPr>
        <p:spPr>
          <a:xfrm>
            <a:off x="1041886" y="1135196"/>
            <a:ext cx="8102113" cy="477054"/>
          </a:xfrm>
          <a:prstGeom prst="rect">
            <a:avLst/>
          </a:prstGeom>
          <a:solidFill>
            <a:schemeClr val="accent1">
              <a:lumMod val="20000"/>
              <a:lumOff val="80000"/>
              <a:alpha val="41000"/>
            </a:schemeClr>
          </a:solidFill>
        </p:spPr>
        <p:txBody>
          <a:bodyPr wrap="square">
            <a:spAutoFit/>
          </a:bodyPr>
          <a:lstStyle/>
          <a:p>
            <a:r>
              <a:rPr lang="en-GB" sz="2500" b="1" dirty="0" smtClean="0">
                <a:solidFill>
                  <a:srgbClr val="0070C0"/>
                </a:solidFill>
                <a:latin typeface="Times New Roman" panose="02020603050405020304" pitchFamily="18" charset="0"/>
                <a:cs typeface="Times New Roman" panose="02020603050405020304" pitchFamily="18" charset="0"/>
              </a:rPr>
              <a:t>Grenada, </a:t>
            </a:r>
            <a:r>
              <a:rPr lang="en-GB" sz="2500" b="1" dirty="0" smtClean="0">
                <a:solidFill>
                  <a:srgbClr val="0070C0"/>
                </a:solidFill>
                <a:latin typeface="Calibri" panose="020F0502020204030204" pitchFamily="34" charset="0"/>
                <a:cs typeface="Times New Roman" panose="02020603050405020304" pitchFamily="18" charset="0"/>
              </a:rPr>
              <a:t>Agricultural</a:t>
            </a:r>
            <a:r>
              <a:rPr lang="en-GB" sz="2500" b="1" dirty="0" smtClean="0">
                <a:solidFill>
                  <a:srgbClr val="0070C0"/>
                </a:solidFill>
                <a:latin typeface="Times New Roman" panose="02020603050405020304" pitchFamily="18" charset="0"/>
                <a:cs typeface="Times New Roman" panose="02020603050405020304" pitchFamily="18" charset="0"/>
              </a:rPr>
              <a:t> Census 2012</a:t>
            </a:r>
            <a:endParaRPr lang="en-GB" sz="25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1197063" y="1584146"/>
          <a:ext cx="7848872" cy="5159699"/>
        </p:xfrm>
        <a:graphic>
          <a:graphicData uri="http://schemas.openxmlformats.org/drawingml/2006/table">
            <a:tbl>
              <a:tblPr>
                <a:tableStyleId>{C083E6E3-FA7D-4D7B-A595-EF9225AFEA82}</a:tableStyleId>
              </a:tblPr>
              <a:tblGrid>
                <a:gridCol w="7848872"/>
              </a:tblGrid>
              <a:tr h="5159699">
                <a:tc>
                  <a:txBody>
                    <a:bodyPr/>
                    <a:lstStyle/>
                    <a:p>
                      <a:endParaRPr lang="en-GB" sz="2000" b="1" kern="1200" dirty="0" smtClean="0">
                        <a:solidFill>
                          <a:schemeClr val="tx1"/>
                        </a:solidFill>
                        <a:effectLst/>
                        <a:latin typeface="Calibri" panose="020F0502020204030204" pitchFamily="34" charset="0"/>
                        <a:ea typeface="+mn-ea"/>
                        <a:cs typeface="+mn-cs"/>
                      </a:endParaRPr>
                    </a:p>
                    <a:p>
                      <a:pPr marL="285750" indent="-285750" algn="just">
                        <a:buFont typeface="Wingdings" panose="05000000000000000000" pitchFamily="2" charset="2"/>
                        <a:buChar char="§"/>
                      </a:pPr>
                      <a:r>
                        <a:rPr lang="en-US" sz="1800" b="1" i="0" u="none" strike="noStrike" kern="1200" baseline="0" dirty="0" smtClean="0">
                          <a:solidFill>
                            <a:schemeClr val="tx1"/>
                          </a:solidFill>
                          <a:latin typeface="Calibri" panose="020F0502020204030204" pitchFamily="34" charset="0"/>
                          <a:ea typeface="+mn-ea"/>
                          <a:cs typeface="+mn-cs"/>
                        </a:rPr>
                        <a:t>Where does the farmer sell the products </a:t>
                      </a:r>
                      <a:r>
                        <a:rPr lang="en-US" sz="1800" b="0" i="0" u="none" strike="noStrike" kern="1200" baseline="0" dirty="0" smtClean="0">
                          <a:solidFill>
                            <a:schemeClr val="tx1"/>
                          </a:solidFill>
                          <a:latin typeface="Calibri" panose="020F0502020204030204" pitchFamily="34" charset="0"/>
                          <a:ea typeface="+mn-ea"/>
                          <a:cs typeface="+mn-cs"/>
                        </a:rPr>
                        <a:t>(</a:t>
                      </a:r>
                      <a:r>
                        <a:rPr lang="en-US" sz="1800" b="0" i="1" u="none" strike="noStrike" kern="1200" baseline="0" dirty="0" smtClean="0">
                          <a:solidFill>
                            <a:schemeClr val="tx1"/>
                          </a:solidFill>
                          <a:latin typeface="Calibri" panose="020F0502020204030204" pitchFamily="34" charset="0"/>
                          <a:ea typeface="+mn-ea"/>
                          <a:cs typeface="+mn-cs"/>
                        </a:rPr>
                        <a:t>do not sell, hotel/restaurant, municipal market, road side vending, supermarkets, traffickers/exporters, agro-processors, association, market boarding, farmer’s market, schools other</a:t>
                      </a:r>
                      <a:r>
                        <a:rPr lang="en-US" sz="1800" b="0" i="0" u="none" strike="noStrike" kern="1200" baseline="0" dirty="0" smtClean="0">
                          <a:solidFill>
                            <a:schemeClr val="tx1"/>
                          </a:solidFill>
                          <a:latin typeface="Calibri" panose="020F0502020204030204" pitchFamily="34" charset="0"/>
                          <a:ea typeface="+mn-ea"/>
                          <a:cs typeface="+mn-cs"/>
                        </a:rPr>
                        <a:t>)?</a:t>
                      </a:r>
                    </a:p>
                    <a:p>
                      <a:pPr marL="285750" indent="-285750" algn="just">
                        <a:buFont typeface="Wingdings" panose="05000000000000000000" pitchFamily="2" charset="2"/>
                        <a:buChar char="§"/>
                      </a:pPr>
                      <a:endParaRPr lang="en-US" sz="1800" b="0" i="0" u="none" strike="noStrike" kern="1200" baseline="0" dirty="0" smtClean="0">
                        <a:solidFill>
                          <a:schemeClr val="tx1"/>
                        </a:solidFill>
                        <a:latin typeface="Calibri" panose="020F0502020204030204" pitchFamily="34" charset="0"/>
                        <a:ea typeface="+mn-ea"/>
                        <a:cs typeface="+mn-cs"/>
                      </a:endParaRPr>
                    </a:p>
                    <a:p>
                      <a:pPr marL="285750" indent="-285750" algn="just">
                        <a:buFont typeface="Wingdings" panose="05000000000000000000" pitchFamily="2" charset="2"/>
                        <a:buChar char="§"/>
                      </a:pPr>
                      <a:r>
                        <a:rPr lang="en-US" sz="1800" b="1" i="0" u="none" strike="noStrike" kern="1200" baseline="0" dirty="0" smtClean="0">
                          <a:solidFill>
                            <a:schemeClr val="tx1"/>
                          </a:solidFill>
                          <a:latin typeface="Calibri" panose="020F0502020204030204" pitchFamily="34" charset="0"/>
                          <a:ea typeface="+mn-ea"/>
                          <a:cs typeface="+mn-cs"/>
                        </a:rPr>
                        <a:t>Does the farmer belong to Farm </a:t>
                      </a:r>
                      <a:r>
                        <a:rPr lang="en-US" sz="1800" b="1" i="0" u="none" strike="noStrike" kern="1200" baseline="0" dirty="0" err="1" smtClean="0">
                          <a:solidFill>
                            <a:schemeClr val="tx1"/>
                          </a:solidFill>
                          <a:latin typeface="Calibri" panose="020F0502020204030204" pitchFamily="34" charset="0"/>
                          <a:ea typeface="+mn-ea"/>
                          <a:cs typeface="+mn-cs"/>
                        </a:rPr>
                        <a:t>Organisations</a:t>
                      </a:r>
                      <a:r>
                        <a:rPr lang="en-US" sz="1800" b="1" i="0" u="none" strike="noStrike" kern="1200" baseline="0" dirty="0" smtClean="0">
                          <a:solidFill>
                            <a:schemeClr val="tx1"/>
                          </a:solidFill>
                          <a:latin typeface="Calibri" panose="020F0502020204030204" pitchFamily="34" charset="0"/>
                          <a:ea typeface="+mn-ea"/>
                          <a:cs typeface="+mn-cs"/>
                        </a:rPr>
                        <a:t>: </a:t>
                      </a:r>
                      <a:r>
                        <a:rPr lang="en-US" sz="1800" b="0" i="1" u="none" strike="noStrike" kern="1200" baseline="0" dirty="0" smtClean="0">
                          <a:solidFill>
                            <a:schemeClr val="tx1"/>
                          </a:solidFill>
                          <a:latin typeface="Calibri" panose="020F0502020204030204" pitchFamily="34" charset="0"/>
                          <a:ea typeface="+mn-ea"/>
                          <a:cs typeface="+mn-cs"/>
                        </a:rPr>
                        <a:t>Fair Trade, GCA, GCNA, Poultry Association, Farm Watch, Livestock Associations, </a:t>
                      </a:r>
                      <a:r>
                        <a:rPr lang="en-US" sz="1800" b="0" i="1" u="none" strike="noStrike" kern="1200" baseline="0" dirty="0" err="1" smtClean="0">
                          <a:solidFill>
                            <a:schemeClr val="tx1"/>
                          </a:solidFill>
                          <a:latin typeface="Calibri" panose="020F0502020204030204" pitchFamily="34" charset="0"/>
                          <a:ea typeface="+mn-ea"/>
                          <a:cs typeface="+mn-cs"/>
                        </a:rPr>
                        <a:t>Carriacou</a:t>
                      </a:r>
                      <a:r>
                        <a:rPr lang="en-US" sz="1800" b="0" i="1" u="none" strike="noStrike" kern="1200" baseline="0" dirty="0" smtClean="0">
                          <a:solidFill>
                            <a:schemeClr val="tx1"/>
                          </a:solidFill>
                          <a:latin typeface="Calibri" panose="020F0502020204030204" pitchFamily="34" charset="0"/>
                          <a:ea typeface="+mn-ea"/>
                          <a:cs typeface="+mn-cs"/>
                        </a:rPr>
                        <a:t> Farmers Association</a:t>
                      </a:r>
                      <a:r>
                        <a:rPr lang="en-US" sz="1800" b="0" i="0" u="none" strike="noStrike" kern="1200" baseline="0" dirty="0" smtClean="0">
                          <a:solidFill>
                            <a:schemeClr val="tx1"/>
                          </a:solidFill>
                          <a:latin typeface="Calibri" panose="020F0502020204030204" pitchFamily="34" charset="0"/>
                          <a:ea typeface="+mn-ea"/>
                          <a:cs typeface="+mn-cs"/>
                        </a:rPr>
                        <a:t>?</a:t>
                      </a:r>
                      <a:endParaRPr lang="en-US" sz="1800" b="1" i="0" u="none" strike="noStrike" kern="1200" baseline="0" dirty="0" smtClean="0">
                        <a:solidFill>
                          <a:schemeClr val="tx1"/>
                        </a:solidFill>
                        <a:latin typeface="Calibri" panose="020F0502020204030204" pitchFamily="34" charset="0"/>
                        <a:ea typeface="+mn-ea"/>
                        <a:cs typeface="+mn-cs"/>
                      </a:endParaRPr>
                    </a:p>
                    <a:p>
                      <a:pPr marL="285750" indent="-285750" algn="just">
                        <a:buFont typeface="Wingdings" panose="05000000000000000000" pitchFamily="2" charset="2"/>
                        <a:buChar char="§"/>
                      </a:pPr>
                      <a:endParaRPr lang="en-US" sz="1800" b="0" i="0" u="none" strike="noStrike" kern="1200" baseline="0" dirty="0" smtClean="0">
                        <a:solidFill>
                          <a:schemeClr val="tx1"/>
                        </a:solidFill>
                        <a:latin typeface="Calibri" panose="020F0502020204030204" pitchFamily="34" charset="0"/>
                        <a:ea typeface="+mn-ea"/>
                        <a:cs typeface="+mn-cs"/>
                      </a:endParaRPr>
                    </a:p>
                    <a:p>
                      <a:pPr marL="285750" indent="-285750" algn="just">
                        <a:buFont typeface="Wingdings" panose="05000000000000000000" pitchFamily="2" charset="2"/>
                        <a:buChar char="§"/>
                      </a:pPr>
                      <a:r>
                        <a:rPr lang="en-US" sz="1800" b="1" i="0" u="none" strike="noStrike" kern="1200" baseline="0" dirty="0" smtClean="0">
                          <a:solidFill>
                            <a:schemeClr val="tx1"/>
                          </a:solidFill>
                          <a:latin typeface="Calibri" panose="020F0502020204030204" pitchFamily="34" charset="0"/>
                          <a:ea typeface="+mn-ea"/>
                          <a:cs typeface="+mn-cs"/>
                        </a:rPr>
                        <a:t>Did the farmer receive any Technical Assistance/Information </a:t>
                      </a:r>
                      <a:r>
                        <a:rPr lang="en-US" sz="1800" b="0" i="0" u="none" strike="noStrike" kern="1200" baseline="0" dirty="0" smtClean="0">
                          <a:solidFill>
                            <a:schemeClr val="tx1"/>
                          </a:solidFill>
                          <a:latin typeface="Calibri" panose="020F0502020204030204" pitchFamily="34" charset="0"/>
                          <a:ea typeface="+mn-ea"/>
                          <a:cs typeface="+mn-cs"/>
                        </a:rPr>
                        <a:t>during the last 12 months from: </a:t>
                      </a:r>
                      <a:r>
                        <a:rPr lang="pt-BR" sz="1800" b="0" i="1" u="none" strike="noStrike" kern="1200" baseline="0" dirty="0" smtClean="0">
                          <a:solidFill>
                            <a:schemeClr val="tx1"/>
                          </a:solidFill>
                          <a:latin typeface="Calibri" panose="020F0502020204030204" pitchFamily="34" charset="0"/>
                          <a:ea typeface="+mn-ea"/>
                          <a:cs typeface="+mn-cs"/>
                        </a:rPr>
                        <a:t>MOA/DOA, NGO, </a:t>
                      </a:r>
                      <a:r>
                        <a:rPr lang="en-US" sz="1800" b="0" i="1" u="none" strike="noStrike" kern="1200" baseline="0" dirty="0" smtClean="0">
                          <a:solidFill>
                            <a:schemeClr val="tx1"/>
                          </a:solidFill>
                          <a:latin typeface="Calibri" panose="020F0502020204030204" pitchFamily="34" charset="0"/>
                          <a:ea typeface="+mn-ea"/>
                          <a:cs typeface="+mn-cs"/>
                        </a:rPr>
                        <a:t>Farm </a:t>
                      </a:r>
                      <a:r>
                        <a:rPr lang="en-US" sz="1800" b="0" i="1" u="none" strike="noStrike" kern="1200" baseline="0" dirty="0" err="1" smtClean="0">
                          <a:solidFill>
                            <a:schemeClr val="tx1"/>
                          </a:solidFill>
                          <a:latin typeface="Calibri" panose="020F0502020204030204" pitchFamily="34" charset="0"/>
                          <a:ea typeface="+mn-ea"/>
                          <a:cs typeface="+mn-cs"/>
                        </a:rPr>
                        <a:t>Organisation</a:t>
                      </a:r>
                      <a:r>
                        <a:rPr lang="en-US" sz="1800" b="0" i="1" u="none" strike="noStrike" kern="1200" baseline="0" dirty="0" smtClean="0">
                          <a:solidFill>
                            <a:schemeClr val="tx1"/>
                          </a:solidFill>
                          <a:latin typeface="Calibri" panose="020F0502020204030204" pitchFamily="34" charset="0"/>
                          <a:ea typeface="+mn-ea"/>
                          <a:cs typeface="+mn-cs"/>
                        </a:rPr>
                        <a:t>, Chinese Mission, </a:t>
                      </a:r>
                      <a:r>
                        <a:rPr lang="it-IT" sz="1800" b="0" i="1" u="none" strike="noStrike" kern="1200" baseline="0" dirty="0" smtClean="0">
                          <a:solidFill>
                            <a:schemeClr val="tx1"/>
                          </a:solidFill>
                          <a:latin typeface="Calibri" panose="020F0502020204030204" pitchFamily="34" charset="0"/>
                          <a:ea typeface="+mn-ea"/>
                          <a:cs typeface="+mn-cs"/>
                        </a:rPr>
                        <a:t>Media, CARDI, </a:t>
                      </a:r>
                      <a:r>
                        <a:rPr lang="en-US" sz="1800" b="0" i="1" u="none" strike="noStrike" kern="1200" baseline="0" dirty="0" smtClean="0">
                          <a:solidFill>
                            <a:schemeClr val="tx1"/>
                          </a:solidFill>
                          <a:latin typeface="Calibri" panose="020F0502020204030204" pitchFamily="34" charset="0"/>
                          <a:ea typeface="+mn-ea"/>
                          <a:cs typeface="+mn-cs"/>
                        </a:rPr>
                        <a:t>other institution?</a:t>
                      </a:r>
                      <a:endParaRPr lang="it-IT" sz="1800" b="0" i="1" u="none" strike="noStrike" kern="1200" baseline="0" dirty="0" smtClean="0">
                        <a:solidFill>
                          <a:schemeClr val="tx1"/>
                        </a:solidFill>
                        <a:latin typeface="Calibri" panose="020F0502020204030204" pitchFamily="34" charset="0"/>
                        <a:ea typeface="+mn-ea"/>
                        <a:cs typeface="+mn-cs"/>
                      </a:endParaRPr>
                    </a:p>
                    <a:p>
                      <a:pPr marL="285750" indent="-285750" algn="just">
                        <a:buFont typeface="Wingdings" panose="05000000000000000000" pitchFamily="2" charset="2"/>
                        <a:buChar char="§"/>
                      </a:pPr>
                      <a:endParaRPr lang="en-US" sz="1800" b="0" i="0" u="none" strike="noStrike" kern="1200" baseline="0" dirty="0" smtClean="0">
                        <a:solidFill>
                          <a:schemeClr val="tx1"/>
                        </a:solidFill>
                        <a:latin typeface="Calibri" panose="020F0502020204030204" pitchFamily="34" charset="0"/>
                        <a:ea typeface="+mn-ea"/>
                        <a:cs typeface="+mn-cs"/>
                      </a:endParaRPr>
                    </a:p>
                    <a:p>
                      <a:pPr marL="285750" indent="-285750" algn="just">
                        <a:buFont typeface="Wingdings" panose="05000000000000000000" pitchFamily="2" charset="2"/>
                        <a:buChar char="§"/>
                      </a:pPr>
                      <a:r>
                        <a:rPr lang="en-US" sz="1800" b="1" i="0" u="none" strike="noStrike" kern="1200" baseline="0" dirty="0" smtClean="0">
                          <a:solidFill>
                            <a:schemeClr val="tx1"/>
                          </a:solidFill>
                          <a:latin typeface="Calibri" panose="020F0502020204030204" pitchFamily="34" charset="0"/>
                          <a:ea typeface="+mn-ea"/>
                          <a:cs typeface="+mn-cs"/>
                        </a:rPr>
                        <a:t>Did the farm receive any Credit </a:t>
                      </a:r>
                      <a:r>
                        <a:rPr lang="en-US" sz="1800" b="0" i="0" u="none" strike="noStrike" kern="1200" baseline="0" dirty="0" smtClean="0">
                          <a:solidFill>
                            <a:schemeClr val="tx1"/>
                          </a:solidFill>
                          <a:latin typeface="Calibri" panose="020F0502020204030204" pitchFamily="34" charset="0"/>
                          <a:ea typeface="+mn-ea"/>
                          <a:cs typeface="+mn-cs"/>
                        </a:rPr>
                        <a:t>during the last 12 months from: </a:t>
                      </a:r>
                      <a:r>
                        <a:rPr lang="en-US" sz="1800" b="0" i="1" u="none" strike="noStrike" kern="1200" baseline="0" dirty="0" smtClean="0">
                          <a:solidFill>
                            <a:schemeClr val="tx1"/>
                          </a:solidFill>
                          <a:latin typeface="Calibri" panose="020F0502020204030204" pitchFamily="34" charset="0"/>
                          <a:ea typeface="+mn-ea"/>
                          <a:cs typeface="+mn-cs"/>
                        </a:rPr>
                        <a:t>Development Bank, Commercial Bank, Farm </a:t>
                      </a:r>
                      <a:r>
                        <a:rPr lang="en-US" sz="1800" b="0" i="1" u="none" strike="noStrike" kern="1200" baseline="0" dirty="0" err="1" smtClean="0">
                          <a:solidFill>
                            <a:schemeClr val="tx1"/>
                          </a:solidFill>
                          <a:latin typeface="Calibri" panose="020F0502020204030204" pitchFamily="34" charset="0"/>
                          <a:ea typeface="+mn-ea"/>
                          <a:cs typeface="+mn-cs"/>
                        </a:rPr>
                        <a:t>Organisation</a:t>
                      </a:r>
                      <a:r>
                        <a:rPr lang="en-US" sz="1800" b="0" i="1" u="none" strike="noStrike" kern="1200" baseline="0" dirty="0" smtClean="0">
                          <a:solidFill>
                            <a:schemeClr val="tx1"/>
                          </a:solidFill>
                          <a:latin typeface="Calibri" panose="020F0502020204030204" pitchFamily="34" charset="0"/>
                          <a:ea typeface="+mn-ea"/>
                          <a:cs typeface="+mn-cs"/>
                        </a:rPr>
                        <a:t>, Credit Union, MOA, MNIB, NGO, other institution</a:t>
                      </a:r>
                      <a:r>
                        <a:rPr lang="en-US" sz="1800" b="0" i="0" u="none" strike="noStrike" kern="1200" baseline="0" dirty="0" smtClean="0">
                          <a:solidFill>
                            <a:schemeClr val="tx1"/>
                          </a:solidFill>
                          <a:latin typeface="Calibri" panose="020F0502020204030204" pitchFamily="34" charset="0"/>
                          <a:ea typeface="+mn-ea"/>
                          <a:cs typeface="+mn-cs"/>
                        </a:rPr>
                        <a:t>? </a:t>
                      </a:r>
                      <a:r>
                        <a:rPr lang="en-US" sz="1800" b="0" i="0" u="none" strike="noStrike" kern="1200" baseline="0" dirty="0" smtClean="0">
                          <a:solidFill>
                            <a:schemeClr val="tx1"/>
                          </a:solidFill>
                          <a:latin typeface="+mn-lt"/>
                          <a:ea typeface="+mn-ea"/>
                          <a:cs typeface="+mn-cs"/>
                        </a:rPr>
                        <a:t>	</a:t>
                      </a:r>
                    </a:p>
                    <a:p>
                      <a:r>
                        <a:rPr lang="en-US" sz="1800" b="0" i="0" u="none" strike="noStrike" kern="1200" baseline="0" dirty="0" smtClean="0">
                          <a:solidFill>
                            <a:schemeClr val="tx1"/>
                          </a:solidFill>
                          <a:latin typeface="+mn-lt"/>
                          <a:ea typeface="+mn-ea"/>
                          <a:cs typeface="+mn-cs"/>
                        </a:rPr>
                        <a:t>		</a:t>
                      </a:r>
                    </a:p>
                    <a:p>
                      <a:pPr marL="285750" indent="-285750">
                        <a:buFont typeface="Wingdings" panose="05000000000000000000" pitchFamily="2" charset="2"/>
                        <a:buChar char="§"/>
                      </a:pPr>
                      <a:r>
                        <a:rPr lang="en-US" sz="1800" b="1" i="0" u="none" strike="noStrike" kern="1200" baseline="0" dirty="0" smtClean="0">
                          <a:solidFill>
                            <a:schemeClr val="tx1"/>
                          </a:solidFill>
                          <a:latin typeface="Calibri" panose="020F0502020204030204" pitchFamily="34" charset="0"/>
                          <a:ea typeface="+mn-ea"/>
                          <a:cs typeface="+mn-cs"/>
                        </a:rPr>
                        <a:t>Production issues: </a:t>
                      </a:r>
                      <a:r>
                        <a:rPr lang="en-US" sz="1800" b="0" i="1" u="none" strike="noStrike" kern="1200" baseline="0" dirty="0" smtClean="0">
                          <a:solidFill>
                            <a:schemeClr val="tx1"/>
                          </a:solidFill>
                          <a:latin typeface="Calibri" panose="020F0502020204030204" pitchFamily="34" charset="0"/>
                          <a:ea typeface="+mn-ea"/>
                          <a:cs typeface="+mn-cs"/>
                        </a:rPr>
                        <a:t>Access Roads, Technical support, Access to credit, etc</a:t>
                      </a:r>
                      <a:r>
                        <a:rPr lang="en-US" sz="1800" b="0" i="0" u="none" strike="noStrike" kern="1200" baseline="0" dirty="0" smtClean="0">
                          <a:solidFill>
                            <a:schemeClr val="tx1"/>
                          </a:solidFill>
                          <a:latin typeface="Calibri" panose="020F0502020204030204" pitchFamily="34" charset="0"/>
                          <a:ea typeface="+mn-ea"/>
                          <a:cs typeface="+mn-cs"/>
                        </a:rPr>
                        <a:t>.</a:t>
                      </a:r>
                      <a:endParaRPr lang="en-GB" sz="1800" b="0" i="0" u="none" strike="noStrike" kern="1200" baseline="0" dirty="0" smtClean="0">
                        <a:solidFill>
                          <a:schemeClr val="tx1"/>
                        </a:solidFill>
                        <a:latin typeface="Calibri" panose="020F0502020204030204" pitchFamily="34" charset="0"/>
                        <a:ea typeface="+mn-ea"/>
                        <a:cs typeface="+mn-cs"/>
                      </a:endParaRPr>
                    </a:p>
                  </a:txBody>
                  <a:tcPr marL="9525" marR="9525" marT="9525" marB="0"/>
                </a:tc>
              </a:tr>
            </a:tbl>
          </a:graphicData>
        </a:graphic>
      </p:graphicFrame>
      <p:sp>
        <p:nvSpPr>
          <p:cNvPr id="3" name="Slide Number Placeholder 2"/>
          <p:cNvSpPr>
            <a:spLocks noGrp="1"/>
          </p:cNvSpPr>
          <p:nvPr>
            <p:ph type="sldNum" sz="quarter" idx="12"/>
          </p:nvPr>
        </p:nvSpPr>
        <p:spPr/>
        <p:txBody>
          <a:bodyPr/>
          <a:lstStyle/>
          <a:p>
            <a:fld id="{8947629C-8F4C-4228-A0D5-1DD048027068}" type="slidenum">
              <a:rPr lang="es-ES" smtClean="0"/>
              <a:pPr/>
              <a:t>44</a:t>
            </a:fld>
            <a:endParaRPr lang="es-ES"/>
          </a:p>
        </p:txBody>
      </p:sp>
    </p:spTree>
    <p:extLst>
      <p:ext uri="{BB962C8B-B14F-4D97-AF65-F5344CB8AC3E}">
        <p14:creationId xmlns:p14="http://schemas.microsoft.com/office/powerpoint/2010/main" val="4293502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ampesino en el trabajo, arando la tierra.&#10; Foto de archivo - 843125"/>
          <p:cNvPicPr/>
          <p:nvPr/>
        </p:nvPicPr>
        <p:blipFill>
          <a:blip r:embed="rId2" cstate="print"/>
          <a:srcRect/>
          <a:stretch>
            <a:fillRect/>
          </a:stretch>
        </p:blipFill>
        <p:spPr bwMode="auto">
          <a:xfrm>
            <a:off x="1547664" y="2276872"/>
            <a:ext cx="6564015" cy="4032448"/>
          </a:xfrm>
          <a:prstGeom prst="teardrop">
            <a:avLst/>
          </a:prstGeom>
          <a:noFill/>
          <a:ln w="9525">
            <a:noFill/>
            <a:miter lim="800000"/>
            <a:headEnd/>
            <a:tailEnd/>
          </a:ln>
        </p:spPr>
      </p:pic>
      <p:sp>
        <p:nvSpPr>
          <p:cNvPr id="4" name="3 Título"/>
          <p:cNvSpPr>
            <a:spLocks noGrp="1"/>
          </p:cNvSpPr>
          <p:nvPr>
            <p:ph type="title"/>
          </p:nvPr>
        </p:nvSpPr>
        <p:spPr>
          <a:xfrm>
            <a:off x="2051720" y="1058536"/>
            <a:ext cx="6286544" cy="1428752"/>
          </a:xfrm>
        </p:spPr>
        <p:txBody>
          <a:bodyPr>
            <a:normAutofit fontScale="90000"/>
          </a:bodyPr>
          <a:lstStyle/>
          <a:p>
            <a:r>
              <a:rPr lang="en-US" sz="6600" b="1" dirty="0" smtClean="0">
                <a:solidFill>
                  <a:schemeClr val="tx1"/>
                </a:solidFill>
              </a:rPr>
              <a:t>MANY THANKS</a:t>
            </a:r>
            <a:endParaRPr lang="en-US" sz="6600" b="1" dirty="0">
              <a:solidFill>
                <a:schemeClr val="tx1"/>
              </a:solidFill>
            </a:endParaRPr>
          </a:p>
        </p:txBody>
      </p:sp>
      <p:sp>
        <p:nvSpPr>
          <p:cNvPr id="2" name="Slide Number Placeholder 1"/>
          <p:cNvSpPr>
            <a:spLocks noGrp="1"/>
          </p:cNvSpPr>
          <p:nvPr>
            <p:ph type="sldNum" sz="quarter" idx="12"/>
          </p:nvPr>
        </p:nvSpPr>
        <p:spPr/>
        <p:txBody>
          <a:bodyPr/>
          <a:lstStyle/>
          <a:p>
            <a:fld id="{8947629C-8F4C-4228-A0D5-1DD048027068}" type="slidenum">
              <a:rPr lang="es-ES" smtClean="0"/>
              <a:pPr/>
              <a:t>45</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08720"/>
            <a:ext cx="6912768" cy="648072"/>
          </a:xfrm>
        </p:spPr>
        <p:txBody>
          <a:bodyPr anchor="ctr">
            <a:normAutofit fontScale="90000"/>
          </a:bodyPr>
          <a:lstStyle/>
          <a:p>
            <a:r>
              <a:rPr lang="en-US" sz="4000" dirty="0" smtClean="0"/>
              <a:t>Items</a:t>
            </a:r>
            <a:endParaRPr lang="en-US" sz="4000" dirty="0"/>
          </a:p>
        </p:txBody>
      </p:sp>
      <p:sp>
        <p:nvSpPr>
          <p:cNvPr id="3" name="2 Marcador de contenido"/>
          <p:cNvSpPr>
            <a:spLocks noGrp="1"/>
          </p:cNvSpPr>
          <p:nvPr>
            <p:ph idx="1"/>
          </p:nvPr>
        </p:nvSpPr>
        <p:spPr>
          <a:xfrm>
            <a:off x="1259632" y="1556792"/>
            <a:ext cx="7632848" cy="4968552"/>
          </a:xfrm>
        </p:spPr>
        <p:txBody>
          <a:bodyPr>
            <a:noAutofit/>
          </a:bodyPr>
          <a:lstStyle/>
          <a:p>
            <a:pPr marL="180000" indent="0">
              <a:lnSpc>
                <a:spcPct val="150000"/>
              </a:lnSpc>
              <a:spcBef>
                <a:spcPts val="600"/>
              </a:spcBef>
              <a:spcAft>
                <a:spcPts val="600"/>
              </a:spcAft>
              <a:buNone/>
            </a:pPr>
            <a:r>
              <a:rPr lang="es-ES" sz="2500" b="1" dirty="0" err="1" smtClean="0">
                <a:solidFill>
                  <a:srgbClr val="0070C0"/>
                </a:solidFill>
                <a:latin typeface="+mn-lt"/>
                <a:cs typeface="Calibri" pitchFamily="34" charset="0"/>
              </a:rPr>
              <a:t>Theme</a:t>
            </a:r>
            <a:r>
              <a:rPr lang="es-ES" sz="2500" b="1" dirty="0" smtClean="0">
                <a:solidFill>
                  <a:srgbClr val="0070C0"/>
                </a:solidFill>
                <a:latin typeface="+mn-lt"/>
                <a:cs typeface="Calibri" pitchFamily="34" charset="0"/>
              </a:rPr>
              <a:t> 6 </a:t>
            </a:r>
            <a:r>
              <a:rPr lang="es-ES" sz="2500" dirty="0" err="1" smtClean="0">
                <a:solidFill>
                  <a:srgbClr val="0070C0"/>
                </a:solidFill>
                <a:latin typeface="+mn-lt"/>
                <a:cs typeface="Calibri" pitchFamily="34" charset="0"/>
              </a:rPr>
              <a:t>comprises</a:t>
            </a:r>
            <a:r>
              <a:rPr lang="es-ES" sz="2500" b="1" dirty="0" smtClean="0">
                <a:solidFill>
                  <a:srgbClr val="0070C0"/>
                </a:solidFill>
                <a:latin typeface="+mn-lt"/>
                <a:cs typeface="Calibri" pitchFamily="34" charset="0"/>
              </a:rPr>
              <a:t> : </a:t>
            </a:r>
          </a:p>
          <a:p>
            <a:pPr marL="361950" indent="-180975">
              <a:lnSpc>
                <a:spcPct val="100000"/>
              </a:lnSpc>
              <a:spcBef>
                <a:spcPts val="0"/>
              </a:spcBef>
              <a:buFont typeface="Wingdings" pitchFamily="2" charset="2"/>
              <a:buChar char="§"/>
            </a:pPr>
            <a:r>
              <a:rPr lang="es-ES" sz="2000" b="1" dirty="0" smtClean="0"/>
              <a:t>12</a:t>
            </a:r>
            <a:r>
              <a:rPr lang="es-ES" sz="2000" dirty="0" smtClean="0"/>
              <a:t>  </a:t>
            </a:r>
            <a:r>
              <a:rPr lang="es-ES" sz="2000" dirty="0" err="1" smtClean="0"/>
              <a:t>items</a:t>
            </a:r>
            <a:r>
              <a:rPr lang="es-ES" sz="2000" dirty="0" smtClean="0"/>
              <a:t> </a:t>
            </a:r>
            <a:r>
              <a:rPr lang="es-ES" sz="2000" dirty="0" err="1" smtClean="0"/>
              <a:t>included</a:t>
            </a:r>
            <a:r>
              <a:rPr lang="es-ES" sz="2000" dirty="0" smtClean="0"/>
              <a:t> </a:t>
            </a:r>
            <a:r>
              <a:rPr lang="es-ES" sz="2000" dirty="0" err="1" smtClean="0"/>
              <a:t>specifically</a:t>
            </a:r>
            <a:r>
              <a:rPr lang="es-ES" sz="2000" dirty="0" smtClean="0"/>
              <a:t> in </a:t>
            </a:r>
            <a:r>
              <a:rPr lang="es-ES" sz="2000" dirty="0" err="1" smtClean="0"/>
              <a:t>the</a:t>
            </a:r>
            <a:r>
              <a:rPr lang="es-ES" sz="2000" dirty="0" smtClean="0"/>
              <a:t> </a:t>
            </a:r>
            <a:r>
              <a:rPr lang="es-ES" sz="2000" dirty="0" err="1" smtClean="0"/>
              <a:t>theme</a:t>
            </a:r>
            <a:endParaRPr lang="es-ES" sz="2000" dirty="0" smtClean="0"/>
          </a:p>
          <a:p>
            <a:pPr marL="361950" indent="-180975">
              <a:lnSpc>
                <a:spcPct val="100000"/>
              </a:lnSpc>
              <a:spcBef>
                <a:spcPts val="0"/>
              </a:spcBef>
              <a:buNone/>
            </a:pPr>
            <a:endParaRPr lang="es-ES" sz="2000" dirty="0" smtClean="0"/>
          </a:p>
          <a:p>
            <a:pPr marL="361950" indent="-180975">
              <a:lnSpc>
                <a:spcPct val="100000"/>
              </a:lnSpc>
              <a:spcBef>
                <a:spcPts val="0"/>
              </a:spcBef>
              <a:buFont typeface="Wingdings" pitchFamily="2" charset="2"/>
              <a:buChar char="§"/>
            </a:pPr>
            <a:r>
              <a:rPr lang="es-ES" sz="2000" b="1" dirty="0" smtClean="0"/>
              <a:t>5 </a:t>
            </a:r>
            <a:r>
              <a:rPr lang="es-ES" sz="2000" dirty="0" err="1" smtClean="0"/>
              <a:t>items</a:t>
            </a:r>
            <a:r>
              <a:rPr lang="es-ES" sz="2000" dirty="0" smtClean="0"/>
              <a:t> </a:t>
            </a:r>
            <a:r>
              <a:rPr lang="es-ES" sz="2000" dirty="0" err="1" smtClean="0"/>
              <a:t>related</a:t>
            </a:r>
            <a:r>
              <a:rPr lang="es-ES" sz="2000" dirty="0" smtClean="0"/>
              <a:t> </a:t>
            </a:r>
            <a:r>
              <a:rPr lang="es-ES" sz="2000" dirty="0" err="1" smtClean="0"/>
              <a:t>to</a:t>
            </a:r>
            <a:r>
              <a:rPr lang="es-ES" sz="2000" dirty="0" smtClean="0"/>
              <a:t> </a:t>
            </a:r>
            <a:r>
              <a:rPr lang="es-ES" sz="2000" dirty="0" err="1" smtClean="0"/>
              <a:t>agricultural</a:t>
            </a:r>
            <a:r>
              <a:rPr lang="es-ES" sz="2000" dirty="0" smtClean="0"/>
              <a:t> </a:t>
            </a:r>
            <a:r>
              <a:rPr lang="es-ES" sz="2000" dirty="0" err="1" smtClean="0"/>
              <a:t>practices</a:t>
            </a:r>
            <a:r>
              <a:rPr lang="es-ES" sz="2000" dirty="0" smtClean="0"/>
              <a:t> </a:t>
            </a:r>
            <a:r>
              <a:rPr lang="es-ES" sz="2000" dirty="0" err="1" smtClean="0"/>
              <a:t>which</a:t>
            </a:r>
            <a:r>
              <a:rPr lang="es-ES" sz="2000" dirty="0" smtClean="0"/>
              <a:t> </a:t>
            </a:r>
            <a:r>
              <a:rPr lang="es-ES" sz="2000" dirty="0" err="1" smtClean="0"/>
              <a:t>correspond</a:t>
            </a:r>
            <a:r>
              <a:rPr lang="es-ES" sz="2000" dirty="0" smtClean="0"/>
              <a:t> </a:t>
            </a:r>
            <a:r>
              <a:rPr lang="es-ES" sz="2000" dirty="0" err="1" smtClean="0"/>
              <a:t>to</a:t>
            </a:r>
            <a:r>
              <a:rPr lang="es-ES" sz="2000" dirty="0" smtClean="0"/>
              <a:t> </a:t>
            </a:r>
            <a:r>
              <a:rPr lang="es-ES" sz="2000" dirty="0" err="1" smtClean="0"/>
              <a:t>other</a:t>
            </a:r>
            <a:r>
              <a:rPr lang="es-ES" sz="2000" dirty="0" smtClean="0"/>
              <a:t> </a:t>
            </a:r>
            <a:r>
              <a:rPr lang="es-ES" sz="2000" dirty="0" err="1" smtClean="0"/>
              <a:t>themes</a:t>
            </a:r>
            <a:r>
              <a:rPr lang="es-ES" sz="2000" dirty="0" smtClean="0"/>
              <a:t>:</a:t>
            </a:r>
          </a:p>
          <a:p>
            <a:pPr marL="809625" lvl="3" indent="266700">
              <a:buFont typeface="Times New Roman" pitchFamily="18" charset="0"/>
              <a:buChar char="−"/>
            </a:pPr>
            <a:r>
              <a:rPr lang="es-ES" sz="2000" dirty="0" err="1" smtClean="0"/>
              <a:t>Whether</a:t>
            </a:r>
            <a:r>
              <a:rPr lang="es-ES" sz="2000" dirty="0" smtClean="0"/>
              <a:t> </a:t>
            </a:r>
            <a:r>
              <a:rPr lang="es-ES" sz="2000" dirty="0" err="1" smtClean="0"/>
              <a:t>agroforestry</a:t>
            </a:r>
            <a:r>
              <a:rPr lang="es-ES" sz="2000" dirty="0" smtClean="0"/>
              <a:t> </a:t>
            </a:r>
            <a:r>
              <a:rPr lang="es-ES" sz="2000" dirty="0" err="1" smtClean="0"/>
              <a:t>is</a:t>
            </a:r>
            <a:r>
              <a:rPr lang="es-ES" sz="2000" dirty="0" smtClean="0"/>
              <a:t> </a:t>
            </a:r>
            <a:r>
              <a:rPr lang="es-ES" sz="2000" dirty="0" err="1" smtClean="0"/>
              <a:t>practised</a:t>
            </a:r>
            <a:r>
              <a:rPr lang="es-ES" sz="2000" dirty="0" smtClean="0"/>
              <a:t> (1304 - </a:t>
            </a:r>
            <a:r>
              <a:rPr lang="es-ES" sz="2000" dirty="0" err="1" smtClean="0"/>
              <a:t>Theme</a:t>
            </a:r>
            <a:r>
              <a:rPr lang="es-ES" sz="2000" dirty="0" smtClean="0"/>
              <a:t> 13)</a:t>
            </a:r>
          </a:p>
          <a:p>
            <a:pPr marL="809625" lvl="3" indent="266700">
              <a:buFont typeface="Times New Roman" pitchFamily="18" charset="0"/>
              <a:buChar char="−"/>
            </a:pPr>
            <a:r>
              <a:rPr lang="es-ES" sz="2000" dirty="0" err="1" smtClean="0"/>
              <a:t>Type</a:t>
            </a:r>
            <a:r>
              <a:rPr lang="es-ES" sz="2000" dirty="0" smtClean="0"/>
              <a:t> of animal </a:t>
            </a:r>
            <a:r>
              <a:rPr lang="es-ES" sz="2000" dirty="0" err="1" smtClean="0"/>
              <a:t>grazing</a:t>
            </a:r>
            <a:r>
              <a:rPr lang="es-ES" sz="2000" dirty="0" smtClean="0"/>
              <a:t> </a:t>
            </a:r>
            <a:r>
              <a:rPr lang="es-ES" sz="2000" dirty="0" err="1" smtClean="0"/>
              <a:t>practices</a:t>
            </a:r>
            <a:r>
              <a:rPr lang="es-ES" sz="2000" dirty="0" smtClean="0"/>
              <a:t> (1501-Theme 15); </a:t>
            </a:r>
          </a:p>
          <a:p>
            <a:pPr marL="809625" lvl="3" indent="266700">
              <a:buFont typeface="Times New Roman" pitchFamily="18" charset="0"/>
              <a:buChar char="−"/>
            </a:pPr>
            <a:r>
              <a:rPr lang="es-ES" sz="2000" dirty="0" smtClean="0"/>
              <a:t>Use of </a:t>
            </a:r>
            <a:r>
              <a:rPr lang="es-ES" sz="2000" dirty="0" err="1" smtClean="0"/>
              <a:t>each</a:t>
            </a:r>
            <a:r>
              <a:rPr lang="es-ES" sz="2000" dirty="0" smtClean="0"/>
              <a:t> </a:t>
            </a:r>
            <a:r>
              <a:rPr lang="es-ES" sz="2000" dirty="0" err="1" smtClean="0"/>
              <a:t>type</a:t>
            </a:r>
            <a:r>
              <a:rPr lang="es-ES" sz="2000" dirty="0" smtClean="0"/>
              <a:t> of </a:t>
            </a:r>
            <a:r>
              <a:rPr lang="es-ES" sz="2000" dirty="0" err="1" smtClean="0"/>
              <a:t>fertilizer</a:t>
            </a:r>
            <a:r>
              <a:rPr lang="es-ES" sz="2000" dirty="0" smtClean="0"/>
              <a:t> (0411-Theme 4); </a:t>
            </a:r>
          </a:p>
          <a:p>
            <a:pPr marL="809625" lvl="3" indent="266700">
              <a:buFont typeface="Times New Roman" pitchFamily="18" charset="0"/>
              <a:buChar char="−"/>
            </a:pPr>
            <a:r>
              <a:rPr lang="es-ES" sz="2000" dirty="0" err="1" smtClean="0"/>
              <a:t>Area</a:t>
            </a:r>
            <a:r>
              <a:rPr lang="es-ES" sz="2000" dirty="0" smtClean="0"/>
              <a:t> </a:t>
            </a:r>
            <a:r>
              <a:rPr lang="es-ES" sz="2000" dirty="0" err="1" smtClean="0"/>
              <a:t>fertilized</a:t>
            </a:r>
            <a:r>
              <a:rPr lang="es-ES" sz="2000" dirty="0" smtClean="0"/>
              <a:t> (0412-Theme 4) </a:t>
            </a:r>
          </a:p>
          <a:p>
            <a:pPr marL="809625" lvl="3" indent="266700">
              <a:buFont typeface="Times New Roman" pitchFamily="18" charset="0"/>
              <a:buChar char="−"/>
            </a:pPr>
            <a:endParaRPr lang="es-ES" sz="2000" dirty="0" smtClean="0"/>
          </a:p>
          <a:p>
            <a:pPr marL="361950" lvl="3" indent="-180975">
              <a:spcBef>
                <a:spcPts val="0"/>
              </a:spcBef>
              <a:buClr>
                <a:schemeClr val="accent1"/>
              </a:buClr>
              <a:buSzPct val="80000"/>
              <a:buFont typeface="Wingdings" pitchFamily="2" charset="2"/>
              <a:buChar char="§"/>
            </a:pPr>
            <a:r>
              <a:rPr lang="es-ES" sz="2000" dirty="0" err="1" smtClean="0"/>
              <a:t>Items</a:t>
            </a:r>
            <a:r>
              <a:rPr lang="es-ES" sz="2000" dirty="0" smtClean="0"/>
              <a:t> </a:t>
            </a:r>
            <a:r>
              <a:rPr lang="es-ES" sz="2000" dirty="0" err="1" smtClean="0"/>
              <a:t>on</a:t>
            </a:r>
            <a:r>
              <a:rPr lang="es-ES" sz="2000" dirty="0" smtClean="0"/>
              <a:t> </a:t>
            </a:r>
            <a:r>
              <a:rPr lang="es-ES" sz="2000" dirty="0" err="1" smtClean="0"/>
              <a:t>Irrigation</a:t>
            </a:r>
            <a:r>
              <a:rPr lang="es-ES" sz="2000" dirty="0" smtClean="0"/>
              <a:t> (</a:t>
            </a:r>
            <a:r>
              <a:rPr lang="es-ES" sz="2000" dirty="0" err="1" smtClean="0"/>
              <a:t>Theme</a:t>
            </a:r>
            <a:r>
              <a:rPr lang="es-ES" sz="2000" dirty="0" smtClean="0"/>
              <a:t> 3) </a:t>
            </a:r>
          </a:p>
        </p:txBody>
      </p:sp>
      <p:sp>
        <p:nvSpPr>
          <p:cNvPr id="4" name="Slide Number Placeholder 3"/>
          <p:cNvSpPr>
            <a:spLocks noGrp="1"/>
          </p:cNvSpPr>
          <p:nvPr>
            <p:ph type="sldNum" sz="quarter" idx="12"/>
          </p:nvPr>
        </p:nvSpPr>
        <p:spPr/>
        <p:txBody>
          <a:bodyPr/>
          <a:lstStyle/>
          <a:p>
            <a:fld id="{8947629C-8F4C-4228-A0D5-1DD048027068}" type="slidenum">
              <a:rPr lang="es-ES" smtClean="0"/>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5936" y="476672"/>
            <a:ext cx="4248472" cy="792088"/>
          </a:xfrm>
        </p:spPr>
        <p:txBody>
          <a:bodyPr anchor="t"/>
          <a:lstStyle/>
          <a:p>
            <a:r>
              <a:rPr lang="en-US" dirty="0" smtClean="0"/>
              <a:t>Items </a:t>
            </a:r>
            <a:r>
              <a:rPr lang="en-US" b="0" dirty="0" smtClean="0"/>
              <a:t>(</a:t>
            </a:r>
            <a:r>
              <a:rPr lang="en-US" b="0" dirty="0" err="1" smtClean="0"/>
              <a:t>contd</a:t>
            </a:r>
            <a:r>
              <a:rPr lang="en-US" b="0" dirty="0" smtClean="0"/>
              <a:t>)</a:t>
            </a:r>
            <a:endParaRPr lang="en-US" b="0" dirty="0"/>
          </a:p>
        </p:txBody>
      </p:sp>
      <p:sp>
        <p:nvSpPr>
          <p:cNvPr id="3" name="2 Marcador de contenido"/>
          <p:cNvSpPr>
            <a:spLocks noGrp="1"/>
          </p:cNvSpPr>
          <p:nvPr>
            <p:ph idx="1"/>
          </p:nvPr>
        </p:nvSpPr>
        <p:spPr>
          <a:xfrm>
            <a:off x="971600" y="1340768"/>
            <a:ext cx="6419056" cy="451574"/>
          </a:xfrm>
        </p:spPr>
        <p:txBody>
          <a:bodyPr>
            <a:noAutofit/>
          </a:bodyPr>
          <a:lstStyle/>
          <a:p>
            <a:pPr marL="180000" indent="0">
              <a:lnSpc>
                <a:spcPct val="110000"/>
              </a:lnSpc>
              <a:spcBef>
                <a:spcPts val="600"/>
              </a:spcBef>
              <a:spcAft>
                <a:spcPts val="600"/>
              </a:spcAft>
              <a:buNone/>
            </a:pPr>
            <a:r>
              <a:rPr lang="en-US" sz="2500" b="1" dirty="0" smtClean="0">
                <a:solidFill>
                  <a:srgbClr val="0070C0"/>
                </a:solidFill>
                <a:latin typeface="+mn-lt"/>
                <a:cs typeface="Calibri" pitchFamily="34" charset="0"/>
              </a:rPr>
              <a:t>The 12 items specific to Theme 6 are:</a:t>
            </a:r>
          </a:p>
          <a:p>
            <a:pPr marL="180000" indent="0">
              <a:lnSpc>
                <a:spcPct val="110000"/>
              </a:lnSpc>
              <a:spcBef>
                <a:spcPts val="600"/>
              </a:spcBef>
              <a:spcAft>
                <a:spcPts val="600"/>
              </a:spcAft>
            </a:pPr>
            <a:endParaRPr lang="es-ES" sz="2000"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82809603"/>
              </p:ext>
            </p:extLst>
          </p:nvPr>
        </p:nvGraphicFramePr>
        <p:xfrm>
          <a:off x="1082116" y="1988840"/>
          <a:ext cx="7882372" cy="4794998"/>
        </p:xfrm>
        <a:graphic>
          <a:graphicData uri="http://schemas.openxmlformats.org/drawingml/2006/table">
            <a:tbl>
              <a:tblPr>
                <a:tableStyleId>{C083E6E3-FA7D-4D7B-A595-EF9225AFEA82}</a:tableStyleId>
              </a:tblPr>
              <a:tblGrid>
                <a:gridCol w="4065948"/>
                <a:gridCol w="3816424"/>
              </a:tblGrid>
              <a:tr h="1007086">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0601</a:t>
                      </a:r>
                      <a:r>
                        <a:rPr lang="en-GB" sz="2000" u="none" strike="noStrike" dirty="0">
                          <a:effectLst/>
                          <a:latin typeface="Times New Roman" panose="02020603050405020304" pitchFamily="18" charset="0"/>
                          <a:cs typeface="Times New Roman" panose="02020603050405020304" pitchFamily="18" charset="0"/>
                        </a:rPr>
                        <a:t> Use of agricultural pesticides </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0607</a:t>
                      </a:r>
                      <a:r>
                        <a:rPr lang="en-GB" sz="2000" u="none" strike="noStrike" dirty="0">
                          <a:effectLst/>
                          <a:latin typeface="Times New Roman" panose="02020603050405020304" pitchFamily="18" charset="0"/>
                          <a:cs typeface="Times New Roman" panose="02020603050405020304" pitchFamily="18" charset="0"/>
                        </a:rPr>
                        <a:t> Use of organic agricultural practices</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668295">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0602</a:t>
                      </a:r>
                      <a:r>
                        <a:rPr lang="en-GB" sz="2000" u="none" strike="noStrike" dirty="0">
                          <a:effectLst/>
                          <a:latin typeface="Times New Roman" panose="02020603050405020304" pitchFamily="18" charset="0"/>
                          <a:cs typeface="Times New Roman" panose="02020603050405020304" pitchFamily="18" charset="0"/>
                        </a:rPr>
                        <a:t> Use of genetically modified seeds</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0608</a:t>
                      </a:r>
                      <a:r>
                        <a:rPr lang="en-GB" sz="2000" u="none" strike="noStrike" dirty="0">
                          <a:effectLst/>
                          <a:latin typeface="Times New Roman" panose="02020603050405020304" pitchFamily="18" charset="0"/>
                          <a:cs typeface="Times New Roman" panose="02020603050405020304" pitchFamily="18" charset="0"/>
                        </a:rPr>
                        <a:t> Type of seed for each major crop type</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844899">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0603</a:t>
                      </a:r>
                      <a:r>
                        <a:rPr lang="en-GB" sz="2000" u="none" strike="noStrike" dirty="0">
                          <a:effectLst/>
                          <a:latin typeface="Times New Roman" panose="02020603050405020304" pitchFamily="18" charset="0"/>
                          <a:cs typeface="Times New Roman" panose="02020603050405020304" pitchFamily="18" charset="0"/>
                        </a:rPr>
                        <a:t> Use of genetically modified seeds according to crop type</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0609</a:t>
                      </a:r>
                      <a:r>
                        <a:rPr lang="en-GB" sz="2000" u="none" strike="noStrike" dirty="0">
                          <a:effectLst/>
                          <a:latin typeface="Times New Roman" panose="02020603050405020304" pitchFamily="18" charset="0"/>
                          <a:cs typeface="Times New Roman" panose="02020603050405020304" pitchFamily="18" charset="0"/>
                        </a:rPr>
                        <a:t> Source of seed inputs for each major crop type</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898251">
                <a:tc>
                  <a:txBody>
                    <a:bodyPr/>
                    <a:lstStyle/>
                    <a:p>
                      <a:pPr algn="l" rtl="0" fontAlgn="ctr">
                        <a:buClr>
                          <a:schemeClr val="accent1"/>
                        </a:buClr>
                        <a:buSzPts val="880"/>
                        <a:buFont typeface="Wingdings 2" panose="05020102010507070707" pitchFamily="18" charset="2"/>
                        <a:buNone/>
                      </a:pPr>
                      <a:r>
                        <a:rPr lang="en-GB" sz="2000" b="1" u="none" strike="noStrike" dirty="0" smtClean="0">
                          <a:effectLst/>
                          <a:latin typeface="Times New Roman" panose="02020603050405020304" pitchFamily="18" charset="0"/>
                          <a:cs typeface="Times New Roman" panose="02020603050405020304" pitchFamily="18" charset="0"/>
                        </a:rPr>
                        <a:t>0604</a:t>
                      </a:r>
                      <a:r>
                        <a:rPr lang="en-GB" sz="2000" u="none" strike="noStrike" dirty="0" smtClean="0">
                          <a:effectLst/>
                          <a:latin typeface="Times New Roman" panose="02020603050405020304" pitchFamily="18" charset="0"/>
                          <a:cs typeface="Times New Roman" panose="02020603050405020304" pitchFamily="18" charset="0"/>
                        </a:rPr>
                        <a:t> </a:t>
                      </a:r>
                      <a:r>
                        <a:rPr lang="en-GB" sz="2000" u="none" strike="noStrike" dirty="0">
                          <a:effectLst/>
                          <a:latin typeface="Times New Roman" panose="02020603050405020304" pitchFamily="18" charset="0"/>
                          <a:cs typeface="Times New Roman" panose="02020603050405020304" pitchFamily="18" charset="0"/>
                        </a:rPr>
                        <a:t>Selected machinery and equipment </a:t>
                      </a:r>
                      <a:r>
                        <a:rPr lang="en-GB" sz="2000" u="none" strike="noStrike" dirty="0" smtClean="0">
                          <a:effectLst/>
                          <a:latin typeface="Times New Roman" panose="02020603050405020304" pitchFamily="18" charset="0"/>
                          <a:cs typeface="Times New Roman" panose="02020603050405020304" pitchFamily="18" charset="0"/>
                        </a:rPr>
                        <a:t>used </a:t>
                      </a:r>
                      <a:r>
                        <a:rPr lang="en-GB" sz="2000" u="none" strike="noStrike" dirty="0">
                          <a:effectLst/>
                          <a:latin typeface="Times New Roman" panose="02020603050405020304" pitchFamily="18" charset="0"/>
                          <a:cs typeface="Times New Roman" panose="02020603050405020304" pitchFamily="18" charset="0"/>
                        </a:rPr>
                        <a:t>on the holding by source</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0610</a:t>
                      </a:r>
                      <a:r>
                        <a:rPr lang="en-GB" sz="2000" u="none" strike="noStrike" dirty="0">
                          <a:effectLst/>
                          <a:latin typeface="Times New Roman" panose="02020603050405020304" pitchFamily="18" charset="0"/>
                          <a:cs typeface="Times New Roman" panose="02020603050405020304" pitchFamily="18" charset="0"/>
                        </a:rPr>
                        <a:t> Types of tillage practices</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668295">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0605</a:t>
                      </a:r>
                      <a:r>
                        <a:rPr lang="en-GB" sz="2000" u="none" strike="noStrike" dirty="0">
                          <a:effectLst/>
                          <a:latin typeface="Times New Roman" panose="02020603050405020304" pitchFamily="18" charset="0"/>
                          <a:cs typeface="Times New Roman" panose="02020603050405020304" pitchFamily="18" charset="0"/>
                        </a:rPr>
                        <a:t> Non-residential buildings</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0611</a:t>
                      </a:r>
                      <a:r>
                        <a:rPr lang="en-GB" sz="2000" u="none" strike="noStrike" dirty="0">
                          <a:effectLst/>
                          <a:latin typeface="Times New Roman" panose="02020603050405020304" pitchFamily="18" charset="0"/>
                          <a:cs typeface="Times New Roman" panose="02020603050405020304" pitchFamily="18" charset="0"/>
                        </a:rPr>
                        <a:t> Presence of conservation agriculture</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r h="683293">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0606</a:t>
                      </a:r>
                      <a:r>
                        <a:rPr lang="en-GB" sz="2000" u="none" strike="noStrike" dirty="0">
                          <a:effectLst/>
                          <a:latin typeface="Times New Roman" panose="02020603050405020304" pitchFamily="18" charset="0"/>
                          <a:cs typeface="Times New Roman" panose="02020603050405020304" pitchFamily="18" charset="0"/>
                        </a:rPr>
                        <a:t> Percentage of each major agricultural product sold</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c>
                  <a:txBody>
                    <a:bodyPr/>
                    <a:lstStyle/>
                    <a:p>
                      <a:pPr algn="l" rtl="0" fontAlgn="ctr">
                        <a:buClr>
                          <a:schemeClr val="accent1"/>
                        </a:buClr>
                        <a:buSzPts val="880"/>
                        <a:buFont typeface="Wingdings 2" panose="05020102010507070707" pitchFamily="18" charset="2"/>
                        <a:buNone/>
                      </a:pPr>
                      <a:r>
                        <a:rPr lang="en-GB" sz="2000" b="1" u="none" strike="noStrike" dirty="0">
                          <a:effectLst/>
                          <a:latin typeface="Times New Roman" panose="02020603050405020304" pitchFamily="18" charset="0"/>
                          <a:cs typeface="Times New Roman" panose="02020603050405020304" pitchFamily="18" charset="0"/>
                        </a:rPr>
                        <a:t>0612</a:t>
                      </a:r>
                      <a:r>
                        <a:rPr lang="en-GB" sz="2000" u="none" strike="noStrike" dirty="0">
                          <a:effectLst/>
                          <a:latin typeface="Times New Roman" panose="02020603050405020304" pitchFamily="18" charset="0"/>
                          <a:cs typeface="Times New Roman" panose="02020603050405020304" pitchFamily="18" charset="0"/>
                        </a:rPr>
                        <a:t> Presence of soil conservation practices</a:t>
                      </a:r>
                      <a:endParaRPr lang="en-GB" sz="2000" b="0" i="0" u="none" strike="noStrike" dirty="0">
                        <a:solidFill>
                          <a:srgbClr val="4A66AC"/>
                        </a:solidFill>
                        <a:effectLst/>
                        <a:latin typeface="Times New Roman" panose="02020603050405020304" pitchFamily="18" charset="0"/>
                        <a:cs typeface="Times New Roman" panose="02020603050405020304" pitchFamily="18" charset="0"/>
                      </a:endParaRPr>
                    </a:p>
                  </a:txBody>
                  <a:tcPr marL="157139" marR="8730" marT="8730" marB="0" anchor="ctr"/>
                </a:tc>
              </a:tr>
            </a:tbl>
          </a:graphicData>
        </a:graphic>
      </p:graphicFrame>
      <p:sp>
        <p:nvSpPr>
          <p:cNvPr id="4" name="Slide Number Placeholder 3"/>
          <p:cNvSpPr>
            <a:spLocks noGrp="1"/>
          </p:cNvSpPr>
          <p:nvPr>
            <p:ph type="sldNum" sz="quarter" idx="12"/>
          </p:nvPr>
        </p:nvSpPr>
        <p:spPr/>
        <p:txBody>
          <a:bodyPr/>
          <a:lstStyle/>
          <a:p>
            <a:fld id="{8947629C-8F4C-4228-A0D5-1DD048027068}" type="slidenum">
              <a:rPr lang="es-ES" smtClean="0"/>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290" y="3933056"/>
            <a:ext cx="3485710" cy="2756116"/>
          </a:xfrm>
          <a:prstGeom prst="cloud">
            <a:avLst/>
          </a:prstGeom>
        </p:spPr>
      </p:pic>
      <p:sp>
        <p:nvSpPr>
          <p:cNvPr id="2" name="1 Título"/>
          <p:cNvSpPr>
            <a:spLocks noGrp="1"/>
          </p:cNvSpPr>
          <p:nvPr>
            <p:ph type="title"/>
          </p:nvPr>
        </p:nvSpPr>
        <p:spPr>
          <a:xfrm>
            <a:off x="962352" y="980728"/>
            <a:ext cx="7498080" cy="936104"/>
          </a:xfrm>
        </p:spPr>
        <p:txBody>
          <a:bodyPr>
            <a:noAutofit/>
          </a:bodyPr>
          <a:lstStyle/>
          <a:p>
            <a:r>
              <a:rPr lang="en-US" sz="3000" dirty="0" smtClean="0"/>
              <a:t>Item 0601: Use of agricultural pesticides  </a:t>
            </a:r>
            <a:r>
              <a:rPr lang="en-US" sz="3000" b="0" dirty="0" smtClean="0"/>
              <a:t>(for the holding)</a:t>
            </a:r>
            <a:endParaRPr lang="en-US" sz="3000" b="0" dirty="0"/>
          </a:p>
        </p:txBody>
      </p:sp>
      <p:sp>
        <p:nvSpPr>
          <p:cNvPr id="3" name="2 Marcador de contenido"/>
          <p:cNvSpPr>
            <a:spLocks noGrp="1"/>
          </p:cNvSpPr>
          <p:nvPr>
            <p:ph idx="1"/>
          </p:nvPr>
        </p:nvSpPr>
        <p:spPr>
          <a:xfrm>
            <a:off x="971600" y="1844824"/>
            <a:ext cx="4680520" cy="4869160"/>
          </a:xfrm>
        </p:spPr>
        <p:txBody>
          <a:bodyPr>
            <a:normAutofit fontScale="92500" lnSpcReduction="20000"/>
          </a:bodyPr>
          <a:lstStyle/>
          <a:p>
            <a:pPr>
              <a:lnSpc>
                <a:spcPct val="120000"/>
              </a:lnSpc>
              <a:buFont typeface="Wingdings" pitchFamily="2" charset="2"/>
              <a:buChar char="Ø"/>
            </a:pPr>
            <a:endParaRPr lang="en-US" b="1" dirty="0" smtClean="0">
              <a:solidFill>
                <a:srgbClr val="0070C0"/>
              </a:solidFill>
            </a:endParaRPr>
          </a:p>
          <a:p>
            <a:pPr marL="82296" indent="0">
              <a:lnSpc>
                <a:spcPct val="110000"/>
              </a:lnSpc>
              <a:buNone/>
            </a:pPr>
            <a:r>
              <a:rPr lang="en-US" sz="1900" b="1" dirty="0" smtClean="0">
                <a:solidFill>
                  <a:srgbClr val="0070C0"/>
                </a:solidFill>
              </a:rPr>
              <a:t>Type: </a:t>
            </a:r>
            <a:r>
              <a:rPr lang="en-US" sz="1700" b="1" dirty="0" smtClean="0"/>
              <a:t>Essential item</a:t>
            </a:r>
          </a:p>
          <a:p>
            <a:pPr marL="82296" indent="0">
              <a:lnSpc>
                <a:spcPct val="110000"/>
              </a:lnSpc>
              <a:buNone/>
            </a:pPr>
            <a:r>
              <a:rPr lang="en-US" sz="1900" b="1" dirty="0">
                <a:solidFill>
                  <a:srgbClr val="0070C0"/>
                </a:solidFill>
              </a:rPr>
              <a:t>Reference period: </a:t>
            </a:r>
            <a:r>
              <a:rPr lang="en-US" sz="1700" dirty="0" smtClean="0"/>
              <a:t>census reference year</a:t>
            </a:r>
          </a:p>
          <a:p>
            <a:pPr marL="82296" indent="0">
              <a:lnSpc>
                <a:spcPct val="110000"/>
              </a:lnSpc>
              <a:buNone/>
            </a:pPr>
            <a:r>
              <a:rPr lang="en-US" sz="1900" b="1" dirty="0">
                <a:solidFill>
                  <a:srgbClr val="0070C0"/>
                </a:solidFill>
              </a:rPr>
              <a:t>Concept:</a:t>
            </a:r>
            <a:r>
              <a:rPr lang="en-US" sz="1700" b="1" dirty="0">
                <a:solidFill>
                  <a:srgbClr val="0070C0"/>
                </a:solidFill>
              </a:rPr>
              <a:t> </a:t>
            </a:r>
            <a:r>
              <a:rPr lang="en-US" sz="1700" b="1" dirty="0" smtClean="0"/>
              <a:t>Pesticides</a:t>
            </a:r>
            <a:r>
              <a:rPr lang="en-US" sz="1700" dirty="0" smtClean="0"/>
              <a:t> are materials intended to mitigate, control or eliminate pests in plants or animals, or to control the </a:t>
            </a:r>
            <a:r>
              <a:rPr lang="en-US" sz="1700" dirty="0" err="1" smtClean="0"/>
              <a:t>behaviour</a:t>
            </a:r>
            <a:r>
              <a:rPr lang="en-US" sz="1700" dirty="0" smtClean="0"/>
              <a:t> of physiology of pests or crops during production or storage.</a:t>
            </a:r>
          </a:p>
          <a:p>
            <a:pPr marL="82296" indent="0">
              <a:lnSpc>
                <a:spcPct val="110000"/>
              </a:lnSpc>
              <a:buNone/>
            </a:pPr>
            <a:r>
              <a:rPr lang="en-US" sz="1900" b="1" dirty="0" smtClean="0">
                <a:solidFill>
                  <a:srgbClr val="0070C0"/>
                </a:solidFill>
              </a:rPr>
              <a:t>Pesticides may be:</a:t>
            </a:r>
          </a:p>
          <a:p>
            <a:pPr marL="361950" lvl="1" indent="-180975">
              <a:lnSpc>
                <a:spcPct val="110000"/>
              </a:lnSpc>
              <a:spcBef>
                <a:spcPts val="600"/>
              </a:spcBef>
              <a:spcAft>
                <a:spcPts val="600"/>
              </a:spcAft>
              <a:buFont typeface="Arial" panose="020B0604020202020204" pitchFamily="34" charset="0"/>
              <a:buChar char="•"/>
            </a:pPr>
            <a:r>
              <a:rPr lang="en-US" sz="1700" b="1" dirty="0" smtClean="0"/>
              <a:t>Insecticides</a:t>
            </a:r>
            <a:r>
              <a:rPr lang="en-US" sz="1700" dirty="0" smtClean="0"/>
              <a:t> (substances used to kill/repel insects)</a:t>
            </a:r>
          </a:p>
          <a:p>
            <a:pPr marL="361950" lvl="1" indent="-180975">
              <a:lnSpc>
                <a:spcPct val="110000"/>
              </a:lnSpc>
              <a:spcBef>
                <a:spcPts val="600"/>
              </a:spcBef>
              <a:spcAft>
                <a:spcPts val="600"/>
              </a:spcAft>
              <a:buFont typeface="Arial" panose="020B0604020202020204" pitchFamily="34" charset="0"/>
              <a:buChar char="•"/>
            </a:pPr>
            <a:r>
              <a:rPr lang="en-US" sz="1700" b="1" dirty="0" smtClean="0"/>
              <a:t>Herbicides</a:t>
            </a:r>
            <a:r>
              <a:rPr lang="en-US" sz="1700" dirty="0" smtClean="0"/>
              <a:t> (substances used to destroy or inhibit the growth of plants such as weeds)</a:t>
            </a:r>
          </a:p>
          <a:p>
            <a:pPr marL="361950" lvl="1" indent="-180975">
              <a:lnSpc>
                <a:spcPct val="110000"/>
              </a:lnSpc>
              <a:spcBef>
                <a:spcPts val="600"/>
              </a:spcBef>
              <a:spcAft>
                <a:spcPts val="600"/>
              </a:spcAft>
              <a:buFont typeface="Arial" panose="020B0604020202020204" pitchFamily="34" charset="0"/>
              <a:buChar char="•"/>
            </a:pPr>
            <a:r>
              <a:rPr lang="en-US" sz="1700" b="1" dirty="0" smtClean="0"/>
              <a:t>Fungicides</a:t>
            </a:r>
            <a:r>
              <a:rPr lang="en-US" sz="1700" dirty="0" smtClean="0"/>
              <a:t> (substances that destroy or inhibit the growth of fungi)</a:t>
            </a:r>
          </a:p>
          <a:p>
            <a:pPr marL="361950" lvl="1" indent="-180975">
              <a:lnSpc>
                <a:spcPct val="110000"/>
              </a:lnSpc>
              <a:spcBef>
                <a:spcPts val="600"/>
              </a:spcBef>
              <a:spcAft>
                <a:spcPts val="600"/>
              </a:spcAft>
              <a:buFont typeface="Arial" panose="020B0604020202020204" pitchFamily="34" charset="0"/>
              <a:buChar char="•"/>
            </a:pPr>
            <a:r>
              <a:rPr lang="en-US" sz="1700" b="1" dirty="0" smtClean="0"/>
              <a:t>Rodenticides</a:t>
            </a:r>
            <a:r>
              <a:rPr lang="en-US" sz="1700" dirty="0" smtClean="0"/>
              <a:t> (substances used to kill/repel/control rodents)</a:t>
            </a:r>
          </a:p>
          <a:p>
            <a:pPr marL="361950" lvl="1" indent="-180975">
              <a:lnSpc>
                <a:spcPct val="110000"/>
              </a:lnSpc>
              <a:spcBef>
                <a:spcPts val="600"/>
              </a:spcBef>
              <a:spcAft>
                <a:spcPts val="600"/>
              </a:spcAft>
              <a:buFont typeface="Arial" panose="020B0604020202020204" pitchFamily="34" charset="0"/>
              <a:buChar char="•"/>
            </a:pPr>
            <a:r>
              <a:rPr lang="en-US" sz="1700" b="1" dirty="0" smtClean="0"/>
              <a:t>Other</a:t>
            </a:r>
            <a:endParaRPr lang="en-US" sz="1700" b="1"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477" t="5263" r="14155" b="13159"/>
          <a:stretch/>
        </p:blipFill>
        <p:spPr>
          <a:xfrm>
            <a:off x="5724128" y="1628800"/>
            <a:ext cx="3419872" cy="2966020"/>
          </a:xfrm>
          <a:prstGeom prst="cloud">
            <a:avLst/>
          </a:prstGeom>
          <a:ln>
            <a:noFill/>
          </a:ln>
          <a:effectLst>
            <a:softEdge rad="112500"/>
          </a:effectLst>
        </p:spPr>
      </p:pic>
      <p:sp>
        <p:nvSpPr>
          <p:cNvPr id="5" name="Slide Number Placeholder 4"/>
          <p:cNvSpPr>
            <a:spLocks noGrp="1"/>
          </p:cNvSpPr>
          <p:nvPr>
            <p:ph type="sldNum" sz="quarter" idx="12"/>
          </p:nvPr>
        </p:nvSpPr>
        <p:spPr/>
        <p:txBody>
          <a:bodyPr/>
          <a:lstStyle/>
          <a:p>
            <a:fld id="{8947629C-8F4C-4228-A0D5-1DD048027068}" type="slidenum">
              <a:rPr lang="es-ES" smtClean="0"/>
              <a:pPr/>
              <a:t>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8136904" cy="1008112"/>
          </a:xfrm>
        </p:spPr>
        <p:txBody>
          <a:bodyPr anchor="ctr">
            <a:normAutofit fontScale="90000"/>
          </a:bodyPr>
          <a:lstStyle/>
          <a:p>
            <a:r>
              <a:rPr lang="en-US" sz="3200" dirty="0" smtClean="0"/>
              <a:t>Item 0602: Use of genetically modified (GM) seeds </a:t>
            </a:r>
            <a:r>
              <a:rPr lang="en-US" sz="3200" b="0" dirty="0" smtClean="0"/>
              <a:t>(for the holding)</a:t>
            </a:r>
            <a:endParaRPr lang="en-US" sz="3200" b="0" dirty="0"/>
          </a:p>
        </p:txBody>
      </p:sp>
      <p:sp>
        <p:nvSpPr>
          <p:cNvPr id="3" name="2 Marcador de contenido"/>
          <p:cNvSpPr>
            <a:spLocks noGrp="1"/>
          </p:cNvSpPr>
          <p:nvPr>
            <p:ph idx="1"/>
          </p:nvPr>
        </p:nvSpPr>
        <p:spPr>
          <a:xfrm>
            <a:off x="611560" y="2420888"/>
            <a:ext cx="4536504" cy="4176464"/>
          </a:xfrm>
        </p:spPr>
        <p:txBody>
          <a:bodyPr>
            <a:noAutofit/>
          </a:bodyPr>
          <a:lstStyle/>
          <a:p>
            <a:pPr indent="0">
              <a:lnSpc>
                <a:spcPct val="100000"/>
              </a:lnSpc>
              <a:buNone/>
            </a:pPr>
            <a:r>
              <a:rPr lang="en-US" sz="2000" b="1" dirty="0" smtClean="0">
                <a:solidFill>
                  <a:srgbClr val="0070C0"/>
                </a:solidFill>
              </a:rPr>
              <a:t>Type: </a:t>
            </a:r>
            <a:r>
              <a:rPr lang="en-US" sz="2000" b="1" dirty="0" smtClean="0"/>
              <a:t>Frame item</a:t>
            </a:r>
            <a:endParaRPr lang="en-US" sz="2000" dirty="0" smtClean="0"/>
          </a:p>
          <a:p>
            <a:pPr indent="0">
              <a:lnSpc>
                <a:spcPct val="100000"/>
              </a:lnSpc>
              <a:buNone/>
            </a:pPr>
            <a:endParaRPr lang="en-US" sz="1500" dirty="0" smtClean="0"/>
          </a:p>
          <a:p>
            <a:pPr indent="0">
              <a:lnSpc>
                <a:spcPct val="100000"/>
              </a:lnSpc>
              <a:buNone/>
            </a:pPr>
            <a:r>
              <a:rPr lang="en-US" sz="2000" b="1" dirty="0" smtClean="0">
                <a:solidFill>
                  <a:srgbClr val="0070C0"/>
                </a:solidFill>
              </a:rPr>
              <a:t>Reference </a:t>
            </a:r>
            <a:r>
              <a:rPr lang="en-US" sz="2000" b="1" dirty="0">
                <a:solidFill>
                  <a:srgbClr val="0070C0"/>
                </a:solidFill>
              </a:rPr>
              <a:t>period: </a:t>
            </a:r>
            <a:r>
              <a:rPr lang="en-US" sz="2000" dirty="0" smtClean="0"/>
              <a:t>census reference year</a:t>
            </a:r>
          </a:p>
          <a:p>
            <a:pPr marL="360363" indent="0">
              <a:lnSpc>
                <a:spcPct val="100000"/>
              </a:lnSpc>
              <a:buNone/>
            </a:pPr>
            <a:r>
              <a:rPr lang="en-US" sz="2000" b="1" dirty="0" smtClean="0">
                <a:solidFill>
                  <a:srgbClr val="0070C0"/>
                </a:solidFill>
              </a:rPr>
              <a:t>Concept</a:t>
            </a:r>
            <a:r>
              <a:rPr lang="en-US" sz="2000" b="1" dirty="0">
                <a:solidFill>
                  <a:srgbClr val="0070C0"/>
                </a:solidFill>
              </a:rPr>
              <a:t>: </a:t>
            </a:r>
            <a:r>
              <a:rPr lang="en-US" sz="2000" dirty="0" smtClean="0"/>
              <a:t>This item relates to whether any GM seeds were used on the holding. GM crops are grown from GM seeds which are developed and proprietary by the private sector and which poses a novel combination of genetic material obtained through the use of modern biotechnology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9794">
            <a:off x="4595315" y="1699065"/>
            <a:ext cx="3803915" cy="2139702"/>
          </a:xfrm>
          <a:prstGeom prst="cloud">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017786">
            <a:off x="4773622" y="3686325"/>
            <a:ext cx="4353510" cy="2317624"/>
          </a:xfrm>
          <a:prstGeom prst="cloud">
            <a:avLst/>
          </a:prstGeom>
        </p:spPr>
      </p:pic>
      <p:sp>
        <p:nvSpPr>
          <p:cNvPr id="6" name="Slide Number Placeholder 5"/>
          <p:cNvSpPr>
            <a:spLocks noGrp="1"/>
          </p:cNvSpPr>
          <p:nvPr>
            <p:ph type="sldNum" sz="quarter" idx="12"/>
          </p:nvPr>
        </p:nvSpPr>
        <p:spPr/>
        <p:txBody>
          <a:bodyPr/>
          <a:lstStyle/>
          <a:p>
            <a:fld id="{8947629C-8F4C-4228-A0D5-1DD048027068}" type="slidenum">
              <a:rPr lang="es-ES" smtClean="0"/>
              <a:pPr/>
              <a:t>8</a:t>
            </a:fld>
            <a:endParaRPr lang="es-ES"/>
          </a:p>
        </p:txBody>
      </p:sp>
      <p:grpSp>
        <p:nvGrpSpPr>
          <p:cNvPr id="7" name="Group 6"/>
          <p:cNvGrpSpPr>
            <a:grpSpLocks/>
          </p:cNvGrpSpPr>
          <p:nvPr/>
        </p:nvGrpSpPr>
        <p:grpSpPr bwMode="auto">
          <a:xfrm rot="1381084" flipH="1">
            <a:off x="2913990" y="2136789"/>
            <a:ext cx="865717" cy="535234"/>
            <a:chOff x="1419" y="3420"/>
            <a:chExt cx="1565" cy="1017"/>
          </a:xfrm>
        </p:grpSpPr>
        <p:sp>
          <p:nvSpPr>
            <p:cNvPr id="8"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9" name="Text Box 9"/>
            <p:cNvSpPr txBox="1">
              <a:spLocks noChangeArrowheads="1"/>
            </p:cNvSpPr>
            <p:nvPr/>
          </p:nvSpPr>
          <p:spPr bwMode="auto">
            <a:xfrm rot="20929006">
              <a:off x="1419" y="3582"/>
              <a:ext cx="1565" cy="855"/>
            </a:xfrm>
            <a:prstGeom prst="rect">
              <a:avLst/>
            </a:prstGeom>
            <a:solidFill>
              <a:srgbClr val="FFFFFF">
                <a:alpha val="0"/>
              </a:srgbClr>
            </a:solidFill>
            <a:ln w="9525">
              <a:noFill/>
              <a:miter lim="800000"/>
              <a:headEnd/>
              <a:tailEnd/>
            </a:ln>
          </p:spPr>
          <p:txBody>
            <a:bodyPr/>
            <a:lstStyle/>
            <a:p>
              <a:pPr algn="ctr">
                <a:spcAft>
                  <a:spcPts val="1000"/>
                </a:spcAft>
              </a:pPr>
              <a:r>
                <a:rPr lang="en-US" sz="900" b="1" dirty="0" smtClean="0">
                  <a:solidFill>
                    <a:srgbClr val="C00000"/>
                  </a:solidFill>
                  <a:latin typeface="Calibri" pitchFamily="34" charset="0"/>
                </a:rPr>
                <a:t>NEW ITEM  </a:t>
              </a:r>
              <a:endParaRPr lang="en-US" sz="900" b="1" dirty="0">
                <a:solidFill>
                  <a:srgbClr val="C00000"/>
                </a:solidFill>
                <a:latin typeface="Calibri" pitchFamily="34" charset="0"/>
              </a:endParaRP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7200" y="980728"/>
            <a:ext cx="8099296" cy="1143000"/>
          </a:xfrm>
        </p:spPr>
        <p:txBody>
          <a:bodyPr anchor="ctr">
            <a:normAutofit fontScale="90000"/>
          </a:bodyPr>
          <a:lstStyle/>
          <a:p>
            <a:r>
              <a:rPr lang="en-US" sz="3200" dirty="0" smtClean="0"/>
              <a:t>Item 0603: Use of genetically modified (GM) seeds according to crop type </a:t>
            </a:r>
            <a:r>
              <a:rPr lang="en-US" sz="3200" b="0" dirty="0" smtClean="0"/>
              <a:t>(for the holding)</a:t>
            </a:r>
            <a:endParaRPr lang="en-US" sz="3200" b="0" dirty="0"/>
          </a:p>
        </p:txBody>
      </p:sp>
      <p:sp>
        <p:nvSpPr>
          <p:cNvPr id="3" name="2 Marcador de contenido"/>
          <p:cNvSpPr>
            <a:spLocks noGrp="1"/>
          </p:cNvSpPr>
          <p:nvPr>
            <p:ph idx="1"/>
          </p:nvPr>
        </p:nvSpPr>
        <p:spPr>
          <a:xfrm>
            <a:off x="899592" y="2276872"/>
            <a:ext cx="5112568" cy="3225645"/>
          </a:xfrm>
        </p:spPr>
        <p:txBody>
          <a:bodyPr>
            <a:normAutofit fontScale="85000" lnSpcReduction="20000"/>
          </a:bodyPr>
          <a:lstStyle/>
          <a:p>
            <a:pPr>
              <a:lnSpc>
                <a:spcPct val="100000"/>
              </a:lnSpc>
              <a:buFont typeface="Wingdings" pitchFamily="2" charset="2"/>
              <a:buChar char="Ø"/>
            </a:pPr>
            <a:endParaRPr lang="en-US" b="1" dirty="0" smtClean="0">
              <a:effectLst>
                <a:outerShdw blurRad="38100" dist="38100" dir="2700000" algn="tl">
                  <a:srgbClr val="000000">
                    <a:alpha val="43137"/>
                  </a:srgbClr>
                </a:outerShdw>
              </a:effectLst>
            </a:endParaRPr>
          </a:p>
          <a:p>
            <a:pPr marL="82296" indent="0">
              <a:lnSpc>
                <a:spcPct val="100000"/>
              </a:lnSpc>
              <a:buNone/>
            </a:pPr>
            <a:r>
              <a:rPr lang="en-US" sz="2600" b="1" dirty="0" smtClean="0">
                <a:solidFill>
                  <a:srgbClr val="0070C0"/>
                </a:solidFill>
              </a:rPr>
              <a:t>Type: </a:t>
            </a:r>
            <a:r>
              <a:rPr lang="en-US" sz="2600" dirty="0" smtClean="0"/>
              <a:t>Additional item</a:t>
            </a:r>
          </a:p>
          <a:p>
            <a:pPr>
              <a:lnSpc>
                <a:spcPct val="100000"/>
              </a:lnSpc>
              <a:buNone/>
            </a:pPr>
            <a:endParaRPr lang="en-US" sz="2600" dirty="0" smtClean="0"/>
          </a:p>
          <a:p>
            <a:pPr marL="82296" indent="0">
              <a:lnSpc>
                <a:spcPct val="100000"/>
              </a:lnSpc>
              <a:buNone/>
            </a:pPr>
            <a:r>
              <a:rPr lang="en-US" sz="2600" b="1" dirty="0">
                <a:solidFill>
                  <a:srgbClr val="0070C0"/>
                </a:solidFill>
              </a:rPr>
              <a:t>Reference period: </a:t>
            </a:r>
            <a:r>
              <a:rPr lang="en-US" sz="2600" dirty="0" smtClean="0"/>
              <a:t>census </a:t>
            </a:r>
            <a:r>
              <a:rPr lang="en-US" sz="2600" dirty="0" smtClean="0"/>
              <a:t>reference</a:t>
            </a:r>
          </a:p>
          <a:p>
            <a:pPr marL="82296" indent="0">
              <a:lnSpc>
                <a:spcPct val="100000"/>
              </a:lnSpc>
              <a:buNone/>
            </a:pPr>
            <a:r>
              <a:rPr lang="en-US" sz="2600" dirty="0" smtClean="0"/>
              <a:t>year</a:t>
            </a:r>
            <a:endParaRPr lang="en-US" sz="2600" dirty="0" smtClean="0"/>
          </a:p>
          <a:p>
            <a:pPr>
              <a:lnSpc>
                <a:spcPct val="100000"/>
              </a:lnSpc>
              <a:buNone/>
            </a:pPr>
            <a:endParaRPr lang="en-US" sz="2600" dirty="0" smtClean="0"/>
          </a:p>
          <a:p>
            <a:pPr marL="82296" indent="0">
              <a:lnSpc>
                <a:spcPct val="100000"/>
              </a:lnSpc>
              <a:buNone/>
            </a:pPr>
            <a:r>
              <a:rPr lang="en-US" sz="2600" b="1" dirty="0">
                <a:solidFill>
                  <a:srgbClr val="0070C0"/>
                </a:solidFill>
              </a:rPr>
              <a:t>Concept: </a:t>
            </a:r>
            <a:r>
              <a:rPr lang="en-US" sz="2600" dirty="0" smtClean="0"/>
              <a:t>This item relates to what types of GM seeds were used on the holding. It identifies the specific types of  GM crops that are grown using GM seeds.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44906">
            <a:off x="5326336" y="2351792"/>
            <a:ext cx="3675900" cy="2067694"/>
          </a:xfrm>
          <a:prstGeom prst="teardrop">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903014" y="3538148"/>
            <a:ext cx="3774104" cy="1971633"/>
          </a:xfrm>
          <a:prstGeom prst="chord">
            <a:avLst/>
          </a:prstGeom>
        </p:spPr>
      </p:pic>
      <p:sp>
        <p:nvSpPr>
          <p:cNvPr id="6" name="Slide Number Placeholder 5"/>
          <p:cNvSpPr>
            <a:spLocks noGrp="1"/>
          </p:cNvSpPr>
          <p:nvPr>
            <p:ph type="sldNum" sz="quarter" idx="12"/>
          </p:nvPr>
        </p:nvSpPr>
        <p:spPr/>
        <p:txBody>
          <a:bodyPr/>
          <a:lstStyle/>
          <a:p>
            <a:fld id="{8947629C-8F4C-4228-A0D5-1DD048027068}" type="slidenum">
              <a:rPr lang="es-ES" smtClean="0"/>
              <a:pPr/>
              <a:t>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layout_proposal_final</Template>
  <TotalTime>4606</TotalTime>
  <Words>5220</Words>
  <Application>Microsoft Office PowerPoint</Application>
  <PresentationFormat>On-screen Show (4:3)</PresentationFormat>
  <Paragraphs>522</Paragraphs>
  <Slides>45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Gill Sans MT</vt:lpstr>
      <vt:lpstr>Times</vt:lpstr>
      <vt:lpstr>Times New Roman</vt:lpstr>
      <vt:lpstr>Verdana</vt:lpstr>
      <vt:lpstr>Wingdings</vt:lpstr>
      <vt:lpstr>Wingdings 2</vt:lpstr>
      <vt:lpstr>Solstice</vt:lpstr>
      <vt:lpstr>PowerPoint Presentation</vt:lpstr>
      <vt:lpstr>Contents</vt:lpstr>
      <vt:lpstr>Background</vt:lpstr>
      <vt:lpstr>Importance of the theme </vt:lpstr>
      <vt:lpstr>Items</vt:lpstr>
      <vt:lpstr>Items (contd)</vt:lpstr>
      <vt:lpstr>Item 0601: Use of agricultural pesticides  (for the holding)</vt:lpstr>
      <vt:lpstr>Item 0602: Use of genetically modified (GM) seeds (for the holding)</vt:lpstr>
      <vt:lpstr>Item 0603: Use of genetically modified (GM) seeds according to crop type (for the holding)</vt:lpstr>
      <vt:lpstr>Item 0604: Selected machinery and equipment used on the holding by source (for the holding)</vt:lpstr>
      <vt:lpstr>Item 0604: Selected machinery and equipment used on the holding by source  (for the holding) contd.</vt:lpstr>
      <vt:lpstr>Item 0605: Non-residential buildings (for the holding)</vt:lpstr>
      <vt:lpstr>Item 0605: Non-residential buildings (for the holding) (contd.)</vt:lpstr>
      <vt:lpstr>Item 0606: Percentage of each major agricultural product sold (for the holding) </vt:lpstr>
      <vt:lpstr>Item 0607: Use of organic agricultural practices (for the holding) </vt:lpstr>
      <vt:lpstr>Item 0607: Use of organic agricultural practices (for the holding) contd.</vt:lpstr>
      <vt:lpstr>Item 0608: Type of seed for each major crop type (for the holding) </vt:lpstr>
      <vt:lpstr>Item 0609: Source of seed inputs for each major crop type (for the holding) </vt:lpstr>
      <vt:lpstr>Item 1304: Whether agroforestry is practiced (for the holding) </vt:lpstr>
      <vt:lpstr>Item 0610: Types of tillage practices  (for the holding)</vt:lpstr>
      <vt:lpstr>Item 0610: Types of tillage practices  (for the holding) contd.</vt:lpstr>
      <vt:lpstr>Item 0611: Presence of conservation agriculture (for the holding) </vt:lpstr>
      <vt:lpstr>Item 0612: Presence of soil conservation practices (for the holding) </vt:lpstr>
      <vt:lpstr>Item 1501: Type of animal grazing practices (for the holding) </vt:lpstr>
      <vt:lpstr>Items 0411 &amp; 0412: Use of each type of fertilizer and area fertilized for each type of fertilizer and major crop type (for the holding) </vt:lpstr>
      <vt:lpstr>Irrigation</vt:lpstr>
      <vt:lpstr>Country experiences</vt:lpstr>
      <vt:lpstr>Country experiences (contd)</vt:lpstr>
      <vt:lpstr>PowerPoint Presentation</vt:lpstr>
      <vt:lpstr>Contents</vt:lpstr>
      <vt:lpstr>Background</vt:lpstr>
      <vt:lpstr>Importance of Theme 7</vt:lpstr>
      <vt:lpstr>Items</vt:lpstr>
      <vt:lpstr>Concept of credit for agricultural purposes</vt:lpstr>
      <vt:lpstr>Item 0701: Receipt of credit for agricultural purposes (for the holding)  </vt:lpstr>
      <vt:lpstr>Item 0702: Source of credit (for the holding) </vt:lpstr>
      <vt:lpstr>Item 0703: Type of collateral for credit (for the holding)</vt:lpstr>
      <vt:lpstr>Item 0704: Period of loan or credit (for the holding)</vt:lpstr>
      <vt:lpstr>Item 0705: Sources of agricultural information (for the holding)</vt:lpstr>
      <vt:lpstr>Item 0706: Sources of agricultural extension services used (for the holding)</vt:lpstr>
      <vt:lpstr>Item 0707: Travelling time to nearest periodic or permanent agricultural produce market for selling products (for the holding)</vt:lpstr>
      <vt:lpstr>Country experiences</vt:lpstr>
      <vt:lpstr>Country experiences (contd)</vt:lpstr>
      <vt:lpstr>Country experiences (contd)</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OF THE CENSUS OF AGRICULTURE (WCA) 2020</dc:title>
  <dc:creator>Miguel</dc:creator>
  <cp:lastModifiedBy>Cara, Oleg (ESS)</cp:lastModifiedBy>
  <cp:revision>393</cp:revision>
  <dcterms:created xsi:type="dcterms:W3CDTF">2016-03-29T12:48:12Z</dcterms:created>
  <dcterms:modified xsi:type="dcterms:W3CDTF">2017-05-18T10:06:21Z</dcterms:modified>
</cp:coreProperties>
</file>