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273" r:id="rId2"/>
    <p:sldId id="257" r:id="rId3"/>
    <p:sldId id="258" r:id="rId4"/>
    <p:sldId id="259" r:id="rId5"/>
    <p:sldId id="260" r:id="rId6"/>
    <p:sldId id="261" r:id="rId7"/>
    <p:sldId id="262" r:id="rId8"/>
    <p:sldId id="264" r:id="rId9"/>
    <p:sldId id="271" r:id="rId10"/>
    <p:sldId id="272" r:id="rId11"/>
    <p:sldId id="265" r:id="rId12"/>
    <p:sldId id="266" r:id="rId13"/>
    <p:sldId id="267" r:id="rId14"/>
    <p:sldId id="291" r:id="rId15"/>
    <p:sldId id="275" r:id="rId16"/>
    <p:sldId id="276" r:id="rId17"/>
    <p:sldId id="277" r:id="rId18"/>
    <p:sldId id="290" r:id="rId19"/>
    <p:sldId id="278" r:id="rId20"/>
    <p:sldId id="280" r:id="rId21"/>
    <p:sldId id="281" r:id="rId22"/>
    <p:sldId id="282" r:id="rId23"/>
    <p:sldId id="283" r:id="rId24"/>
    <p:sldId id="284" r:id="rId25"/>
    <p:sldId id="285" r:id="rId26"/>
    <p:sldId id="286" r:id="rId27"/>
    <p:sldId id="270" r:id="rId28"/>
  </p:sldIdLst>
  <p:sldSz cx="9144000" cy="6858000" type="screen4x3"/>
  <p:notesSz cx="6794500" cy="9931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3173" autoAdjust="0"/>
  </p:normalViewPr>
  <p:slideViewPr>
    <p:cSldViewPr>
      <p:cViewPr varScale="1">
        <p:scale>
          <a:sx n="97" d="100"/>
          <a:sy n="97" d="100"/>
        </p:scale>
        <p:origin x="2010" y="1494"/>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218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E580F-A86D-4E36-845B-31F3D50D54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AR"/>
        </a:p>
      </dgm:t>
    </dgm:pt>
    <dgm:pt modelId="{9FBFEFD8-C8D2-45D6-86BC-7B98F3C81F36}">
      <dgm:prSet phldrT="[Text]" custT="1"/>
      <dgm:spPr>
        <a:solidFill>
          <a:schemeClr val="accent3">
            <a:lumMod val="20000"/>
            <a:lumOff val="80000"/>
          </a:schemeClr>
        </a:solidFill>
      </dgm:spPr>
      <dgm:t>
        <a:bodyPr/>
        <a:lstStyle/>
        <a:p>
          <a:r>
            <a:rPr kumimoji="0" lang="en-GB" altLang="zh-TW" sz="2500" b="1" strike="noStrike" cap="none" normalizeH="0" baseline="0" dirty="0" smtClean="0">
              <a:ln/>
              <a:effectLst/>
              <a:latin typeface="Cambria" pitchFamily="18" charset="0"/>
              <a:ea typeface="PMingLiU" pitchFamily="18" charset="-120"/>
              <a:cs typeface="Arial" pitchFamily="34" charset="0"/>
            </a:rPr>
            <a:t>These data may be collected by indicating:</a:t>
          </a:r>
        </a:p>
      </dgm:t>
    </dgm:pt>
    <dgm:pt modelId="{382EE01E-426E-41C6-B9C8-CE60A2A38D67}" type="parTrans" cxnId="{8A2105CB-EAD1-4489-8222-77479AF4F289}">
      <dgm:prSet/>
      <dgm:spPr/>
      <dgm:t>
        <a:bodyPr/>
        <a:lstStyle/>
        <a:p>
          <a:endParaRPr lang="es-AR"/>
        </a:p>
      </dgm:t>
    </dgm:pt>
    <dgm:pt modelId="{913DD41F-C88D-46D3-BE01-50961E1B6DE7}" type="sibTrans" cxnId="{8A2105CB-EAD1-4489-8222-77479AF4F289}">
      <dgm:prSet/>
      <dgm:spPr/>
      <dgm:t>
        <a:bodyPr/>
        <a:lstStyle/>
        <a:p>
          <a:endParaRPr lang="es-AR"/>
        </a:p>
      </dgm:t>
    </dgm:pt>
    <dgm:pt modelId="{F2AC7833-4AB4-4B31-8FA0-F48B00579291}">
      <dgm:prSet phldrT="[Text]"/>
      <dgm:spPr>
        <a:solidFill>
          <a:srgbClr val="0070C0"/>
        </a:solidFill>
      </dgm:spPr>
      <dgm:t>
        <a:bodyPr/>
        <a:lstStyle/>
        <a:p>
          <a:r>
            <a:rPr lang="en-GB" altLang="zh-TW" dirty="0" smtClean="0">
              <a:latin typeface="Cambria" pitchFamily="18" charset="0"/>
              <a:ea typeface="PMingLiU" pitchFamily="18" charset="-120"/>
              <a:cs typeface="Arial" pitchFamily="34" charset="0"/>
            </a:rPr>
            <a:t>(</a:t>
          </a:r>
          <a:r>
            <a:rPr lang="en-GB" altLang="zh-TW" dirty="0" err="1" smtClean="0">
              <a:latin typeface="Cambria" pitchFamily="18" charset="0"/>
              <a:ea typeface="PMingLiU" pitchFamily="18" charset="-120"/>
              <a:cs typeface="Arial" pitchFamily="34" charset="0"/>
            </a:rPr>
            <a:t>i</a:t>
          </a:r>
          <a:r>
            <a:rPr lang="en-GB" altLang="zh-TW" dirty="0" smtClean="0">
              <a:latin typeface="Cambria" pitchFamily="18" charset="0"/>
              <a:ea typeface="PMingLiU" pitchFamily="18" charset="-120"/>
              <a:cs typeface="Arial" pitchFamily="34" charset="0"/>
            </a:rPr>
            <a:t>) for </a:t>
          </a:r>
          <a:r>
            <a:rPr lang="en-GB" altLang="zh-TW" b="1" dirty="0" smtClean="0">
              <a:latin typeface="Cambria" pitchFamily="18" charset="0"/>
              <a:ea typeface="PMingLiU" pitchFamily="18" charset="-120"/>
              <a:cs typeface="Arial" pitchFamily="34" charset="0"/>
            </a:rPr>
            <a:t>each </a:t>
          </a:r>
          <a:r>
            <a:rPr lang="en-GB" altLang="zh-TW" b="1" dirty="0" err="1" smtClean="0">
              <a:latin typeface="Cambria" pitchFamily="18" charset="0"/>
              <a:ea typeface="PMingLiU" pitchFamily="18" charset="-120"/>
              <a:cs typeface="Arial" pitchFamily="34" charset="0"/>
            </a:rPr>
            <a:t>hh</a:t>
          </a:r>
          <a:r>
            <a:rPr lang="en-GB" altLang="zh-TW" b="1" dirty="0" smtClean="0">
              <a:latin typeface="Cambria" pitchFamily="18" charset="0"/>
              <a:ea typeface="PMingLiU" pitchFamily="18" charset="-120"/>
              <a:cs typeface="Arial" pitchFamily="34" charset="0"/>
            </a:rPr>
            <a:t> member </a:t>
          </a:r>
          <a:r>
            <a:rPr lang="en-GB" altLang="zh-TW" dirty="0" smtClean="0">
              <a:latin typeface="Cambria" pitchFamily="18" charset="0"/>
              <a:ea typeface="PMingLiU" pitchFamily="18" charset="-120"/>
              <a:cs typeface="Arial" pitchFamily="34" charset="0"/>
            </a:rPr>
            <a:t>the managerial decision(s) made by him/her </a:t>
          </a:r>
          <a:r>
            <a:rPr lang="en-GB" altLang="zh-TW" b="1" u="sng" dirty="0" smtClean="0">
              <a:latin typeface="Cambria" pitchFamily="18" charset="0"/>
              <a:ea typeface="PMingLiU" pitchFamily="18" charset="-120"/>
              <a:cs typeface="Arial" pitchFamily="34" charset="0"/>
            </a:rPr>
            <a:t>(recommended way);</a:t>
          </a:r>
          <a:endParaRPr lang="en-GB" altLang="zh-TW" b="1" u="sng" dirty="0" smtClean="0">
            <a:latin typeface="Cambria" pitchFamily="18" charset="0"/>
          </a:endParaRPr>
        </a:p>
      </dgm:t>
    </dgm:pt>
    <dgm:pt modelId="{3B134D6B-8210-4317-B1AB-8CF6FFF9ABF8}" type="parTrans" cxnId="{1032C4B5-4014-4BE8-ADBF-5D0AB116444B}">
      <dgm:prSet/>
      <dgm:spPr/>
      <dgm:t>
        <a:bodyPr/>
        <a:lstStyle/>
        <a:p>
          <a:endParaRPr lang="es-AR"/>
        </a:p>
      </dgm:t>
    </dgm:pt>
    <dgm:pt modelId="{7FF245A8-E63C-4A28-9613-A1DF75CBE636}" type="sibTrans" cxnId="{1032C4B5-4014-4BE8-ADBF-5D0AB116444B}">
      <dgm:prSet/>
      <dgm:spPr/>
      <dgm:t>
        <a:bodyPr/>
        <a:lstStyle/>
        <a:p>
          <a:endParaRPr lang="es-AR"/>
        </a:p>
      </dgm:t>
    </dgm:pt>
    <dgm:pt modelId="{46CDE84B-E0E8-4EB2-B8B5-FFD35B871734}">
      <dgm:prSet phldrT="[Text]"/>
      <dgm:spPr>
        <a:solidFill>
          <a:srgbClr val="0070C0"/>
        </a:solidFill>
      </dgm:spPr>
      <dgm:t>
        <a:bodyPr/>
        <a:lstStyle/>
        <a:p>
          <a:r>
            <a:rPr kumimoji="0" lang="en-GB" altLang="zh-TW" b="0" strike="noStrike" cap="none" normalizeH="0" baseline="0" dirty="0" smtClean="0">
              <a:ln/>
              <a:effectLst/>
              <a:latin typeface="Cambria" pitchFamily="18" charset="0"/>
              <a:ea typeface="PMingLiU" pitchFamily="18" charset="-120"/>
              <a:cs typeface="Arial" pitchFamily="34" charset="0"/>
            </a:rPr>
            <a:t>(ii) for</a:t>
          </a:r>
          <a:r>
            <a:rPr kumimoji="0" lang="en-GB" altLang="zh-TW" b="1" strike="noStrike" cap="none" normalizeH="0" baseline="0" dirty="0" smtClean="0">
              <a:ln/>
              <a:effectLst/>
              <a:latin typeface="Cambria" pitchFamily="18" charset="0"/>
              <a:ea typeface="PMingLiU" pitchFamily="18" charset="-120"/>
              <a:cs typeface="Arial" pitchFamily="34" charset="0"/>
            </a:rPr>
            <a:t> each managerial decision, </a:t>
          </a:r>
          <a:r>
            <a:rPr kumimoji="0" lang="en-GB" altLang="zh-TW" b="0" strike="noStrike" cap="none" normalizeH="0" baseline="0" dirty="0" smtClean="0">
              <a:ln/>
              <a:effectLst/>
              <a:latin typeface="Cambria" pitchFamily="18" charset="0"/>
              <a:ea typeface="PMingLiU" pitchFamily="18" charset="-120"/>
              <a:cs typeface="Arial" pitchFamily="34" charset="0"/>
            </a:rPr>
            <a:t>whether it was made by a male, a female or jointly by male and female </a:t>
          </a:r>
          <a:r>
            <a:rPr kumimoji="0" lang="en-GB" altLang="zh-TW" b="0" strike="noStrike" cap="none" normalizeH="0" baseline="0" dirty="0" err="1" smtClean="0">
              <a:ln/>
              <a:effectLst/>
              <a:latin typeface="Cambria" pitchFamily="18" charset="0"/>
              <a:ea typeface="PMingLiU" pitchFamily="18" charset="-120"/>
              <a:cs typeface="Arial" pitchFamily="34" charset="0"/>
            </a:rPr>
            <a:t>hh</a:t>
          </a:r>
          <a:r>
            <a:rPr kumimoji="0" lang="en-GB" altLang="zh-TW" b="0" strike="noStrike" cap="none" normalizeH="0" baseline="0" dirty="0" smtClean="0">
              <a:ln/>
              <a:effectLst/>
              <a:latin typeface="Cambria" pitchFamily="18" charset="0"/>
              <a:ea typeface="PMingLiU" pitchFamily="18" charset="-120"/>
              <a:cs typeface="Arial" pitchFamily="34" charset="0"/>
            </a:rPr>
            <a:t> members. </a:t>
          </a:r>
          <a:endParaRPr lang="es-AR" b="0" dirty="0"/>
        </a:p>
      </dgm:t>
    </dgm:pt>
    <dgm:pt modelId="{45C8616F-A3F5-40A1-AA15-B8B2FA1118B1}" type="parTrans" cxnId="{37C6467A-AFCB-4D0F-8492-24657004116D}">
      <dgm:prSet/>
      <dgm:spPr/>
      <dgm:t>
        <a:bodyPr/>
        <a:lstStyle/>
        <a:p>
          <a:endParaRPr lang="es-AR"/>
        </a:p>
      </dgm:t>
    </dgm:pt>
    <dgm:pt modelId="{9473D30C-ADD4-46C7-9939-18100280FF90}" type="sibTrans" cxnId="{37C6467A-AFCB-4D0F-8492-24657004116D}">
      <dgm:prSet/>
      <dgm:spPr/>
      <dgm:t>
        <a:bodyPr/>
        <a:lstStyle/>
        <a:p>
          <a:endParaRPr lang="es-AR"/>
        </a:p>
      </dgm:t>
    </dgm:pt>
    <dgm:pt modelId="{1B0893F0-8BD0-422E-9FCF-C8854EE1C556}" type="pres">
      <dgm:prSet presAssocID="{D01E580F-A86D-4E36-845B-31F3D50D54DF}" presName="theList" presStyleCnt="0">
        <dgm:presLayoutVars>
          <dgm:dir/>
          <dgm:animLvl val="lvl"/>
          <dgm:resizeHandles val="exact"/>
        </dgm:presLayoutVars>
      </dgm:prSet>
      <dgm:spPr/>
      <dgm:t>
        <a:bodyPr/>
        <a:lstStyle/>
        <a:p>
          <a:endParaRPr lang="en-US"/>
        </a:p>
      </dgm:t>
    </dgm:pt>
    <dgm:pt modelId="{1B2D879B-0F63-40EC-8947-E17778C6AF03}" type="pres">
      <dgm:prSet presAssocID="{9FBFEFD8-C8D2-45D6-86BC-7B98F3C81F36}" presName="compNode" presStyleCnt="0"/>
      <dgm:spPr/>
    </dgm:pt>
    <dgm:pt modelId="{443429CA-6148-4455-9613-A84BD8C10A1F}" type="pres">
      <dgm:prSet presAssocID="{9FBFEFD8-C8D2-45D6-86BC-7B98F3C81F36}" presName="aNode" presStyleLbl="bgShp" presStyleIdx="0" presStyleCnt="1" custLinFactNeighborY="1587"/>
      <dgm:spPr/>
      <dgm:t>
        <a:bodyPr/>
        <a:lstStyle/>
        <a:p>
          <a:endParaRPr lang="es-AR"/>
        </a:p>
      </dgm:t>
    </dgm:pt>
    <dgm:pt modelId="{47BAA006-FFB5-4F4B-B85B-EC30B58C4BEA}" type="pres">
      <dgm:prSet presAssocID="{9FBFEFD8-C8D2-45D6-86BC-7B98F3C81F36}" presName="textNode" presStyleLbl="bgShp" presStyleIdx="0" presStyleCnt="1"/>
      <dgm:spPr/>
      <dgm:t>
        <a:bodyPr/>
        <a:lstStyle/>
        <a:p>
          <a:endParaRPr lang="es-AR"/>
        </a:p>
      </dgm:t>
    </dgm:pt>
    <dgm:pt modelId="{D8C40DDF-ABE4-4E5B-81B4-5423B817ABAB}" type="pres">
      <dgm:prSet presAssocID="{9FBFEFD8-C8D2-45D6-86BC-7B98F3C81F36}" presName="compChildNode" presStyleCnt="0"/>
      <dgm:spPr/>
    </dgm:pt>
    <dgm:pt modelId="{505CDCEB-864F-4E55-8449-02D3E58A805F}" type="pres">
      <dgm:prSet presAssocID="{9FBFEFD8-C8D2-45D6-86BC-7B98F3C81F36}" presName="theInnerList" presStyleCnt="0"/>
      <dgm:spPr/>
    </dgm:pt>
    <dgm:pt modelId="{B83640E9-1DCC-475C-BE1E-C724B91B070F}" type="pres">
      <dgm:prSet presAssocID="{F2AC7833-4AB4-4B31-8FA0-F48B00579291}" presName="childNode" presStyleLbl="node1" presStyleIdx="0" presStyleCnt="2" custScaleY="86959" custLinFactNeighborX="23" custLinFactNeighborY="7068">
        <dgm:presLayoutVars>
          <dgm:bulletEnabled val="1"/>
        </dgm:presLayoutVars>
      </dgm:prSet>
      <dgm:spPr/>
      <dgm:t>
        <a:bodyPr/>
        <a:lstStyle/>
        <a:p>
          <a:endParaRPr lang="es-AR"/>
        </a:p>
      </dgm:t>
    </dgm:pt>
    <dgm:pt modelId="{2327249D-BAE8-4986-9008-683D9C80FD51}" type="pres">
      <dgm:prSet presAssocID="{F2AC7833-4AB4-4B31-8FA0-F48B00579291}" presName="aSpace2" presStyleCnt="0"/>
      <dgm:spPr/>
    </dgm:pt>
    <dgm:pt modelId="{F18FB79C-E6EF-45FC-A62F-626EBA6C54DE}" type="pres">
      <dgm:prSet presAssocID="{46CDE84B-E0E8-4EB2-B8B5-FFD35B871734}" presName="childNode" presStyleLbl="node1" presStyleIdx="1" presStyleCnt="2" custLinFactNeighborX="1784" custLinFactNeighborY="-30662">
        <dgm:presLayoutVars>
          <dgm:bulletEnabled val="1"/>
        </dgm:presLayoutVars>
      </dgm:prSet>
      <dgm:spPr/>
      <dgm:t>
        <a:bodyPr/>
        <a:lstStyle/>
        <a:p>
          <a:endParaRPr lang="es-AR"/>
        </a:p>
      </dgm:t>
    </dgm:pt>
  </dgm:ptLst>
  <dgm:cxnLst>
    <dgm:cxn modelId="{5F201621-DD7D-497D-A5CB-5EEBD4291233}" type="presOf" srcId="{46CDE84B-E0E8-4EB2-B8B5-FFD35B871734}" destId="{F18FB79C-E6EF-45FC-A62F-626EBA6C54DE}" srcOrd="0" destOrd="0" presId="urn:microsoft.com/office/officeart/2005/8/layout/lProcess2"/>
    <dgm:cxn modelId="{15860AAE-2F9C-4738-8466-867C389A4CF3}" type="presOf" srcId="{D01E580F-A86D-4E36-845B-31F3D50D54DF}" destId="{1B0893F0-8BD0-422E-9FCF-C8854EE1C556}" srcOrd="0" destOrd="0" presId="urn:microsoft.com/office/officeart/2005/8/layout/lProcess2"/>
    <dgm:cxn modelId="{91B65A68-B483-40AC-A15A-FD989218432E}" type="presOf" srcId="{F2AC7833-4AB4-4B31-8FA0-F48B00579291}" destId="{B83640E9-1DCC-475C-BE1E-C724B91B070F}" srcOrd="0" destOrd="0" presId="urn:microsoft.com/office/officeart/2005/8/layout/lProcess2"/>
    <dgm:cxn modelId="{55A0EB16-65F3-466A-9F95-26C5F26A52FC}" type="presOf" srcId="{9FBFEFD8-C8D2-45D6-86BC-7B98F3C81F36}" destId="{47BAA006-FFB5-4F4B-B85B-EC30B58C4BEA}" srcOrd="1" destOrd="0" presId="urn:microsoft.com/office/officeart/2005/8/layout/lProcess2"/>
    <dgm:cxn modelId="{E08A7076-0183-4A51-91D6-AFE0F0AF02F6}" type="presOf" srcId="{9FBFEFD8-C8D2-45D6-86BC-7B98F3C81F36}" destId="{443429CA-6148-4455-9613-A84BD8C10A1F}" srcOrd="0" destOrd="0" presId="urn:microsoft.com/office/officeart/2005/8/layout/lProcess2"/>
    <dgm:cxn modelId="{1032C4B5-4014-4BE8-ADBF-5D0AB116444B}" srcId="{9FBFEFD8-C8D2-45D6-86BC-7B98F3C81F36}" destId="{F2AC7833-4AB4-4B31-8FA0-F48B00579291}" srcOrd="0" destOrd="0" parTransId="{3B134D6B-8210-4317-B1AB-8CF6FFF9ABF8}" sibTransId="{7FF245A8-E63C-4A28-9613-A1DF75CBE636}"/>
    <dgm:cxn modelId="{37C6467A-AFCB-4D0F-8492-24657004116D}" srcId="{9FBFEFD8-C8D2-45D6-86BC-7B98F3C81F36}" destId="{46CDE84B-E0E8-4EB2-B8B5-FFD35B871734}" srcOrd="1" destOrd="0" parTransId="{45C8616F-A3F5-40A1-AA15-B8B2FA1118B1}" sibTransId="{9473D30C-ADD4-46C7-9939-18100280FF90}"/>
    <dgm:cxn modelId="{8A2105CB-EAD1-4489-8222-77479AF4F289}" srcId="{D01E580F-A86D-4E36-845B-31F3D50D54DF}" destId="{9FBFEFD8-C8D2-45D6-86BC-7B98F3C81F36}" srcOrd="0" destOrd="0" parTransId="{382EE01E-426E-41C6-B9C8-CE60A2A38D67}" sibTransId="{913DD41F-C88D-46D3-BE01-50961E1B6DE7}"/>
    <dgm:cxn modelId="{405B3BCC-D493-4711-B64C-72AFFF6C190A}" type="presParOf" srcId="{1B0893F0-8BD0-422E-9FCF-C8854EE1C556}" destId="{1B2D879B-0F63-40EC-8947-E17778C6AF03}" srcOrd="0" destOrd="0" presId="urn:microsoft.com/office/officeart/2005/8/layout/lProcess2"/>
    <dgm:cxn modelId="{6EFEA843-EE57-4E30-83CA-A41F54B9A12E}" type="presParOf" srcId="{1B2D879B-0F63-40EC-8947-E17778C6AF03}" destId="{443429CA-6148-4455-9613-A84BD8C10A1F}" srcOrd="0" destOrd="0" presId="urn:microsoft.com/office/officeart/2005/8/layout/lProcess2"/>
    <dgm:cxn modelId="{141BB6EE-CE98-465C-A356-2DBCB6497A80}" type="presParOf" srcId="{1B2D879B-0F63-40EC-8947-E17778C6AF03}" destId="{47BAA006-FFB5-4F4B-B85B-EC30B58C4BEA}" srcOrd="1" destOrd="0" presId="urn:microsoft.com/office/officeart/2005/8/layout/lProcess2"/>
    <dgm:cxn modelId="{ABBD9893-EC09-498B-928D-045616F4EDBC}" type="presParOf" srcId="{1B2D879B-0F63-40EC-8947-E17778C6AF03}" destId="{D8C40DDF-ABE4-4E5B-81B4-5423B817ABAB}" srcOrd="2" destOrd="0" presId="urn:microsoft.com/office/officeart/2005/8/layout/lProcess2"/>
    <dgm:cxn modelId="{27A1DCDE-F05D-4B70-85C2-9697C1BCAEEA}" type="presParOf" srcId="{D8C40DDF-ABE4-4E5B-81B4-5423B817ABAB}" destId="{505CDCEB-864F-4E55-8449-02D3E58A805F}" srcOrd="0" destOrd="0" presId="urn:microsoft.com/office/officeart/2005/8/layout/lProcess2"/>
    <dgm:cxn modelId="{A7F2D5D1-BE29-4C5D-AA13-E853C7BACA7E}" type="presParOf" srcId="{505CDCEB-864F-4E55-8449-02D3E58A805F}" destId="{B83640E9-1DCC-475C-BE1E-C724B91B070F}" srcOrd="0" destOrd="0" presId="urn:microsoft.com/office/officeart/2005/8/layout/lProcess2"/>
    <dgm:cxn modelId="{B13DE982-F18F-4296-92B9-04B8DCC67F6F}" type="presParOf" srcId="{505CDCEB-864F-4E55-8449-02D3E58A805F}" destId="{2327249D-BAE8-4986-9008-683D9C80FD51}" srcOrd="1" destOrd="0" presId="urn:microsoft.com/office/officeart/2005/8/layout/lProcess2"/>
    <dgm:cxn modelId="{611ADAD9-60D8-46A1-B25F-9046DE71321F}" type="presParOf" srcId="{505CDCEB-864F-4E55-8449-02D3E58A805F}" destId="{F18FB79C-E6EF-45FC-A62F-626EBA6C54DE}"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E580F-A86D-4E36-845B-31F3D50D54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AR"/>
        </a:p>
      </dgm:t>
    </dgm:pt>
    <dgm:pt modelId="{9FBFEFD8-C8D2-45D6-86BC-7B98F3C81F36}">
      <dgm:prSet phldrT="[Text]" custT="1"/>
      <dgm:spPr>
        <a:solidFill>
          <a:schemeClr val="accent3">
            <a:lumMod val="20000"/>
            <a:lumOff val="80000"/>
          </a:schemeClr>
        </a:solidFill>
      </dgm:spPr>
      <dgm:t>
        <a:bodyPr/>
        <a:lstStyle/>
        <a:p>
          <a:r>
            <a:rPr kumimoji="0" lang="en-GB" altLang="zh-TW" sz="2500" b="1" strike="noStrike"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cap="none" normalizeH="0" baseline="0" dirty="0" smtClean="0">
            <a:ln/>
            <a:effectLst/>
            <a:latin typeface="Cambria" pitchFamily="18" charset="0"/>
            <a:ea typeface="PMingLiU" pitchFamily="18" charset="-120"/>
            <a:cs typeface="Arial" pitchFamily="34" charset="0"/>
          </a:endParaRPr>
        </a:p>
      </dgm:t>
    </dgm:pt>
    <dgm:pt modelId="{382EE01E-426E-41C6-B9C8-CE60A2A38D67}" type="parTrans" cxnId="{8A2105CB-EAD1-4489-8222-77479AF4F289}">
      <dgm:prSet/>
      <dgm:spPr/>
      <dgm:t>
        <a:bodyPr/>
        <a:lstStyle/>
        <a:p>
          <a:endParaRPr lang="es-AR"/>
        </a:p>
      </dgm:t>
    </dgm:pt>
    <dgm:pt modelId="{913DD41F-C88D-46D3-BE01-50961E1B6DE7}" type="sibTrans" cxnId="{8A2105CB-EAD1-4489-8222-77479AF4F289}">
      <dgm:prSet/>
      <dgm:spPr/>
      <dgm:t>
        <a:bodyPr/>
        <a:lstStyle/>
        <a:p>
          <a:endParaRPr lang="es-AR"/>
        </a:p>
      </dgm:t>
    </dgm:pt>
    <dgm:pt modelId="{F2AC7833-4AB4-4B31-8FA0-F48B00579291}">
      <dgm:prSet phldrT="[Text]"/>
      <dgm:spPr>
        <a:solidFill>
          <a:srgbClr val="0070C0"/>
        </a:solidFill>
      </dgm:spPr>
      <dgm:t>
        <a:bodyPr/>
        <a:lstStyle/>
        <a:p>
          <a:r>
            <a:rPr lang="en-GB" altLang="zh-TW" dirty="0" smtClean="0">
              <a:latin typeface="Cambria" pitchFamily="18" charset="0"/>
              <a:ea typeface="PMingLiU" pitchFamily="18" charset="-120"/>
              <a:cs typeface="Arial" pitchFamily="34" charset="0"/>
            </a:rPr>
            <a:t>(</a:t>
          </a:r>
          <a:r>
            <a:rPr lang="en-GB" altLang="zh-TW" dirty="0" err="1" smtClean="0">
              <a:latin typeface="Cambria" pitchFamily="18" charset="0"/>
              <a:ea typeface="PMingLiU" pitchFamily="18" charset="-120"/>
              <a:cs typeface="Arial" pitchFamily="34" charset="0"/>
            </a:rPr>
            <a:t>i</a:t>
          </a:r>
          <a:r>
            <a:rPr lang="en-GB" altLang="zh-TW" dirty="0" smtClean="0">
              <a:latin typeface="Cambria" pitchFamily="18" charset="0"/>
              <a:ea typeface="PMingLiU" pitchFamily="18" charset="-120"/>
              <a:cs typeface="Arial" pitchFamily="34" charset="0"/>
            </a:rPr>
            <a:t>) Identifying, for </a:t>
          </a:r>
          <a:r>
            <a:rPr lang="en-GB" altLang="zh-TW" b="1" dirty="0" smtClean="0">
              <a:latin typeface="Cambria" pitchFamily="18" charset="0"/>
              <a:ea typeface="PMingLiU" pitchFamily="18" charset="-120"/>
              <a:cs typeface="Arial" pitchFamily="34" charset="0"/>
            </a:rPr>
            <a:t>each </a:t>
          </a:r>
          <a:r>
            <a:rPr lang="en-GB" altLang="zh-TW" b="1" dirty="0" err="1" smtClean="0">
              <a:latin typeface="Cambria" pitchFamily="18" charset="0"/>
              <a:ea typeface="PMingLiU" pitchFamily="18" charset="-120"/>
              <a:cs typeface="Arial" pitchFamily="34" charset="0"/>
            </a:rPr>
            <a:t>hh</a:t>
          </a:r>
          <a:r>
            <a:rPr lang="en-GB" altLang="zh-TW" b="1" dirty="0" smtClean="0">
              <a:latin typeface="Cambria" pitchFamily="18" charset="0"/>
              <a:ea typeface="PMingLiU" pitchFamily="18" charset="-120"/>
              <a:cs typeface="Arial" pitchFamily="34" charset="0"/>
            </a:rPr>
            <a:t> member </a:t>
          </a:r>
          <a:r>
            <a:rPr lang="en-GB" altLang="zh-TW" dirty="0" smtClean="0">
              <a:latin typeface="Cambria" pitchFamily="18" charset="0"/>
              <a:ea typeface="PMingLiU" pitchFamily="18" charset="-120"/>
              <a:cs typeface="Arial" pitchFamily="34" charset="0"/>
            </a:rPr>
            <a:t>the areas of crops under his/her sole or joint management</a:t>
          </a:r>
        </a:p>
        <a:p>
          <a:r>
            <a:rPr lang="en-GB" altLang="zh-TW" dirty="0" smtClean="0">
              <a:latin typeface="Cambria" pitchFamily="18" charset="0"/>
              <a:ea typeface="PMingLiU" pitchFamily="18" charset="-120"/>
              <a:cs typeface="Arial" pitchFamily="34" charset="0"/>
            </a:rPr>
            <a:t>( </a:t>
          </a:r>
          <a:r>
            <a:rPr lang="en-GB" altLang="zh-TW" b="1" u="sng" dirty="0" smtClean="0">
              <a:latin typeface="Cambria" pitchFamily="18" charset="0"/>
              <a:ea typeface="PMingLiU" pitchFamily="18" charset="-120"/>
              <a:cs typeface="Arial" pitchFamily="34" charset="0"/>
            </a:rPr>
            <a:t>recommended way);</a:t>
          </a:r>
          <a:endParaRPr lang="en-GB" altLang="zh-TW" b="1" u="sng" dirty="0" smtClean="0">
            <a:latin typeface="Cambria" pitchFamily="18" charset="0"/>
          </a:endParaRPr>
        </a:p>
      </dgm:t>
    </dgm:pt>
    <dgm:pt modelId="{3B134D6B-8210-4317-B1AB-8CF6FFF9ABF8}" type="parTrans" cxnId="{1032C4B5-4014-4BE8-ADBF-5D0AB116444B}">
      <dgm:prSet/>
      <dgm:spPr/>
      <dgm:t>
        <a:bodyPr/>
        <a:lstStyle/>
        <a:p>
          <a:endParaRPr lang="es-AR"/>
        </a:p>
      </dgm:t>
    </dgm:pt>
    <dgm:pt modelId="{7FF245A8-E63C-4A28-9613-A1DF75CBE636}" type="sibTrans" cxnId="{1032C4B5-4014-4BE8-ADBF-5D0AB116444B}">
      <dgm:prSet/>
      <dgm:spPr/>
      <dgm:t>
        <a:bodyPr/>
        <a:lstStyle/>
        <a:p>
          <a:endParaRPr lang="es-AR"/>
        </a:p>
      </dgm:t>
    </dgm:pt>
    <dgm:pt modelId="{46CDE84B-E0E8-4EB2-B8B5-FFD35B871734}">
      <dgm:prSet phldrT="[Text]"/>
      <dgm:spPr>
        <a:solidFill>
          <a:srgbClr val="0070C0"/>
        </a:solidFill>
      </dgm:spPr>
      <dgm:t>
        <a:bodyPr/>
        <a:lstStyle/>
        <a:p>
          <a:r>
            <a:rPr kumimoji="0" lang="en-GB" altLang="zh-TW" b="0" strike="noStrike" cap="none" normalizeH="0" baseline="0" dirty="0" smtClean="0">
              <a:ln/>
              <a:effectLst/>
              <a:latin typeface="Cambria" pitchFamily="18" charset="0"/>
              <a:ea typeface="PMingLiU" pitchFamily="18" charset="-120"/>
              <a:cs typeface="Arial" pitchFamily="34" charset="0"/>
            </a:rPr>
            <a:t>(ii) Indicating which of the crop areas already reported in the crop section, are under the management of a male, a female or jointly by male and female household members </a:t>
          </a:r>
          <a:endParaRPr lang="es-AR" b="0" dirty="0"/>
        </a:p>
      </dgm:t>
    </dgm:pt>
    <dgm:pt modelId="{45C8616F-A3F5-40A1-AA15-B8B2FA1118B1}" type="parTrans" cxnId="{37C6467A-AFCB-4D0F-8492-24657004116D}">
      <dgm:prSet/>
      <dgm:spPr/>
      <dgm:t>
        <a:bodyPr/>
        <a:lstStyle/>
        <a:p>
          <a:endParaRPr lang="es-AR"/>
        </a:p>
      </dgm:t>
    </dgm:pt>
    <dgm:pt modelId="{9473D30C-ADD4-46C7-9939-18100280FF90}" type="sibTrans" cxnId="{37C6467A-AFCB-4D0F-8492-24657004116D}">
      <dgm:prSet/>
      <dgm:spPr/>
      <dgm:t>
        <a:bodyPr/>
        <a:lstStyle/>
        <a:p>
          <a:endParaRPr lang="es-AR"/>
        </a:p>
      </dgm:t>
    </dgm:pt>
    <dgm:pt modelId="{1B0893F0-8BD0-422E-9FCF-C8854EE1C556}" type="pres">
      <dgm:prSet presAssocID="{D01E580F-A86D-4E36-845B-31F3D50D54DF}" presName="theList" presStyleCnt="0">
        <dgm:presLayoutVars>
          <dgm:dir/>
          <dgm:animLvl val="lvl"/>
          <dgm:resizeHandles val="exact"/>
        </dgm:presLayoutVars>
      </dgm:prSet>
      <dgm:spPr/>
      <dgm:t>
        <a:bodyPr/>
        <a:lstStyle/>
        <a:p>
          <a:endParaRPr lang="en-US"/>
        </a:p>
      </dgm:t>
    </dgm:pt>
    <dgm:pt modelId="{1B2D879B-0F63-40EC-8947-E17778C6AF03}" type="pres">
      <dgm:prSet presAssocID="{9FBFEFD8-C8D2-45D6-86BC-7B98F3C81F36}" presName="compNode" presStyleCnt="0"/>
      <dgm:spPr/>
    </dgm:pt>
    <dgm:pt modelId="{443429CA-6148-4455-9613-A84BD8C10A1F}" type="pres">
      <dgm:prSet presAssocID="{9FBFEFD8-C8D2-45D6-86BC-7B98F3C81F36}" presName="aNode" presStyleLbl="bgShp" presStyleIdx="0" presStyleCnt="1" custLinFactNeighborY="1587"/>
      <dgm:spPr/>
      <dgm:t>
        <a:bodyPr/>
        <a:lstStyle/>
        <a:p>
          <a:endParaRPr lang="es-AR"/>
        </a:p>
      </dgm:t>
    </dgm:pt>
    <dgm:pt modelId="{47BAA006-FFB5-4F4B-B85B-EC30B58C4BEA}" type="pres">
      <dgm:prSet presAssocID="{9FBFEFD8-C8D2-45D6-86BC-7B98F3C81F36}" presName="textNode" presStyleLbl="bgShp" presStyleIdx="0" presStyleCnt="1"/>
      <dgm:spPr/>
      <dgm:t>
        <a:bodyPr/>
        <a:lstStyle/>
        <a:p>
          <a:endParaRPr lang="es-AR"/>
        </a:p>
      </dgm:t>
    </dgm:pt>
    <dgm:pt modelId="{D8C40DDF-ABE4-4E5B-81B4-5423B817ABAB}" type="pres">
      <dgm:prSet presAssocID="{9FBFEFD8-C8D2-45D6-86BC-7B98F3C81F36}" presName="compChildNode" presStyleCnt="0"/>
      <dgm:spPr/>
    </dgm:pt>
    <dgm:pt modelId="{505CDCEB-864F-4E55-8449-02D3E58A805F}" type="pres">
      <dgm:prSet presAssocID="{9FBFEFD8-C8D2-45D6-86BC-7B98F3C81F36}" presName="theInnerList" presStyleCnt="0"/>
      <dgm:spPr/>
    </dgm:pt>
    <dgm:pt modelId="{B83640E9-1DCC-475C-BE1E-C724B91B070F}" type="pres">
      <dgm:prSet presAssocID="{F2AC7833-4AB4-4B31-8FA0-F48B00579291}" presName="childNode" presStyleLbl="node1" presStyleIdx="0" presStyleCnt="2" custLinFactNeighborX="23" custLinFactNeighborY="7068">
        <dgm:presLayoutVars>
          <dgm:bulletEnabled val="1"/>
        </dgm:presLayoutVars>
      </dgm:prSet>
      <dgm:spPr/>
      <dgm:t>
        <a:bodyPr/>
        <a:lstStyle/>
        <a:p>
          <a:endParaRPr lang="es-AR"/>
        </a:p>
      </dgm:t>
    </dgm:pt>
    <dgm:pt modelId="{2327249D-BAE8-4986-9008-683D9C80FD51}" type="pres">
      <dgm:prSet presAssocID="{F2AC7833-4AB4-4B31-8FA0-F48B00579291}" presName="aSpace2" presStyleCnt="0"/>
      <dgm:spPr/>
    </dgm:pt>
    <dgm:pt modelId="{F18FB79C-E6EF-45FC-A62F-626EBA6C54DE}" type="pres">
      <dgm:prSet presAssocID="{46CDE84B-E0E8-4EB2-B8B5-FFD35B871734}" presName="childNode" presStyleLbl="node1" presStyleIdx="1" presStyleCnt="2" custLinFactNeighborX="1784" custLinFactNeighborY="-30662">
        <dgm:presLayoutVars>
          <dgm:bulletEnabled val="1"/>
        </dgm:presLayoutVars>
      </dgm:prSet>
      <dgm:spPr/>
      <dgm:t>
        <a:bodyPr/>
        <a:lstStyle/>
        <a:p>
          <a:endParaRPr lang="es-AR"/>
        </a:p>
      </dgm:t>
    </dgm:pt>
  </dgm:ptLst>
  <dgm:cxnLst>
    <dgm:cxn modelId="{D35CCE90-B6E3-40FF-8C63-FDA528F0958B}" type="presOf" srcId="{D01E580F-A86D-4E36-845B-31F3D50D54DF}" destId="{1B0893F0-8BD0-422E-9FCF-C8854EE1C556}" srcOrd="0" destOrd="0" presId="urn:microsoft.com/office/officeart/2005/8/layout/lProcess2"/>
    <dgm:cxn modelId="{07DA5488-33AD-4085-AB54-2B7DB3AFEDE8}" type="presOf" srcId="{9FBFEFD8-C8D2-45D6-86BC-7B98F3C81F36}" destId="{47BAA006-FFB5-4F4B-B85B-EC30B58C4BEA}" srcOrd="1" destOrd="0" presId="urn:microsoft.com/office/officeart/2005/8/layout/lProcess2"/>
    <dgm:cxn modelId="{41813D34-32D0-49F5-B811-CB1C029D582E}" type="presOf" srcId="{F2AC7833-4AB4-4B31-8FA0-F48B00579291}" destId="{B83640E9-1DCC-475C-BE1E-C724B91B070F}" srcOrd="0" destOrd="0" presId="urn:microsoft.com/office/officeart/2005/8/layout/lProcess2"/>
    <dgm:cxn modelId="{082BEF84-E3E9-40B8-ACD5-4A576CE01C13}" type="presOf" srcId="{9FBFEFD8-C8D2-45D6-86BC-7B98F3C81F36}" destId="{443429CA-6148-4455-9613-A84BD8C10A1F}" srcOrd="0" destOrd="0" presId="urn:microsoft.com/office/officeart/2005/8/layout/lProcess2"/>
    <dgm:cxn modelId="{9459AF81-7B88-4B21-96C3-DB2FC0349C09}" type="presOf" srcId="{46CDE84B-E0E8-4EB2-B8B5-FFD35B871734}" destId="{F18FB79C-E6EF-45FC-A62F-626EBA6C54DE}" srcOrd="0" destOrd="0" presId="urn:microsoft.com/office/officeart/2005/8/layout/lProcess2"/>
    <dgm:cxn modelId="{1032C4B5-4014-4BE8-ADBF-5D0AB116444B}" srcId="{9FBFEFD8-C8D2-45D6-86BC-7B98F3C81F36}" destId="{F2AC7833-4AB4-4B31-8FA0-F48B00579291}" srcOrd="0" destOrd="0" parTransId="{3B134D6B-8210-4317-B1AB-8CF6FFF9ABF8}" sibTransId="{7FF245A8-E63C-4A28-9613-A1DF75CBE636}"/>
    <dgm:cxn modelId="{37C6467A-AFCB-4D0F-8492-24657004116D}" srcId="{9FBFEFD8-C8D2-45D6-86BC-7B98F3C81F36}" destId="{46CDE84B-E0E8-4EB2-B8B5-FFD35B871734}" srcOrd="1" destOrd="0" parTransId="{45C8616F-A3F5-40A1-AA15-B8B2FA1118B1}" sibTransId="{9473D30C-ADD4-46C7-9939-18100280FF90}"/>
    <dgm:cxn modelId="{8A2105CB-EAD1-4489-8222-77479AF4F289}" srcId="{D01E580F-A86D-4E36-845B-31F3D50D54DF}" destId="{9FBFEFD8-C8D2-45D6-86BC-7B98F3C81F36}" srcOrd="0" destOrd="0" parTransId="{382EE01E-426E-41C6-B9C8-CE60A2A38D67}" sibTransId="{913DD41F-C88D-46D3-BE01-50961E1B6DE7}"/>
    <dgm:cxn modelId="{2D15A0E6-C810-4B5E-8C0B-B3CAF4140898}" type="presParOf" srcId="{1B0893F0-8BD0-422E-9FCF-C8854EE1C556}" destId="{1B2D879B-0F63-40EC-8947-E17778C6AF03}" srcOrd="0" destOrd="0" presId="urn:microsoft.com/office/officeart/2005/8/layout/lProcess2"/>
    <dgm:cxn modelId="{AB5C1A17-952D-41F6-AD39-F9B8FA58A594}" type="presParOf" srcId="{1B2D879B-0F63-40EC-8947-E17778C6AF03}" destId="{443429CA-6148-4455-9613-A84BD8C10A1F}" srcOrd="0" destOrd="0" presId="urn:microsoft.com/office/officeart/2005/8/layout/lProcess2"/>
    <dgm:cxn modelId="{25BFDC92-23E3-4871-997D-CFC9BF03A331}" type="presParOf" srcId="{1B2D879B-0F63-40EC-8947-E17778C6AF03}" destId="{47BAA006-FFB5-4F4B-B85B-EC30B58C4BEA}" srcOrd="1" destOrd="0" presId="urn:microsoft.com/office/officeart/2005/8/layout/lProcess2"/>
    <dgm:cxn modelId="{E834763C-B617-4241-BD37-D0E08D566160}" type="presParOf" srcId="{1B2D879B-0F63-40EC-8947-E17778C6AF03}" destId="{D8C40DDF-ABE4-4E5B-81B4-5423B817ABAB}" srcOrd="2" destOrd="0" presId="urn:microsoft.com/office/officeart/2005/8/layout/lProcess2"/>
    <dgm:cxn modelId="{8457FC24-CA7E-4163-A4DA-A762F3FA6454}" type="presParOf" srcId="{D8C40DDF-ABE4-4E5B-81B4-5423B817ABAB}" destId="{505CDCEB-864F-4E55-8449-02D3E58A805F}" srcOrd="0" destOrd="0" presId="urn:microsoft.com/office/officeart/2005/8/layout/lProcess2"/>
    <dgm:cxn modelId="{79EA3C4B-E8B5-46F9-B337-DDA2C2C21B63}" type="presParOf" srcId="{505CDCEB-864F-4E55-8449-02D3E58A805F}" destId="{B83640E9-1DCC-475C-BE1E-C724B91B070F}" srcOrd="0" destOrd="0" presId="urn:microsoft.com/office/officeart/2005/8/layout/lProcess2"/>
    <dgm:cxn modelId="{E2BBEE55-3890-4397-81C4-9D8E85EE39D1}" type="presParOf" srcId="{505CDCEB-864F-4E55-8449-02D3E58A805F}" destId="{2327249D-BAE8-4986-9008-683D9C80FD51}" srcOrd="1" destOrd="0" presId="urn:microsoft.com/office/officeart/2005/8/layout/lProcess2"/>
    <dgm:cxn modelId="{9C3508CF-1D64-470D-B6E6-AD6F692B0C8C}" type="presParOf" srcId="{505CDCEB-864F-4E55-8449-02D3E58A805F}" destId="{F18FB79C-E6EF-45FC-A62F-626EBA6C54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1E580F-A86D-4E36-845B-31F3D50D54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AR"/>
        </a:p>
      </dgm:t>
    </dgm:pt>
    <dgm:pt modelId="{9FBFEFD8-C8D2-45D6-86BC-7B98F3C81F36}">
      <dgm:prSet phldrT="[Text]" custT="1"/>
      <dgm:spPr>
        <a:solidFill>
          <a:schemeClr val="accent3">
            <a:lumMod val="20000"/>
            <a:lumOff val="80000"/>
          </a:schemeClr>
        </a:solidFill>
      </dgm:spPr>
      <dgm:t>
        <a:bodyPr/>
        <a:lstStyle/>
        <a:p>
          <a:r>
            <a:rPr kumimoji="0" lang="en-GB" altLang="zh-TW" sz="2500" b="1" strike="noStrike"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cap="none" normalizeH="0" baseline="0" dirty="0" smtClean="0">
            <a:ln/>
            <a:effectLst/>
            <a:latin typeface="Cambria" pitchFamily="18" charset="0"/>
            <a:ea typeface="PMingLiU" pitchFamily="18" charset="-120"/>
            <a:cs typeface="Arial" pitchFamily="34" charset="0"/>
          </a:endParaRPr>
        </a:p>
      </dgm:t>
    </dgm:pt>
    <dgm:pt modelId="{382EE01E-426E-41C6-B9C8-CE60A2A38D67}" type="parTrans" cxnId="{8A2105CB-EAD1-4489-8222-77479AF4F289}">
      <dgm:prSet/>
      <dgm:spPr/>
      <dgm:t>
        <a:bodyPr/>
        <a:lstStyle/>
        <a:p>
          <a:endParaRPr lang="es-AR"/>
        </a:p>
      </dgm:t>
    </dgm:pt>
    <dgm:pt modelId="{913DD41F-C88D-46D3-BE01-50961E1B6DE7}" type="sibTrans" cxnId="{8A2105CB-EAD1-4489-8222-77479AF4F289}">
      <dgm:prSet/>
      <dgm:spPr/>
      <dgm:t>
        <a:bodyPr/>
        <a:lstStyle/>
        <a:p>
          <a:endParaRPr lang="es-AR"/>
        </a:p>
      </dgm:t>
    </dgm:pt>
    <dgm:pt modelId="{F2AC7833-4AB4-4B31-8FA0-F48B00579291}">
      <dgm:prSet phldrT="[Text]"/>
      <dgm:spPr>
        <a:solidFill>
          <a:srgbClr val="0070C0"/>
        </a:solidFill>
      </dgm:spPr>
      <dgm:t>
        <a:bodyPr/>
        <a:lstStyle/>
        <a:p>
          <a:r>
            <a:rPr lang="en-GB" altLang="zh-TW" b="1" dirty="0" smtClean="0">
              <a:latin typeface="Cambria" pitchFamily="18" charset="0"/>
              <a:ea typeface="PMingLiU" pitchFamily="18" charset="-120"/>
              <a:cs typeface="Arial" pitchFamily="34" charset="0"/>
            </a:rPr>
            <a:t>(</a:t>
          </a:r>
          <a:r>
            <a:rPr lang="en-GB" altLang="zh-TW" b="1" dirty="0" err="1" smtClean="0">
              <a:latin typeface="Cambria" pitchFamily="18" charset="0"/>
              <a:ea typeface="PMingLiU" pitchFamily="18" charset="-120"/>
              <a:cs typeface="Arial" pitchFamily="34" charset="0"/>
            </a:rPr>
            <a:t>i</a:t>
          </a:r>
          <a:r>
            <a:rPr lang="en-GB" altLang="zh-TW" b="1" dirty="0" smtClean="0">
              <a:latin typeface="Cambria" pitchFamily="18" charset="0"/>
              <a:ea typeface="PMingLiU" pitchFamily="18" charset="-120"/>
              <a:cs typeface="Arial" pitchFamily="34" charset="0"/>
            </a:rPr>
            <a:t>) </a:t>
          </a:r>
          <a:r>
            <a:rPr lang="en-GB" altLang="zh-TW" dirty="0" smtClean="0">
              <a:latin typeface="Cambria" pitchFamily="18" charset="0"/>
              <a:ea typeface="PMingLiU" pitchFamily="18" charset="-120"/>
              <a:cs typeface="Arial" pitchFamily="34" charset="0"/>
            </a:rPr>
            <a:t>Identifying, for </a:t>
          </a:r>
          <a:r>
            <a:rPr lang="en-GB" altLang="zh-TW" b="1" dirty="0" smtClean="0">
              <a:latin typeface="Cambria" pitchFamily="18" charset="0"/>
              <a:ea typeface="PMingLiU" pitchFamily="18" charset="-120"/>
              <a:cs typeface="Arial" pitchFamily="34" charset="0"/>
            </a:rPr>
            <a:t>each </a:t>
          </a:r>
          <a:r>
            <a:rPr lang="en-GB" altLang="zh-TW" b="1" dirty="0" err="1" smtClean="0">
              <a:latin typeface="Cambria" pitchFamily="18" charset="0"/>
              <a:ea typeface="PMingLiU" pitchFamily="18" charset="-120"/>
              <a:cs typeface="Arial" pitchFamily="34" charset="0"/>
            </a:rPr>
            <a:t>hh</a:t>
          </a:r>
          <a:r>
            <a:rPr lang="en-GB" altLang="zh-TW" b="1" dirty="0" smtClean="0">
              <a:latin typeface="Cambria" pitchFamily="18" charset="0"/>
              <a:ea typeface="PMingLiU" pitchFamily="18" charset="-120"/>
              <a:cs typeface="Arial" pitchFamily="34" charset="0"/>
            </a:rPr>
            <a:t> member </a:t>
          </a:r>
          <a:r>
            <a:rPr lang="en-GB" altLang="zh-TW" dirty="0" smtClean="0">
              <a:latin typeface="Cambria" pitchFamily="18" charset="0"/>
              <a:ea typeface="PMingLiU" pitchFamily="18" charset="-120"/>
              <a:cs typeface="Arial" pitchFamily="34" charset="0"/>
            </a:rPr>
            <a:t>the number and types of livestock  under his/her sole or joint  management </a:t>
          </a:r>
        </a:p>
        <a:p>
          <a:r>
            <a:rPr lang="en-GB" altLang="zh-TW" dirty="0" smtClean="0">
              <a:latin typeface="Cambria" pitchFamily="18" charset="0"/>
              <a:ea typeface="PMingLiU" pitchFamily="18" charset="-120"/>
              <a:cs typeface="Arial" pitchFamily="34" charset="0"/>
            </a:rPr>
            <a:t>( </a:t>
          </a:r>
          <a:r>
            <a:rPr lang="en-GB" altLang="zh-TW" b="1" u="sng" dirty="0" smtClean="0">
              <a:latin typeface="Cambria" pitchFamily="18" charset="0"/>
              <a:ea typeface="PMingLiU" pitchFamily="18" charset="-120"/>
              <a:cs typeface="Arial" pitchFamily="34" charset="0"/>
            </a:rPr>
            <a:t>recommended way);</a:t>
          </a:r>
          <a:endParaRPr lang="en-GB" altLang="zh-TW" b="1" u="sng" dirty="0" smtClean="0">
            <a:latin typeface="Cambria" pitchFamily="18" charset="0"/>
          </a:endParaRPr>
        </a:p>
      </dgm:t>
    </dgm:pt>
    <dgm:pt modelId="{3B134D6B-8210-4317-B1AB-8CF6FFF9ABF8}" type="parTrans" cxnId="{1032C4B5-4014-4BE8-ADBF-5D0AB116444B}">
      <dgm:prSet/>
      <dgm:spPr/>
      <dgm:t>
        <a:bodyPr/>
        <a:lstStyle/>
        <a:p>
          <a:endParaRPr lang="es-AR"/>
        </a:p>
      </dgm:t>
    </dgm:pt>
    <dgm:pt modelId="{7FF245A8-E63C-4A28-9613-A1DF75CBE636}" type="sibTrans" cxnId="{1032C4B5-4014-4BE8-ADBF-5D0AB116444B}">
      <dgm:prSet/>
      <dgm:spPr/>
      <dgm:t>
        <a:bodyPr/>
        <a:lstStyle/>
        <a:p>
          <a:endParaRPr lang="es-AR"/>
        </a:p>
      </dgm:t>
    </dgm:pt>
    <dgm:pt modelId="{46CDE84B-E0E8-4EB2-B8B5-FFD35B871734}">
      <dgm:prSet phldrT="[Text]"/>
      <dgm:spPr>
        <a:solidFill>
          <a:srgbClr val="0070C0"/>
        </a:solidFill>
      </dgm:spPr>
      <dgm:t>
        <a:bodyPr/>
        <a:lstStyle/>
        <a:p>
          <a:r>
            <a:rPr kumimoji="0" lang="en-GB" altLang="zh-TW" b="1" strike="noStrike" cap="none" normalizeH="0" baseline="0" dirty="0" smtClean="0">
              <a:ln/>
              <a:effectLst/>
              <a:latin typeface="Cambria" pitchFamily="18" charset="0"/>
              <a:ea typeface="PMingLiU" pitchFamily="18" charset="-120"/>
              <a:cs typeface="Arial" pitchFamily="34" charset="0"/>
            </a:rPr>
            <a:t>(ii) </a:t>
          </a:r>
          <a:r>
            <a:rPr kumimoji="0" lang="en-GB" altLang="zh-TW" b="0" strike="noStrike" cap="none" normalizeH="0" baseline="0" dirty="0" smtClean="0">
              <a:ln/>
              <a:effectLst/>
              <a:latin typeface="Cambria" pitchFamily="18" charset="0"/>
              <a:ea typeface="PMingLiU" pitchFamily="18" charset="-120"/>
              <a:cs typeface="Arial" pitchFamily="34" charset="0"/>
            </a:rPr>
            <a:t>Indicating out of the total number of each livestock type already reported in the livestock  section, the number under the management of a male, a female or jointly  by male and female household members.</a:t>
          </a:r>
          <a:endParaRPr lang="es-AR" b="0" dirty="0"/>
        </a:p>
      </dgm:t>
    </dgm:pt>
    <dgm:pt modelId="{45C8616F-A3F5-40A1-AA15-B8B2FA1118B1}" type="parTrans" cxnId="{37C6467A-AFCB-4D0F-8492-24657004116D}">
      <dgm:prSet/>
      <dgm:spPr/>
      <dgm:t>
        <a:bodyPr/>
        <a:lstStyle/>
        <a:p>
          <a:endParaRPr lang="es-AR"/>
        </a:p>
      </dgm:t>
    </dgm:pt>
    <dgm:pt modelId="{9473D30C-ADD4-46C7-9939-18100280FF90}" type="sibTrans" cxnId="{37C6467A-AFCB-4D0F-8492-24657004116D}">
      <dgm:prSet/>
      <dgm:spPr/>
      <dgm:t>
        <a:bodyPr/>
        <a:lstStyle/>
        <a:p>
          <a:endParaRPr lang="es-AR"/>
        </a:p>
      </dgm:t>
    </dgm:pt>
    <dgm:pt modelId="{1B0893F0-8BD0-422E-9FCF-C8854EE1C556}" type="pres">
      <dgm:prSet presAssocID="{D01E580F-A86D-4E36-845B-31F3D50D54DF}" presName="theList" presStyleCnt="0">
        <dgm:presLayoutVars>
          <dgm:dir/>
          <dgm:animLvl val="lvl"/>
          <dgm:resizeHandles val="exact"/>
        </dgm:presLayoutVars>
      </dgm:prSet>
      <dgm:spPr/>
      <dgm:t>
        <a:bodyPr/>
        <a:lstStyle/>
        <a:p>
          <a:endParaRPr lang="en-US"/>
        </a:p>
      </dgm:t>
    </dgm:pt>
    <dgm:pt modelId="{1B2D879B-0F63-40EC-8947-E17778C6AF03}" type="pres">
      <dgm:prSet presAssocID="{9FBFEFD8-C8D2-45D6-86BC-7B98F3C81F36}" presName="compNode" presStyleCnt="0"/>
      <dgm:spPr/>
    </dgm:pt>
    <dgm:pt modelId="{443429CA-6148-4455-9613-A84BD8C10A1F}" type="pres">
      <dgm:prSet presAssocID="{9FBFEFD8-C8D2-45D6-86BC-7B98F3C81F36}" presName="aNode" presStyleLbl="bgShp" presStyleIdx="0" presStyleCnt="1" custLinFactNeighborY="-1587"/>
      <dgm:spPr/>
      <dgm:t>
        <a:bodyPr/>
        <a:lstStyle/>
        <a:p>
          <a:endParaRPr lang="es-AR"/>
        </a:p>
      </dgm:t>
    </dgm:pt>
    <dgm:pt modelId="{47BAA006-FFB5-4F4B-B85B-EC30B58C4BEA}" type="pres">
      <dgm:prSet presAssocID="{9FBFEFD8-C8D2-45D6-86BC-7B98F3C81F36}" presName="textNode" presStyleLbl="bgShp" presStyleIdx="0" presStyleCnt="1"/>
      <dgm:spPr/>
      <dgm:t>
        <a:bodyPr/>
        <a:lstStyle/>
        <a:p>
          <a:endParaRPr lang="es-AR"/>
        </a:p>
      </dgm:t>
    </dgm:pt>
    <dgm:pt modelId="{D8C40DDF-ABE4-4E5B-81B4-5423B817ABAB}" type="pres">
      <dgm:prSet presAssocID="{9FBFEFD8-C8D2-45D6-86BC-7B98F3C81F36}" presName="compChildNode" presStyleCnt="0"/>
      <dgm:spPr/>
    </dgm:pt>
    <dgm:pt modelId="{505CDCEB-864F-4E55-8449-02D3E58A805F}" type="pres">
      <dgm:prSet presAssocID="{9FBFEFD8-C8D2-45D6-86BC-7B98F3C81F36}" presName="theInnerList" presStyleCnt="0"/>
      <dgm:spPr/>
    </dgm:pt>
    <dgm:pt modelId="{B83640E9-1DCC-475C-BE1E-C724B91B070F}" type="pres">
      <dgm:prSet presAssocID="{F2AC7833-4AB4-4B31-8FA0-F48B00579291}" presName="childNode" presStyleLbl="node1" presStyleIdx="0" presStyleCnt="2" custScaleY="87138" custLinFactNeighborX="23" custLinFactNeighborY="-50380">
        <dgm:presLayoutVars>
          <dgm:bulletEnabled val="1"/>
        </dgm:presLayoutVars>
      </dgm:prSet>
      <dgm:spPr/>
      <dgm:t>
        <a:bodyPr/>
        <a:lstStyle/>
        <a:p>
          <a:endParaRPr lang="es-AR"/>
        </a:p>
      </dgm:t>
    </dgm:pt>
    <dgm:pt modelId="{2327249D-BAE8-4986-9008-683D9C80FD51}" type="pres">
      <dgm:prSet presAssocID="{F2AC7833-4AB4-4B31-8FA0-F48B00579291}" presName="aSpace2" presStyleCnt="0"/>
      <dgm:spPr/>
    </dgm:pt>
    <dgm:pt modelId="{F18FB79C-E6EF-45FC-A62F-626EBA6C54DE}" type="pres">
      <dgm:prSet presAssocID="{46CDE84B-E0E8-4EB2-B8B5-FFD35B871734}" presName="childNode" presStyleLbl="node1" presStyleIdx="1" presStyleCnt="2" custLinFactNeighborX="1784" custLinFactNeighborY="-70729">
        <dgm:presLayoutVars>
          <dgm:bulletEnabled val="1"/>
        </dgm:presLayoutVars>
      </dgm:prSet>
      <dgm:spPr/>
      <dgm:t>
        <a:bodyPr/>
        <a:lstStyle/>
        <a:p>
          <a:endParaRPr lang="es-AR"/>
        </a:p>
      </dgm:t>
    </dgm:pt>
  </dgm:ptLst>
  <dgm:cxnLst>
    <dgm:cxn modelId="{184213AF-A8D5-4EC0-9D45-09F274D17837}" type="presOf" srcId="{D01E580F-A86D-4E36-845B-31F3D50D54DF}" destId="{1B0893F0-8BD0-422E-9FCF-C8854EE1C556}" srcOrd="0" destOrd="0" presId="urn:microsoft.com/office/officeart/2005/8/layout/lProcess2"/>
    <dgm:cxn modelId="{BACD94CE-AA27-4E2A-9123-3C9BAAAB3504}" type="presOf" srcId="{9FBFEFD8-C8D2-45D6-86BC-7B98F3C81F36}" destId="{47BAA006-FFB5-4F4B-B85B-EC30B58C4BEA}" srcOrd="1" destOrd="0" presId="urn:microsoft.com/office/officeart/2005/8/layout/lProcess2"/>
    <dgm:cxn modelId="{1032C4B5-4014-4BE8-ADBF-5D0AB116444B}" srcId="{9FBFEFD8-C8D2-45D6-86BC-7B98F3C81F36}" destId="{F2AC7833-4AB4-4B31-8FA0-F48B00579291}" srcOrd="0" destOrd="0" parTransId="{3B134D6B-8210-4317-B1AB-8CF6FFF9ABF8}" sibTransId="{7FF245A8-E63C-4A28-9613-A1DF75CBE636}"/>
    <dgm:cxn modelId="{D289EEC5-AC02-4333-9556-BA9E9176DED2}" type="presOf" srcId="{F2AC7833-4AB4-4B31-8FA0-F48B00579291}" destId="{B83640E9-1DCC-475C-BE1E-C724B91B070F}" srcOrd="0" destOrd="0" presId="urn:microsoft.com/office/officeart/2005/8/layout/lProcess2"/>
    <dgm:cxn modelId="{F053DCBF-20F8-4C87-93F6-608522266C06}" type="presOf" srcId="{9FBFEFD8-C8D2-45D6-86BC-7B98F3C81F36}" destId="{443429CA-6148-4455-9613-A84BD8C10A1F}" srcOrd="0" destOrd="0" presId="urn:microsoft.com/office/officeart/2005/8/layout/lProcess2"/>
    <dgm:cxn modelId="{8A2105CB-EAD1-4489-8222-77479AF4F289}" srcId="{D01E580F-A86D-4E36-845B-31F3D50D54DF}" destId="{9FBFEFD8-C8D2-45D6-86BC-7B98F3C81F36}" srcOrd="0" destOrd="0" parTransId="{382EE01E-426E-41C6-B9C8-CE60A2A38D67}" sibTransId="{913DD41F-C88D-46D3-BE01-50961E1B6DE7}"/>
    <dgm:cxn modelId="{37C6467A-AFCB-4D0F-8492-24657004116D}" srcId="{9FBFEFD8-C8D2-45D6-86BC-7B98F3C81F36}" destId="{46CDE84B-E0E8-4EB2-B8B5-FFD35B871734}" srcOrd="1" destOrd="0" parTransId="{45C8616F-A3F5-40A1-AA15-B8B2FA1118B1}" sibTransId="{9473D30C-ADD4-46C7-9939-18100280FF90}"/>
    <dgm:cxn modelId="{97AE854F-4B15-4079-8299-280478BB20A6}" type="presOf" srcId="{46CDE84B-E0E8-4EB2-B8B5-FFD35B871734}" destId="{F18FB79C-E6EF-45FC-A62F-626EBA6C54DE}" srcOrd="0" destOrd="0" presId="urn:microsoft.com/office/officeart/2005/8/layout/lProcess2"/>
    <dgm:cxn modelId="{61907E6C-344B-4517-BDA0-CB9F16748D04}" type="presParOf" srcId="{1B0893F0-8BD0-422E-9FCF-C8854EE1C556}" destId="{1B2D879B-0F63-40EC-8947-E17778C6AF03}" srcOrd="0" destOrd="0" presId="urn:microsoft.com/office/officeart/2005/8/layout/lProcess2"/>
    <dgm:cxn modelId="{4DB7834D-ABAD-45AD-9D74-C5101288559C}" type="presParOf" srcId="{1B2D879B-0F63-40EC-8947-E17778C6AF03}" destId="{443429CA-6148-4455-9613-A84BD8C10A1F}" srcOrd="0" destOrd="0" presId="urn:microsoft.com/office/officeart/2005/8/layout/lProcess2"/>
    <dgm:cxn modelId="{AB6E015E-46FF-4623-A1B7-41EFE0D7B450}" type="presParOf" srcId="{1B2D879B-0F63-40EC-8947-E17778C6AF03}" destId="{47BAA006-FFB5-4F4B-B85B-EC30B58C4BEA}" srcOrd="1" destOrd="0" presId="urn:microsoft.com/office/officeart/2005/8/layout/lProcess2"/>
    <dgm:cxn modelId="{2929C2A6-3752-48CD-9F03-5BBB5FD04A91}" type="presParOf" srcId="{1B2D879B-0F63-40EC-8947-E17778C6AF03}" destId="{D8C40DDF-ABE4-4E5B-81B4-5423B817ABAB}" srcOrd="2" destOrd="0" presId="urn:microsoft.com/office/officeart/2005/8/layout/lProcess2"/>
    <dgm:cxn modelId="{C98E382B-A511-47F2-B20B-6A2BAD61026E}" type="presParOf" srcId="{D8C40DDF-ABE4-4E5B-81B4-5423B817ABAB}" destId="{505CDCEB-864F-4E55-8449-02D3E58A805F}" srcOrd="0" destOrd="0" presId="urn:microsoft.com/office/officeart/2005/8/layout/lProcess2"/>
    <dgm:cxn modelId="{C8131571-8CC4-4133-B019-45A7C517D871}" type="presParOf" srcId="{505CDCEB-864F-4E55-8449-02D3E58A805F}" destId="{B83640E9-1DCC-475C-BE1E-C724B91B070F}" srcOrd="0" destOrd="0" presId="urn:microsoft.com/office/officeart/2005/8/layout/lProcess2"/>
    <dgm:cxn modelId="{160B72FD-331A-40EB-9FEA-CEBCEFDAE411}" type="presParOf" srcId="{505CDCEB-864F-4E55-8449-02D3E58A805F}" destId="{2327249D-BAE8-4986-9008-683D9C80FD51}" srcOrd="1" destOrd="0" presId="urn:microsoft.com/office/officeart/2005/8/layout/lProcess2"/>
    <dgm:cxn modelId="{F2FB9020-33C2-4490-A482-42B29DCA6A8E}" type="presParOf" srcId="{505CDCEB-864F-4E55-8449-02D3E58A805F}" destId="{F18FB79C-E6EF-45FC-A62F-626EBA6C54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E580F-A86D-4E36-845B-31F3D50D54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AR"/>
        </a:p>
      </dgm:t>
    </dgm:pt>
    <dgm:pt modelId="{9FBFEFD8-C8D2-45D6-86BC-7B98F3C81F36}">
      <dgm:prSet phldrT="[Text]" custT="1"/>
      <dgm:spPr>
        <a:solidFill>
          <a:schemeClr val="accent3">
            <a:lumMod val="20000"/>
            <a:lumOff val="80000"/>
          </a:schemeClr>
        </a:solidFill>
      </dgm:spPr>
      <dgm:t>
        <a:bodyPr/>
        <a:lstStyle/>
        <a:p>
          <a:r>
            <a:rPr kumimoji="0" lang="en-GB" altLang="zh-TW" sz="2500" b="1" strike="noStrike"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cap="none" normalizeH="0" baseline="0" dirty="0" smtClean="0">
            <a:ln/>
            <a:effectLst/>
            <a:latin typeface="Cambria" pitchFamily="18" charset="0"/>
            <a:ea typeface="PMingLiU" pitchFamily="18" charset="-120"/>
            <a:cs typeface="Arial" pitchFamily="34" charset="0"/>
          </a:endParaRPr>
        </a:p>
      </dgm:t>
    </dgm:pt>
    <dgm:pt modelId="{382EE01E-426E-41C6-B9C8-CE60A2A38D67}" type="parTrans" cxnId="{8A2105CB-EAD1-4489-8222-77479AF4F289}">
      <dgm:prSet/>
      <dgm:spPr/>
      <dgm:t>
        <a:bodyPr/>
        <a:lstStyle/>
        <a:p>
          <a:endParaRPr lang="es-AR"/>
        </a:p>
      </dgm:t>
    </dgm:pt>
    <dgm:pt modelId="{913DD41F-C88D-46D3-BE01-50961E1B6DE7}" type="sibTrans" cxnId="{8A2105CB-EAD1-4489-8222-77479AF4F289}">
      <dgm:prSet/>
      <dgm:spPr/>
      <dgm:t>
        <a:bodyPr/>
        <a:lstStyle/>
        <a:p>
          <a:endParaRPr lang="es-AR"/>
        </a:p>
      </dgm:t>
    </dgm:pt>
    <dgm:pt modelId="{F2AC7833-4AB4-4B31-8FA0-F48B00579291}">
      <dgm:prSet phldrT="[Text]"/>
      <dgm:spPr>
        <a:solidFill>
          <a:srgbClr val="0070C0"/>
        </a:solidFill>
      </dgm:spPr>
      <dgm:t>
        <a:bodyPr/>
        <a:lstStyle/>
        <a:p>
          <a:r>
            <a:rPr lang="en-GB" altLang="zh-TW" b="1" dirty="0" smtClean="0">
              <a:latin typeface="Cambria" pitchFamily="18" charset="0"/>
              <a:ea typeface="PMingLiU" pitchFamily="18" charset="-120"/>
              <a:cs typeface="Arial" pitchFamily="34" charset="0"/>
            </a:rPr>
            <a:t>(</a:t>
          </a:r>
          <a:r>
            <a:rPr lang="en-GB" altLang="zh-TW" b="1" dirty="0" err="1" smtClean="0">
              <a:latin typeface="Cambria" pitchFamily="18" charset="0"/>
              <a:ea typeface="PMingLiU" pitchFamily="18" charset="-120"/>
              <a:cs typeface="Arial" pitchFamily="34" charset="0"/>
            </a:rPr>
            <a:t>i</a:t>
          </a:r>
          <a:r>
            <a:rPr lang="en-GB" altLang="zh-TW" b="1" dirty="0" smtClean="0">
              <a:latin typeface="Cambria" pitchFamily="18" charset="0"/>
              <a:ea typeface="PMingLiU" pitchFamily="18" charset="-120"/>
              <a:cs typeface="Arial" pitchFamily="34" charset="0"/>
            </a:rPr>
            <a:t>) </a:t>
          </a:r>
          <a:r>
            <a:rPr lang="en-GB" altLang="zh-TW" dirty="0" smtClean="0">
              <a:latin typeface="Cambria" pitchFamily="18" charset="0"/>
              <a:ea typeface="PMingLiU" pitchFamily="18" charset="-120"/>
              <a:cs typeface="Arial" pitchFamily="34" charset="0"/>
            </a:rPr>
            <a:t>Identifying, for </a:t>
          </a:r>
          <a:r>
            <a:rPr lang="en-GB" altLang="zh-TW" b="1" dirty="0" smtClean="0">
              <a:latin typeface="Cambria" pitchFamily="18" charset="0"/>
              <a:ea typeface="PMingLiU" pitchFamily="18" charset="-120"/>
              <a:cs typeface="Arial" pitchFamily="34" charset="0"/>
            </a:rPr>
            <a:t>each </a:t>
          </a:r>
          <a:r>
            <a:rPr lang="en-GB" altLang="zh-TW" b="1" dirty="0" err="1" smtClean="0">
              <a:latin typeface="Cambria" pitchFamily="18" charset="0"/>
              <a:ea typeface="PMingLiU" pitchFamily="18" charset="-120"/>
              <a:cs typeface="Arial" pitchFamily="34" charset="0"/>
            </a:rPr>
            <a:t>hh</a:t>
          </a:r>
          <a:r>
            <a:rPr lang="en-GB" altLang="zh-TW" b="1" dirty="0" smtClean="0">
              <a:latin typeface="Cambria" pitchFamily="18" charset="0"/>
              <a:ea typeface="PMingLiU" pitchFamily="18" charset="-120"/>
              <a:cs typeface="Arial" pitchFamily="34" charset="0"/>
            </a:rPr>
            <a:t> member </a:t>
          </a:r>
          <a:r>
            <a:rPr lang="en-GB" altLang="zh-TW" dirty="0" smtClean="0">
              <a:latin typeface="Cambria" pitchFamily="18" charset="0"/>
              <a:ea typeface="PMingLiU" pitchFamily="18" charset="-120"/>
              <a:cs typeface="Arial" pitchFamily="34" charset="0"/>
            </a:rPr>
            <a:t>the area owned solely or jointly by him/her.* </a:t>
          </a:r>
        </a:p>
        <a:p>
          <a:r>
            <a:rPr lang="en-GB" altLang="zh-TW" dirty="0" smtClean="0">
              <a:latin typeface="Cambria" pitchFamily="18" charset="0"/>
              <a:ea typeface="PMingLiU" pitchFamily="18" charset="-120"/>
              <a:cs typeface="Arial" pitchFamily="34" charset="0"/>
            </a:rPr>
            <a:t>( </a:t>
          </a:r>
          <a:r>
            <a:rPr lang="en-GB" altLang="zh-TW" b="1" u="sng" dirty="0" smtClean="0">
              <a:latin typeface="Cambria" pitchFamily="18" charset="0"/>
              <a:ea typeface="PMingLiU" pitchFamily="18" charset="-120"/>
              <a:cs typeface="Arial" pitchFamily="34" charset="0"/>
            </a:rPr>
            <a:t>recommended way);</a:t>
          </a:r>
          <a:endParaRPr lang="en-GB" altLang="zh-TW" b="1" u="sng" dirty="0" smtClean="0">
            <a:latin typeface="Cambria" pitchFamily="18" charset="0"/>
          </a:endParaRPr>
        </a:p>
      </dgm:t>
    </dgm:pt>
    <dgm:pt modelId="{3B134D6B-8210-4317-B1AB-8CF6FFF9ABF8}" type="parTrans" cxnId="{1032C4B5-4014-4BE8-ADBF-5D0AB116444B}">
      <dgm:prSet/>
      <dgm:spPr/>
      <dgm:t>
        <a:bodyPr/>
        <a:lstStyle/>
        <a:p>
          <a:endParaRPr lang="es-AR"/>
        </a:p>
      </dgm:t>
    </dgm:pt>
    <dgm:pt modelId="{7FF245A8-E63C-4A28-9613-A1DF75CBE636}" type="sibTrans" cxnId="{1032C4B5-4014-4BE8-ADBF-5D0AB116444B}">
      <dgm:prSet/>
      <dgm:spPr/>
      <dgm:t>
        <a:bodyPr/>
        <a:lstStyle/>
        <a:p>
          <a:endParaRPr lang="es-AR"/>
        </a:p>
      </dgm:t>
    </dgm:pt>
    <dgm:pt modelId="{46CDE84B-E0E8-4EB2-B8B5-FFD35B871734}">
      <dgm:prSet phldrT="[Text]"/>
      <dgm:spPr>
        <a:solidFill>
          <a:srgbClr val="0070C0"/>
        </a:solidFill>
      </dgm:spPr>
      <dgm:t>
        <a:bodyPr/>
        <a:lstStyle/>
        <a:p>
          <a:r>
            <a:rPr kumimoji="0" lang="en-GB" altLang="zh-TW" b="1" strike="noStrike" cap="none" normalizeH="0" baseline="0" dirty="0" smtClean="0">
              <a:ln/>
              <a:effectLst/>
              <a:latin typeface="Cambria" pitchFamily="18" charset="0"/>
              <a:ea typeface="PMingLiU" pitchFamily="18" charset="-120"/>
              <a:cs typeface="Arial" pitchFamily="34" charset="0"/>
            </a:rPr>
            <a:t>(ii) </a:t>
          </a:r>
          <a:r>
            <a:rPr kumimoji="0" lang="en-GB" altLang="zh-TW" b="0" strike="noStrike" cap="none" normalizeH="0" baseline="0" dirty="0" smtClean="0">
              <a:ln/>
              <a:effectLst/>
              <a:latin typeface="Cambria" pitchFamily="18" charset="0"/>
              <a:ea typeface="PMingLiU" pitchFamily="18" charset="-120"/>
              <a:cs typeface="Arial" pitchFamily="34" charset="0"/>
            </a:rPr>
            <a:t>Disaggregating the owned area already reported in Theme 2 Land into areas owned by a male, a female or jointly by male and female household members.</a:t>
          </a:r>
          <a:endParaRPr lang="es-AR" b="0" dirty="0"/>
        </a:p>
      </dgm:t>
    </dgm:pt>
    <dgm:pt modelId="{45C8616F-A3F5-40A1-AA15-B8B2FA1118B1}" type="parTrans" cxnId="{37C6467A-AFCB-4D0F-8492-24657004116D}">
      <dgm:prSet/>
      <dgm:spPr/>
      <dgm:t>
        <a:bodyPr/>
        <a:lstStyle/>
        <a:p>
          <a:endParaRPr lang="es-AR"/>
        </a:p>
      </dgm:t>
    </dgm:pt>
    <dgm:pt modelId="{9473D30C-ADD4-46C7-9939-18100280FF90}" type="sibTrans" cxnId="{37C6467A-AFCB-4D0F-8492-24657004116D}">
      <dgm:prSet/>
      <dgm:spPr/>
      <dgm:t>
        <a:bodyPr/>
        <a:lstStyle/>
        <a:p>
          <a:endParaRPr lang="es-AR"/>
        </a:p>
      </dgm:t>
    </dgm:pt>
    <dgm:pt modelId="{1B0893F0-8BD0-422E-9FCF-C8854EE1C556}" type="pres">
      <dgm:prSet presAssocID="{D01E580F-A86D-4E36-845B-31F3D50D54DF}" presName="theList" presStyleCnt="0">
        <dgm:presLayoutVars>
          <dgm:dir/>
          <dgm:animLvl val="lvl"/>
          <dgm:resizeHandles val="exact"/>
        </dgm:presLayoutVars>
      </dgm:prSet>
      <dgm:spPr/>
      <dgm:t>
        <a:bodyPr/>
        <a:lstStyle/>
        <a:p>
          <a:endParaRPr lang="en-US"/>
        </a:p>
      </dgm:t>
    </dgm:pt>
    <dgm:pt modelId="{1B2D879B-0F63-40EC-8947-E17778C6AF03}" type="pres">
      <dgm:prSet presAssocID="{9FBFEFD8-C8D2-45D6-86BC-7B98F3C81F36}" presName="compNode" presStyleCnt="0"/>
      <dgm:spPr/>
    </dgm:pt>
    <dgm:pt modelId="{443429CA-6148-4455-9613-A84BD8C10A1F}" type="pres">
      <dgm:prSet presAssocID="{9FBFEFD8-C8D2-45D6-86BC-7B98F3C81F36}" presName="aNode" presStyleLbl="bgShp" presStyleIdx="0" presStyleCnt="1" custLinFactNeighborY="-1587"/>
      <dgm:spPr/>
      <dgm:t>
        <a:bodyPr/>
        <a:lstStyle/>
        <a:p>
          <a:endParaRPr lang="es-AR"/>
        </a:p>
      </dgm:t>
    </dgm:pt>
    <dgm:pt modelId="{47BAA006-FFB5-4F4B-B85B-EC30B58C4BEA}" type="pres">
      <dgm:prSet presAssocID="{9FBFEFD8-C8D2-45D6-86BC-7B98F3C81F36}" presName="textNode" presStyleLbl="bgShp" presStyleIdx="0" presStyleCnt="1"/>
      <dgm:spPr/>
      <dgm:t>
        <a:bodyPr/>
        <a:lstStyle/>
        <a:p>
          <a:endParaRPr lang="es-AR"/>
        </a:p>
      </dgm:t>
    </dgm:pt>
    <dgm:pt modelId="{D8C40DDF-ABE4-4E5B-81B4-5423B817ABAB}" type="pres">
      <dgm:prSet presAssocID="{9FBFEFD8-C8D2-45D6-86BC-7B98F3C81F36}" presName="compChildNode" presStyleCnt="0"/>
      <dgm:spPr/>
    </dgm:pt>
    <dgm:pt modelId="{505CDCEB-864F-4E55-8449-02D3E58A805F}" type="pres">
      <dgm:prSet presAssocID="{9FBFEFD8-C8D2-45D6-86BC-7B98F3C81F36}" presName="theInnerList" presStyleCnt="0"/>
      <dgm:spPr/>
    </dgm:pt>
    <dgm:pt modelId="{B83640E9-1DCC-475C-BE1E-C724B91B070F}" type="pres">
      <dgm:prSet presAssocID="{F2AC7833-4AB4-4B31-8FA0-F48B00579291}" presName="childNode" presStyleLbl="node1" presStyleIdx="0" presStyleCnt="2" custScaleY="87138" custLinFactNeighborX="23" custLinFactNeighborY="-50380">
        <dgm:presLayoutVars>
          <dgm:bulletEnabled val="1"/>
        </dgm:presLayoutVars>
      </dgm:prSet>
      <dgm:spPr/>
      <dgm:t>
        <a:bodyPr/>
        <a:lstStyle/>
        <a:p>
          <a:endParaRPr lang="es-AR"/>
        </a:p>
      </dgm:t>
    </dgm:pt>
    <dgm:pt modelId="{2327249D-BAE8-4986-9008-683D9C80FD51}" type="pres">
      <dgm:prSet presAssocID="{F2AC7833-4AB4-4B31-8FA0-F48B00579291}" presName="aSpace2" presStyleCnt="0"/>
      <dgm:spPr/>
    </dgm:pt>
    <dgm:pt modelId="{F18FB79C-E6EF-45FC-A62F-626EBA6C54DE}" type="pres">
      <dgm:prSet presAssocID="{46CDE84B-E0E8-4EB2-B8B5-FFD35B871734}" presName="childNode" presStyleLbl="node1" presStyleIdx="1" presStyleCnt="2" custLinFactNeighborX="1784" custLinFactNeighborY="-70729">
        <dgm:presLayoutVars>
          <dgm:bulletEnabled val="1"/>
        </dgm:presLayoutVars>
      </dgm:prSet>
      <dgm:spPr/>
      <dgm:t>
        <a:bodyPr/>
        <a:lstStyle/>
        <a:p>
          <a:endParaRPr lang="es-AR"/>
        </a:p>
      </dgm:t>
    </dgm:pt>
  </dgm:ptLst>
  <dgm:cxnLst>
    <dgm:cxn modelId="{4F79BB87-80E6-4835-90D2-B67CFCE09501}" type="presOf" srcId="{D01E580F-A86D-4E36-845B-31F3D50D54DF}" destId="{1B0893F0-8BD0-422E-9FCF-C8854EE1C556}" srcOrd="0" destOrd="0" presId="urn:microsoft.com/office/officeart/2005/8/layout/lProcess2"/>
    <dgm:cxn modelId="{8A8B4581-AC81-4BC1-B7FA-4DC6B88CD0B8}" type="presOf" srcId="{F2AC7833-4AB4-4B31-8FA0-F48B00579291}" destId="{B83640E9-1DCC-475C-BE1E-C724B91B070F}" srcOrd="0" destOrd="0" presId="urn:microsoft.com/office/officeart/2005/8/layout/lProcess2"/>
    <dgm:cxn modelId="{0A8E3EF1-177B-4806-A32F-3482E626F507}" type="presOf" srcId="{46CDE84B-E0E8-4EB2-B8B5-FFD35B871734}" destId="{F18FB79C-E6EF-45FC-A62F-626EBA6C54DE}" srcOrd="0" destOrd="0" presId="urn:microsoft.com/office/officeart/2005/8/layout/lProcess2"/>
    <dgm:cxn modelId="{F52B66BF-4A42-44CF-93C1-92995AA6DE9D}" type="presOf" srcId="{9FBFEFD8-C8D2-45D6-86BC-7B98F3C81F36}" destId="{443429CA-6148-4455-9613-A84BD8C10A1F}" srcOrd="0" destOrd="0" presId="urn:microsoft.com/office/officeart/2005/8/layout/lProcess2"/>
    <dgm:cxn modelId="{EEE18824-4ADF-4086-AAFC-D240443420A4}" type="presOf" srcId="{9FBFEFD8-C8D2-45D6-86BC-7B98F3C81F36}" destId="{47BAA006-FFB5-4F4B-B85B-EC30B58C4BEA}" srcOrd="1" destOrd="0" presId="urn:microsoft.com/office/officeart/2005/8/layout/lProcess2"/>
    <dgm:cxn modelId="{1032C4B5-4014-4BE8-ADBF-5D0AB116444B}" srcId="{9FBFEFD8-C8D2-45D6-86BC-7B98F3C81F36}" destId="{F2AC7833-4AB4-4B31-8FA0-F48B00579291}" srcOrd="0" destOrd="0" parTransId="{3B134D6B-8210-4317-B1AB-8CF6FFF9ABF8}" sibTransId="{7FF245A8-E63C-4A28-9613-A1DF75CBE636}"/>
    <dgm:cxn modelId="{37C6467A-AFCB-4D0F-8492-24657004116D}" srcId="{9FBFEFD8-C8D2-45D6-86BC-7B98F3C81F36}" destId="{46CDE84B-E0E8-4EB2-B8B5-FFD35B871734}" srcOrd="1" destOrd="0" parTransId="{45C8616F-A3F5-40A1-AA15-B8B2FA1118B1}" sibTransId="{9473D30C-ADD4-46C7-9939-18100280FF90}"/>
    <dgm:cxn modelId="{8A2105CB-EAD1-4489-8222-77479AF4F289}" srcId="{D01E580F-A86D-4E36-845B-31F3D50D54DF}" destId="{9FBFEFD8-C8D2-45D6-86BC-7B98F3C81F36}" srcOrd="0" destOrd="0" parTransId="{382EE01E-426E-41C6-B9C8-CE60A2A38D67}" sibTransId="{913DD41F-C88D-46D3-BE01-50961E1B6DE7}"/>
    <dgm:cxn modelId="{74C9180C-499C-40FC-8B19-7C6B10AF787A}" type="presParOf" srcId="{1B0893F0-8BD0-422E-9FCF-C8854EE1C556}" destId="{1B2D879B-0F63-40EC-8947-E17778C6AF03}" srcOrd="0" destOrd="0" presId="urn:microsoft.com/office/officeart/2005/8/layout/lProcess2"/>
    <dgm:cxn modelId="{458E3A0C-0337-49E5-A5FD-6850AD2DBED5}" type="presParOf" srcId="{1B2D879B-0F63-40EC-8947-E17778C6AF03}" destId="{443429CA-6148-4455-9613-A84BD8C10A1F}" srcOrd="0" destOrd="0" presId="urn:microsoft.com/office/officeart/2005/8/layout/lProcess2"/>
    <dgm:cxn modelId="{6A03A956-C15F-48EC-BB2B-CFB8D9BC6DBE}" type="presParOf" srcId="{1B2D879B-0F63-40EC-8947-E17778C6AF03}" destId="{47BAA006-FFB5-4F4B-B85B-EC30B58C4BEA}" srcOrd="1" destOrd="0" presId="urn:microsoft.com/office/officeart/2005/8/layout/lProcess2"/>
    <dgm:cxn modelId="{88DC137B-1C92-4B63-B342-69E4261506FB}" type="presParOf" srcId="{1B2D879B-0F63-40EC-8947-E17778C6AF03}" destId="{D8C40DDF-ABE4-4E5B-81B4-5423B817ABAB}" srcOrd="2" destOrd="0" presId="urn:microsoft.com/office/officeart/2005/8/layout/lProcess2"/>
    <dgm:cxn modelId="{4EC2E447-AF68-447E-A08C-C845D9953728}" type="presParOf" srcId="{D8C40DDF-ABE4-4E5B-81B4-5423B817ABAB}" destId="{505CDCEB-864F-4E55-8449-02D3E58A805F}" srcOrd="0" destOrd="0" presId="urn:microsoft.com/office/officeart/2005/8/layout/lProcess2"/>
    <dgm:cxn modelId="{901F05DA-91F8-4871-B818-32FC3F3A48CE}" type="presParOf" srcId="{505CDCEB-864F-4E55-8449-02D3E58A805F}" destId="{B83640E9-1DCC-475C-BE1E-C724B91B070F}" srcOrd="0" destOrd="0" presId="urn:microsoft.com/office/officeart/2005/8/layout/lProcess2"/>
    <dgm:cxn modelId="{9BD0B90D-F3B2-4A21-B74B-1FCB7E96E2B9}" type="presParOf" srcId="{505CDCEB-864F-4E55-8449-02D3E58A805F}" destId="{2327249D-BAE8-4986-9008-683D9C80FD51}" srcOrd="1" destOrd="0" presId="urn:microsoft.com/office/officeart/2005/8/layout/lProcess2"/>
    <dgm:cxn modelId="{EF76B126-0064-4EB4-BE3E-B5540258739C}" type="presParOf" srcId="{505CDCEB-864F-4E55-8449-02D3E58A805F}" destId="{F18FB79C-E6EF-45FC-A62F-626EBA6C54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1E580F-A86D-4E36-845B-31F3D50D54D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AR"/>
        </a:p>
      </dgm:t>
    </dgm:pt>
    <dgm:pt modelId="{9FBFEFD8-C8D2-45D6-86BC-7B98F3C81F36}">
      <dgm:prSet phldrT="[Text]" custT="1"/>
      <dgm:spPr>
        <a:solidFill>
          <a:schemeClr val="accent3">
            <a:lumMod val="20000"/>
            <a:lumOff val="80000"/>
          </a:schemeClr>
        </a:solidFill>
      </dgm:spPr>
      <dgm:t>
        <a:bodyPr/>
        <a:lstStyle/>
        <a:p>
          <a:r>
            <a:rPr kumimoji="0" lang="en-GB" altLang="zh-TW" sz="2500" b="1" strike="noStrike"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cap="none" normalizeH="0" baseline="0" dirty="0" smtClean="0">
            <a:ln/>
            <a:effectLst/>
            <a:latin typeface="Cambria" pitchFamily="18" charset="0"/>
            <a:ea typeface="PMingLiU" pitchFamily="18" charset="-120"/>
            <a:cs typeface="Arial" pitchFamily="34" charset="0"/>
          </a:endParaRPr>
        </a:p>
      </dgm:t>
    </dgm:pt>
    <dgm:pt modelId="{382EE01E-426E-41C6-B9C8-CE60A2A38D67}" type="parTrans" cxnId="{8A2105CB-EAD1-4489-8222-77479AF4F289}">
      <dgm:prSet/>
      <dgm:spPr/>
      <dgm:t>
        <a:bodyPr/>
        <a:lstStyle/>
        <a:p>
          <a:endParaRPr lang="es-AR"/>
        </a:p>
      </dgm:t>
    </dgm:pt>
    <dgm:pt modelId="{913DD41F-C88D-46D3-BE01-50961E1B6DE7}" type="sibTrans" cxnId="{8A2105CB-EAD1-4489-8222-77479AF4F289}">
      <dgm:prSet/>
      <dgm:spPr/>
      <dgm:t>
        <a:bodyPr/>
        <a:lstStyle/>
        <a:p>
          <a:endParaRPr lang="es-AR"/>
        </a:p>
      </dgm:t>
    </dgm:pt>
    <dgm:pt modelId="{F2AC7833-4AB4-4B31-8FA0-F48B00579291}">
      <dgm:prSet phldrT="[Text]"/>
      <dgm:spPr>
        <a:solidFill>
          <a:srgbClr val="0070C0"/>
        </a:solidFill>
      </dgm:spPr>
      <dgm:t>
        <a:bodyPr/>
        <a:lstStyle/>
        <a:p>
          <a:r>
            <a:rPr lang="en-GB" altLang="zh-TW" b="1" dirty="0" smtClean="0">
              <a:latin typeface="Cambria" pitchFamily="18" charset="0"/>
              <a:ea typeface="PMingLiU" pitchFamily="18" charset="-120"/>
              <a:cs typeface="Arial" pitchFamily="34" charset="0"/>
            </a:rPr>
            <a:t>(</a:t>
          </a:r>
          <a:r>
            <a:rPr lang="en-GB" altLang="zh-TW" b="1" dirty="0" err="1" smtClean="0">
              <a:latin typeface="Cambria" pitchFamily="18" charset="0"/>
              <a:ea typeface="PMingLiU" pitchFamily="18" charset="-120"/>
              <a:cs typeface="Arial" pitchFamily="34" charset="0"/>
            </a:rPr>
            <a:t>i</a:t>
          </a:r>
          <a:r>
            <a:rPr lang="en-GB" altLang="zh-TW" b="1" dirty="0" smtClean="0">
              <a:latin typeface="Cambria" pitchFamily="18" charset="0"/>
              <a:ea typeface="PMingLiU" pitchFamily="18" charset="-120"/>
              <a:cs typeface="Arial" pitchFamily="34" charset="0"/>
            </a:rPr>
            <a:t>) </a:t>
          </a:r>
          <a:r>
            <a:rPr lang="en-GB" altLang="zh-TW" dirty="0" smtClean="0">
              <a:latin typeface="Cambria" pitchFamily="18" charset="0"/>
              <a:ea typeface="PMingLiU" pitchFamily="18" charset="-120"/>
              <a:cs typeface="Arial" pitchFamily="34" charset="0"/>
            </a:rPr>
            <a:t>Identifying, for </a:t>
          </a:r>
          <a:r>
            <a:rPr lang="en-GB" altLang="zh-TW" b="1" dirty="0" smtClean="0">
              <a:latin typeface="Cambria" pitchFamily="18" charset="0"/>
              <a:ea typeface="PMingLiU" pitchFamily="18" charset="-120"/>
              <a:cs typeface="Arial" pitchFamily="34" charset="0"/>
            </a:rPr>
            <a:t>each </a:t>
          </a:r>
          <a:r>
            <a:rPr lang="en-GB" altLang="zh-TW" b="1" dirty="0" err="1" smtClean="0">
              <a:latin typeface="Cambria" pitchFamily="18" charset="0"/>
              <a:ea typeface="PMingLiU" pitchFamily="18" charset="-120"/>
              <a:cs typeface="Arial" pitchFamily="34" charset="0"/>
            </a:rPr>
            <a:t>hh</a:t>
          </a:r>
          <a:r>
            <a:rPr lang="en-GB" altLang="zh-TW" b="1" dirty="0" smtClean="0">
              <a:latin typeface="Cambria" pitchFamily="18" charset="0"/>
              <a:ea typeface="PMingLiU" pitchFamily="18" charset="-120"/>
              <a:cs typeface="Arial" pitchFamily="34" charset="0"/>
            </a:rPr>
            <a:t> member </a:t>
          </a:r>
          <a:r>
            <a:rPr lang="en-GB" altLang="zh-TW" dirty="0" smtClean="0">
              <a:latin typeface="Cambria" pitchFamily="18" charset="0"/>
              <a:ea typeface="PMingLiU" pitchFamily="18" charset="-120"/>
              <a:cs typeface="Arial" pitchFamily="34" charset="0"/>
            </a:rPr>
            <a:t>the number and type of livestock owned solely or jointly by him/her.* </a:t>
          </a:r>
        </a:p>
        <a:p>
          <a:r>
            <a:rPr lang="en-GB" altLang="zh-TW" dirty="0" smtClean="0">
              <a:latin typeface="Cambria" pitchFamily="18" charset="0"/>
              <a:ea typeface="PMingLiU" pitchFamily="18" charset="-120"/>
              <a:cs typeface="Arial" pitchFamily="34" charset="0"/>
            </a:rPr>
            <a:t>( </a:t>
          </a:r>
          <a:r>
            <a:rPr lang="en-GB" altLang="zh-TW" b="1" u="sng" dirty="0" smtClean="0">
              <a:latin typeface="Cambria" pitchFamily="18" charset="0"/>
              <a:ea typeface="PMingLiU" pitchFamily="18" charset="-120"/>
              <a:cs typeface="Arial" pitchFamily="34" charset="0"/>
            </a:rPr>
            <a:t>recommended way);</a:t>
          </a:r>
          <a:endParaRPr lang="en-GB" altLang="zh-TW" b="1" u="sng" dirty="0" smtClean="0">
            <a:latin typeface="Cambria" pitchFamily="18" charset="0"/>
          </a:endParaRPr>
        </a:p>
      </dgm:t>
    </dgm:pt>
    <dgm:pt modelId="{3B134D6B-8210-4317-B1AB-8CF6FFF9ABF8}" type="parTrans" cxnId="{1032C4B5-4014-4BE8-ADBF-5D0AB116444B}">
      <dgm:prSet/>
      <dgm:spPr/>
      <dgm:t>
        <a:bodyPr/>
        <a:lstStyle/>
        <a:p>
          <a:endParaRPr lang="es-AR"/>
        </a:p>
      </dgm:t>
    </dgm:pt>
    <dgm:pt modelId="{7FF245A8-E63C-4A28-9613-A1DF75CBE636}" type="sibTrans" cxnId="{1032C4B5-4014-4BE8-ADBF-5D0AB116444B}">
      <dgm:prSet/>
      <dgm:spPr/>
      <dgm:t>
        <a:bodyPr/>
        <a:lstStyle/>
        <a:p>
          <a:endParaRPr lang="es-AR"/>
        </a:p>
      </dgm:t>
    </dgm:pt>
    <dgm:pt modelId="{46CDE84B-E0E8-4EB2-B8B5-FFD35B871734}">
      <dgm:prSet phldrT="[Text]"/>
      <dgm:spPr>
        <a:solidFill>
          <a:srgbClr val="0070C0"/>
        </a:solidFill>
      </dgm:spPr>
      <dgm:t>
        <a:bodyPr/>
        <a:lstStyle/>
        <a:p>
          <a:r>
            <a:rPr kumimoji="0" lang="en-GB" altLang="zh-TW" b="1" strike="noStrike" cap="none" normalizeH="0" baseline="0" dirty="0" smtClean="0">
              <a:ln/>
              <a:effectLst/>
              <a:latin typeface="Cambria" pitchFamily="18" charset="0"/>
              <a:ea typeface="PMingLiU" pitchFamily="18" charset="-120"/>
              <a:cs typeface="Arial" pitchFamily="34" charset="0"/>
            </a:rPr>
            <a:t>(ii) </a:t>
          </a:r>
          <a:r>
            <a:rPr kumimoji="0" lang="en-GB" altLang="zh-TW" b="0" strike="noStrike" cap="none" normalizeH="0" baseline="0" dirty="0" smtClean="0">
              <a:ln/>
              <a:effectLst/>
              <a:latin typeface="Cambria" pitchFamily="18" charset="0"/>
              <a:ea typeface="PMingLiU" pitchFamily="18" charset="-120"/>
              <a:cs typeface="Arial" pitchFamily="34" charset="0"/>
            </a:rPr>
            <a:t>Indicating out of the total number of each livestock type already reported in Theme 5. Livestock the number owned by a male, a female or jointly by male and female household members, including the holder. </a:t>
          </a:r>
          <a:endParaRPr lang="es-AR" b="0" dirty="0"/>
        </a:p>
      </dgm:t>
    </dgm:pt>
    <dgm:pt modelId="{45C8616F-A3F5-40A1-AA15-B8B2FA1118B1}" type="parTrans" cxnId="{37C6467A-AFCB-4D0F-8492-24657004116D}">
      <dgm:prSet/>
      <dgm:spPr/>
      <dgm:t>
        <a:bodyPr/>
        <a:lstStyle/>
        <a:p>
          <a:endParaRPr lang="es-AR"/>
        </a:p>
      </dgm:t>
    </dgm:pt>
    <dgm:pt modelId="{9473D30C-ADD4-46C7-9939-18100280FF90}" type="sibTrans" cxnId="{37C6467A-AFCB-4D0F-8492-24657004116D}">
      <dgm:prSet/>
      <dgm:spPr/>
      <dgm:t>
        <a:bodyPr/>
        <a:lstStyle/>
        <a:p>
          <a:endParaRPr lang="es-AR"/>
        </a:p>
      </dgm:t>
    </dgm:pt>
    <dgm:pt modelId="{1B0893F0-8BD0-422E-9FCF-C8854EE1C556}" type="pres">
      <dgm:prSet presAssocID="{D01E580F-A86D-4E36-845B-31F3D50D54DF}" presName="theList" presStyleCnt="0">
        <dgm:presLayoutVars>
          <dgm:dir/>
          <dgm:animLvl val="lvl"/>
          <dgm:resizeHandles val="exact"/>
        </dgm:presLayoutVars>
      </dgm:prSet>
      <dgm:spPr/>
      <dgm:t>
        <a:bodyPr/>
        <a:lstStyle/>
        <a:p>
          <a:endParaRPr lang="en-US"/>
        </a:p>
      </dgm:t>
    </dgm:pt>
    <dgm:pt modelId="{1B2D879B-0F63-40EC-8947-E17778C6AF03}" type="pres">
      <dgm:prSet presAssocID="{9FBFEFD8-C8D2-45D6-86BC-7B98F3C81F36}" presName="compNode" presStyleCnt="0"/>
      <dgm:spPr/>
    </dgm:pt>
    <dgm:pt modelId="{443429CA-6148-4455-9613-A84BD8C10A1F}" type="pres">
      <dgm:prSet presAssocID="{9FBFEFD8-C8D2-45D6-86BC-7B98F3C81F36}" presName="aNode" presStyleLbl="bgShp" presStyleIdx="0" presStyleCnt="1" custLinFactNeighborY="-1587"/>
      <dgm:spPr/>
      <dgm:t>
        <a:bodyPr/>
        <a:lstStyle/>
        <a:p>
          <a:endParaRPr lang="es-AR"/>
        </a:p>
      </dgm:t>
    </dgm:pt>
    <dgm:pt modelId="{47BAA006-FFB5-4F4B-B85B-EC30B58C4BEA}" type="pres">
      <dgm:prSet presAssocID="{9FBFEFD8-C8D2-45D6-86BC-7B98F3C81F36}" presName="textNode" presStyleLbl="bgShp" presStyleIdx="0" presStyleCnt="1"/>
      <dgm:spPr/>
      <dgm:t>
        <a:bodyPr/>
        <a:lstStyle/>
        <a:p>
          <a:endParaRPr lang="es-AR"/>
        </a:p>
      </dgm:t>
    </dgm:pt>
    <dgm:pt modelId="{D8C40DDF-ABE4-4E5B-81B4-5423B817ABAB}" type="pres">
      <dgm:prSet presAssocID="{9FBFEFD8-C8D2-45D6-86BC-7B98F3C81F36}" presName="compChildNode" presStyleCnt="0"/>
      <dgm:spPr/>
    </dgm:pt>
    <dgm:pt modelId="{505CDCEB-864F-4E55-8449-02D3E58A805F}" type="pres">
      <dgm:prSet presAssocID="{9FBFEFD8-C8D2-45D6-86BC-7B98F3C81F36}" presName="theInnerList" presStyleCnt="0"/>
      <dgm:spPr/>
    </dgm:pt>
    <dgm:pt modelId="{B83640E9-1DCC-475C-BE1E-C724B91B070F}" type="pres">
      <dgm:prSet presAssocID="{F2AC7833-4AB4-4B31-8FA0-F48B00579291}" presName="childNode" presStyleLbl="node1" presStyleIdx="0" presStyleCnt="2" custScaleY="87138" custLinFactNeighborX="23" custLinFactNeighborY="-50380">
        <dgm:presLayoutVars>
          <dgm:bulletEnabled val="1"/>
        </dgm:presLayoutVars>
      </dgm:prSet>
      <dgm:spPr/>
      <dgm:t>
        <a:bodyPr/>
        <a:lstStyle/>
        <a:p>
          <a:endParaRPr lang="es-AR"/>
        </a:p>
      </dgm:t>
    </dgm:pt>
    <dgm:pt modelId="{2327249D-BAE8-4986-9008-683D9C80FD51}" type="pres">
      <dgm:prSet presAssocID="{F2AC7833-4AB4-4B31-8FA0-F48B00579291}" presName="aSpace2" presStyleCnt="0"/>
      <dgm:spPr/>
    </dgm:pt>
    <dgm:pt modelId="{F18FB79C-E6EF-45FC-A62F-626EBA6C54DE}" type="pres">
      <dgm:prSet presAssocID="{46CDE84B-E0E8-4EB2-B8B5-FFD35B871734}" presName="childNode" presStyleLbl="node1" presStyleIdx="1" presStyleCnt="2" custLinFactNeighborX="1784" custLinFactNeighborY="-70729">
        <dgm:presLayoutVars>
          <dgm:bulletEnabled val="1"/>
        </dgm:presLayoutVars>
      </dgm:prSet>
      <dgm:spPr/>
      <dgm:t>
        <a:bodyPr/>
        <a:lstStyle/>
        <a:p>
          <a:endParaRPr lang="es-AR"/>
        </a:p>
      </dgm:t>
    </dgm:pt>
  </dgm:ptLst>
  <dgm:cxnLst>
    <dgm:cxn modelId="{B0096945-131C-46A9-9A3F-7D5D0C3460B8}" type="presOf" srcId="{9FBFEFD8-C8D2-45D6-86BC-7B98F3C81F36}" destId="{47BAA006-FFB5-4F4B-B85B-EC30B58C4BEA}" srcOrd="1" destOrd="0" presId="urn:microsoft.com/office/officeart/2005/8/layout/lProcess2"/>
    <dgm:cxn modelId="{B71B96E2-7E9E-4B7E-9A7B-E20DF1251AC0}" type="presOf" srcId="{9FBFEFD8-C8D2-45D6-86BC-7B98F3C81F36}" destId="{443429CA-6148-4455-9613-A84BD8C10A1F}" srcOrd="0" destOrd="0" presId="urn:microsoft.com/office/officeart/2005/8/layout/lProcess2"/>
    <dgm:cxn modelId="{8B163964-6C70-4172-B4C6-BCA3C7B1C1C1}" type="presOf" srcId="{46CDE84B-E0E8-4EB2-B8B5-FFD35B871734}" destId="{F18FB79C-E6EF-45FC-A62F-626EBA6C54DE}" srcOrd="0" destOrd="0" presId="urn:microsoft.com/office/officeart/2005/8/layout/lProcess2"/>
    <dgm:cxn modelId="{1032C4B5-4014-4BE8-ADBF-5D0AB116444B}" srcId="{9FBFEFD8-C8D2-45D6-86BC-7B98F3C81F36}" destId="{F2AC7833-4AB4-4B31-8FA0-F48B00579291}" srcOrd="0" destOrd="0" parTransId="{3B134D6B-8210-4317-B1AB-8CF6FFF9ABF8}" sibTransId="{7FF245A8-E63C-4A28-9613-A1DF75CBE636}"/>
    <dgm:cxn modelId="{19747FB9-4F46-4551-B3C3-4FA20773452A}" type="presOf" srcId="{F2AC7833-4AB4-4B31-8FA0-F48B00579291}" destId="{B83640E9-1DCC-475C-BE1E-C724B91B070F}" srcOrd="0" destOrd="0" presId="urn:microsoft.com/office/officeart/2005/8/layout/lProcess2"/>
    <dgm:cxn modelId="{8A2105CB-EAD1-4489-8222-77479AF4F289}" srcId="{D01E580F-A86D-4E36-845B-31F3D50D54DF}" destId="{9FBFEFD8-C8D2-45D6-86BC-7B98F3C81F36}" srcOrd="0" destOrd="0" parTransId="{382EE01E-426E-41C6-B9C8-CE60A2A38D67}" sibTransId="{913DD41F-C88D-46D3-BE01-50961E1B6DE7}"/>
    <dgm:cxn modelId="{37C6467A-AFCB-4D0F-8492-24657004116D}" srcId="{9FBFEFD8-C8D2-45D6-86BC-7B98F3C81F36}" destId="{46CDE84B-E0E8-4EB2-B8B5-FFD35B871734}" srcOrd="1" destOrd="0" parTransId="{45C8616F-A3F5-40A1-AA15-B8B2FA1118B1}" sibTransId="{9473D30C-ADD4-46C7-9939-18100280FF90}"/>
    <dgm:cxn modelId="{2991D215-3CC2-4F9A-8F1C-D0C9EE9B2D29}" type="presOf" srcId="{D01E580F-A86D-4E36-845B-31F3D50D54DF}" destId="{1B0893F0-8BD0-422E-9FCF-C8854EE1C556}" srcOrd="0" destOrd="0" presId="urn:microsoft.com/office/officeart/2005/8/layout/lProcess2"/>
    <dgm:cxn modelId="{BE5A2EBC-3463-456B-A02C-A3AF2B7A5762}" type="presParOf" srcId="{1B0893F0-8BD0-422E-9FCF-C8854EE1C556}" destId="{1B2D879B-0F63-40EC-8947-E17778C6AF03}" srcOrd="0" destOrd="0" presId="urn:microsoft.com/office/officeart/2005/8/layout/lProcess2"/>
    <dgm:cxn modelId="{095D16FA-96BD-488B-BAA9-D382DAA22927}" type="presParOf" srcId="{1B2D879B-0F63-40EC-8947-E17778C6AF03}" destId="{443429CA-6148-4455-9613-A84BD8C10A1F}" srcOrd="0" destOrd="0" presId="urn:microsoft.com/office/officeart/2005/8/layout/lProcess2"/>
    <dgm:cxn modelId="{053DBCAB-EEF6-4AA1-9328-F4DD04D27A84}" type="presParOf" srcId="{1B2D879B-0F63-40EC-8947-E17778C6AF03}" destId="{47BAA006-FFB5-4F4B-B85B-EC30B58C4BEA}" srcOrd="1" destOrd="0" presId="urn:microsoft.com/office/officeart/2005/8/layout/lProcess2"/>
    <dgm:cxn modelId="{B2A44CB8-772F-4DC3-97FB-31DBDA25B40B}" type="presParOf" srcId="{1B2D879B-0F63-40EC-8947-E17778C6AF03}" destId="{D8C40DDF-ABE4-4E5B-81B4-5423B817ABAB}" srcOrd="2" destOrd="0" presId="urn:microsoft.com/office/officeart/2005/8/layout/lProcess2"/>
    <dgm:cxn modelId="{11A28DD3-E511-4C80-BF3C-7BF1F144820C}" type="presParOf" srcId="{D8C40DDF-ABE4-4E5B-81B4-5423B817ABAB}" destId="{505CDCEB-864F-4E55-8449-02D3E58A805F}" srcOrd="0" destOrd="0" presId="urn:microsoft.com/office/officeart/2005/8/layout/lProcess2"/>
    <dgm:cxn modelId="{0EE417EA-DFB7-43E3-9D07-ADA9E3CA0C5E}" type="presParOf" srcId="{505CDCEB-864F-4E55-8449-02D3E58A805F}" destId="{B83640E9-1DCC-475C-BE1E-C724B91B070F}" srcOrd="0" destOrd="0" presId="urn:microsoft.com/office/officeart/2005/8/layout/lProcess2"/>
    <dgm:cxn modelId="{15D0D3D9-E63B-49FB-817E-3A779ED103F7}" type="presParOf" srcId="{505CDCEB-864F-4E55-8449-02D3E58A805F}" destId="{2327249D-BAE8-4986-9008-683D9C80FD51}" srcOrd="1" destOrd="0" presId="urn:microsoft.com/office/officeart/2005/8/layout/lProcess2"/>
    <dgm:cxn modelId="{1E375CA9-7924-4A14-AD99-9497E072E84A}" type="presParOf" srcId="{505CDCEB-864F-4E55-8449-02D3E58A805F}" destId="{F18FB79C-E6EF-45FC-A62F-626EBA6C54DE}"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429CA-6148-4455-9613-A84BD8C10A1F}">
      <dsp:nvSpPr>
        <dsp:cNvPr id="0" name=""/>
        <dsp:cNvSpPr/>
      </dsp:nvSpPr>
      <dsp:spPr>
        <a:xfrm>
          <a:off x="0" y="0"/>
          <a:ext cx="3503712" cy="4824536"/>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altLang="zh-TW" sz="2500" b="1" strike="noStrike" kern="1200" cap="none" normalizeH="0" baseline="0" dirty="0" smtClean="0">
              <a:ln/>
              <a:effectLst/>
              <a:latin typeface="Cambria" pitchFamily="18" charset="0"/>
              <a:ea typeface="PMingLiU" pitchFamily="18" charset="-120"/>
              <a:cs typeface="Arial" pitchFamily="34" charset="0"/>
            </a:rPr>
            <a:t>These data may be collected by indicating:</a:t>
          </a:r>
        </a:p>
      </dsp:txBody>
      <dsp:txXfrm>
        <a:off x="0" y="0"/>
        <a:ext cx="3503712" cy="1447360"/>
      </dsp:txXfrm>
    </dsp:sp>
    <dsp:sp modelId="{B83640E9-1DCC-475C-BE1E-C724B91B070F}">
      <dsp:nvSpPr>
        <dsp:cNvPr id="0" name=""/>
        <dsp:cNvSpPr/>
      </dsp:nvSpPr>
      <dsp:spPr>
        <a:xfrm>
          <a:off x="351015" y="1464427"/>
          <a:ext cx="2802969" cy="134751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GB" altLang="zh-TW" sz="1800" kern="1200" dirty="0" smtClean="0">
              <a:latin typeface="Cambria" pitchFamily="18" charset="0"/>
              <a:ea typeface="PMingLiU" pitchFamily="18" charset="-120"/>
              <a:cs typeface="Arial" pitchFamily="34" charset="0"/>
            </a:rPr>
            <a:t>(</a:t>
          </a:r>
          <a:r>
            <a:rPr lang="en-GB" altLang="zh-TW" sz="1800" kern="1200" dirty="0" err="1" smtClean="0">
              <a:latin typeface="Cambria" pitchFamily="18" charset="0"/>
              <a:ea typeface="PMingLiU" pitchFamily="18" charset="-120"/>
              <a:cs typeface="Arial" pitchFamily="34" charset="0"/>
            </a:rPr>
            <a:t>i</a:t>
          </a:r>
          <a:r>
            <a:rPr lang="en-GB" altLang="zh-TW" sz="1800" kern="1200" dirty="0" smtClean="0">
              <a:latin typeface="Cambria" pitchFamily="18" charset="0"/>
              <a:ea typeface="PMingLiU" pitchFamily="18" charset="-120"/>
              <a:cs typeface="Arial" pitchFamily="34" charset="0"/>
            </a:rPr>
            <a:t>) for </a:t>
          </a:r>
          <a:r>
            <a:rPr lang="en-GB" altLang="zh-TW" sz="1800" b="1" kern="1200" dirty="0" smtClean="0">
              <a:latin typeface="Cambria" pitchFamily="18" charset="0"/>
              <a:ea typeface="PMingLiU" pitchFamily="18" charset="-120"/>
              <a:cs typeface="Arial" pitchFamily="34" charset="0"/>
            </a:rPr>
            <a:t>each </a:t>
          </a:r>
          <a:r>
            <a:rPr lang="en-GB" altLang="zh-TW" sz="1800" b="1" kern="1200" dirty="0" err="1" smtClean="0">
              <a:latin typeface="Cambria" pitchFamily="18" charset="0"/>
              <a:ea typeface="PMingLiU" pitchFamily="18" charset="-120"/>
              <a:cs typeface="Arial" pitchFamily="34" charset="0"/>
            </a:rPr>
            <a:t>hh</a:t>
          </a:r>
          <a:r>
            <a:rPr lang="en-GB" altLang="zh-TW" sz="1800" b="1" kern="1200" dirty="0" smtClean="0">
              <a:latin typeface="Cambria" pitchFamily="18" charset="0"/>
              <a:ea typeface="PMingLiU" pitchFamily="18" charset="-120"/>
              <a:cs typeface="Arial" pitchFamily="34" charset="0"/>
            </a:rPr>
            <a:t> member </a:t>
          </a:r>
          <a:r>
            <a:rPr lang="en-GB" altLang="zh-TW" sz="1800" kern="1200" dirty="0" smtClean="0">
              <a:latin typeface="Cambria" pitchFamily="18" charset="0"/>
              <a:ea typeface="PMingLiU" pitchFamily="18" charset="-120"/>
              <a:cs typeface="Arial" pitchFamily="34" charset="0"/>
            </a:rPr>
            <a:t>the managerial decision(s) made by him/her </a:t>
          </a:r>
          <a:r>
            <a:rPr lang="en-GB" altLang="zh-TW" sz="1800" b="1" u="sng" kern="1200" dirty="0" smtClean="0">
              <a:latin typeface="Cambria" pitchFamily="18" charset="0"/>
              <a:ea typeface="PMingLiU" pitchFamily="18" charset="-120"/>
              <a:cs typeface="Arial" pitchFamily="34" charset="0"/>
            </a:rPr>
            <a:t>(recommended way);</a:t>
          </a:r>
          <a:endParaRPr lang="en-GB" altLang="zh-TW" sz="1800" b="1" u="sng" kern="1200" dirty="0" smtClean="0">
            <a:latin typeface="Cambria" pitchFamily="18" charset="0"/>
          </a:endParaRPr>
        </a:p>
      </dsp:txBody>
      <dsp:txXfrm>
        <a:off x="390482" y="1503894"/>
        <a:ext cx="2724035" cy="1268582"/>
      </dsp:txXfrm>
    </dsp:sp>
    <dsp:sp modelId="{F18FB79C-E6EF-45FC-A62F-626EBA6C54DE}">
      <dsp:nvSpPr>
        <dsp:cNvPr id="0" name=""/>
        <dsp:cNvSpPr/>
      </dsp:nvSpPr>
      <dsp:spPr>
        <a:xfrm>
          <a:off x="400376" y="2960395"/>
          <a:ext cx="2802969" cy="154959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kumimoji="0" lang="en-GB" altLang="zh-TW" sz="1800" b="0" strike="noStrike" kern="1200" cap="none" normalizeH="0" baseline="0" dirty="0" smtClean="0">
              <a:ln/>
              <a:effectLst/>
              <a:latin typeface="Cambria" pitchFamily="18" charset="0"/>
              <a:ea typeface="PMingLiU" pitchFamily="18" charset="-120"/>
              <a:cs typeface="Arial" pitchFamily="34" charset="0"/>
            </a:rPr>
            <a:t>(ii) for</a:t>
          </a:r>
          <a:r>
            <a:rPr kumimoji="0" lang="en-GB" altLang="zh-TW" sz="1800" b="1" strike="noStrike" kern="1200" cap="none" normalizeH="0" baseline="0" dirty="0" smtClean="0">
              <a:ln/>
              <a:effectLst/>
              <a:latin typeface="Cambria" pitchFamily="18" charset="0"/>
              <a:ea typeface="PMingLiU" pitchFamily="18" charset="-120"/>
              <a:cs typeface="Arial" pitchFamily="34" charset="0"/>
            </a:rPr>
            <a:t> each managerial decision, </a:t>
          </a:r>
          <a:r>
            <a:rPr kumimoji="0" lang="en-GB" altLang="zh-TW" sz="1800" b="0" strike="noStrike" kern="1200" cap="none" normalizeH="0" baseline="0" dirty="0" smtClean="0">
              <a:ln/>
              <a:effectLst/>
              <a:latin typeface="Cambria" pitchFamily="18" charset="0"/>
              <a:ea typeface="PMingLiU" pitchFamily="18" charset="-120"/>
              <a:cs typeface="Arial" pitchFamily="34" charset="0"/>
            </a:rPr>
            <a:t>whether it was made by a male, a female or jointly by male and female </a:t>
          </a:r>
          <a:r>
            <a:rPr kumimoji="0" lang="en-GB" altLang="zh-TW" sz="1800" b="0" strike="noStrike" kern="1200" cap="none" normalizeH="0" baseline="0" dirty="0" err="1" smtClean="0">
              <a:ln/>
              <a:effectLst/>
              <a:latin typeface="Cambria" pitchFamily="18" charset="0"/>
              <a:ea typeface="PMingLiU" pitchFamily="18" charset="-120"/>
              <a:cs typeface="Arial" pitchFamily="34" charset="0"/>
            </a:rPr>
            <a:t>hh</a:t>
          </a:r>
          <a:r>
            <a:rPr kumimoji="0" lang="en-GB" altLang="zh-TW" sz="1800" b="0" strike="noStrike" kern="1200" cap="none" normalizeH="0" baseline="0" dirty="0" smtClean="0">
              <a:ln/>
              <a:effectLst/>
              <a:latin typeface="Cambria" pitchFamily="18" charset="0"/>
              <a:ea typeface="PMingLiU" pitchFamily="18" charset="-120"/>
              <a:cs typeface="Arial" pitchFamily="34" charset="0"/>
            </a:rPr>
            <a:t> members. </a:t>
          </a:r>
          <a:endParaRPr lang="es-AR" sz="1800" b="0" kern="1200" dirty="0"/>
        </a:p>
      </dsp:txBody>
      <dsp:txXfrm>
        <a:off x="445762" y="3005781"/>
        <a:ext cx="2712197" cy="14588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429CA-6148-4455-9613-A84BD8C10A1F}">
      <dsp:nvSpPr>
        <dsp:cNvPr id="0" name=""/>
        <dsp:cNvSpPr/>
      </dsp:nvSpPr>
      <dsp:spPr>
        <a:xfrm>
          <a:off x="0" y="0"/>
          <a:ext cx="3359696" cy="4680520"/>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altLang="zh-TW" sz="2500" b="1" strike="noStrike" kern="1200"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kern="1200" cap="none" normalizeH="0" baseline="0" dirty="0" smtClean="0">
            <a:ln/>
            <a:effectLst/>
            <a:latin typeface="Cambria" pitchFamily="18" charset="0"/>
            <a:ea typeface="PMingLiU" pitchFamily="18" charset="-120"/>
            <a:cs typeface="Arial" pitchFamily="34" charset="0"/>
          </a:endParaRPr>
        </a:p>
      </dsp:txBody>
      <dsp:txXfrm>
        <a:off x="0" y="0"/>
        <a:ext cx="3359696" cy="1404156"/>
      </dsp:txXfrm>
    </dsp:sp>
    <dsp:sp modelId="{B83640E9-1DCC-475C-BE1E-C724B91B070F}">
      <dsp:nvSpPr>
        <dsp:cNvPr id="0" name=""/>
        <dsp:cNvSpPr/>
      </dsp:nvSpPr>
      <dsp:spPr>
        <a:xfrm>
          <a:off x="336587" y="1420872"/>
          <a:ext cx="2687756" cy="141124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GB" altLang="zh-TW" sz="1500" kern="1200" dirty="0" smtClean="0">
              <a:latin typeface="Cambria" pitchFamily="18" charset="0"/>
              <a:ea typeface="PMingLiU" pitchFamily="18" charset="-120"/>
              <a:cs typeface="Arial" pitchFamily="34" charset="0"/>
            </a:rPr>
            <a:t>(</a:t>
          </a:r>
          <a:r>
            <a:rPr lang="en-GB" altLang="zh-TW" sz="1500" kern="1200" dirty="0" err="1" smtClean="0">
              <a:latin typeface="Cambria" pitchFamily="18" charset="0"/>
              <a:ea typeface="PMingLiU" pitchFamily="18" charset="-120"/>
              <a:cs typeface="Arial" pitchFamily="34" charset="0"/>
            </a:rPr>
            <a:t>i</a:t>
          </a:r>
          <a:r>
            <a:rPr lang="en-GB" altLang="zh-TW" sz="1500" kern="1200" dirty="0" smtClean="0">
              <a:latin typeface="Cambria" pitchFamily="18" charset="0"/>
              <a:ea typeface="PMingLiU" pitchFamily="18" charset="-120"/>
              <a:cs typeface="Arial" pitchFamily="34" charset="0"/>
            </a:rPr>
            <a:t>) Identifying, for </a:t>
          </a:r>
          <a:r>
            <a:rPr lang="en-GB" altLang="zh-TW" sz="1500" b="1" kern="1200" dirty="0" smtClean="0">
              <a:latin typeface="Cambria" pitchFamily="18" charset="0"/>
              <a:ea typeface="PMingLiU" pitchFamily="18" charset="-120"/>
              <a:cs typeface="Arial" pitchFamily="34" charset="0"/>
            </a:rPr>
            <a:t>each </a:t>
          </a:r>
          <a:r>
            <a:rPr lang="en-GB" altLang="zh-TW" sz="1500" b="1" kern="1200" dirty="0" err="1" smtClean="0">
              <a:latin typeface="Cambria" pitchFamily="18" charset="0"/>
              <a:ea typeface="PMingLiU" pitchFamily="18" charset="-120"/>
              <a:cs typeface="Arial" pitchFamily="34" charset="0"/>
            </a:rPr>
            <a:t>hh</a:t>
          </a:r>
          <a:r>
            <a:rPr lang="en-GB" altLang="zh-TW" sz="1500" b="1" kern="1200" dirty="0" smtClean="0">
              <a:latin typeface="Cambria" pitchFamily="18" charset="0"/>
              <a:ea typeface="PMingLiU" pitchFamily="18" charset="-120"/>
              <a:cs typeface="Arial" pitchFamily="34" charset="0"/>
            </a:rPr>
            <a:t> member </a:t>
          </a:r>
          <a:r>
            <a:rPr lang="en-GB" altLang="zh-TW" sz="1500" kern="1200" dirty="0" smtClean="0">
              <a:latin typeface="Cambria" pitchFamily="18" charset="0"/>
              <a:ea typeface="PMingLiU" pitchFamily="18" charset="-120"/>
              <a:cs typeface="Arial" pitchFamily="34" charset="0"/>
            </a:rPr>
            <a:t>the areas of crops under his/her sole or joint management</a:t>
          </a:r>
        </a:p>
        <a:p>
          <a:pPr lvl="0" algn="ctr" defTabSz="666750">
            <a:lnSpc>
              <a:spcPct val="90000"/>
            </a:lnSpc>
            <a:spcBef>
              <a:spcPct val="0"/>
            </a:spcBef>
            <a:spcAft>
              <a:spcPct val="35000"/>
            </a:spcAft>
          </a:pPr>
          <a:r>
            <a:rPr lang="en-GB" altLang="zh-TW" sz="1500" kern="1200" dirty="0" smtClean="0">
              <a:latin typeface="Cambria" pitchFamily="18" charset="0"/>
              <a:ea typeface="PMingLiU" pitchFamily="18" charset="-120"/>
              <a:cs typeface="Arial" pitchFamily="34" charset="0"/>
            </a:rPr>
            <a:t>( </a:t>
          </a:r>
          <a:r>
            <a:rPr lang="en-GB" altLang="zh-TW" sz="1500" b="1" u="sng" kern="1200" dirty="0" smtClean="0">
              <a:latin typeface="Cambria" pitchFamily="18" charset="0"/>
              <a:ea typeface="PMingLiU" pitchFamily="18" charset="-120"/>
              <a:cs typeface="Arial" pitchFamily="34" charset="0"/>
            </a:rPr>
            <a:t>recommended way);</a:t>
          </a:r>
          <a:endParaRPr lang="en-GB" altLang="zh-TW" sz="1500" b="1" u="sng" kern="1200" dirty="0" smtClean="0">
            <a:latin typeface="Cambria" pitchFamily="18" charset="0"/>
          </a:endParaRPr>
        </a:p>
      </dsp:txBody>
      <dsp:txXfrm>
        <a:off x="377921" y="1462206"/>
        <a:ext cx="2605088" cy="1328572"/>
      </dsp:txXfrm>
    </dsp:sp>
    <dsp:sp modelId="{F18FB79C-E6EF-45FC-A62F-626EBA6C54DE}">
      <dsp:nvSpPr>
        <dsp:cNvPr id="0" name=""/>
        <dsp:cNvSpPr/>
      </dsp:nvSpPr>
      <dsp:spPr>
        <a:xfrm>
          <a:off x="383919" y="2967310"/>
          <a:ext cx="2687756" cy="1411240"/>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kumimoji="0" lang="en-GB" altLang="zh-TW" sz="1500" b="0" strike="noStrike" kern="1200" cap="none" normalizeH="0" baseline="0" dirty="0" smtClean="0">
              <a:ln/>
              <a:effectLst/>
              <a:latin typeface="Cambria" pitchFamily="18" charset="0"/>
              <a:ea typeface="PMingLiU" pitchFamily="18" charset="-120"/>
              <a:cs typeface="Arial" pitchFamily="34" charset="0"/>
            </a:rPr>
            <a:t>(ii) Indicating which of the crop areas already reported in the crop section, are under the management of a male, a female or jointly by male and female household members </a:t>
          </a:r>
          <a:endParaRPr lang="es-AR" sz="1500" b="0" kern="1200" dirty="0"/>
        </a:p>
      </dsp:txBody>
      <dsp:txXfrm>
        <a:off x="425253" y="3008644"/>
        <a:ext cx="2605088" cy="1328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429CA-6148-4455-9613-A84BD8C10A1F}">
      <dsp:nvSpPr>
        <dsp:cNvPr id="0" name=""/>
        <dsp:cNvSpPr/>
      </dsp:nvSpPr>
      <dsp:spPr>
        <a:xfrm>
          <a:off x="0" y="0"/>
          <a:ext cx="3359696" cy="4536504"/>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altLang="zh-TW" sz="2500" b="1" strike="noStrike" kern="1200"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kern="1200" cap="none" normalizeH="0" baseline="0" dirty="0" smtClean="0">
            <a:ln/>
            <a:effectLst/>
            <a:latin typeface="Cambria" pitchFamily="18" charset="0"/>
            <a:ea typeface="PMingLiU" pitchFamily="18" charset="-120"/>
            <a:cs typeface="Arial" pitchFamily="34" charset="0"/>
          </a:endParaRPr>
        </a:p>
      </dsp:txBody>
      <dsp:txXfrm>
        <a:off x="0" y="0"/>
        <a:ext cx="3359696" cy="1360951"/>
      </dsp:txXfrm>
    </dsp:sp>
    <dsp:sp modelId="{B83640E9-1DCC-475C-BE1E-C724B91B070F}">
      <dsp:nvSpPr>
        <dsp:cNvPr id="0" name=""/>
        <dsp:cNvSpPr/>
      </dsp:nvSpPr>
      <dsp:spPr>
        <a:xfrm>
          <a:off x="336587" y="1248484"/>
          <a:ext cx="2687756" cy="126842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altLang="zh-TW" sz="1400" b="1" kern="1200" dirty="0" smtClean="0">
              <a:latin typeface="Cambria" pitchFamily="18" charset="0"/>
              <a:ea typeface="PMingLiU" pitchFamily="18" charset="-120"/>
              <a:cs typeface="Arial" pitchFamily="34" charset="0"/>
            </a:rPr>
            <a:t>(</a:t>
          </a:r>
          <a:r>
            <a:rPr lang="en-GB" altLang="zh-TW" sz="1400" b="1" kern="1200" dirty="0" err="1" smtClean="0">
              <a:latin typeface="Cambria" pitchFamily="18" charset="0"/>
              <a:ea typeface="PMingLiU" pitchFamily="18" charset="-120"/>
              <a:cs typeface="Arial" pitchFamily="34" charset="0"/>
            </a:rPr>
            <a:t>i</a:t>
          </a:r>
          <a:r>
            <a:rPr lang="en-GB" altLang="zh-TW" sz="1400" b="1" kern="1200" dirty="0" smtClean="0">
              <a:latin typeface="Cambria" pitchFamily="18" charset="0"/>
              <a:ea typeface="PMingLiU" pitchFamily="18" charset="-120"/>
              <a:cs typeface="Arial" pitchFamily="34" charset="0"/>
            </a:rPr>
            <a:t>) </a:t>
          </a:r>
          <a:r>
            <a:rPr lang="en-GB" altLang="zh-TW" sz="1400" kern="1200" dirty="0" smtClean="0">
              <a:latin typeface="Cambria" pitchFamily="18" charset="0"/>
              <a:ea typeface="PMingLiU" pitchFamily="18" charset="-120"/>
              <a:cs typeface="Arial" pitchFamily="34" charset="0"/>
            </a:rPr>
            <a:t>Identifying, for </a:t>
          </a:r>
          <a:r>
            <a:rPr lang="en-GB" altLang="zh-TW" sz="1400" b="1" kern="1200" dirty="0" smtClean="0">
              <a:latin typeface="Cambria" pitchFamily="18" charset="0"/>
              <a:ea typeface="PMingLiU" pitchFamily="18" charset="-120"/>
              <a:cs typeface="Arial" pitchFamily="34" charset="0"/>
            </a:rPr>
            <a:t>each </a:t>
          </a:r>
          <a:r>
            <a:rPr lang="en-GB" altLang="zh-TW" sz="1400" b="1" kern="1200" dirty="0" err="1" smtClean="0">
              <a:latin typeface="Cambria" pitchFamily="18" charset="0"/>
              <a:ea typeface="PMingLiU" pitchFamily="18" charset="-120"/>
              <a:cs typeface="Arial" pitchFamily="34" charset="0"/>
            </a:rPr>
            <a:t>hh</a:t>
          </a:r>
          <a:r>
            <a:rPr lang="en-GB" altLang="zh-TW" sz="1400" b="1" kern="1200" dirty="0" smtClean="0">
              <a:latin typeface="Cambria" pitchFamily="18" charset="0"/>
              <a:ea typeface="PMingLiU" pitchFamily="18" charset="-120"/>
              <a:cs typeface="Arial" pitchFamily="34" charset="0"/>
            </a:rPr>
            <a:t> member </a:t>
          </a:r>
          <a:r>
            <a:rPr lang="en-GB" altLang="zh-TW" sz="1400" kern="1200" dirty="0" smtClean="0">
              <a:latin typeface="Cambria" pitchFamily="18" charset="0"/>
              <a:ea typeface="PMingLiU" pitchFamily="18" charset="-120"/>
              <a:cs typeface="Arial" pitchFamily="34" charset="0"/>
            </a:rPr>
            <a:t>the number and types of livestock  under his/her sole or joint  management </a:t>
          </a:r>
        </a:p>
        <a:p>
          <a:pPr lvl="0" algn="ctr" defTabSz="622300">
            <a:lnSpc>
              <a:spcPct val="90000"/>
            </a:lnSpc>
            <a:spcBef>
              <a:spcPct val="0"/>
            </a:spcBef>
            <a:spcAft>
              <a:spcPct val="35000"/>
            </a:spcAft>
          </a:pPr>
          <a:r>
            <a:rPr lang="en-GB" altLang="zh-TW" sz="1400" kern="1200" dirty="0" smtClean="0">
              <a:latin typeface="Cambria" pitchFamily="18" charset="0"/>
              <a:ea typeface="PMingLiU" pitchFamily="18" charset="-120"/>
              <a:cs typeface="Arial" pitchFamily="34" charset="0"/>
            </a:rPr>
            <a:t>( </a:t>
          </a:r>
          <a:r>
            <a:rPr lang="en-GB" altLang="zh-TW" sz="1400" b="1" u="sng" kern="1200" dirty="0" smtClean="0">
              <a:latin typeface="Cambria" pitchFamily="18" charset="0"/>
              <a:ea typeface="PMingLiU" pitchFamily="18" charset="-120"/>
              <a:cs typeface="Arial" pitchFamily="34" charset="0"/>
            </a:rPr>
            <a:t>recommended way);</a:t>
          </a:r>
          <a:endParaRPr lang="en-GB" altLang="zh-TW" sz="1400" b="1" u="sng" kern="1200" dirty="0" smtClean="0">
            <a:latin typeface="Cambria" pitchFamily="18" charset="0"/>
          </a:endParaRPr>
        </a:p>
      </dsp:txBody>
      <dsp:txXfrm>
        <a:off x="373738" y="1285635"/>
        <a:ext cx="2613454" cy="1194119"/>
      </dsp:txXfrm>
    </dsp:sp>
    <dsp:sp modelId="{F18FB79C-E6EF-45FC-A62F-626EBA6C54DE}">
      <dsp:nvSpPr>
        <dsp:cNvPr id="0" name=""/>
        <dsp:cNvSpPr/>
      </dsp:nvSpPr>
      <dsp:spPr>
        <a:xfrm>
          <a:off x="383919" y="2695280"/>
          <a:ext cx="2687756" cy="14556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0" lang="en-GB" altLang="zh-TW" sz="1400" b="1" strike="noStrike" kern="1200" cap="none" normalizeH="0" baseline="0" dirty="0" smtClean="0">
              <a:ln/>
              <a:effectLst/>
              <a:latin typeface="Cambria" pitchFamily="18" charset="0"/>
              <a:ea typeface="PMingLiU" pitchFamily="18" charset="-120"/>
              <a:cs typeface="Arial" pitchFamily="34" charset="0"/>
            </a:rPr>
            <a:t>(ii) </a:t>
          </a:r>
          <a:r>
            <a:rPr kumimoji="0" lang="en-GB" altLang="zh-TW" sz="1400" b="0" strike="noStrike" kern="1200" cap="none" normalizeH="0" baseline="0" dirty="0" smtClean="0">
              <a:ln/>
              <a:effectLst/>
              <a:latin typeface="Cambria" pitchFamily="18" charset="0"/>
              <a:ea typeface="PMingLiU" pitchFamily="18" charset="-120"/>
              <a:cs typeface="Arial" pitchFamily="34" charset="0"/>
            </a:rPr>
            <a:t>Indicating out of the total number of each livestock type already reported in the livestock  section, the number under the management of a male, a female or jointly  by male and female household members.</a:t>
          </a:r>
          <a:endParaRPr lang="es-AR" sz="1400" b="0" kern="1200" dirty="0"/>
        </a:p>
      </dsp:txBody>
      <dsp:txXfrm>
        <a:off x="426553" y="2737914"/>
        <a:ext cx="2602488" cy="1370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429CA-6148-4455-9613-A84BD8C10A1F}">
      <dsp:nvSpPr>
        <dsp:cNvPr id="0" name=""/>
        <dsp:cNvSpPr/>
      </dsp:nvSpPr>
      <dsp:spPr>
        <a:xfrm>
          <a:off x="0" y="0"/>
          <a:ext cx="3359696" cy="4536504"/>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altLang="zh-TW" sz="2500" b="1" strike="noStrike" kern="1200"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kern="1200" cap="none" normalizeH="0" baseline="0" dirty="0" smtClean="0">
            <a:ln/>
            <a:effectLst/>
            <a:latin typeface="Cambria" pitchFamily="18" charset="0"/>
            <a:ea typeface="PMingLiU" pitchFamily="18" charset="-120"/>
            <a:cs typeface="Arial" pitchFamily="34" charset="0"/>
          </a:endParaRPr>
        </a:p>
      </dsp:txBody>
      <dsp:txXfrm>
        <a:off x="0" y="0"/>
        <a:ext cx="3359696" cy="1360951"/>
      </dsp:txXfrm>
    </dsp:sp>
    <dsp:sp modelId="{B83640E9-1DCC-475C-BE1E-C724B91B070F}">
      <dsp:nvSpPr>
        <dsp:cNvPr id="0" name=""/>
        <dsp:cNvSpPr/>
      </dsp:nvSpPr>
      <dsp:spPr>
        <a:xfrm>
          <a:off x="336587" y="1248484"/>
          <a:ext cx="2687756" cy="126842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n-GB" altLang="zh-TW" sz="1600" b="1" kern="1200" dirty="0" smtClean="0">
              <a:latin typeface="Cambria" pitchFamily="18" charset="0"/>
              <a:ea typeface="PMingLiU" pitchFamily="18" charset="-120"/>
              <a:cs typeface="Arial" pitchFamily="34" charset="0"/>
            </a:rPr>
            <a:t>(</a:t>
          </a:r>
          <a:r>
            <a:rPr lang="en-GB" altLang="zh-TW" sz="1600" b="1" kern="1200" dirty="0" err="1" smtClean="0">
              <a:latin typeface="Cambria" pitchFamily="18" charset="0"/>
              <a:ea typeface="PMingLiU" pitchFamily="18" charset="-120"/>
              <a:cs typeface="Arial" pitchFamily="34" charset="0"/>
            </a:rPr>
            <a:t>i</a:t>
          </a:r>
          <a:r>
            <a:rPr lang="en-GB" altLang="zh-TW" sz="1600" b="1" kern="1200" dirty="0" smtClean="0">
              <a:latin typeface="Cambria" pitchFamily="18" charset="0"/>
              <a:ea typeface="PMingLiU" pitchFamily="18" charset="-120"/>
              <a:cs typeface="Arial" pitchFamily="34" charset="0"/>
            </a:rPr>
            <a:t>) </a:t>
          </a:r>
          <a:r>
            <a:rPr lang="en-GB" altLang="zh-TW" sz="1600" kern="1200" dirty="0" smtClean="0">
              <a:latin typeface="Cambria" pitchFamily="18" charset="0"/>
              <a:ea typeface="PMingLiU" pitchFamily="18" charset="-120"/>
              <a:cs typeface="Arial" pitchFamily="34" charset="0"/>
            </a:rPr>
            <a:t>Identifying, for </a:t>
          </a:r>
          <a:r>
            <a:rPr lang="en-GB" altLang="zh-TW" sz="1600" b="1" kern="1200" dirty="0" smtClean="0">
              <a:latin typeface="Cambria" pitchFamily="18" charset="0"/>
              <a:ea typeface="PMingLiU" pitchFamily="18" charset="-120"/>
              <a:cs typeface="Arial" pitchFamily="34" charset="0"/>
            </a:rPr>
            <a:t>each </a:t>
          </a:r>
          <a:r>
            <a:rPr lang="en-GB" altLang="zh-TW" sz="1600" b="1" kern="1200" dirty="0" err="1" smtClean="0">
              <a:latin typeface="Cambria" pitchFamily="18" charset="0"/>
              <a:ea typeface="PMingLiU" pitchFamily="18" charset="-120"/>
              <a:cs typeface="Arial" pitchFamily="34" charset="0"/>
            </a:rPr>
            <a:t>hh</a:t>
          </a:r>
          <a:r>
            <a:rPr lang="en-GB" altLang="zh-TW" sz="1600" b="1" kern="1200" dirty="0" smtClean="0">
              <a:latin typeface="Cambria" pitchFamily="18" charset="0"/>
              <a:ea typeface="PMingLiU" pitchFamily="18" charset="-120"/>
              <a:cs typeface="Arial" pitchFamily="34" charset="0"/>
            </a:rPr>
            <a:t> member </a:t>
          </a:r>
          <a:r>
            <a:rPr lang="en-GB" altLang="zh-TW" sz="1600" kern="1200" dirty="0" smtClean="0">
              <a:latin typeface="Cambria" pitchFamily="18" charset="0"/>
              <a:ea typeface="PMingLiU" pitchFamily="18" charset="-120"/>
              <a:cs typeface="Arial" pitchFamily="34" charset="0"/>
            </a:rPr>
            <a:t>the area owned solely or jointly by him/her.* </a:t>
          </a:r>
        </a:p>
        <a:p>
          <a:pPr lvl="0" algn="ctr" defTabSz="711200">
            <a:lnSpc>
              <a:spcPct val="90000"/>
            </a:lnSpc>
            <a:spcBef>
              <a:spcPct val="0"/>
            </a:spcBef>
            <a:spcAft>
              <a:spcPct val="35000"/>
            </a:spcAft>
          </a:pPr>
          <a:r>
            <a:rPr lang="en-GB" altLang="zh-TW" sz="1600" kern="1200" dirty="0" smtClean="0">
              <a:latin typeface="Cambria" pitchFamily="18" charset="0"/>
              <a:ea typeface="PMingLiU" pitchFamily="18" charset="-120"/>
              <a:cs typeface="Arial" pitchFamily="34" charset="0"/>
            </a:rPr>
            <a:t>( </a:t>
          </a:r>
          <a:r>
            <a:rPr lang="en-GB" altLang="zh-TW" sz="1600" b="1" u="sng" kern="1200" dirty="0" smtClean="0">
              <a:latin typeface="Cambria" pitchFamily="18" charset="0"/>
              <a:ea typeface="PMingLiU" pitchFamily="18" charset="-120"/>
              <a:cs typeface="Arial" pitchFamily="34" charset="0"/>
            </a:rPr>
            <a:t>recommended way);</a:t>
          </a:r>
          <a:endParaRPr lang="en-GB" altLang="zh-TW" sz="1600" b="1" u="sng" kern="1200" dirty="0" smtClean="0">
            <a:latin typeface="Cambria" pitchFamily="18" charset="0"/>
          </a:endParaRPr>
        </a:p>
      </dsp:txBody>
      <dsp:txXfrm>
        <a:off x="373738" y="1285635"/>
        <a:ext cx="2613454" cy="1194119"/>
      </dsp:txXfrm>
    </dsp:sp>
    <dsp:sp modelId="{F18FB79C-E6EF-45FC-A62F-626EBA6C54DE}">
      <dsp:nvSpPr>
        <dsp:cNvPr id="0" name=""/>
        <dsp:cNvSpPr/>
      </dsp:nvSpPr>
      <dsp:spPr>
        <a:xfrm>
          <a:off x="383919" y="2695280"/>
          <a:ext cx="2687756" cy="14556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kumimoji="0" lang="en-GB" altLang="zh-TW" sz="1600" b="1" strike="noStrike" kern="1200" cap="none" normalizeH="0" baseline="0" dirty="0" smtClean="0">
              <a:ln/>
              <a:effectLst/>
              <a:latin typeface="Cambria" pitchFamily="18" charset="0"/>
              <a:ea typeface="PMingLiU" pitchFamily="18" charset="-120"/>
              <a:cs typeface="Arial" pitchFamily="34" charset="0"/>
            </a:rPr>
            <a:t>(ii) </a:t>
          </a:r>
          <a:r>
            <a:rPr kumimoji="0" lang="en-GB" altLang="zh-TW" sz="1600" b="0" strike="noStrike" kern="1200" cap="none" normalizeH="0" baseline="0" dirty="0" smtClean="0">
              <a:ln/>
              <a:effectLst/>
              <a:latin typeface="Cambria" pitchFamily="18" charset="0"/>
              <a:ea typeface="PMingLiU" pitchFamily="18" charset="-120"/>
              <a:cs typeface="Arial" pitchFamily="34" charset="0"/>
            </a:rPr>
            <a:t>Disaggregating the owned area already reported in Theme 2 Land into areas owned by a male, a female or jointly by male and female household members.</a:t>
          </a:r>
          <a:endParaRPr lang="es-AR" sz="1600" b="0" kern="1200" dirty="0"/>
        </a:p>
      </dsp:txBody>
      <dsp:txXfrm>
        <a:off x="426553" y="2737914"/>
        <a:ext cx="2602488" cy="13703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429CA-6148-4455-9613-A84BD8C10A1F}">
      <dsp:nvSpPr>
        <dsp:cNvPr id="0" name=""/>
        <dsp:cNvSpPr/>
      </dsp:nvSpPr>
      <dsp:spPr>
        <a:xfrm>
          <a:off x="0" y="0"/>
          <a:ext cx="3359696" cy="4536504"/>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kumimoji="0" lang="en-GB" altLang="zh-TW" sz="2500" b="1" strike="noStrike" kern="1200" cap="none" normalizeH="0" baseline="0" dirty="0" smtClean="0">
              <a:ln/>
              <a:effectLst/>
              <a:latin typeface="Cambria" pitchFamily="18" charset="0"/>
              <a:ea typeface="PMingLiU" pitchFamily="18" charset="-120"/>
              <a:cs typeface="Arial" pitchFamily="34" charset="0"/>
            </a:rPr>
            <a:t>These data may be collected by:</a:t>
          </a:r>
          <a:endParaRPr kumimoji="0" lang="en-GB" altLang="zh-TW" sz="1800" b="0" strike="noStrike" kern="1200" cap="none" normalizeH="0" baseline="0" dirty="0" smtClean="0">
            <a:ln/>
            <a:effectLst/>
            <a:latin typeface="Cambria" pitchFamily="18" charset="0"/>
            <a:ea typeface="PMingLiU" pitchFamily="18" charset="-120"/>
            <a:cs typeface="Arial" pitchFamily="34" charset="0"/>
          </a:endParaRPr>
        </a:p>
      </dsp:txBody>
      <dsp:txXfrm>
        <a:off x="0" y="0"/>
        <a:ext cx="3359696" cy="1360951"/>
      </dsp:txXfrm>
    </dsp:sp>
    <dsp:sp modelId="{B83640E9-1DCC-475C-BE1E-C724B91B070F}">
      <dsp:nvSpPr>
        <dsp:cNvPr id="0" name=""/>
        <dsp:cNvSpPr/>
      </dsp:nvSpPr>
      <dsp:spPr>
        <a:xfrm>
          <a:off x="336587" y="1248484"/>
          <a:ext cx="2687756" cy="1268421"/>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GB" altLang="zh-TW" sz="1400" b="1" kern="1200" dirty="0" smtClean="0">
              <a:latin typeface="Cambria" pitchFamily="18" charset="0"/>
              <a:ea typeface="PMingLiU" pitchFamily="18" charset="-120"/>
              <a:cs typeface="Arial" pitchFamily="34" charset="0"/>
            </a:rPr>
            <a:t>(</a:t>
          </a:r>
          <a:r>
            <a:rPr lang="en-GB" altLang="zh-TW" sz="1400" b="1" kern="1200" dirty="0" err="1" smtClean="0">
              <a:latin typeface="Cambria" pitchFamily="18" charset="0"/>
              <a:ea typeface="PMingLiU" pitchFamily="18" charset="-120"/>
              <a:cs typeface="Arial" pitchFamily="34" charset="0"/>
            </a:rPr>
            <a:t>i</a:t>
          </a:r>
          <a:r>
            <a:rPr lang="en-GB" altLang="zh-TW" sz="1400" b="1" kern="1200" dirty="0" smtClean="0">
              <a:latin typeface="Cambria" pitchFamily="18" charset="0"/>
              <a:ea typeface="PMingLiU" pitchFamily="18" charset="-120"/>
              <a:cs typeface="Arial" pitchFamily="34" charset="0"/>
            </a:rPr>
            <a:t>) </a:t>
          </a:r>
          <a:r>
            <a:rPr lang="en-GB" altLang="zh-TW" sz="1400" kern="1200" dirty="0" smtClean="0">
              <a:latin typeface="Cambria" pitchFamily="18" charset="0"/>
              <a:ea typeface="PMingLiU" pitchFamily="18" charset="-120"/>
              <a:cs typeface="Arial" pitchFamily="34" charset="0"/>
            </a:rPr>
            <a:t>Identifying, for </a:t>
          </a:r>
          <a:r>
            <a:rPr lang="en-GB" altLang="zh-TW" sz="1400" b="1" kern="1200" dirty="0" smtClean="0">
              <a:latin typeface="Cambria" pitchFamily="18" charset="0"/>
              <a:ea typeface="PMingLiU" pitchFamily="18" charset="-120"/>
              <a:cs typeface="Arial" pitchFamily="34" charset="0"/>
            </a:rPr>
            <a:t>each </a:t>
          </a:r>
          <a:r>
            <a:rPr lang="en-GB" altLang="zh-TW" sz="1400" b="1" kern="1200" dirty="0" err="1" smtClean="0">
              <a:latin typeface="Cambria" pitchFamily="18" charset="0"/>
              <a:ea typeface="PMingLiU" pitchFamily="18" charset="-120"/>
              <a:cs typeface="Arial" pitchFamily="34" charset="0"/>
            </a:rPr>
            <a:t>hh</a:t>
          </a:r>
          <a:r>
            <a:rPr lang="en-GB" altLang="zh-TW" sz="1400" b="1" kern="1200" dirty="0" smtClean="0">
              <a:latin typeface="Cambria" pitchFamily="18" charset="0"/>
              <a:ea typeface="PMingLiU" pitchFamily="18" charset="-120"/>
              <a:cs typeface="Arial" pitchFamily="34" charset="0"/>
            </a:rPr>
            <a:t> member </a:t>
          </a:r>
          <a:r>
            <a:rPr lang="en-GB" altLang="zh-TW" sz="1400" kern="1200" dirty="0" smtClean="0">
              <a:latin typeface="Cambria" pitchFamily="18" charset="0"/>
              <a:ea typeface="PMingLiU" pitchFamily="18" charset="-120"/>
              <a:cs typeface="Arial" pitchFamily="34" charset="0"/>
            </a:rPr>
            <a:t>the number and type of livestock owned solely or jointly by him/her.* </a:t>
          </a:r>
        </a:p>
        <a:p>
          <a:pPr lvl="0" algn="ctr" defTabSz="622300">
            <a:lnSpc>
              <a:spcPct val="90000"/>
            </a:lnSpc>
            <a:spcBef>
              <a:spcPct val="0"/>
            </a:spcBef>
            <a:spcAft>
              <a:spcPct val="35000"/>
            </a:spcAft>
          </a:pPr>
          <a:r>
            <a:rPr lang="en-GB" altLang="zh-TW" sz="1400" kern="1200" dirty="0" smtClean="0">
              <a:latin typeface="Cambria" pitchFamily="18" charset="0"/>
              <a:ea typeface="PMingLiU" pitchFamily="18" charset="-120"/>
              <a:cs typeface="Arial" pitchFamily="34" charset="0"/>
            </a:rPr>
            <a:t>( </a:t>
          </a:r>
          <a:r>
            <a:rPr lang="en-GB" altLang="zh-TW" sz="1400" b="1" u="sng" kern="1200" dirty="0" smtClean="0">
              <a:latin typeface="Cambria" pitchFamily="18" charset="0"/>
              <a:ea typeface="PMingLiU" pitchFamily="18" charset="-120"/>
              <a:cs typeface="Arial" pitchFamily="34" charset="0"/>
            </a:rPr>
            <a:t>recommended way);</a:t>
          </a:r>
          <a:endParaRPr lang="en-GB" altLang="zh-TW" sz="1400" b="1" u="sng" kern="1200" dirty="0" smtClean="0">
            <a:latin typeface="Cambria" pitchFamily="18" charset="0"/>
          </a:endParaRPr>
        </a:p>
      </dsp:txBody>
      <dsp:txXfrm>
        <a:off x="373738" y="1285635"/>
        <a:ext cx="2613454" cy="1194119"/>
      </dsp:txXfrm>
    </dsp:sp>
    <dsp:sp modelId="{F18FB79C-E6EF-45FC-A62F-626EBA6C54DE}">
      <dsp:nvSpPr>
        <dsp:cNvPr id="0" name=""/>
        <dsp:cNvSpPr/>
      </dsp:nvSpPr>
      <dsp:spPr>
        <a:xfrm>
          <a:off x="383919" y="2695280"/>
          <a:ext cx="2687756" cy="1455646"/>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kumimoji="0" lang="en-GB" altLang="zh-TW" sz="1400" b="1" strike="noStrike" kern="1200" cap="none" normalizeH="0" baseline="0" dirty="0" smtClean="0">
              <a:ln/>
              <a:effectLst/>
              <a:latin typeface="Cambria" pitchFamily="18" charset="0"/>
              <a:ea typeface="PMingLiU" pitchFamily="18" charset="-120"/>
              <a:cs typeface="Arial" pitchFamily="34" charset="0"/>
            </a:rPr>
            <a:t>(ii) </a:t>
          </a:r>
          <a:r>
            <a:rPr kumimoji="0" lang="en-GB" altLang="zh-TW" sz="1400" b="0" strike="noStrike" kern="1200" cap="none" normalizeH="0" baseline="0" dirty="0" smtClean="0">
              <a:ln/>
              <a:effectLst/>
              <a:latin typeface="Cambria" pitchFamily="18" charset="0"/>
              <a:ea typeface="PMingLiU" pitchFamily="18" charset="-120"/>
              <a:cs typeface="Arial" pitchFamily="34" charset="0"/>
            </a:rPr>
            <a:t>Indicating out of the total number of each livestock type already reported in Theme 5. Livestock the number owned by a male, a female or jointly by male and female household members, including the holder. </a:t>
          </a:r>
          <a:endParaRPr lang="es-AR" sz="1400" b="0" kern="1200" dirty="0"/>
        </a:p>
      </dsp:txBody>
      <dsp:txXfrm>
        <a:off x="426553" y="2737914"/>
        <a:ext cx="2602488" cy="137037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3ECBE386-E582-4DE9-8CEF-2FA6AC32AC38}" type="datetimeFigureOut">
              <a:rPr lang="en-GB" smtClean="0"/>
              <a:pPr/>
              <a:t>16/05/2017</a:t>
            </a:fld>
            <a:endParaRPr lang="en-GB"/>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9A22ECAB-ABD0-44D4-9F71-A2C986270E9E}" type="slidenum">
              <a:rPr lang="en-GB" smtClean="0"/>
              <a:pPr/>
              <a:t>‹#›</a:t>
            </a:fld>
            <a:endParaRPr lang="en-GB"/>
          </a:p>
        </p:txBody>
      </p:sp>
    </p:spTree>
    <p:extLst>
      <p:ext uri="{BB962C8B-B14F-4D97-AF65-F5344CB8AC3E}">
        <p14:creationId xmlns:p14="http://schemas.microsoft.com/office/powerpoint/2010/main" val="14336840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771D7FA6-91FE-4DE7-A6F8-22EF5C38D96D}" type="datetimeFigureOut">
              <a:rPr lang="es-ES" smtClean="0"/>
              <a:pPr/>
              <a:t>16/05/2017</a:t>
            </a:fld>
            <a:endParaRPr lang="en-US"/>
          </a:p>
        </p:txBody>
      </p:sp>
      <p:sp>
        <p:nvSpPr>
          <p:cNvPr id="4" name="3 Marcador de imagen de diapositiva"/>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203A3BD1-CCEE-49E2-989C-23ADA6FBCA94}" type="slidenum">
              <a:rPr lang="en-US" smtClean="0"/>
              <a:pPr/>
              <a:t>‹#›</a:t>
            </a:fld>
            <a:endParaRPr lang="en-US"/>
          </a:p>
        </p:txBody>
      </p:sp>
    </p:spTree>
    <p:extLst>
      <p:ext uri="{BB962C8B-B14F-4D97-AF65-F5344CB8AC3E}">
        <p14:creationId xmlns:p14="http://schemas.microsoft.com/office/powerpoint/2010/main" val="10226951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86A3-2E31-4C9B-B0BE-45709ADB9841}" type="slidenum">
              <a:rPr lang="en-US" smtClean="0"/>
              <a:pPr/>
              <a:t>1</a:t>
            </a:fld>
            <a:endParaRPr lang="en-US"/>
          </a:p>
        </p:txBody>
      </p:sp>
    </p:spTree>
    <p:extLst>
      <p:ext uri="{BB962C8B-B14F-4D97-AF65-F5344CB8AC3E}">
        <p14:creationId xmlns:p14="http://schemas.microsoft.com/office/powerpoint/2010/main" val="1217600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international  comparison purposes, educational attainment  should  be  classified  into  at  least  three levels  of  education: </a:t>
            </a:r>
            <a:r>
              <a:rPr lang="en-US" b="1" dirty="0" smtClean="0"/>
              <a:t>primary, secondary</a:t>
            </a:r>
            <a:r>
              <a:rPr lang="en-US" dirty="0" smtClean="0"/>
              <a:t>, and </a:t>
            </a:r>
            <a:r>
              <a:rPr lang="en-US" b="1" dirty="0" smtClean="0"/>
              <a:t>post-secondary</a:t>
            </a:r>
            <a:r>
              <a:rPr lang="en-US" dirty="0" smtClean="0"/>
              <a:t>. Each level may be further subdivided to meet national needs.</a:t>
            </a:r>
            <a:endParaRPr lang="es-AR" dirty="0"/>
          </a:p>
        </p:txBody>
      </p:sp>
      <p:sp>
        <p:nvSpPr>
          <p:cNvPr id="4" name="Slide Number Placeholder 3"/>
          <p:cNvSpPr>
            <a:spLocks noGrp="1"/>
          </p:cNvSpPr>
          <p:nvPr>
            <p:ph type="sldNum" sz="quarter" idx="10"/>
          </p:nvPr>
        </p:nvSpPr>
        <p:spPr/>
        <p:txBody>
          <a:bodyPr/>
          <a:lstStyle/>
          <a:p>
            <a:fld id="{203A3BD1-CCEE-49E2-989C-23ADA6FBCA94}" type="slidenum">
              <a:rPr lang="en-US" smtClean="0"/>
              <a:pPr/>
              <a:t>12</a:t>
            </a:fld>
            <a:endParaRPr lang="en-US"/>
          </a:p>
        </p:txBody>
      </p:sp>
    </p:spTree>
    <p:extLst>
      <p:ext uri="{BB962C8B-B14F-4D97-AF65-F5344CB8AC3E}">
        <p14:creationId xmlns:p14="http://schemas.microsoft.com/office/powerpoint/2010/main" val="219681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latin typeface="+mn-lt"/>
                <a:cs typeface="+mn-cs"/>
              </a:rPr>
              <a:t>This item relates to the training or education received by the holder for a specific field or task in agriculture </a:t>
            </a:r>
            <a:endParaRPr lang="en-US" dirty="0"/>
          </a:p>
        </p:txBody>
      </p:sp>
      <p:sp>
        <p:nvSpPr>
          <p:cNvPr id="4" name="3 Marcador de número de diapositiva"/>
          <p:cNvSpPr>
            <a:spLocks noGrp="1"/>
          </p:cNvSpPr>
          <p:nvPr>
            <p:ph type="sldNum" sz="quarter" idx="10"/>
          </p:nvPr>
        </p:nvSpPr>
        <p:spPr/>
        <p:txBody>
          <a:bodyPr/>
          <a:lstStyle/>
          <a:p>
            <a:fld id="{203A3BD1-CCEE-49E2-989C-23ADA6FBCA94}" type="slidenum">
              <a:rPr lang="en-US" smtClean="0"/>
              <a:pPr/>
              <a:t>13</a:t>
            </a:fld>
            <a:endParaRPr lang="en-US"/>
          </a:p>
        </p:txBody>
      </p:sp>
    </p:spTree>
    <p:extLst>
      <p:ext uri="{BB962C8B-B14F-4D97-AF65-F5344CB8AC3E}">
        <p14:creationId xmlns:p14="http://schemas.microsoft.com/office/powerpoint/2010/main" val="4029346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3A3BD1-CCEE-49E2-989C-23ADA6FBCA94}" type="slidenum">
              <a:rPr lang="en-US" smtClean="0"/>
              <a:pPr/>
              <a:t>14</a:t>
            </a:fld>
            <a:endParaRPr lang="en-US"/>
          </a:p>
        </p:txBody>
      </p:sp>
    </p:spTree>
    <p:extLst>
      <p:ext uri="{BB962C8B-B14F-4D97-AF65-F5344CB8AC3E}">
        <p14:creationId xmlns:p14="http://schemas.microsoft.com/office/powerpoint/2010/main" val="320597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69875" indent="-187325">
              <a:lnSpc>
                <a:spcPct val="80000"/>
              </a:lnSpc>
            </a:pPr>
            <a:r>
              <a:rPr lang="en-US" sz="1200" dirty="0" smtClean="0"/>
              <a:t>In consequence the items referred to sub-holding and sub-holder and those related to them were changed as: </a:t>
            </a:r>
          </a:p>
          <a:p>
            <a:pPr marL="269875" indent="-187325">
              <a:lnSpc>
                <a:spcPct val="80000"/>
              </a:lnSpc>
              <a:buNone/>
            </a:pPr>
            <a:r>
              <a:rPr lang="en-US" sz="1200" dirty="0" smtClean="0"/>
              <a:t>	sex of household members making managerial decisions; </a:t>
            </a:r>
          </a:p>
          <a:p>
            <a:pPr marL="269875" indent="-187325">
              <a:lnSpc>
                <a:spcPct val="80000"/>
              </a:lnSpc>
              <a:buNone/>
            </a:pPr>
            <a:r>
              <a:rPr lang="en-US" sz="1200" dirty="0" smtClean="0"/>
              <a:t>	area of crops by sex of the person managing them; </a:t>
            </a:r>
          </a:p>
          <a:p>
            <a:pPr marL="269875" indent="-187325">
              <a:lnSpc>
                <a:spcPct val="80000"/>
              </a:lnSpc>
              <a:buNone/>
            </a:pPr>
            <a:r>
              <a:rPr lang="en-US" sz="1200" dirty="0" smtClean="0"/>
              <a:t>	number of livestock by sex of the person managing them;  </a:t>
            </a:r>
          </a:p>
          <a:p>
            <a:pPr marL="269875" indent="-187325">
              <a:lnSpc>
                <a:spcPct val="80000"/>
              </a:lnSpc>
              <a:buNone/>
            </a:pPr>
            <a:r>
              <a:rPr lang="en-US" sz="1200" dirty="0" smtClean="0"/>
              <a:t>	area of land owned by sex of the owner; number of livestock owned by sex of the owner.</a:t>
            </a:r>
          </a:p>
        </p:txBody>
      </p:sp>
      <p:sp>
        <p:nvSpPr>
          <p:cNvPr id="4" name="Slide Number Placeholder 3"/>
          <p:cNvSpPr>
            <a:spLocks noGrp="1"/>
          </p:cNvSpPr>
          <p:nvPr>
            <p:ph type="sldNum" sz="quarter" idx="10"/>
          </p:nvPr>
        </p:nvSpPr>
        <p:spPr/>
        <p:txBody>
          <a:bodyPr/>
          <a:lstStyle/>
          <a:p>
            <a:fld id="{203A3BD1-CCEE-49E2-989C-23ADA6FBCA94}" type="slidenum">
              <a:rPr lang="en-US" smtClean="0"/>
              <a:pPr/>
              <a:t>16</a:t>
            </a:fld>
            <a:endParaRPr lang="en-US"/>
          </a:p>
        </p:txBody>
      </p:sp>
    </p:spTree>
    <p:extLst>
      <p:ext uri="{BB962C8B-B14F-4D97-AF65-F5344CB8AC3E}">
        <p14:creationId xmlns:p14="http://schemas.microsoft.com/office/powerpoint/2010/main" val="78055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first three refer to </a:t>
            </a:r>
            <a:r>
              <a:rPr lang="en-US" u="sng" dirty="0" smtClean="0"/>
              <a:t>management </a:t>
            </a:r>
            <a:r>
              <a:rPr lang="en-US" dirty="0" smtClean="0"/>
              <a:t>while the last two refer to </a:t>
            </a:r>
            <a:r>
              <a:rPr lang="en-US" u="sng" dirty="0" smtClean="0"/>
              <a:t>ownership</a:t>
            </a:r>
            <a:r>
              <a:rPr lang="en-US" dirty="0" smtClean="0"/>
              <a:t>:</a:t>
            </a:r>
          </a:p>
          <a:p>
            <a:endParaRPr lang="es-AR" dirty="0" smtClean="0"/>
          </a:p>
          <a:p>
            <a:r>
              <a:rPr lang="es-AR" dirty="0" err="1" smtClean="0"/>
              <a:t>The</a:t>
            </a:r>
            <a:r>
              <a:rPr lang="es-AR" dirty="0" smtClean="0"/>
              <a:t> </a:t>
            </a:r>
            <a:r>
              <a:rPr lang="es-AR" dirty="0" err="1" smtClean="0"/>
              <a:t>items</a:t>
            </a:r>
            <a:r>
              <a:rPr lang="es-AR" dirty="0" smtClean="0"/>
              <a:t> </a:t>
            </a:r>
            <a:r>
              <a:rPr lang="es-AR" dirty="0" err="1" smtClean="0"/>
              <a:t>included</a:t>
            </a:r>
            <a:r>
              <a:rPr lang="es-AR" dirty="0" smtClean="0"/>
              <a:t> in </a:t>
            </a:r>
            <a:r>
              <a:rPr lang="es-AR" dirty="0" err="1" smtClean="0"/>
              <a:t>the</a:t>
            </a:r>
            <a:r>
              <a:rPr lang="es-AR" dirty="0" smtClean="0"/>
              <a:t> </a:t>
            </a:r>
            <a:r>
              <a:rPr lang="es-AR" dirty="0" err="1" smtClean="0"/>
              <a:t>theme</a:t>
            </a:r>
            <a:r>
              <a:rPr lang="es-AR" dirty="0" smtClean="0"/>
              <a:t> are 5:  </a:t>
            </a:r>
            <a:r>
              <a:rPr lang="es-AR" u="sng" dirty="0" smtClean="0"/>
              <a:t>3 </a:t>
            </a:r>
            <a:r>
              <a:rPr lang="es-AR" u="sng" dirty="0" err="1" smtClean="0"/>
              <a:t>for</a:t>
            </a:r>
            <a:r>
              <a:rPr lang="es-AR" u="sng" dirty="0" smtClean="0"/>
              <a:t> </a:t>
            </a:r>
            <a:r>
              <a:rPr lang="es-AR" u="sng" dirty="0" err="1" smtClean="0"/>
              <a:t>distribution</a:t>
            </a:r>
            <a:r>
              <a:rPr lang="es-AR" u="sng" dirty="0" smtClean="0"/>
              <a:t> of </a:t>
            </a:r>
            <a:r>
              <a:rPr lang="es-AR" u="sng" dirty="0" err="1" smtClean="0"/>
              <a:t>decisions</a:t>
            </a:r>
            <a:r>
              <a:rPr lang="es-AR" dirty="0" smtClean="0"/>
              <a:t> and </a:t>
            </a:r>
            <a:r>
              <a:rPr lang="es-AR" u="sng" dirty="0" smtClean="0"/>
              <a:t>2 </a:t>
            </a:r>
            <a:r>
              <a:rPr lang="es-AR" u="sng" dirty="0" err="1" smtClean="0"/>
              <a:t>for</a:t>
            </a:r>
            <a:r>
              <a:rPr lang="es-AR" u="sng" dirty="0" smtClean="0"/>
              <a:t> </a:t>
            </a:r>
            <a:r>
              <a:rPr lang="es-AR" u="sng" dirty="0" err="1" smtClean="0"/>
              <a:t>distribution</a:t>
            </a:r>
            <a:r>
              <a:rPr lang="es-AR" u="sng" dirty="0" smtClean="0"/>
              <a:t> of </a:t>
            </a:r>
            <a:r>
              <a:rPr lang="es-AR" u="sng" dirty="0" err="1" smtClean="0"/>
              <a:t>land</a:t>
            </a:r>
            <a:r>
              <a:rPr lang="es-AR" u="sng" dirty="0" smtClean="0"/>
              <a:t> and </a:t>
            </a:r>
            <a:r>
              <a:rPr lang="es-AR" u="sng" dirty="0" err="1" smtClean="0"/>
              <a:t>livestock</a:t>
            </a:r>
            <a:r>
              <a:rPr lang="es-AR" u="sng" dirty="0" smtClean="0"/>
              <a:t> </a:t>
            </a:r>
            <a:r>
              <a:rPr lang="es-AR" u="sng" dirty="0" err="1" smtClean="0"/>
              <a:t>ownership</a:t>
            </a:r>
            <a:r>
              <a:rPr lang="es-AR" u="sng" dirty="0" smtClean="0"/>
              <a:t> </a:t>
            </a:r>
          </a:p>
          <a:p>
            <a:endParaRPr lang="es-AR" dirty="0" smtClean="0"/>
          </a:p>
          <a:p>
            <a:r>
              <a:rPr lang="es-AR" dirty="0" err="1" smtClean="0"/>
              <a:t>All</a:t>
            </a:r>
            <a:r>
              <a:rPr lang="es-AR" dirty="0" smtClean="0"/>
              <a:t> </a:t>
            </a:r>
            <a:r>
              <a:rPr lang="es-AR" dirty="0" err="1" smtClean="0"/>
              <a:t>the</a:t>
            </a:r>
            <a:r>
              <a:rPr lang="es-AR" dirty="0" smtClean="0"/>
              <a:t> </a:t>
            </a:r>
            <a:r>
              <a:rPr lang="es-AR" dirty="0" err="1" smtClean="0"/>
              <a:t>items</a:t>
            </a:r>
            <a:r>
              <a:rPr lang="es-AR" dirty="0" smtClean="0"/>
              <a:t> are </a:t>
            </a:r>
            <a:r>
              <a:rPr lang="es-AR" dirty="0" err="1" smtClean="0"/>
              <a:t>additional</a:t>
            </a:r>
            <a:r>
              <a:rPr lang="es-AR" dirty="0" smtClean="0"/>
              <a:t> and </a:t>
            </a:r>
            <a:r>
              <a:rPr lang="es-AR" dirty="0" err="1" smtClean="0"/>
              <a:t>intended</a:t>
            </a:r>
            <a:r>
              <a:rPr lang="es-AR" dirty="0" smtClean="0"/>
              <a:t> </a:t>
            </a:r>
            <a:r>
              <a:rPr lang="es-AR" dirty="0" err="1" smtClean="0"/>
              <a:t>for</a:t>
            </a:r>
            <a:r>
              <a:rPr lang="es-AR" dirty="0" smtClean="0"/>
              <a:t> </a:t>
            </a:r>
            <a:r>
              <a:rPr lang="es-AR" dirty="0" err="1" smtClean="0"/>
              <a:t>those</a:t>
            </a:r>
            <a:r>
              <a:rPr lang="es-AR" dirty="0" smtClean="0"/>
              <a:t> </a:t>
            </a:r>
            <a:r>
              <a:rPr lang="es-AR" dirty="0" err="1" smtClean="0"/>
              <a:t>countries</a:t>
            </a:r>
            <a:r>
              <a:rPr lang="es-AR" dirty="0" smtClean="0"/>
              <a:t> </a:t>
            </a:r>
            <a:r>
              <a:rPr lang="es-AR" dirty="0" err="1" smtClean="0"/>
              <a:t>wishing</a:t>
            </a:r>
            <a:r>
              <a:rPr lang="es-AR" dirty="0" smtClean="0"/>
              <a:t> </a:t>
            </a:r>
            <a:r>
              <a:rPr lang="en-GB" dirty="0" smtClean="0">
                <a:latin typeface="Cambria" pitchFamily="18" charset="0"/>
                <a:cs typeface="Arial" charset="0"/>
              </a:rPr>
              <a:t>to collect such in-depth supplementary data. </a:t>
            </a:r>
          </a:p>
          <a:p>
            <a:endParaRPr lang="en-GB" dirty="0" smtClean="0">
              <a:latin typeface="Cambria" pitchFamily="18" charset="0"/>
              <a:cs typeface="Arial" charset="0"/>
            </a:endParaRPr>
          </a:p>
          <a:p>
            <a:r>
              <a:rPr lang="en-GB" dirty="0" smtClean="0">
                <a:latin typeface="Cambria" pitchFamily="18" charset="0"/>
                <a:cs typeface="Arial" charset="0"/>
              </a:rPr>
              <a:t>In terms of distribution of decisions we have included :...</a:t>
            </a:r>
          </a:p>
          <a:p>
            <a:endParaRPr lang="en-GB" dirty="0" smtClean="0">
              <a:latin typeface="Cambria" pitchFamily="18" charset="0"/>
              <a:cs typeface="Arial" charset="0"/>
            </a:endParaRPr>
          </a:p>
          <a:p>
            <a:r>
              <a:rPr lang="en-GB" dirty="0" smtClean="0">
                <a:latin typeface="Cambria" pitchFamily="18" charset="0"/>
                <a:cs typeface="Arial" charset="0"/>
              </a:rPr>
              <a:t>In terms of distribution of land and livestock ownership we have included:...</a:t>
            </a:r>
            <a:endParaRPr lang="es-AR" dirty="0" smtClean="0"/>
          </a:p>
        </p:txBody>
      </p:sp>
      <p:sp>
        <p:nvSpPr>
          <p:cNvPr id="4" name="Slide Number Placeholder 3"/>
          <p:cNvSpPr>
            <a:spLocks noGrp="1"/>
          </p:cNvSpPr>
          <p:nvPr>
            <p:ph type="sldNum" sz="quarter" idx="5"/>
          </p:nvPr>
        </p:nvSpPr>
        <p:spPr/>
        <p:txBody>
          <a:bodyPr/>
          <a:lstStyle/>
          <a:p>
            <a:pPr>
              <a:defRPr/>
            </a:pPr>
            <a:fld id="{7C00C904-0C79-40CF-A082-F8AC3BBA4293}" type="slidenum">
              <a:rPr lang="en-US" smtClean="0"/>
              <a:pPr>
                <a:defRPr/>
              </a:pPr>
              <a:t>18</a:t>
            </a:fld>
            <a:endParaRPr lang="en-US"/>
          </a:p>
        </p:txBody>
      </p:sp>
    </p:spTree>
    <p:extLst>
      <p:ext uri="{BB962C8B-B14F-4D97-AF65-F5344CB8AC3E}">
        <p14:creationId xmlns:p14="http://schemas.microsoft.com/office/powerpoint/2010/main" val="286946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list of managerial decisions to be investigated depends on country specificities. The list provided is merely indicative.</a:t>
            </a:r>
            <a:endParaRPr lang="en-US" dirty="0"/>
          </a:p>
        </p:txBody>
      </p:sp>
      <p:sp>
        <p:nvSpPr>
          <p:cNvPr id="4" name="3 Marcador de número de diapositiva"/>
          <p:cNvSpPr>
            <a:spLocks noGrp="1"/>
          </p:cNvSpPr>
          <p:nvPr>
            <p:ph type="sldNum" sz="quarter" idx="10"/>
          </p:nvPr>
        </p:nvSpPr>
        <p:spPr/>
        <p:txBody>
          <a:bodyPr/>
          <a:lstStyle/>
          <a:p>
            <a:fld id="{39EBC557-43A6-4F4C-8CCE-C7D94A8B09C7}" type="slidenum">
              <a:rPr lang="en-US" smtClean="0"/>
              <a:pPr/>
              <a:t>20</a:t>
            </a:fld>
            <a:endParaRPr lang="en-US"/>
          </a:p>
        </p:txBody>
      </p:sp>
    </p:spTree>
    <p:extLst>
      <p:ext uri="{BB962C8B-B14F-4D97-AF65-F5344CB8AC3E}">
        <p14:creationId xmlns:p14="http://schemas.microsoft.com/office/powerpoint/2010/main" val="2336687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203A3BD1-CCEE-49E2-989C-23ADA6FBCA94}" type="slidenum">
              <a:rPr lang="en-US" smtClean="0"/>
              <a:pPr/>
              <a:t>3</a:t>
            </a:fld>
            <a:endParaRPr lang="en-US"/>
          </a:p>
        </p:txBody>
      </p:sp>
    </p:spTree>
    <p:extLst>
      <p:ext uri="{BB962C8B-B14F-4D97-AF65-F5344CB8AC3E}">
        <p14:creationId xmlns:p14="http://schemas.microsoft.com/office/powerpoint/2010/main" val="2622013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t>However, </a:t>
            </a:r>
            <a:r>
              <a:rPr lang="en-US" sz="1200" b="1" dirty="0" smtClean="0"/>
              <a:t>Specific information</a:t>
            </a:r>
            <a:r>
              <a:rPr lang="en-US" sz="1200" dirty="0" smtClean="0"/>
              <a:t> about demographic and social characteristics of  households operating holdings are crucial to understand </a:t>
            </a:r>
            <a:r>
              <a:rPr lang="en-US" sz="1200" i="1" dirty="0" smtClean="0">
                <a:solidFill>
                  <a:srgbClr val="0070C0"/>
                </a:solidFill>
              </a:rPr>
              <a:t>farm management, agricultural decision processes, structure of holders’ families by sex and age, etc</a:t>
            </a:r>
            <a:r>
              <a:rPr lang="en-US" sz="1200" dirty="0" smtClean="0"/>
              <a:t>. </a:t>
            </a:r>
            <a:endParaRPr lang="es-ES" dirty="0"/>
          </a:p>
        </p:txBody>
      </p:sp>
      <p:sp>
        <p:nvSpPr>
          <p:cNvPr id="4" name="3 Marcador de número de diapositiva"/>
          <p:cNvSpPr>
            <a:spLocks noGrp="1"/>
          </p:cNvSpPr>
          <p:nvPr>
            <p:ph type="sldNum" sz="quarter" idx="10"/>
          </p:nvPr>
        </p:nvSpPr>
        <p:spPr/>
        <p:txBody>
          <a:bodyPr/>
          <a:lstStyle/>
          <a:p>
            <a:fld id="{203A3BD1-CCEE-49E2-989C-23ADA6FBCA94}" type="slidenum">
              <a:rPr lang="en-US" smtClean="0"/>
              <a:pPr/>
              <a:t>4</a:t>
            </a:fld>
            <a:endParaRPr lang="en-US"/>
          </a:p>
        </p:txBody>
      </p:sp>
    </p:spTree>
    <p:extLst>
      <p:ext uri="{BB962C8B-B14F-4D97-AF65-F5344CB8AC3E}">
        <p14:creationId xmlns:p14="http://schemas.microsoft.com/office/powerpoint/2010/main" val="79925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Theme</a:t>
            </a:r>
            <a:r>
              <a:rPr lang="es-AR" dirty="0" smtClean="0"/>
              <a:t> 8</a:t>
            </a:r>
            <a:r>
              <a:rPr lang="es-AR" baseline="0" dirty="0" smtClean="0"/>
              <a:t> </a:t>
            </a:r>
            <a:r>
              <a:rPr lang="es-AR" baseline="0" dirty="0" err="1" smtClean="0"/>
              <a:t>Demographic</a:t>
            </a:r>
            <a:r>
              <a:rPr lang="es-AR" baseline="0" dirty="0" smtClean="0"/>
              <a:t> and social </a:t>
            </a:r>
            <a:r>
              <a:rPr lang="es-AR" baseline="0" dirty="0" err="1" smtClean="0"/>
              <a:t>characteristics</a:t>
            </a:r>
            <a:r>
              <a:rPr lang="es-AR" baseline="0" dirty="0" smtClean="0"/>
              <a:t> </a:t>
            </a:r>
            <a:r>
              <a:rPr lang="es-AR" baseline="0" dirty="0" err="1" smtClean="0"/>
              <a:t>comprises</a:t>
            </a:r>
            <a:r>
              <a:rPr lang="es-AR" baseline="0" dirty="0" smtClean="0"/>
              <a:t> 7 </a:t>
            </a:r>
            <a:r>
              <a:rPr lang="es-AR" baseline="0" dirty="0" err="1" smtClean="0"/>
              <a:t>items</a:t>
            </a:r>
            <a:r>
              <a:rPr lang="es-AR" baseline="0" dirty="0" smtClean="0"/>
              <a:t>:</a:t>
            </a:r>
          </a:p>
          <a:p>
            <a:endParaRPr lang="es-AR" baseline="0" dirty="0" smtClean="0"/>
          </a:p>
          <a:p>
            <a:pPr>
              <a:buFont typeface="Wingdings" pitchFamily="2" charset="2"/>
              <a:buChar char="§"/>
            </a:pPr>
            <a:r>
              <a:rPr lang="es-AR" b="0" baseline="0" dirty="0" smtClean="0"/>
              <a:t> </a:t>
            </a:r>
            <a:r>
              <a:rPr lang="es-AR" b="1" baseline="0" dirty="0" smtClean="0"/>
              <a:t>2 </a:t>
            </a:r>
            <a:r>
              <a:rPr lang="es-AR" b="1" baseline="0" dirty="0" err="1" smtClean="0"/>
              <a:t>for</a:t>
            </a:r>
            <a:r>
              <a:rPr lang="es-AR" b="1" baseline="0" dirty="0" smtClean="0"/>
              <a:t> </a:t>
            </a:r>
            <a:r>
              <a:rPr lang="es-AR" b="1" baseline="0" dirty="0" err="1" smtClean="0"/>
              <a:t>the</a:t>
            </a:r>
            <a:r>
              <a:rPr lang="es-AR" b="1" baseline="0" dirty="0" smtClean="0"/>
              <a:t> holding </a:t>
            </a:r>
            <a:r>
              <a:rPr lang="es-AR" b="0" baseline="0" dirty="0" smtClean="0"/>
              <a:t>(</a:t>
            </a:r>
            <a:r>
              <a:rPr lang="es-AR" b="0" baseline="0" dirty="0" err="1" smtClean="0"/>
              <a:t>one</a:t>
            </a:r>
            <a:r>
              <a:rPr lang="es-AR" b="0" baseline="0" dirty="0" smtClean="0"/>
              <a:t> </a:t>
            </a:r>
            <a:r>
              <a:rPr lang="es-AR" b="0" baseline="0" dirty="0" err="1" smtClean="0"/>
              <a:t>essential</a:t>
            </a:r>
            <a:r>
              <a:rPr lang="es-AR" b="0" baseline="0" dirty="0" smtClean="0"/>
              <a:t> </a:t>
            </a:r>
            <a:r>
              <a:rPr lang="es-AR" b="0" baseline="0" dirty="0" err="1" smtClean="0"/>
              <a:t>item</a:t>
            </a:r>
            <a:r>
              <a:rPr lang="es-AR" b="0" baseline="0" dirty="0" smtClean="0"/>
              <a:t> –</a:t>
            </a:r>
            <a:r>
              <a:rPr lang="es-AR" b="0" baseline="0" dirty="0" err="1" smtClean="0"/>
              <a:t>part</a:t>
            </a:r>
            <a:r>
              <a:rPr lang="es-AR" b="0" baseline="0" dirty="0" smtClean="0"/>
              <a:t> of </a:t>
            </a:r>
            <a:r>
              <a:rPr lang="es-AR" b="0" baseline="0" dirty="0" err="1" smtClean="0"/>
              <a:t>the</a:t>
            </a:r>
            <a:r>
              <a:rPr lang="es-AR" b="0" baseline="0" dirty="0" smtClean="0"/>
              <a:t> </a:t>
            </a:r>
            <a:r>
              <a:rPr lang="es-AR" b="0" baseline="0" dirty="0" err="1" smtClean="0"/>
              <a:t>minimum</a:t>
            </a:r>
            <a:r>
              <a:rPr lang="es-AR" b="0" baseline="0" dirty="0" smtClean="0"/>
              <a:t> data set </a:t>
            </a:r>
            <a:r>
              <a:rPr lang="es-AR" b="0" baseline="0" dirty="0" err="1" smtClean="0"/>
              <a:t>that</a:t>
            </a:r>
            <a:r>
              <a:rPr lang="es-AR" b="0" baseline="0" dirty="0" smtClean="0"/>
              <a:t> </a:t>
            </a:r>
            <a:r>
              <a:rPr lang="es-AR" b="0" baseline="0" dirty="0" err="1" smtClean="0"/>
              <a:t>all</a:t>
            </a:r>
            <a:r>
              <a:rPr lang="es-AR" b="0" baseline="0" dirty="0" smtClean="0"/>
              <a:t> country </a:t>
            </a:r>
            <a:r>
              <a:rPr lang="es-AR" b="0" baseline="0" dirty="0" err="1" smtClean="0"/>
              <a:t>should</a:t>
            </a:r>
            <a:r>
              <a:rPr lang="es-AR" b="0" baseline="0" dirty="0" smtClean="0"/>
              <a:t> </a:t>
            </a:r>
            <a:r>
              <a:rPr lang="es-AR" b="0" baseline="0" dirty="0" err="1" smtClean="0"/>
              <a:t>collect</a:t>
            </a:r>
            <a:r>
              <a:rPr lang="es-AR" b="0" baseline="0" dirty="0" smtClean="0"/>
              <a:t> </a:t>
            </a:r>
            <a:r>
              <a:rPr lang="es-AR" b="0" baseline="0" dirty="0" err="1" smtClean="0"/>
              <a:t>regardless</a:t>
            </a:r>
            <a:r>
              <a:rPr lang="es-AR" b="0" baseline="0" dirty="0" smtClean="0"/>
              <a:t> </a:t>
            </a:r>
            <a:r>
              <a:rPr lang="es-AR" b="0" baseline="0" dirty="0" err="1" smtClean="0"/>
              <a:t>the</a:t>
            </a:r>
            <a:r>
              <a:rPr lang="es-AR" b="0" baseline="0" dirty="0" smtClean="0"/>
              <a:t> </a:t>
            </a:r>
            <a:r>
              <a:rPr lang="es-AR" b="0" baseline="0" dirty="0" err="1" smtClean="0"/>
              <a:t>methodological</a:t>
            </a:r>
            <a:r>
              <a:rPr lang="es-AR" b="0" baseline="0" dirty="0" smtClean="0"/>
              <a:t> </a:t>
            </a:r>
            <a:r>
              <a:rPr lang="es-AR" b="0" baseline="0" dirty="0" err="1" smtClean="0"/>
              <a:t>aproach</a:t>
            </a:r>
            <a:r>
              <a:rPr lang="es-AR" b="0" baseline="0" dirty="0" smtClean="0"/>
              <a:t> uses and </a:t>
            </a:r>
            <a:r>
              <a:rPr lang="es-AR" b="0" baseline="0" dirty="0" err="1" smtClean="0"/>
              <a:t>one</a:t>
            </a:r>
            <a:r>
              <a:rPr lang="es-AR" b="0" baseline="0" dirty="0" smtClean="0"/>
              <a:t> new </a:t>
            </a:r>
            <a:r>
              <a:rPr lang="es-AR" b="0" baseline="0" dirty="0" err="1" smtClean="0"/>
              <a:t>item</a:t>
            </a:r>
            <a:r>
              <a:rPr lang="es-AR" b="0" baseline="0" dirty="0" smtClean="0"/>
              <a:t>)</a:t>
            </a:r>
          </a:p>
          <a:p>
            <a:pPr>
              <a:buFont typeface="Wingdings" pitchFamily="2" charset="2"/>
              <a:buChar char="§"/>
            </a:pPr>
            <a:r>
              <a:rPr lang="es-AR" b="0" baseline="0" dirty="0" smtClean="0"/>
              <a:t> </a:t>
            </a:r>
            <a:r>
              <a:rPr lang="es-AR" b="1" baseline="0" dirty="0" smtClean="0"/>
              <a:t>5 </a:t>
            </a:r>
            <a:r>
              <a:rPr lang="es-AR" b="1" baseline="0" dirty="0" err="1" smtClean="0"/>
              <a:t>for</a:t>
            </a:r>
            <a:r>
              <a:rPr lang="es-AR" b="1" baseline="0" dirty="0" smtClean="0"/>
              <a:t> </a:t>
            </a:r>
            <a:r>
              <a:rPr lang="es-AR" b="1" baseline="0" dirty="0" err="1" smtClean="0"/>
              <a:t>each</a:t>
            </a:r>
            <a:r>
              <a:rPr lang="es-AR" b="1" baseline="0" dirty="0" smtClean="0"/>
              <a:t> </a:t>
            </a:r>
            <a:r>
              <a:rPr lang="es-AR" b="1" baseline="0" dirty="0" err="1" smtClean="0"/>
              <a:t>household</a:t>
            </a:r>
            <a:r>
              <a:rPr lang="es-AR" b="1" baseline="0" dirty="0" smtClean="0"/>
              <a:t> </a:t>
            </a:r>
            <a:r>
              <a:rPr lang="es-AR" b="1" baseline="0" dirty="0" err="1" smtClean="0"/>
              <a:t>members</a:t>
            </a:r>
            <a:r>
              <a:rPr lang="es-AR" b="0" baseline="0" dirty="0" smtClean="0"/>
              <a:t> (</a:t>
            </a:r>
            <a:r>
              <a:rPr lang="es-AR" b="0" baseline="0" dirty="0" err="1" smtClean="0"/>
              <a:t>all</a:t>
            </a:r>
            <a:r>
              <a:rPr lang="es-AR" b="0" baseline="0" dirty="0" smtClean="0"/>
              <a:t> 5 </a:t>
            </a:r>
            <a:r>
              <a:rPr lang="es-AR" b="0" baseline="0" dirty="0" err="1" smtClean="0"/>
              <a:t>additional</a:t>
            </a:r>
            <a:r>
              <a:rPr lang="es-AR" b="0" baseline="0" dirty="0" smtClean="0"/>
              <a:t> </a:t>
            </a:r>
            <a:r>
              <a:rPr lang="es-AR" b="0" baseline="0" dirty="0" err="1" smtClean="0"/>
              <a:t>items</a:t>
            </a:r>
            <a:r>
              <a:rPr lang="es-AR" b="0" baseline="0" dirty="0" smtClean="0"/>
              <a:t>)</a:t>
            </a:r>
            <a:endParaRPr lang="es-AR" b="0" dirty="0"/>
          </a:p>
        </p:txBody>
      </p:sp>
      <p:sp>
        <p:nvSpPr>
          <p:cNvPr id="4" name="Slide Number Placeholder 3"/>
          <p:cNvSpPr>
            <a:spLocks noGrp="1"/>
          </p:cNvSpPr>
          <p:nvPr>
            <p:ph type="sldNum" sz="quarter" idx="10"/>
          </p:nvPr>
        </p:nvSpPr>
        <p:spPr/>
        <p:txBody>
          <a:bodyPr/>
          <a:lstStyle/>
          <a:p>
            <a:fld id="{203A3BD1-CCEE-49E2-989C-23ADA6FBCA94}" type="slidenum">
              <a:rPr lang="en-US" smtClean="0"/>
              <a:pPr/>
              <a:t>5</a:t>
            </a:fld>
            <a:endParaRPr lang="en-US"/>
          </a:p>
        </p:txBody>
      </p:sp>
    </p:spTree>
    <p:extLst>
      <p:ext uri="{BB962C8B-B14F-4D97-AF65-F5344CB8AC3E}">
        <p14:creationId xmlns:p14="http://schemas.microsoft.com/office/powerpoint/2010/main" val="1625180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70C0"/>
                </a:solidFill>
              </a:rPr>
              <a:t>Reference period: </a:t>
            </a:r>
            <a:r>
              <a:rPr lang="en-US" sz="1200" b="0" dirty="0" smtClean="0">
                <a:solidFill>
                  <a:srgbClr val="0070C0"/>
                </a:solidFill>
              </a:rPr>
              <a:t>This item r</a:t>
            </a:r>
            <a:r>
              <a:rPr lang="en-US" sz="1200" dirty="0" smtClean="0"/>
              <a:t>elates to the persons who, </a:t>
            </a:r>
            <a:r>
              <a:rPr lang="en-US" sz="1200" u="sng" dirty="0" smtClean="0"/>
              <a:t>at the time of the census</a:t>
            </a:r>
            <a:r>
              <a:rPr lang="en-US" sz="1200" dirty="0" smtClean="0"/>
              <a:t>, are usually resident in the household.</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err="1" smtClean="0">
                <a:solidFill>
                  <a:schemeClr val="tx1"/>
                </a:solidFill>
                <a:latin typeface="+mn-lt"/>
                <a:ea typeface="+mn-ea"/>
                <a:cs typeface="+mn-cs"/>
              </a:rPr>
              <a:t>Household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size</a:t>
            </a:r>
            <a:r>
              <a:rPr lang="es-ES" sz="1200" kern="1200" dirty="0" smtClean="0">
                <a:solidFill>
                  <a:schemeClr val="tx1"/>
                </a:solidFill>
                <a:latin typeface="+mn-lt"/>
                <a:ea typeface="+mn-ea"/>
                <a:cs typeface="+mn-cs"/>
              </a:rPr>
              <a:t> can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measured</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two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ways</a:t>
            </a:r>
            <a:r>
              <a:rPr lang="es-ES" sz="1200" kern="1200" dirty="0" smtClean="0">
                <a:solidFill>
                  <a:schemeClr val="tx1"/>
                </a:solidFill>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Tx/>
              <a:buAutoNum type="romanLcParenBoth"/>
              <a:tabLst/>
              <a:defRPr/>
            </a:pPr>
            <a:r>
              <a:rPr lang="es-ES" sz="1200" kern="1200" dirty="0" err="1" smtClean="0">
                <a:solidFill>
                  <a:schemeClr val="tx1"/>
                </a:solidFill>
                <a:latin typeface="+mn-lt"/>
                <a:ea typeface="+mn-ea"/>
                <a:cs typeface="+mn-cs"/>
              </a:rPr>
              <a:t>persons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present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day</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enumeration</a:t>
            </a:r>
            <a:r>
              <a:rPr lang="es-ES" sz="1200" kern="1200" dirty="0" smtClean="0">
                <a:solidFill>
                  <a:schemeClr val="tx1"/>
                </a:solidFill>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Tx/>
              <a:buAutoNum type="romanLcParenBoth"/>
              <a:tabLst/>
              <a:defRPr/>
            </a:pP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ii</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who</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usually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resident</a:t>
            </a:r>
            <a:r>
              <a:rPr lang="es-ES" sz="1200" kern="1200" dirty="0" smtClean="0">
                <a:solidFill>
                  <a:schemeClr val="tx1"/>
                </a:solidFill>
                <a:latin typeface="+mn-lt"/>
                <a:ea typeface="+mn-ea"/>
                <a:cs typeface="+mn-cs"/>
              </a:rPr>
              <a:t>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household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usual  </a:t>
            </a:r>
            <a:r>
              <a:rPr lang="es-ES" sz="1200" kern="1200" dirty="0" err="1" smtClean="0">
                <a:solidFill>
                  <a:schemeClr val="tx1"/>
                </a:solidFill>
                <a:latin typeface="+mn-lt"/>
                <a:ea typeface="+mn-ea"/>
                <a:cs typeface="+mn-cs"/>
              </a:rPr>
              <a:t>residence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approach</a:t>
            </a:r>
            <a:r>
              <a:rPr lang="es-ES" sz="1200" kern="1200" dirty="0" smtClean="0">
                <a:solidFill>
                  <a:schemeClr val="tx1"/>
                </a:solidFill>
                <a:latin typeface="+mn-lt"/>
                <a:ea typeface="+mn-ea"/>
                <a:cs typeface="+mn-cs"/>
              </a:rPr>
              <a:t> – </a:t>
            </a:r>
            <a:r>
              <a:rPr lang="es-ES" sz="1200" kern="1200" dirty="0" err="1" smtClean="0">
                <a:solidFill>
                  <a:schemeClr val="tx1"/>
                </a:solidFill>
                <a:latin typeface="+mn-lt"/>
                <a:ea typeface="+mn-ea"/>
                <a:cs typeface="+mn-cs"/>
              </a:rPr>
              <a:t>called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de jure concept –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recommended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agricultural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census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way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official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population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estimates</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normally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made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Usually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not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difficult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a:t>
            </a:r>
            <a:r>
              <a:rPr lang="es-ES" sz="1200" kern="1200" dirty="0" smtClean="0">
                <a:solidFill>
                  <a:schemeClr val="tx1"/>
                </a:solidFill>
                <a:latin typeface="+mn-lt"/>
                <a:ea typeface="+mn-ea"/>
                <a:cs typeface="+mn-cs"/>
              </a:rPr>
              <a:t>  a </a:t>
            </a:r>
            <a:r>
              <a:rPr lang="es-ES" sz="1200" kern="1200" dirty="0" err="1" smtClean="0">
                <a:solidFill>
                  <a:schemeClr val="tx1"/>
                </a:solidFill>
                <a:latin typeface="+mn-lt"/>
                <a:ea typeface="+mn-ea"/>
                <a:cs typeface="+mn-cs"/>
              </a:rPr>
              <a:t>person’s</a:t>
            </a:r>
            <a:r>
              <a:rPr lang="es-ES" sz="1200" kern="1200" dirty="0" smtClean="0">
                <a:solidFill>
                  <a:schemeClr val="tx1"/>
                </a:solidFill>
                <a:latin typeface="+mn-lt"/>
                <a:ea typeface="+mn-ea"/>
                <a:cs typeface="+mn-cs"/>
              </a:rPr>
              <a:t> place of usual </a:t>
            </a:r>
            <a:r>
              <a:rPr lang="es-ES" sz="1200" kern="1200" dirty="0" err="1" smtClean="0">
                <a:solidFill>
                  <a:schemeClr val="tx1"/>
                </a:solidFill>
                <a:latin typeface="+mn-lt"/>
                <a:ea typeface="+mn-ea"/>
                <a:cs typeface="+mn-cs"/>
              </a:rPr>
              <a:t>residence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However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sometimes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members</a:t>
            </a:r>
            <a:r>
              <a:rPr lang="es-ES" sz="1200" kern="1200" dirty="0" smtClean="0">
                <a:solidFill>
                  <a:schemeClr val="tx1"/>
                </a:solidFill>
                <a:latin typeface="+mn-lt"/>
                <a:ea typeface="+mn-ea"/>
                <a:cs typeface="+mn-cs"/>
              </a:rPr>
              <a:t> of a </a:t>
            </a:r>
            <a:r>
              <a:rPr lang="es-ES" sz="1200" kern="1200" dirty="0" err="1" smtClean="0">
                <a:solidFill>
                  <a:schemeClr val="tx1"/>
                </a:solidFill>
                <a:latin typeface="+mn-lt"/>
                <a:ea typeface="+mn-ea"/>
                <a:cs typeface="+mn-cs"/>
              </a:rPr>
              <a:t>family</a:t>
            </a:r>
            <a:r>
              <a:rPr lang="es-ES" sz="1200" kern="1200" dirty="0" smtClean="0">
                <a:solidFill>
                  <a:schemeClr val="tx1"/>
                </a:solidFill>
                <a:latin typeface="+mn-lt"/>
                <a:ea typeface="+mn-ea"/>
                <a:cs typeface="+mn-cs"/>
              </a:rPr>
              <a:t> are </a:t>
            </a:r>
            <a:r>
              <a:rPr lang="es-ES" sz="1200" kern="1200" dirty="0" err="1" smtClean="0">
                <a:solidFill>
                  <a:schemeClr val="tx1"/>
                </a:solidFill>
                <a:latin typeface="+mn-lt"/>
                <a:ea typeface="+mn-ea"/>
                <a:cs typeface="+mn-cs"/>
              </a:rPr>
              <a:t>studying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working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away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from</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family</a:t>
            </a:r>
            <a:r>
              <a:rPr lang="es-ES" sz="1200" kern="1200" dirty="0" smtClean="0">
                <a:solidFill>
                  <a:schemeClr val="tx1"/>
                </a:solidFill>
                <a:latin typeface="+mn-lt"/>
                <a:ea typeface="+mn-ea"/>
                <a:cs typeface="+mn-cs"/>
              </a:rPr>
              <a:t> home  </a:t>
            </a:r>
            <a:r>
              <a:rPr lang="es-ES" sz="1200" kern="1200" dirty="0" err="1" smtClean="0">
                <a:solidFill>
                  <a:schemeClr val="tx1"/>
                </a:solidFill>
                <a:latin typeface="+mn-lt"/>
                <a:ea typeface="+mn-ea"/>
                <a:cs typeface="+mn-cs"/>
              </a:rPr>
              <a:t>but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return</a:t>
            </a:r>
            <a:r>
              <a:rPr lang="es-ES" sz="1200" kern="1200" dirty="0" smtClean="0">
                <a:solidFill>
                  <a:schemeClr val="tx1"/>
                </a:solidFill>
                <a:latin typeface="+mn-lt"/>
                <a:ea typeface="+mn-ea"/>
                <a:cs typeface="+mn-cs"/>
              </a:rPr>
              <a:t> home  </a:t>
            </a:r>
            <a:r>
              <a:rPr lang="es-ES" sz="1200" kern="1200" dirty="0" err="1" smtClean="0">
                <a:solidFill>
                  <a:schemeClr val="tx1"/>
                </a:solidFill>
                <a:latin typeface="+mn-lt"/>
                <a:ea typeface="+mn-ea"/>
                <a:cs typeface="+mn-cs"/>
              </a:rPr>
              <a:t>regularly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treatment</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such</a:t>
            </a:r>
            <a:r>
              <a:rPr lang="es-ES" sz="1200" kern="1200" dirty="0" smtClean="0">
                <a:solidFill>
                  <a:schemeClr val="tx1"/>
                </a:solidFill>
                <a:latin typeface="+mn-lt"/>
                <a:ea typeface="+mn-ea"/>
                <a:cs typeface="+mn-cs"/>
              </a:rPr>
              <a:t> cases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clearly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stipulated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see</a:t>
            </a:r>
            <a:r>
              <a:rPr lang="es-ES" sz="1200" kern="1200" dirty="0" smtClean="0">
                <a:solidFill>
                  <a:schemeClr val="tx1"/>
                </a:solidFill>
                <a:latin typeface="+mn-lt"/>
                <a:ea typeface="+mn-ea"/>
                <a:cs typeface="+mn-cs"/>
              </a:rPr>
              <a:t> UN, 2015b, </a:t>
            </a:r>
            <a:r>
              <a:rPr lang="es-ES" sz="1200" kern="1200" dirty="0" err="1" smtClean="0">
                <a:solidFill>
                  <a:schemeClr val="tx1"/>
                </a:solidFill>
                <a:latin typeface="+mn-lt"/>
                <a:ea typeface="+mn-ea"/>
                <a:cs typeface="+mn-cs"/>
              </a:rPr>
              <a:t>paragraph</a:t>
            </a:r>
            <a:r>
              <a:rPr lang="es-ES" sz="1200" kern="1200" dirty="0" smtClean="0">
                <a:solidFill>
                  <a:schemeClr val="tx1"/>
                </a:solidFill>
                <a:latin typeface="+mn-lt"/>
                <a:ea typeface="+mn-ea"/>
                <a:cs typeface="+mn-cs"/>
              </a:rPr>
              <a:t> 4.128).</a:t>
            </a:r>
          </a:p>
        </p:txBody>
      </p:sp>
      <p:sp>
        <p:nvSpPr>
          <p:cNvPr id="4" name="3 Marcador de número de diapositiva"/>
          <p:cNvSpPr>
            <a:spLocks noGrp="1"/>
          </p:cNvSpPr>
          <p:nvPr>
            <p:ph type="sldNum" sz="quarter" idx="10"/>
          </p:nvPr>
        </p:nvSpPr>
        <p:spPr/>
        <p:txBody>
          <a:bodyPr/>
          <a:lstStyle/>
          <a:p>
            <a:fld id="{203A3BD1-CCEE-49E2-989C-23ADA6FBCA94}" type="slidenum">
              <a:rPr lang="en-US" smtClean="0"/>
              <a:pPr/>
              <a:t>6</a:t>
            </a:fld>
            <a:endParaRPr lang="en-US"/>
          </a:p>
        </p:txBody>
      </p:sp>
    </p:spTree>
    <p:extLst>
      <p:ext uri="{BB962C8B-B14F-4D97-AF65-F5344CB8AC3E}">
        <p14:creationId xmlns:p14="http://schemas.microsoft.com/office/powerpoint/2010/main" val="123005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kern="1200" dirty="0" err="1" smtClean="0">
                <a:solidFill>
                  <a:schemeClr val="tx1"/>
                </a:solidFill>
                <a:latin typeface="+mn-lt"/>
                <a:ea typeface="+mn-ea"/>
                <a:cs typeface="+mn-cs"/>
              </a:rPr>
              <a:t>Relationship</a:t>
            </a:r>
            <a:r>
              <a:rPr lang="es-ES" sz="1200" kern="1200" dirty="0" smtClean="0">
                <a:solidFill>
                  <a:schemeClr val="tx1"/>
                </a:solidFill>
                <a:latin typeface="+mn-lt"/>
                <a:ea typeface="+mn-ea"/>
                <a:cs typeface="+mn-cs"/>
              </a:rPr>
              <a:t> data are  </a:t>
            </a:r>
            <a:r>
              <a:rPr lang="es-ES" sz="1200" kern="1200" dirty="0" err="1" smtClean="0">
                <a:solidFill>
                  <a:schemeClr val="tx1"/>
                </a:solidFill>
                <a:latin typeface="+mn-lt"/>
                <a:ea typeface="+mn-ea"/>
                <a:cs typeface="+mn-cs"/>
              </a:rPr>
              <a:t>collected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by</a:t>
            </a:r>
            <a:r>
              <a:rPr lang="es-ES" sz="1200" kern="1200" dirty="0" smtClean="0">
                <a:solidFill>
                  <a:schemeClr val="tx1"/>
                </a:solidFill>
                <a:latin typeface="+mn-lt"/>
                <a:ea typeface="+mn-ea"/>
                <a:cs typeface="+mn-cs"/>
              </a:rPr>
              <a:t> </a:t>
            </a:r>
          </a:p>
          <a:p>
            <a:r>
              <a:rPr lang="es-ES" sz="1200" b="1" kern="1200" dirty="0" err="1" smtClean="0">
                <a:solidFill>
                  <a:schemeClr val="tx1"/>
                </a:solidFill>
                <a:latin typeface="+mn-lt"/>
                <a:ea typeface="+mn-ea"/>
                <a:cs typeface="+mn-cs"/>
              </a:rPr>
              <a:t>first</a:t>
            </a:r>
            <a:r>
              <a:rPr lang="es-ES" sz="1200" b="1"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identifying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household</a:t>
            </a:r>
            <a:r>
              <a:rPr lang="es-ES" sz="1200" kern="1200" dirty="0" smtClean="0">
                <a:solidFill>
                  <a:schemeClr val="tx1"/>
                </a:solidFill>
                <a:latin typeface="+mn-lt"/>
                <a:ea typeface="+mn-ea"/>
                <a:cs typeface="+mn-cs"/>
              </a:rPr>
              <a:t> head (</a:t>
            </a:r>
            <a:r>
              <a:rPr lang="es-ES" sz="1200" kern="1200" dirty="0" err="1" smtClean="0">
                <a:solidFill>
                  <a:schemeClr val="tx1"/>
                </a:solidFill>
                <a:latin typeface="+mn-lt"/>
                <a:ea typeface="+mn-ea"/>
                <a:cs typeface="+mn-cs"/>
              </a:rPr>
              <a:t>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any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reference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a:t>
            </a:r>
            <a:r>
              <a:rPr lang="es-ES" sz="1200" kern="1200" dirty="0" smtClean="0">
                <a:solidFill>
                  <a:schemeClr val="tx1"/>
                </a:solidFill>
                <a:latin typeface="+mn-lt"/>
                <a:ea typeface="+mn-ea"/>
                <a:cs typeface="+mn-cs"/>
              </a:rPr>
              <a:t>) </a:t>
            </a:r>
          </a:p>
          <a:p>
            <a:r>
              <a:rPr lang="es-ES" sz="1200" b="1" kern="1200" dirty="0" smtClean="0">
                <a:solidFill>
                  <a:schemeClr val="tx1"/>
                </a:solidFill>
                <a:latin typeface="+mn-lt"/>
                <a:ea typeface="+mn-ea"/>
                <a:cs typeface="+mn-cs"/>
              </a:rPr>
              <a:t>and  </a:t>
            </a:r>
            <a:r>
              <a:rPr lang="es-ES" sz="1200" b="1" kern="1200" dirty="0" err="1" smtClean="0">
                <a:solidFill>
                  <a:schemeClr val="tx1"/>
                </a:solidFill>
                <a:latin typeface="+mn-lt"/>
                <a:ea typeface="+mn-ea"/>
                <a:cs typeface="+mn-cs"/>
              </a:rPr>
              <a:t>then</a:t>
            </a:r>
            <a:r>
              <a:rPr lang="es-ES" sz="1200" b="1" kern="1200" dirty="0" smtClean="0">
                <a:solidFill>
                  <a:schemeClr val="tx1"/>
                </a:solidFill>
                <a:latin typeface="+mn-lt"/>
                <a:ea typeface="+mn-ea"/>
                <a:cs typeface="+mn-cs"/>
              </a:rPr>
              <a:t> </a:t>
            </a:r>
            <a:r>
              <a:rPr lang="es-ES" sz="1200" b="1" kern="1200" dirty="0" err="1" smtClean="0">
                <a:solidFill>
                  <a:schemeClr val="tx1"/>
                </a:solidFill>
                <a:latin typeface="+mn-lt"/>
                <a:ea typeface="+mn-ea"/>
                <a:cs typeface="+mn-cs"/>
              </a:rPr>
              <a:t>recording</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relationship</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each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other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household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member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that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a:t>
            </a:r>
            <a:r>
              <a:rPr lang="es-ES" sz="1200" kern="1200" dirty="0" smtClean="0">
                <a:solidFill>
                  <a:schemeClr val="tx1"/>
                </a:solidFill>
                <a:latin typeface="+mn-lt"/>
                <a:ea typeface="+mn-ea"/>
                <a:cs typeface="+mn-cs"/>
              </a:rPr>
              <a:t>. </a:t>
            </a:r>
            <a:endParaRPr lang="en-US" dirty="0"/>
          </a:p>
        </p:txBody>
      </p:sp>
      <p:sp>
        <p:nvSpPr>
          <p:cNvPr id="4" name="3 Marcador de número de diapositiva"/>
          <p:cNvSpPr>
            <a:spLocks noGrp="1"/>
          </p:cNvSpPr>
          <p:nvPr>
            <p:ph type="sldNum" sz="quarter" idx="10"/>
          </p:nvPr>
        </p:nvSpPr>
        <p:spPr/>
        <p:txBody>
          <a:bodyPr/>
          <a:lstStyle/>
          <a:p>
            <a:fld id="{203A3BD1-CCEE-49E2-989C-23ADA6FBCA94}" type="slidenum">
              <a:rPr lang="en-US" smtClean="0"/>
              <a:pPr/>
              <a:t>8</a:t>
            </a:fld>
            <a:endParaRPr lang="en-US"/>
          </a:p>
        </p:txBody>
      </p:sp>
    </p:spTree>
    <p:extLst>
      <p:ext uri="{BB962C8B-B14F-4D97-AF65-F5344CB8AC3E}">
        <p14:creationId xmlns:p14="http://schemas.microsoft.com/office/powerpoint/2010/main" val="3213012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AR" dirty="0" err="1" smtClean="0"/>
              <a:t>The</a:t>
            </a:r>
            <a:r>
              <a:rPr lang="es-AR" dirty="0" smtClean="0"/>
              <a:t> </a:t>
            </a:r>
            <a:r>
              <a:rPr lang="es-AR" dirty="0" err="1" smtClean="0"/>
              <a:t>relationship</a:t>
            </a:r>
            <a:r>
              <a:rPr lang="es-AR" dirty="0" smtClean="0"/>
              <a:t> </a:t>
            </a:r>
            <a:r>
              <a:rPr lang="es-AR" dirty="0" err="1" smtClean="0"/>
              <a:t>categories</a:t>
            </a:r>
            <a:r>
              <a:rPr lang="es-AR" baseline="0" dirty="0" smtClean="0"/>
              <a:t> are </a:t>
            </a:r>
            <a:r>
              <a:rPr lang="es-AR" baseline="0" dirty="0" err="1" smtClean="0"/>
              <a:t>based</a:t>
            </a:r>
            <a:r>
              <a:rPr lang="es-AR" baseline="0" dirty="0" smtClean="0"/>
              <a:t> </a:t>
            </a:r>
            <a:r>
              <a:rPr lang="es-AR" baseline="0" dirty="0" err="1" smtClean="0"/>
              <a:t>on</a:t>
            </a:r>
            <a:r>
              <a:rPr lang="es-AR" baseline="0" dirty="0" smtClean="0"/>
              <a:t> </a:t>
            </a:r>
            <a:r>
              <a:rPr lang="es-AR" baseline="0" dirty="0" err="1" smtClean="0"/>
              <a:t>international</a:t>
            </a:r>
            <a:r>
              <a:rPr lang="es-AR" baseline="0" dirty="0" smtClean="0"/>
              <a:t> </a:t>
            </a:r>
            <a:r>
              <a:rPr lang="es-AR" baseline="0" dirty="0" err="1" smtClean="0"/>
              <a:t>standards</a:t>
            </a:r>
            <a:r>
              <a:rPr lang="es-AR" baseline="0" dirty="0" smtClean="0"/>
              <a:t> </a:t>
            </a:r>
            <a:r>
              <a:rPr lang="es-AR" baseline="0" dirty="0" err="1" smtClean="0"/>
              <a:t>used</a:t>
            </a:r>
            <a:r>
              <a:rPr lang="es-AR" baseline="0" dirty="0" smtClean="0"/>
              <a:t> in </a:t>
            </a:r>
            <a:r>
              <a:rPr lang="es-AR" baseline="0" dirty="0" err="1" smtClean="0"/>
              <a:t>the</a:t>
            </a:r>
            <a:r>
              <a:rPr lang="es-AR" baseline="0" dirty="0" smtClean="0"/>
              <a:t> </a:t>
            </a:r>
            <a:r>
              <a:rPr lang="es-AR" baseline="0" dirty="0" err="1" smtClean="0"/>
              <a:t>population</a:t>
            </a:r>
            <a:r>
              <a:rPr lang="es-AR" baseline="0" dirty="0" smtClean="0"/>
              <a:t> </a:t>
            </a:r>
            <a:r>
              <a:rPr lang="es-AR" baseline="0" dirty="0" err="1" smtClean="0"/>
              <a:t>census</a:t>
            </a:r>
            <a:r>
              <a:rPr lang="es-AR" baseline="0" dirty="0" smtClean="0"/>
              <a:t> </a:t>
            </a:r>
            <a:r>
              <a:rPr lang="es-AR" baseline="0" dirty="0" err="1" smtClean="0"/>
              <a:t>programme</a:t>
            </a:r>
            <a:r>
              <a:rPr lang="es-AR" baseline="0" dirty="0" smtClean="0"/>
              <a:t> (UN 2015b, </a:t>
            </a:r>
            <a:r>
              <a:rPr lang="es-AR" baseline="0" dirty="0" err="1" smtClean="0"/>
              <a:t>paragraph</a:t>
            </a:r>
            <a:r>
              <a:rPr lang="es-AR" baseline="0" dirty="0" smtClean="0"/>
              <a:t> 4.136) </a:t>
            </a:r>
            <a:r>
              <a:rPr lang="es-AR" baseline="0" dirty="0" err="1" smtClean="0"/>
              <a:t>to</a:t>
            </a:r>
            <a:r>
              <a:rPr lang="es-AR" baseline="0" dirty="0" smtClean="0"/>
              <a:t> </a:t>
            </a:r>
            <a:r>
              <a:rPr lang="es-AR" baseline="0" dirty="0" err="1" smtClean="0"/>
              <a:t>ensure</a:t>
            </a:r>
            <a:r>
              <a:rPr lang="es-AR" baseline="0" dirty="0" smtClean="0"/>
              <a:t> </a:t>
            </a:r>
            <a:r>
              <a:rPr lang="es-AR" baseline="0" dirty="0" err="1" smtClean="0"/>
              <a:t>consistency</a:t>
            </a:r>
            <a:r>
              <a:rPr lang="es-AR" baseline="0" dirty="0" smtClean="0"/>
              <a:t> </a:t>
            </a:r>
            <a:r>
              <a:rPr lang="es-AR" baseline="0" dirty="0" err="1" smtClean="0"/>
              <a:t>with</a:t>
            </a:r>
            <a:r>
              <a:rPr lang="es-AR" baseline="0" dirty="0" smtClean="0"/>
              <a:t> </a:t>
            </a:r>
            <a:r>
              <a:rPr lang="es-AR" baseline="0" dirty="0" err="1" smtClean="0"/>
              <a:t>other</a:t>
            </a:r>
            <a:r>
              <a:rPr lang="es-AR" baseline="0" dirty="0" smtClean="0"/>
              <a:t> </a:t>
            </a:r>
            <a:r>
              <a:rPr lang="es-AR" baseline="0" dirty="0" err="1" smtClean="0"/>
              <a:t>national</a:t>
            </a:r>
            <a:r>
              <a:rPr lang="es-AR" baseline="0" dirty="0" smtClean="0"/>
              <a:t> </a:t>
            </a:r>
            <a:r>
              <a:rPr lang="es-AR" baseline="0" dirty="0" err="1" smtClean="0"/>
              <a:t>statistics</a:t>
            </a:r>
            <a:r>
              <a:rPr lang="es-AR" baseline="0" dirty="0" smtClean="0"/>
              <a:t>. </a:t>
            </a:r>
            <a:r>
              <a:rPr lang="es-AR" baseline="0" dirty="0" err="1" smtClean="0"/>
              <a:t>The</a:t>
            </a:r>
            <a:r>
              <a:rPr lang="es-AR" baseline="0" dirty="0" smtClean="0"/>
              <a:t> </a:t>
            </a:r>
            <a:r>
              <a:rPr lang="es-AR" baseline="0" dirty="0" err="1" smtClean="0"/>
              <a:t>recomended</a:t>
            </a:r>
            <a:r>
              <a:rPr lang="es-AR" baseline="0" dirty="0" smtClean="0"/>
              <a:t> </a:t>
            </a:r>
            <a:r>
              <a:rPr lang="es-AR" baseline="0" dirty="0" err="1" smtClean="0"/>
              <a:t>categories</a:t>
            </a:r>
            <a:r>
              <a:rPr lang="es-AR" baseline="0" dirty="0" smtClean="0"/>
              <a:t> are </a:t>
            </a:r>
            <a:r>
              <a:rPr lang="es-AR" baseline="0" dirty="0" err="1" smtClean="0"/>
              <a:t>given</a:t>
            </a:r>
            <a:r>
              <a:rPr lang="es-AR" baseline="0" dirty="0" smtClean="0"/>
              <a:t> </a:t>
            </a:r>
            <a:r>
              <a:rPr lang="es-AR" baseline="0" dirty="0" err="1" smtClean="0"/>
              <a:t>here</a:t>
            </a:r>
            <a:r>
              <a:rPr lang="es-AR" baseline="0" dirty="0" smtClean="0"/>
              <a:t>. </a:t>
            </a:r>
            <a:r>
              <a:rPr lang="es-AR" baseline="0" dirty="0" err="1" smtClean="0"/>
              <a:t>Some</a:t>
            </a:r>
            <a:r>
              <a:rPr lang="es-AR" baseline="0" dirty="0" smtClean="0"/>
              <a:t> </a:t>
            </a:r>
            <a:r>
              <a:rPr lang="es-AR" baseline="0" dirty="0" err="1" smtClean="0"/>
              <a:t>countries</a:t>
            </a:r>
            <a:r>
              <a:rPr lang="es-AR" baseline="0" dirty="0" smtClean="0"/>
              <a:t> </a:t>
            </a:r>
            <a:r>
              <a:rPr lang="es-AR" baseline="0" dirty="0" err="1" smtClean="0"/>
              <a:t>may</a:t>
            </a:r>
            <a:r>
              <a:rPr lang="es-AR" baseline="0" dirty="0" smtClean="0"/>
              <a:t> </a:t>
            </a:r>
            <a:r>
              <a:rPr lang="es-AR" baseline="0" dirty="0" err="1" smtClean="0"/>
              <a:t>wish</a:t>
            </a:r>
            <a:r>
              <a:rPr lang="es-AR" baseline="0" dirty="0" smtClean="0"/>
              <a:t> </a:t>
            </a:r>
            <a:r>
              <a:rPr lang="es-AR" baseline="0" dirty="0" err="1" smtClean="0"/>
              <a:t>to</a:t>
            </a:r>
            <a:r>
              <a:rPr lang="es-AR" baseline="0" dirty="0" smtClean="0"/>
              <a:t> </a:t>
            </a:r>
            <a:r>
              <a:rPr lang="es-AR" baseline="0" dirty="0" err="1" smtClean="0"/>
              <a:t>identify</a:t>
            </a:r>
            <a:r>
              <a:rPr lang="es-AR" baseline="0" dirty="0" smtClean="0"/>
              <a:t> more </a:t>
            </a:r>
            <a:r>
              <a:rPr lang="es-AR" baseline="0" dirty="0" err="1" smtClean="0"/>
              <a:t>complex</a:t>
            </a:r>
            <a:r>
              <a:rPr lang="es-AR" baseline="0" dirty="0" smtClean="0"/>
              <a:t> </a:t>
            </a:r>
            <a:r>
              <a:rPr lang="es-AR" baseline="0" dirty="0" err="1" smtClean="0"/>
              <a:t>structures</a:t>
            </a:r>
            <a:r>
              <a:rPr lang="es-AR" baseline="0" dirty="0" smtClean="0"/>
              <a:t>, </a:t>
            </a:r>
            <a:r>
              <a:rPr lang="es-AR" baseline="0" dirty="0" err="1" smtClean="0"/>
              <a:t>such</a:t>
            </a:r>
            <a:r>
              <a:rPr lang="es-AR" baseline="0" dirty="0" smtClean="0"/>
              <a:t> as </a:t>
            </a:r>
            <a:r>
              <a:rPr lang="es-AR" baseline="0" dirty="0" err="1" smtClean="0"/>
              <a:t>child</a:t>
            </a:r>
            <a:r>
              <a:rPr lang="es-AR" baseline="0" dirty="0" smtClean="0"/>
              <a:t>/</a:t>
            </a:r>
            <a:r>
              <a:rPr lang="es-AR" baseline="0" dirty="0" err="1" smtClean="0"/>
              <a:t>parent</a:t>
            </a:r>
            <a:r>
              <a:rPr lang="es-AR" baseline="0" dirty="0" smtClean="0"/>
              <a:t> </a:t>
            </a:r>
            <a:r>
              <a:rPr lang="es-AR" baseline="0" dirty="0" err="1" smtClean="0"/>
              <a:t>relationships</a:t>
            </a:r>
            <a:r>
              <a:rPr lang="es-AR" baseline="0" dirty="0" smtClean="0"/>
              <a:t> </a:t>
            </a:r>
            <a:r>
              <a:rPr lang="es-AR" baseline="0" dirty="0" err="1" smtClean="0"/>
              <a:t>for</a:t>
            </a:r>
            <a:r>
              <a:rPr lang="es-AR" baseline="0" dirty="0" smtClean="0"/>
              <a:t> </a:t>
            </a:r>
            <a:r>
              <a:rPr lang="es-AR" baseline="0" dirty="0" err="1" smtClean="0"/>
              <a:t>different</a:t>
            </a:r>
            <a:r>
              <a:rPr lang="es-AR" baseline="0" dirty="0" smtClean="0"/>
              <a:t> </a:t>
            </a:r>
            <a:r>
              <a:rPr lang="es-AR" baseline="0" dirty="0" err="1" smtClean="0"/>
              <a:t>family</a:t>
            </a:r>
            <a:r>
              <a:rPr lang="es-AR" baseline="0" dirty="0" smtClean="0"/>
              <a:t> </a:t>
            </a:r>
            <a:r>
              <a:rPr lang="es-AR" baseline="0" dirty="0" err="1" smtClean="0"/>
              <a:t>units</a:t>
            </a:r>
            <a:r>
              <a:rPr lang="es-AR" baseline="0" dirty="0" smtClean="0"/>
              <a:t> </a:t>
            </a:r>
            <a:r>
              <a:rPr lang="es-AR" baseline="0" dirty="0" err="1" smtClean="0"/>
              <a:t>within</a:t>
            </a:r>
            <a:r>
              <a:rPr lang="es-AR" baseline="0" dirty="0" smtClean="0"/>
              <a:t> a </a:t>
            </a:r>
            <a:r>
              <a:rPr lang="es-AR" baseline="0" dirty="0" err="1" smtClean="0"/>
              <a:t>household</a:t>
            </a:r>
            <a:r>
              <a:rPr lang="es-AR" baseline="0" dirty="0" smtClean="0"/>
              <a:t>. </a:t>
            </a:r>
            <a:endParaRPr lang="es-AR" dirty="0"/>
          </a:p>
        </p:txBody>
      </p:sp>
      <p:sp>
        <p:nvSpPr>
          <p:cNvPr id="4" name="Slide Number Placeholder 3"/>
          <p:cNvSpPr>
            <a:spLocks noGrp="1"/>
          </p:cNvSpPr>
          <p:nvPr>
            <p:ph type="sldNum" sz="quarter" idx="10"/>
          </p:nvPr>
        </p:nvSpPr>
        <p:spPr/>
        <p:txBody>
          <a:bodyPr/>
          <a:lstStyle/>
          <a:p>
            <a:fld id="{203A3BD1-CCEE-49E2-989C-23ADA6FBCA94}" type="slidenum">
              <a:rPr lang="en-US" smtClean="0"/>
              <a:pPr/>
              <a:t>9</a:t>
            </a:fld>
            <a:endParaRPr lang="en-US"/>
          </a:p>
        </p:txBody>
      </p:sp>
    </p:spTree>
    <p:extLst>
      <p:ext uri="{BB962C8B-B14F-4D97-AF65-F5344CB8AC3E}">
        <p14:creationId xmlns:p14="http://schemas.microsoft.com/office/powerpoint/2010/main" val="662194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Households</a:t>
            </a:r>
            <a:r>
              <a:rPr lang="en-GB" baseline="0" dirty="0" smtClean="0"/>
              <a:t> should be divided into household composition types based on the family nucleus. The following groupings used in the population census are usually suitable. </a:t>
            </a:r>
            <a:endParaRPr lang="en-GB" dirty="0"/>
          </a:p>
        </p:txBody>
      </p:sp>
      <p:sp>
        <p:nvSpPr>
          <p:cNvPr id="4" name="Slide Number Placeholder 3"/>
          <p:cNvSpPr>
            <a:spLocks noGrp="1"/>
          </p:cNvSpPr>
          <p:nvPr>
            <p:ph type="sldNum" sz="quarter" idx="10"/>
          </p:nvPr>
        </p:nvSpPr>
        <p:spPr/>
        <p:txBody>
          <a:bodyPr/>
          <a:lstStyle/>
          <a:p>
            <a:fld id="{203A3BD1-CCEE-49E2-989C-23ADA6FBCA94}" type="slidenum">
              <a:rPr lang="en-US" smtClean="0"/>
              <a:pPr/>
              <a:t>10</a:t>
            </a:fld>
            <a:endParaRPr lang="en-US"/>
          </a:p>
        </p:txBody>
      </p:sp>
    </p:spTree>
    <p:extLst>
      <p:ext uri="{BB962C8B-B14F-4D97-AF65-F5344CB8AC3E}">
        <p14:creationId xmlns:p14="http://schemas.microsoft.com/office/powerpoint/2010/main" val="3596389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latin typeface="+mn-lt"/>
                <a:ea typeface="+mn-ea"/>
                <a:cs typeface="+mn-cs"/>
              </a:rPr>
              <a:t>Data  </a:t>
            </a:r>
            <a:r>
              <a:rPr lang="es-ES" sz="1200" kern="1200" dirty="0" err="1" smtClean="0">
                <a:solidFill>
                  <a:schemeClr val="tx1"/>
                </a:solidFill>
                <a:latin typeface="+mn-lt"/>
                <a:ea typeface="+mn-ea"/>
                <a:cs typeface="+mn-cs"/>
              </a:rPr>
              <a:t>on</a:t>
            </a:r>
            <a:r>
              <a:rPr lang="es-ES" sz="1200" kern="1200" dirty="0" smtClean="0">
                <a:solidFill>
                  <a:schemeClr val="tx1"/>
                </a:solidFill>
                <a:latin typeface="+mn-lt"/>
                <a:ea typeface="+mn-ea"/>
                <a:cs typeface="+mn-cs"/>
              </a:rPr>
              <a:t>  marital  status  are  </a:t>
            </a:r>
            <a:r>
              <a:rPr lang="es-ES" sz="1200" kern="1200" dirty="0" err="1" smtClean="0">
                <a:solidFill>
                  <a:schemeClr val="tx1"/>
                </a:solidFill>
                <a:latin typeface="+mn-lt"/>
                <a:ea typeface="+mn-ea"/>
                <a:cs typeface="+mn-cs"/>
              </a:rPr>
              <a:t>sometimes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collected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all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regardless</a:t>
            </a:r>
            <a:r>
              <a:rPr lang="es-ES" sz="1200" kern="1200" dirty="0" smtClean="0">
                <a:solidFill>
                  <a:schemeClr val="tx1"/>
                </a:solidFill>
                <a:latin typeface="+mn-lt"/>
                <a:ea typeface="+mn-ea"/>
                <a:cs typeface="+mn-cs"/>
              </a:rPr>
              <a:t> of </a:t>
            </a:r>
            <a:r>
              <a:rPr lang="es-ES" sz="1200" kern="1200" dirty="0" err="1" smtClean="0">
                <a:solidFill>
                  <a:schemeClr val="tx1"/>
                </a:solidFill>
                <a:latin typeface="+mn-lt"/>
                <a:ea typeface="+mn-ea"/>
                <a:cs typeface="+mn-cs"/>
              </a:rPr>
              <a:t>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but</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often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category</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restricted</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those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above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minimum</a:t>
            </a:r>
            <a:r>
              <a:rPr lang="es-ES" sz="1200" kern="1200" dirty="0" smtClean="0">
                <a:solidFill>
                  <a:schemeClr val="tx1"/>
                </a:solidFill>
                <a:latin typeface="+mn-lt"/>
                <a:ea typeface="+mn-ea"/>
                <a:cs typeface="+mn-cs"/>
              </a:rPr>
              <a:t>  legal  </a:t>
            </a:r>
            <a:r>
              <a:rPr lang="es-ES" sz="1200" kern="1200" dirty="0" err="1" smtClean="0">
                <a:solidFill>
                  <a:schemeClr val="tx1"/>
                </a:solidFill>
                <a:latin typeface="+mn-lt"/>
                <a:ea typeface="+mn-ea"/>
                <a:cs typeface="+mn-cs"/>
              </a:rPr>
              <a:t>marriage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Whichever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approach</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taken</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countries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should</a:t>
            </a:r>
            <a:r>
              <a:rPr lang="es-ES" sz="1200" kern="1200" dirty="0" smtClean="0">
                <a:solidFill>
                  <a:schemeClr val="tx1"/>
                </a:solidFill>
                <a:latin typeface="+mn-lt"/>
                <a:ea typeface="+mn-ea"/>
                <a:cs typeface="+mn-cs"/>
              </a:rPr>
              <a:t> show marital  status data in </a:t>
            </a:r>
            <a:r>
              <a:rPr lang="es-ES" sz="1200" kern="1200" dirty="0" err="1" smtClean="0">
                <a:solidFill>
                  <a:schemeClr val="tx1"/>
                </a:solidFill>
                <a:latin typeface="+mn-lt"/>
                <a:ea typeface="+mn-ea"/>
                <a:cs typeface="+mn-cs"/>
              </a:rPr>
              <a:t>the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census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tables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for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persons</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aged</a:t>
            </a:r>
            <a:r>
              <a:rPr lang="es-ES" sz="1200" kern="1200" dirty="0" smtClean="0">
                <a:solidFill>
                  <a:schemeClr val="tx1"/>
                </a:solidFill>
                <a:latin typeface="+mn-lt"/>
                <a:ea typeface="+mn-ea"/>
                <a:cs typeface="+mn-cs"/>
              </a:rPr>
              <a:t> 15 </a:t>
            </a:r>
            <a:r>
              <a:rPr lang="es-ES" sz="1200" kern="1200" dirty="0" err="1" smtClean="0">
                <a:solidFill>
                  <a:schemeClr val="tx1"/>
                </a:solidFill>
                <a:latin typeface="+mn-lt"/>
                <a:ea typeface="+mn-ea"/>
                <a:cs typeface="+mn-cs"/>
              </a:rPr>
              <a:t>years</a:t>
            </a:r>
            <a:r>
              <a:rPr lang="es-ES" sz="1200" kern="1200" dirty="0" smtClean="0">
                <a:solidFill>
                  <a:schemeClr val="tx1"/>
                </a:solidFill>
                <a:latin typeface="+mn-lt"/>
                <a:ea typeface="+mn-ea"/>
                <a:cs typeface="+mn-cs"/>
              </a:rPr>
              <a:t> and </a:t>
            </a:r>
            <a:r>
              <a:rPr lang="es-ES" sz="1200" kern="1200" dirty="0" err="1" smtClean="0">
                <a:solidFill>
                  <a:schemeClr val="tx1"/>
                </a:solidFill>
                <a:latin typeface="+mn-lt"/>
                <a:ea typeface="+mn-ea"/>
                <a:cs typeface="+mn-cs"/>
              </a:rPr>
              <a:t>over</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to</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provide</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international</a:t>
            </a:r>
            <a:r>
              <a:rPr lang="es-ES" sz="1200" kern="1200" dirty="0" smtClean="0">
                <a:solidFill>
                  <a:schemeClr val="tx1"/>
                </a:solidFill>
                <a:latin typeface="+mn-lt"/>
                <a:ea typeface="+mn-ea"/>
                <a:cs typeface="+mn-cs"/>
              </a:rPr>
              <a:t> </a:t>
            </a:r>
            <a:r>
              <a:rPr lang="es-ES" sz="1200" kern="1200" dirty="0" err="1" smtClean="0">
                <a:solidFill>
                  <a:schemeClr val="tx1"/>
                </a:solidFill>
                <a:latin typeface="+mn-lt"/>
                <a:ea typeface="+mn-ea"/>
                <a:cs typeface="+mn-cs"/>
              </a:rPr>
              <a:t>comparisons</a:t>
            </a:r>
            <a:r>
              <a:rPr lang="es-ES" sz="1200" kern="1200" dirty="0" smtClean="0">
                <a:solidFill>
                  <a:schemeClr val="tx1"/>
                </a:solidFill>
                <a:latin typeface="+mn-lt"/>
                <a:ea typeface="+mn-ea"/>
                <a:cs typeface="+mn-cs"/>
              </a:rPr>
              <a:t>.</a:t>
            </a:r>
          </a:p>
          <a:p>
            <a:endParaRPr lang="en-US" dirty="0"/>
          </a:p>
        </p:txBody>
      </p:sp>
      <p:sp>
        <p:nvSpPr>
          <p:cNvPr id="4" name="3 Marcador de número de diapositiva"/>
          <p:cNvSpPr>
            <a:spLocks noGrp="1"/>
          </p:cNvSpPr>
          <p:nvPr>
            <p:ph type="sldNum" sz="quarter" idx="10"/>
          </p:nvPr>
        </p:nvSpPr>
        <p:spPr/>
        <p:txBody>
          <a:bodyPr/>
          <a:lstStyle/>
          <a:p>
            <a:fld id="{203A3BD1-CCEE-49E2-989C-23ADA6FBCA94}" type="slidenum">
              <a:rPr lang="en-US" smtClean="0"/>
              <a:pPr/>
              <a:t>11</a:t>
            </a:fld>
            <a:endParaRPr lang="en-US"/>
          </a:p>
        </p:txBody>
      </p:sp>
    </p:spTree>
    <p:extLst>
      <p:ext uri="{BB962C8B-B14F-4D97-AF65-F5344CB8AC3E}">
        <p14:creationId xmlns:p14="http://schemas.microsoft.com/office/powerpoint/2010/main" val="352790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lvl1pPr>
            <a:extLst/>
          </a:lstStyle>
          <a:p>
            <a:r>
              <a:rPr lang="en-US" noProof="1" smtClean="0"/>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normAutofit/>
          </a:bodyPr>
          <a:lstStyle>
            <a:lvl1pPr marL="73152" indent="0" algn="l">
              <a:buNone/>
              <a:defRPr sz="3600" b="0" cap="none" spc="0">
                <a:ln>
                  <a:noFill/>
                </a:ln>
                <a:solidFill>
                  <a:srgbClr val="0070C0"/>
                </a:solidFill>
                <a:effectLst/>
                <a:latin typeface="Calibri" panose="020F050202020403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smtClean="0"/>
              <a:t>Click to edit Master subtitle style</a:t>
            </a:r>
            <a:endParaRPr lang="en-US" dirty="0"/>
          </a:p>
        </p:txBody>
      </p:sp>
      <p:sp>
        <p:nvSpPr>
          <p:cNvPr id="7" name="Date Placeholder 6"/>
          <p:cNvSpPr>
            <a:spLocks noGrp="1"/>
          </p:cNvSpPr>
          <p:nvPr>
            <p:ph type="dt" sz="half" idx="10"/>
          </p:nvPr>
        </p:nvSpPr>
        <p:spPr/>
        <p:txBody>
          <a:bodyPr/>
          <a:lstStyle>
            <a:extLst/>
          </a:lstStyle>
          <a:p>
            <a:fld id="{610D0931-18C1-4528-A861-3F3346157C1B}" type="datetime1">
              <a:rPr lang="es-ES" smtClean="0"/>
              <a:pPr/>
              <a:t>16/05/2017</a:t>
            </a:fld>
            <a:endParaRPr lang="es-ES"/>
          </a:p>
        </p:txBody>
      </p:sp>
      <p:sp>
        <p:nvSpPr>
          <p:cNvPr id="20" name="Footer Placeholder 19"/>
          <p:cNvSpPr>
            <a:spLocks noGrp="1"/>
          </p:cNvSpPr>
          <p:nvPr>
            <p:ph type="ftr" sz="quarter" idx="11"/>
          </p:nvPr>
        </p:nvSpPr>
        <p:spPr/>
        <p:txBody>
          <a:bodyPr/>
          <a:lstStyle>
            <a:extLst/>
          </a:lstStyle>
          <a:p>
            <a:endParaRPr lang="es-ES"/>
          </a:p>
        </p:txBody>
      </p:sp>
      <p:sp>
        <p:nvSpPr>
          <p:cNvPr id="10" name="Slide Number Placeholder 9"/>
          <p:cNvSpPr>
            <a:spLocks noGrp="1"/>
          </p:cNvSpPr>
          <p:nvPr>
            <p:ph type="sldNum" sz="quarter" idx="12"/>
          </p:nvPr>
        </p:nvSpPr>
        <p:spPr/>
        <p:txBody>
          <a:bodyPr/>
          <a:lstStyle>
            <a:extLst/>
          </a:lstStyle>
          <a:p>
            <a:fld id="{823882F3-5F00-432D-A503-AF23A28ACC4E}"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p>
        </p:txBody>
      </p:sp>
    </p:spTree>
    <p:extLst>
      <p:ext uri="{BB962C8B-B14F-4D97-AF65-F5344CB8AC3E}">
        <p14:creationId xmlns:p14="http://schemas.microsoft.com/office/powerpoint/2010/main" val="3665358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lvl1pPr>
              <a:defRPr b="0" cap="none" spc="0">
                <a:ln>
                  <a:noFill/>
                </a:ln>
                <a:solidFill>
                  <a:srgbClr val="0070C0"/>
                </a:solidFill>
                <a:effectLst/>
              </a:defRPr>
            </a:lvl1pPr>
            <a:extLst/>
          </a:lstStyle>
          <a:p>
            <a:r>
              <a:rPr lang="en-US" dirty="0" smtClean="0"/>
              <a:t>Click to edit Master title style</a:t>
            </a:r>
            <a:endParaRPr lang="en-US" dirty="0"/>
          </a:p>
        </p:txBody>
      </p:sp>
      <p:sp>
        <p:nvSpPr>
          <p:cNvPr id="3" name="Content Placeholder 2"/>
          <p:cNvSpPr>
            <a:spLocks noGrp="1"/>
          </p:cNvSpPr>
          <p:nvPr>
            <p:ph idx="1"/>
          </p:nvPr>
        </p:nvSpPr>
        <p:spPr>
          <a:xfrm>
            <a:off x="1371617" y="2013012"/>
            <a:ext cx="7498080" cy="4800600"/>
          </a:xfrm>
          <a:prstGeom prst="rect">
            <a:avLst/>
          </a:prstGeom>
        </p:spPr>
        <p:txBody>
          <a:bodyPr/>
          <a:lstStyle>
            <a:lvl1pPr>
              <a:defRPr>
                <a:solidFill>
                  <a:schemeClr val="tx1"/>
                </a:solidFill>
              </a:defRPr>
            </a:lvl1pPr>
            <a:lvl2pPr marL="534988" indent="-236538">
              <a:buFont typeface="Arial" panose="020B0604020202020204" pitchFamily="34" charset="0"/>
              <a:buChar char="•"/>
              <a:defRPr>
                <a:solidFill>
                  <a:schemeClr val="tx1"/>
                </a:solidFill>
              </a:defRPr>
            </a:lvl2pPr>
            <a:lvl3pPr marL="886968" indent="-228600">
              <a:buFont typeface="Arial" panose="020B0604020202020204" pitchFamily="34" charset="0"/>
              <a:buChar char="•"/>
              <a:defRPr>
                <a:solidFill>
                  <a:schemeClr val="tx1"/>
                </a:solidFill>
              </a:defRPr>
            </a:lvl3pPr>
            <a:lvl4pPr marL="720725" indent="0">
              <a:buFont typeface="Arial" panose="020B0604020202020204" pitchFamily="34" charset="0"/>
              <a:buChar char="•"/>
              <a:defRPr>
                <a:solidFill>
                  <a:schemeClr val="tx1"/>
                </a:solidFill>
              </a:defRPr>
            </a:lvl4pPr>
            <a:lvl5pPr marL="895350" indent="-182563">
              <a:buFont typeface="Arial" panose="020B0604020202020204" pitchFamily="34" charset="0"/>
              <a:buChar char="•"/>
              <a:defRPr>
                <a:solidFill>
                  <a:schemeClr val="tx1"/>
                </a:solidFill>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extLst/>
          </a:lstStyle>
          <a:p>
            <a:fld id="{D34300E2-836C-4E16-8560-747EB6DDCBAC}" type="datetime1">
              <a:rPr lang="es-ES" smtClean="0"/>
              <a:pPr/>
              <a:t>16/05/2017</a:t>
            </a:fld>
            <a:endParaRPr lang="es-ES"/>
          </a:p>
        </p:txBody>
      </p:sp>
      <p:sp>
        <p:nvSpPr>
          <p:cNvPr id="5" name="Footer Placeholder 4"/>
          <p:cNvSpPr>
            <a:spLocks noGrp="1"/>
          </p:cNvSpPr>
          <p:nvPr>
            <p:ph type="ftr" sz="quarter" idx="11"/>
          </p:nvPr>
        </p:nvSpPr>
        <p:spPr/>
        <p:txBody>
          <a:bodyPr/>
          <a:lstStyle>
            <a:extLst/>
          </a:lstStyle>
          <a:p>
            <a:endParaRPr lang="es-ES"/>
          </a:p>
        </p:txBody>
      </p:sp>
      <p:sp>
        <p:nvSpPr>
          <p:cNvPr id="6" name="Slide Number Placeholder 5"/>
          <p:cNvSpPr>
            <a:spLocks noGrp="1"/>
          </p:cNvSpPr>
          <p:nvPr>
            <p:ph type="sldNum" sz="quarter" idx="12"/>
          </p:nvPr>
        </p:nvSpPr>
        <p:spPr/>
        <p:txBody>
          <a:bodyPr/>
          <a:lstStyle>
            <a:extLst/>
          </a:lstStyle>
          <a:p>
            <a:fld id="{823882F3-5F00-432D-A503-AF23A28ACC4E}" type="slidenum">
              <a:rPr lang="es-ES" smtClean="0"/>
              <a:pPr/>
              <a:t>‹#›</a:t>
            </a:fld>
            <a:endParaRPr lang="es-ES"/>
          </a:p>
        </p:txBody>
      </p:sp>
    </p:spTree>
    <p:extLst>
      <p:ext uri="{BB962C8B-B14F-4D97-AF65-F5344CB8AC3E}">
        <p14:creationId xmlns:p14="http://schemas.microsoft.com/office/powerpoint/2010/main" val="36333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DA75D11B-9A86-4185-8126-8CBCE648D0A5}" type="datetime1">
              <a:rPr lang="es-ES" smtClean="0"/>
              <a:pPr/>
              <a:t>16/05/2017</a:t>
            </a:fld>
            <a:endParaRPr lang="es-ES"/>
          </a:p>
        </p:txBody>
      </p:sp>
      <p:sp>
        <p:nvSpPr>
          <p:cNvPr id="4" name="Footer Placeholder 3"/>
          <p:cNvSpPr>
            <a:spLocks noGrp="1"/>
          </p:cNvSpPr>
          <p:nvPr>
            <p:ph type="ftr" sz="quarter" idx="11"/>
          </p:nvPr>
        </p:nvSpPr>
        <p:spPr/>
        <p:txBody>
          <a:bodyPr/>
          <a:lstStyle>
            <a:extLst/>
          </a:lstStyle>
          <a:p>
            <a:endParaRPr lang="es-ES"/>
          </a:p>
        </p:txBody>
      </p:sp>
      <p:sp>
        <p:nvSpPr>
          <p:cNvPr id="5" name="Slide Number Placeholder 4"/>
          <p:cNvSpPr>
            <a:spLocks noGrp="1"/>
          </p:cNvSpPr>
          <p:nvPr>
            <p:ph type="sldNum" sz="quarter" idx="12"/>
          </p:nvPr>
        </p:nvSpPr>
        <p:spPr/>
        <p:txBody>
          <a:bodyPr/>
          <a:lstStyle>
            <a:extLst/>
          </a:lstStyle>
          <a:p>
            <a:fld id="{823882F3-5F00-432D-A503-AF23A28ACC4E}" type="slidenum">
              <a:rPr lang="es-ES" smtClean="0"/>
              <a:pPr/>
              <a:t>‹#›</a:t>
            </a:fld>
            <a:endParaRPr lang="es-ES"/>
          </a:p>
        </p:txBody>
      </p:sp>
    </p:spTree>
    <p:extLst>
      <p:ext uri="{BB962C8B-B14F-4D97-AF65-F5344CB8AC3E}">
        <p14:creationId xmlns:p14="http://schemas.microsoft.com/office/powerpoint/2010/main" val="1841757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Rectangle 11"/>
          <p:cNvSpPr/>
          <p:nvPr/>
        </p:nvSpPr>
        <p:spPr>
          <a:xfrm>
            <a:off x="1047198"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DF972751-D75D-45C2-8889-2812C9F6CD71}" type="datetime1">
              <a:rPr lang="es-ES" smtClean="0"/>
              <a:pPr/>
              <a:t>16/05/2017</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r>
              <a:rPr lang="es-ES" dirty="0" smtClean="0"/>
              <a:t>1</a:t>
            </a:r>
            <a:endParaRPr lang="es-E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953" y="-6358"/>
            <a:ext cx="2645318" cy="1068237"/>
          </a:xfrm>
          <a:prstGeom prst="rect">
            <a:avLst/>
          </a:prstGeom>
        </p:spPr>
      </p:pic>
      <p:sp>
        <p:nvSpPr>
          <p:cNvPr id="4" name="Title Placeholder 3"/>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5" name="Text Placeholder 4"/>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892671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0" r:id="rId3"/>
  </p:sldLayoutIdLst>
  <p:hf hdr="0" ftr="0" dt="0"/>
  <p:txStyles>
    <p:titleStyle>
      <a:lvl1pPr algn="l" rtl="0" eaLnBrk="1" latinLnBrk="0" hangingPunct="1">
        <a:spcBef>
          <a:spcPct val="0"/>
        </a:spcBef>
        <a:buNone/>
        <a:defRPr sz="360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sz="1600" kern="1200">
          <a:solidFill>
            <a:srgbClr val="0070C0"/>
          </a:solidFill>
          <a:effectLst/>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1600" kern="1200">
          <a:solidFill>
            <a:srgbClr val="0070C0"/>
          </a:solidFill>
          <a:effectLst/>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1600" kern="1200">
          <a:solidFill>
            <a:srgbClr val="0070C0"/>
          </a:solidFill>
          <a:effectLst/>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1600" kern="1200">
          <a:solidFill>
            <a:srgbClr val="0070C0"/>
          </a:solidFill>
          <a:effectLst/>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1600" kern="1200">
          <a:solidFill>
            <a:srgbClr val="0070C0"/>
          </a:solidFill>
          <a:effectLst/>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txBox="1">
            <a:spLocks/>
          </p:cNvSpPr>
          <p:nvPr/>
        </p:nvSpPr>
        <p:spPr>
          <a:xfrm>
            <a:off x="1034360" y="980728"/>
            <a:ext cx="7498080" cy="1359874"/>
          </a:xfrm>
          <a:prstGeom prst="rect">
            <a:avLst/>
          </a:prstGeom>
        </p:spPr>
        <p:txBody>
          <a:bodyPr anchor="b">
            <a:noAutofit/>
          </a:bodyPr>
          <a:lstStyle/>
          <a:p>
            <a:pPr lvl="0">
              <a:spcBef>
                <a:spcPct val="0"/>
              </a:spcBef>
              <a:defRPr/>
            </a:pPr>
            <a:r>
              <a:rPr lang="en-US" sz="2000" b="1" dirty="0"/>
              <a:t>Regional Roundtable </a:t>
            </a:r>
            <a:endParaRPr lang="en-US" sz="2000" b="1" dirty="0" smtClean="0"/>
          </a:p>
          <a:p>
            <a:pPr lvl="0">
              <a:spcBef>
                <a:spcPct val="0"/>
              </a:spcBef>
              <a:defRPr/>
            </a:pPr>
            <a:r>
              <a:rPr lang="en-US" sz="2000" b="1" dirty="0" smtClean="0"/>
              <a:t>World </a:t>
            </a:r>
            <a:r>
              <a:rPr lang="en-US" sz="2000" b="1" dirty="0" err="1"/>
              <a:t>Programme</a:t>
            </a:r>
            <a:r>
              <a:rPr lang="en-US" sz="2000" b="1" dirty="0"/>
              <a:t> for the Census of Agriculture 2020 </a:t>
            </a:r>
            <a:r>
              <a:rPr lang="en-US" sz="2000" b="1"/>
              <a:t/>
            </a:r>
            <a:br>
              <a:rPr lang="en-US" sz="2000" b="1"/>
            </a:br>
            <a:r>
              <a:rPr lang="en-US" sz="2000"/>
              <a:t>Port of Spain, Trinidad and Tobago </a:t>
            </a:r>
            <a:br>
              <a:rPr lang="en-US" sz="2000"/>
            </a:br>
            <a:r>
              <a:rPr lang="en-US" sz="2000"/>
              <a:t>22-26 May 2017</a:t>
            </a:r>
            <a:endParaRPr lang="en-US" sz="2000" dirty="0"/>
          </a:p>
        </p:txBody>
      </p:sp>
      <p:sp>
        <p:nvSpPr>
          <p:cNvPr id="8" name="Rectangle 2"/>
          <p:cNvSpPr txBox="1">
            <a:spLocks/>
          </p:cNvSpPr>
          <p:nvPr/>
        </p:nvSpPr>
        <p:spPr>
          <a:xfrm>
            <a:off x="971600" y="2797174"/>
            <a:ext cx="7766680" cy="1351906"/>
          </a:xfrm>
          <a:prstGeom prst="rect">
            <a:avLst/>
          </a:prstGeom>
        </p:spPr>
        <p:txBody>
          <a:bodyPr/>
          <a:lstStyle/>
          <a:p>
            <a:r>
              <a:rPr lang="en-GB" sz="2400" b="1" dirty="0" smtClean="0">
                <a:latin typeface="Calibri" pitchFamily="34" charset="0"/>
                <a:cs typeface="Calibri" pitchFamily="34" charset="0"/>
              </a:rPr>
              <a:t>Theme 8: Demographic and social characteristics</a:t>
            </a:r>
          </a:p>
          <a:p>
            <a:r>
              <a:rPr lang="en-GB" sz="2400" b="1" dirty="0" smtClean="0">
                <a:latin typeface="Calibri" pitchFamily="34" charset="0"/>
                <a:cs typeface="Calibri" pitchFamily="34" charset="0"/>
              </a:rPr>
              <a:t>Theme10: Intra-household distribution of managerial decisions and ownership on the holding</a:t>
            </a:r>
          </a:p>
          <a:p>
            <a:r>
              <a:rPr lang="en-US" sz="1600" i="1" dirty="0" smtClean="0"/>
              <a:t>Technical </a:t>
            </a:r>
            <a:r>
              <a:rPr lang="en-US" sz="1600" i="1" smtClean="0"/>
              <a:t>Session 11</a:t>
            </a:r>
            <a:endParaRPr lang="en-US" sz="1600" i="1" dirty="0" smtClean="0"/>
          </a:p>
          <a:p>
            <a:endParaRPr lang="en-GB" sz="2400" b="1" dirty="0">
              <a:latin typeface="+mj-lt"/>
              <a:ea typeface="+mj-ea"/>
              <a:cs typeface="+mj-cs"/>
            </a:endParaRPr>
          </a:p>
        </p:txBody>
      </p:sp>
      <p:sp>
        <p:nvSpPr>
          <p:cNvPr id="9" name="Rectangle 1"/>
          <p:cNvSpPr txBox="1">
            <a:spLocks/>
          </p:cNvSpPr>
          <p:nvPr/>
        </p:nvSpPr>
        <p:spPr>
          <a:xfrm>
            <a:off x="1043608" y="5301208"/>
            <a:ext cx="7704856" cy="1224136"/>
          </a:xfrm>
          <a:prstGeom prst="rect">
            <a:avLst/>
          </a:prstGeom>
        </p:spPr>
        <p:txBody>
          <a:bodyPr anchor="b">
            <a:normAutofit fontScale="97500"/>
          </a:bodyPr>
          <a:lstStyle/>
          <a:p>
            <a:pPr lvl="0">
              <a:spcBef>
                <a:spcPct val="0"/>
              </a:spcBef>
              <a:defRPr/>
            </a:pPr>
            <a:r>
              <a:rPr lang="en-US" sz="2000" b="1" dirty="0"/>
              <a:t>Adriana Neciu</a:t>
            </a:r>
          </a:p>
          <a:p>
            <a:pPr>
              <a:lnSpc>
                <a:spcPct val="110000"/>
              </a:lnSpc>
              <a:spcBef>
                <a:spcPct val="0"/>
              </a:spcBef>
              <a:defRPr/>
            </a:pPr>
            <a:r>
              <a:rPr lang="en-US" sz="2000" dirty="0">
                <a:latin typeface="Times New Roman" panose="02020603050405020304" pitchFamily="18" charset="0"/>
                <a:cs typeface="Times New Roman" panose="02020603050405020304" pitchFamily="18" charset="0"/>
              </a:rPr>
              <a:t>Agricultural Census and Survey Team</a:t>
            </a:r>
          </a:p>
          <a:p>
            <a:pPr>
              <a:lnSpc>
                <a:spcPct val="110000"/>
              </a:lnSpc>
              <a:spcBef>
                <a:spcPct val="0"/>
              </a:spcBef>
              <a:defRPr/>
            </a:pPr>
            <a:r>
              <a:rPr lang="en-US" sz="2000">
                <a:latin typeface="Times New Roman" panose="02020603050405020304" pitchFamily="18" charset="0"/>
                <a:cs typeface="Times New Roman" panose="02020603050405020304" pitchFamily="18" charset="0"/>
              </a:rPr>
              <a:t>FAO Statistics Division </a:t>
            </a:r>
            <a:endParaRPr kumimoji="0" lang="en-US" sz="2000"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23882F3-5F00-432D-A503-AF23A28ACC4E}" type="slidenum">
              <a:rPr lang="es-ES" sz="1600" b="1" smtClean="0">
                <a:latin typeface="Times New Roman" panose="02020603050405020304" pitchFamily="18" charset="0"/>
                <a:cs typeface="Times New Roman" panose="02020603050405020304" pitchFamily="18" charset="0"/>
              </a:rPr>
              <a:pPr/>
              <a:t>1</a:t>
            </a:fld>
            <a:endParaRPr lang="es-ES" sz="1600" b="1" dirty="0">
              <a:latin typeface="Times New Roman" panose="02020603050405020304" pitchFamily="18" charset="0"/>
              <a:cs typeface="Times New Roman" panose="02020603050405020304" pitchFamily="18" charset="0"/>
            </a:endParaRPr>
          </a:p>
        </p:txBody>
      </p:sp>
      <p:sp>
        <p:nvSpPr>
          <p:cNvPr id="27650" name="AutoShape 2" descr="data:image/png;base64,iVBORw0KGgoAAAANSUhEUgAAAOwAAADWCAMAAADl7J7tAAACSVBMVEX///86ODh/f38BAUzqfHzBAAAAAI4AAP8AAAAZrv9/AADpdHS+AADqenrDAAAAAIwAAEkAAIeDg34AAU57e3sAqv8AAD8AAEY3NTV2dnZ3AAAAAEN/g4N9AACDAAAxLy8qKCj99PQAADoasv/ulpb75+eLi4v53d3Jycnv7+/si4v30dH29vYlIiIzOTn88PC6urqurq4cGxvvoKDU1NTrg4PzuLjtj4/64+PxqaliYod/XFz1yMhoAADi4v/g4OCenv/fnZ1oZ2ejoqJRUYYYGIxJAAAsOjrFxf8AAO5/aGhTAADo6PN/TEzExOH0v79SUFCsrP8tLYs0NP9FRYjo6P+vr9ZYWKvC5v9GRv+Dg/8BAXQAAMGXlpaKisFkLCyaGRkiIv8AANLR0f9TU/9oxf+DACcBAWEVAABqaoJ/Pz80AABVVYW2tseOLi62YXBeMlt/MTFvb7e8vP+AgJybUmkAAKgAAMg5OYmmEBAUisqtrb9sbP9LS6aAgL6mX1+m2/+aACF2dpUuAUNWMTEyG1GIACNNAUB5Pl9RAT6lbIUkJIuRICBtADOKAIQ1NWIpKV7QJSVcATbMQUHQV1eUlK0iIlGihobKLS1vV+HObXUmFFKuACOens4/P2ijNlALSm1zAJkQb6MkAACSRqPLo6OpZ2eyKTyBY5FahcNJjrZwm7MNWoQDFiC+eLTOt9a/kpIAJkSXQUFmAGgzVGlzNFlff7q4h7JKJ1ZuPk+QWoVgAKmYAGsSerOeAFfHaZaTv+moAECaOVTpLTCPAAAfJUlEQVR4nOWdiX8Ux5XHe3SMJGamNYMGSaNbGt0aoQMhJA4JkGUHPAYB5jAYAtgEbGMFgy9OY0xsJyixHdsJKzBO4gXsbLJL2I036ySbTf6yreruqnrd/V51jyzBmn2ffGIx9Ij56lW9+r2jW4bxwC2379ixbEX22OV9D/7ffsCWO1axosKyFSsqLj/sT7O0dnmFg2rzPtK4xyCqhXvsYX+kJbOsl/URpvX51aK9/LA/VkE2cWbj/v0bz0wEXXcZY2W0352onNu4q8yxXRtz2ktRVGbZB/RRv7XtKIN2ZIfmUsKxWte23r7z1v3Zt+7c61r8j16o5Z4v89gF+uIs5dkKKkZ13Kmra7SM/ff2khCEt9wuLytby9RSzlOOZYa/415j4zJpjXWzD9e7z/hZy8qeIS4mVzGxjlvv1y1zWWPdw3Tufoy1rGw/frUO9rL/8ta5xmVee4i0EzhrWRl+Bh2jVzEGe9/Pymj7lhaJNl9wEvY8enlhsPfqEFa2lAeWGIow0rGEawuCHcBZlzXeWXIu1DbSsBux6wsKUHewRWzRji05GGbIsSNsF3b9Pg1s3nNtjkBlu/beA0DzG81aVoZdn6OXsU8vridWMfPs3NKT+S2vg0WFBblp/Vv2HrWKmWs1IWrbpdN7d+49fWj3olE6polPRISi17HvZ4OeOw4spaPyhypTlZalUtE9i8pq7NbB4j9aNJ1FD55ZDSxx1O6JpqLKUte2LSJr4XuW7Vo8FUAyvDmSdVldN/q9T0NUZpWpzxaR1ThCsx4h3oIvZG8oNhbg2YseVu7cQ4sISyhjboQ6xmkRVuOtAves16827SJu3Odo2OfIN+3zlNxWZDFW4zZ59CyrQy7fg7GypYx+74UZqSpQTSEMRimybNxFn7P3/VfncNZo5d5FoHTsDAV7Rvu2nDxvs5fJi8hNi2V5nxGw0dQihmQ0d6eSHmVSJGsqxuQ6nkP0yjTBGq08/a34XJZHA/KRoJ0SBtZAUnfKsbspx0aj0/pyZ0GGqiht+Ti3b99ltYyPXd63j/jR9KGuxXYsvYrZOl5M4bjb59td9LfPM8wVK2Bja4X1x2OXMWBsITfOtSJXXqqkYcOdPl2jq9asaR9fj313YLkLbtYL5Lq5nF1B1o1XYKHKX6tobOrAvvNpDWwIGTUwHoslLIvFegMKmBMA9wK5hC+TpPIQ6hnqzMxkOqcmxXtu17n3bd19/Ce/VwMbrKJGE4kSaYlYe0DdJ/jIySPdO5dls3/9Q7mwyJDzto77CreRrpJ/G8+2tsdKXJZI6J0rYSnhpKlROKznFCq3FiH2u+R5O3ub3FDfYs+2rk6UeC2mqWDmVEjeOIHu2H0BqBXZv5Z77aDzXiGSdRVjQixyCxKM7X5WRotGhokdF3y6YteFHV4HB7L+zsdaXp4OD5unPXtNzzoaQ1hLEiW+C5+74OUEgQryEim7zq/cpozc2O3bYhk33r99u6+DCPUXKdqA+DSAsjLXbndfd4aQitLBsnep62fZ+xVlLS9/pbGuDgYo/qf79/qQaLmN1Mb6VbwKW8SWb2F82E02AwDuREjH/oGAPYEpKMZ8xx9ACNcGOLaVQGWuXa+u+l4wKjfbuUEblnJsefmTTag8bqyb9eLi6rgypVfGfcQqZp5tL5TVpg06drK/ImFP4LAc947nHEIDclAoHqdWMTPx/bU1VLd9T9v0sI1kLS/XlCtmPbT+ZKAyMJlFzx3HteL00bQ9fJYzjmWtkmI2S1QW6VVMrmPLud6UYE+le9+mpgNrMqtpx8acjtKOYERl+43Pvrl7Mx6/effLcyhu9jca2MdpWH+yl7+YUrip1KXgTJZmLYk5mrEQ1rJfm8quH0JwtbAvaWARmbFbBuXpQ2FKbYhU9HhWU1P02bNxs1SZaX5e4aNF1VMo2GWNvk9/yIENWY0J3rOaajHi1lKXmfFzXtqFexZxbYGwo5pobF8RoJx0rNy5XtoF71nm2bfgJ8/lt+2Rie3OPXu25QM3bRd9zq6yLsBrbOga9rNy33pWsjYab9DCqvmK/LZLOytTKVeASqWiFy9t029dMhw78UnbuxO2keUIW0oRVkb7uXcha2Dpc9Zex/ZH2naRYWJ6kfcu9+oOWzzpYY5dbf89iE/0TMV+tth/hrIy2q88rqUV1BeYY2c9m3bPdIrO8Li0mNbgUo515KjqAjxPx+ULxsQWgrXUvBt6HWOruPGtjtl1WzPprVvXvdJ4jx+uGlIHdy+5mHF1LJWxkhQ7aIl8wTD+mYIt9cYo0rVfoGt3XWdDQ0NRURH7/8wvJ6I6r0pcWkxhC1ksYjgPNEFLqecN42OKtdT80gNL7do6xLFPFXFQaZk3Q7Ay2ihJO+6jTZTIjFkds3l6zz5vDJCOLTX/4T198IWMCeN1LlRmyx8LR0uXZ7bH3KdtrF2JblmLOaIZ+tpljJGsvk1LnLXYGbvVy8po14ai1aTxHb3KuYlYCUjbVcqzizt5y9GjWxDYI0ZXnIaNV3gNqUKF8qtF+3Q432pO3C5x3iZ63Q0QCfTM5MXjbW3V7H8HnvUB5/oKgq041jPjQp25jYSmFzFWRnstlGt11XJRi4LVGAh79EBbfbLYsprq+tc9sPkxDexZP2zWMEZUKeqLDQPYhFsaZS0qeiGUZ6cLh805NNG2mmJg1VVu5+Y7NHvWp6EqrLH53wrWE03LWpEW3lO4Y5lrQ4VkqnnZOtDV1yuW8ar1fR1qITslmQPVxW5LVj8LYXcb12nYb3DYf1Gws1i/MkOwFhWFilFYI6S1b7y3JBaDAYrZ6vbttg61VdOB+mKftR0FsM8Z8+Q69upFXrHJGpPdGQn75Cs995Y1NblD1Bzl2KKiNEl4TYmOSl887uvlrUpMQTHi8Q6nsBj1+tXybT1Yyd+jw7F53UNace43mIb64vENdZCXXMVsHe+kYKfz04K28qIbdXtJTJPOWr1LLo2PtiGsLE4dULBnaAnlElAM9Xe/JwQUs5c2KFwdLH36qIpy5U6ICg9XEvdf+SKuQWGLq9+QsDsM499w15o3oVvP0SmPs6RlMoAesg4sKaNSoHkLZ0n6tF4VFvsb5ViXazey3Y3neGDHMq8GoFredSQyop4k7EkSNgf6QEpW0CUKj3P/FiUcy2LUFgA7UfbfWKXiS8BKNXk8ZtMuzLN5Iy/XsYSlmncIbZJiLVbHz36rpOGjNV0bNiSrk9fq9ix50KYmjDwAd0xTVfTYPA1bkxKw/O7DI2VlP3OXoczSrxWrpkLhs0ZaLFqw5IQb74BcA187GzYsa8kPNbBy0/KBPp4yvPF3hWuar4FiG9GBxo2XVBsXcs5yQFE5l6oivGN1sMnjApaPpdot3D9L1p+464rwxBnu7+8fHg5YyHSEepWG3aMGh0SW1xreseFg+SS5neZvEU0B839cWkI5tr824lgzyctd+woJSzbeLVgxSyMk1PrFgQVnjyEKOAA2Czp5st3eH4FG4jbSh096kJ6W4YmdaGaKNoGuK+s1TYCqj0LYM2Vb3vjzr/8il/Hn33z59VeydelA1EY81o/D8lx+jnCsZlCz8pIauBASak0I2F7nmkQVCQsyH6NjdP6m1bsD5w6z+N33v+bA5wjWSKQFhbWKNOhCTp82DtGwp+F0iQ2r6coKS4x32LSJ90nXVktR8ewn8TjaEbCIX/vK2bIIK0Frt7iw4+faac2EG5+bl6oiZccniRRbT3EnVonziVzH8ph94yZdW7SJP7/FCZox1khE7tsNJxStrRlfSbtxl2emWdzRwPJUR8Ja4nhArOJEL9mN5lVyZ7X/iYAVGe1fsI6WF7eRHTg4ayQiAOvqvLDLGtc1KNzlRY9ZAZce1LRgxd/atYoOEYwTo+QhxH4OImgTrq13HPv3QFQL9yy+iGGQqmt6XMLKysWcDMrpp7nPmG7QjODyoCRSWltCySQg1kVr5NXyusRrGG2NU4YKx8po51ZSsLViGTcp127wJ7ZrBcJOGpbndXtdsPKYjXV00CeuyhYS7/sTH1GooJp3ftjvk7Bi1zLAELC76Zs/7FTnkEsvbpewrXSmF2sFQmu6zePcesevR8Oylpo0qwjITzY1nfDAzr74lFzGmceefvNatDJn0KxWEitOJn7owtmCVjojYLDyiErsOl0Da27J6gPOqXM3tGPjT9CwzRL2JXXQzr64Lt3Q0AADFLfMUHeAZ/e4JJQUUKs1wpFPHAvxkTi6u2etqrq1HRcFmQIce1YDWysAFezVrRDTpSrSy1+gE9o8kFAXYc6TWKNWtB92zF05P7NF0FarImroHVtqHtbARiSsE45nighSeQgRNTd+3ORdsFIJtmumZfhMhVgCfPh4h4KVrKFDcQCs8uyT/L/Dm7WkNu4L6GLmEVjWKqySm9QU45qUgM8ZiB8FuxCHjYeANYOXcbPQiE0b2H9aAkltwxpcPALn5I+BF2aUpqBnq62la+/oRMn8Tz5d++FxEZCTVccPRF/na5kcpICs/zBtZA2sE42/sGDDshalEVqreSfOYR6t5InCeOiSBV+67GBKlLx2qipZU1+TVIdPkv25vrrtePTPKsshez3mV1/btFcDz9kTTcuYqqCadwgtAsszdlmYyQO1yLZlLwnL3M6unP9jMZn0JOvra37qLOS7o2T741L2G36NRkFJcdy0rJHFptCG1I+t8sRpIKGUWhzTJHt8nw78MUmn7pZVJd+1nPuf20nYL7MVfN+a8aBVzGGb+oNjE6D1BSlLSAhVwTewFBKxAUMzp7nKGLkRgGrhvsecGx/bpIHNfm65dpZyLUh1mgpwLOZaS0gIVcE3sJLGKlYhsO35+hCsjPYdRmusIWG/yWZfs2Ap16rKTCPdbsfNt2uts1WqikNALeph5+nd6qU140YJCfuPbPZLO0SdRV3brJLYOk1JEXett3lpzQRtA3pRnK2J1douyI9CsjLan97NfULCfp7NHnLOWkxY1CrW8g26PgAK6xdShltCtSsBRWd4eBJLWM2/7yYn3My72exnorx6eKU3gwd+5amOpp2l1q4aQECmogxQmJkG8n7cGKM9Gx6VV6MmaNib2exvBWz83H9Q+9WGBbVicvemoy/Ir32TM1aVzZnm5GtaJm6jmsZlIY5l6e1ztKi4XiFhS82K7LAqu9V6C4sMVlA0zNDtj+i0Btaqsl3iY7r85pdWAcsEFJnOJqgqGwF7noaNV2R/J2HPZcvL/UeOsCebpDvT5VtRUAs2enK5uMxboXEalROnp6f5zS+tMhj3adJZsgONWnKtFvZXsifyVYUO9vEm6c3NGtk4Hd0pYH2ywjP+NAAEFJnOapoeqP3pIwq2tPRc9ldn7bPHNL/Ww6o+5Uw5ycrSnUrxpR/WPUc+BgQUmc5q2lnKnafURTV0sseW7h+aTE56du77Ec9RW9vcAnpbL80CWHLL8sNVfu3NfDywap+2kuksPHjI3Vt196z6+iwN+1XF75sYKQNdiQtGGaheUpoiooF9MxrNgK/dsO6HSch9upq+VRg0eE6RcbnqbfOnoutVdVgHW75h7uoTmuqi6F2+pDRFy7AWVhw+3lkS73zmdnHM9tIdeAWbnCcbW1U/MOPy63dp2K8rTjQTPgXGvfuFmhopp9MfLpvWiq89qYD3ttJRJaDI3qU6eapKdLDmO+prEvbSX8nGh8sYrBRQDeXNFKsFK88ej4Ty3vS+ChSWqNw9cUMQ/ShximBlktg0f6y+JmH/KxxrJDJ8Yp0kKo/QsGzpPi1gParCO4sqpfEo3ahVHeg/0fKi6uem2rQ/Ju/rORy4gpVvpZDIaCoWfOm+KWFT1p1pEtYzQA4EFHl7v5r0OpX4EQXLAM0fCNh3qBu26AKF31qkxN+sK8+wpXtNwBZt4yZpvTdCOEs3kehQYspnMj69H6NP3PdM810BW0PBvhLesZHazaFg2dKdlrAGTHN8U8Yd1oSmdTsLmc5KAVV/fpwWjgz2sFzvOKy2xYOYQJgJgE0JMZnuccNecsMaY6tjsdXWrQAkrBRQ1S8b1FAqW7ql5lkJi0soc64g2FqxjmfKNxOkNqw8aDMeWP9twx3OgwrIdFbCtmlh4+qgLcYllK5ajMEKf7bM0LcIFGUg7KQbln7yIpnOStXUlu+hYZkgjstFjg6RFBSeACxDoFmtMptQFZkRN+xFEpZKZ5WAajPyNGwyDlTF2ygsXmPTmFicrRrYopRSFelBDqJug6BvwqM8m5D5TLUxQsNWMdj3xNeohNI3KoXB4oUTeHI6WJ7XCVWRHnLBikkvzIgnN0jVlCw2XsZu/XAAz5rmz8XXqISCPQ+yRh4ZVoM0ToTqNHKaArILdopzRMPAUq4Vqil5KwhWSCgmpzBYSbhylu71DKsRKeek7TR6dLAsiRW1ivRBN2yKhqWK5EI11VzRwr4NJBSqF5WkeOIs7dl+Vb2wYRmBFnYnUBWdoWGpmS8RY+s/NT5F7tYSsO+a5ttavQjmgUppKdWvJv0c2CGjR3P0WBm7S0IBWPppFUBVxBzjX88LHAb7qgaW5XiyWPEONqipjtmrGt3IUtkWAWudPSzETupgeR9A/CHjgaXvm1WqIra9y7L1PGTNAwF1RQ8rVUUSk1CmiDwrr2qGvlrUzLUD262HfcwroQAs/ehWFaDEM4KshoiEbRsx1tLamEdgU/4BhRWAtVs/orVUMxzitABGjJEgWKkquIQCjyKhn1JBwCppPKmFZQmtKRyPldxUGtB8sPUqxeqGbbABunWwJ70SajoMbB8OK9ViMm/c0hRVf2ze/NkB5+8xCaVGZFqGjAhZsODNLbdne4xuXaOW12IecyJUhj95VN5bqYNVHQHxXC8+iyzVYvJGTgdbw4f6oo5rsZIbgO02iNHqiN21lH/I2EFnUAfL0543oV4MBbs9APYDI/dhwN0frwtYRC8qtdg/YpCz1RascLslodKGMRQEuxPqxWsKln4yrOoIuGClWrxl5DRzFdZ9Pc86ogPTi0ot9k9qYCNeWCYUpnSwPMe7BiUUgKWfYqA6AuJJsBasFFBrjR56xxYnq/gNAkJhIRJKqcXhXE8/hWrBQlXBP/9BHSzP8WTbkksoNW6teRoHASuLMq8aPfQxa8NuEVkRIqGUkBg2JvWwUlVstsX9QQ2rPTcifhoNBnycqK8uo0y1P2IDGOx5Y5LO8JixACVHGjFYISRqI8aIHhaoijQ/TTq1sDxZX2uv43SnG5Z+nFu7D9YqOAIBpUln2TLnI9aakptUi7Wbje4WkpWP8ynYdCfXRDpW3qHlh0/RcvaD6cx9O1ioFjVJD/M8h5UDnH4JZQoh0Zw2BvWwInzVzthP7NZoiiIxkDp98uBBq1AB7gfRFKHWoLCq3JbXw1pj1vL+f7eEisMKVPNBYygsrBEMK8afpOoPBdsbAJszzgfCpgSsXXKLd4xx6/iJCWCZgJrSwPYrVcF2N7ecHvZNGpauuKleDwabbDN06awDKx7Z4ejFuPOtN8VBua1l0DhIKygIG+m33q1LZxFYdQ+X+/EU0Fr9sIZKepI1LwfB8tsstxy3aKucHM8FCwRUkQa2BcAO9xSwjHt8sNFrVPYOGlsJAFvyQz62mHyPv6TJ3Rms/aik1+ur7eFUywCsUouTRiYAVvx1v1UI1iso0afEYMnf6zKQwGET86dunPqh5ewruhkh8VyoLW/8/LCcKQewUi029xibNV3aZqAqnN+fkAvhWBSWfFYd7PWIxyI57ImELapOamHlrdGqH2AC2FmpKXLhYe3DRCeh5IiMhL0UAraDhJUpribpgbBxFFaoRX6ezGhga4GEapmy36+RUHIWtRKBJR/eNrbEsN9XAioXBCsO2uZOexkr2IaGdIabghUjMpVifwJYsuLWpYflTxANE6CYgVvdAaxQi80Zo4cuVEQscSxhMzasYl1XN9gzyUzByhEZAXsoBGyfHpb3cPOaPZv8xTN+WHj0SLXYafRop0jKgaqY8cI+VWd/toZwsFSpAsxpriZgdQdt/afiWbHgbqaPAKwAZAKqRyOgMFjVEWh4ynn0ulrYa5cA1vr1H+dpWJbbO89P/SccVlagBrXprA3r/GR45DaghGp48XZBsFRdZjsCq0QVnx1ybdqkberPH4pvBJ7gdt15aTSuCqn93dp01r5lSxZmrBALiuS/NLywLywEFgylysfeAthx/mdQN65yzA+7HoU9CwSULp21YYWEapl0w6bFb2nSwdKTUNLG9bCrXLDJD5wrpKhK3tDDSrU4nNOmszasuMDWiyM6WHE7T+UiwrYHwBYXi38M3Jz2sR+2lmUyunTWhhXrfHjQDZuhYacRWP/zFh1bhcCqFNeGlUXy5C0BK3dxUigYFFacs09cZZfp0lnnJpAW+wdjn7PdIWDVAMVnIWBVVYbP4/pgrdc+0MDWiAN8kx+W8Zvxq0+sfGLlHH9Jl86KO16GmyPNtY5aVO0Pex4GhZVVCfDQJLKW6gVzv2Z5W3UEJKyKz/UI7CfA2aZ5eHYubvJt3KmFlfe8DIqPMeiHBamBc9+OLK5tC7Fnwf6UsGs8sDfCwPbisPZTg0o/YseaLp0FsAIsAHba48R8CNhEMGyPOmj8sNXic5T4YUGAjrPEWJfhgZvU5G/+HtLC2jmeuh8gB3qWlDYGz75dg8ByvdyTDAP7iRbWXADslA5WZO+KRGbvdA0Kg4W3DbAPma/XwYrP9onyYswPW9oR5uhx79mDwbBQK8lNS8an1gBYXqpR7Y+ak84VKjWoftl5Sd12GJ93XgJPKY/zDmFQPmub+BWegCwjfoup4l++s5KZC2tvir9UmSLH+QYCYHldRg97PjysTkKpGxDFr7QE5wwCm+7OM3PDfLaX2yFyMghUZdQvhvPAdutg6z8NB8tLHrp1rG6i7RQfo0gHK1d2ATaGwQJVxRvUqv3BEjoS9rofFiRCcV7y0KkKtYyLxMdI+2GngGcLh+0Kgu0Kgn3VfqVV3XYYF2cYhOWJsSqS17bYNqNoJWxGfIyMFlbGsUWEZR45r4W9Yr8CfvNHXHwj8JsF4jwxTjd7/QhOIwm7+YHArsJg10MyBLbGge0o1cNuMuBB68AO62BzelgZtMMb3LPj4sVRt2cRWFWoqXnBD7vJuaoDwK5CYTMIrNOwhI2tRYIF0Vj9ullQquF7FoP1rWyvF72w3NszXthmkBv4PAthRR4JYKcKhzXcXLaB8io/el71rVkAK0RVFwI7AF5bg8FGpjSwk4sPC6YM5Guw/2PAEhQG6xSh+gJgWYTO+WA3DylYKRdFNNbDFkntUYDJUqqKTyATsF5Uja16BNYpQm0PgGVnby7ihR2cQmBFmB1BYMHQm9QehZi4IULMt1mfHDwuChQqFCwYs6iyXxnVw/JMqMcHmwOVGgkrwJYCdqDXnh53/d6a3liCW8wK0GqaTygICFtvv7IpAPZjBgtuZ3EWLAIrgjEcSsVgpdAqzFotc780uoqbHZ+rtLBtuVCw1w3Y/rCUcCSHwYpTBg6lYrDphcEGmSqborD2B2nHYEuBGaD9UTszwsyAqUHtjG1K30NYkcgAWKkqF9fAkhWqvxvA5kPBmi5Ycbwo2BbfUTIUABv8a4SXANb2xXwAbNwAvR4Ettl3lEwFwPZ437AY1hMAa5cqYsGwqteDwfqiKwaL7eNFtTwCO6Jec+oy8550jlur6YJVhYpmseEGNbAHkf05iOS4SwYrajB+2HZPVcKCve6CHdLC+qIrKJs+ONiRANjzPljx2+Fdv4cK9noQWLmypXUGwC6gLhNsL/vAMFggF6/LM1uVV3k3XmlD6cbvGqzjbVWpkCUoqDR4IqBKUM1C/oCYNeP+V+FgEA67gCJUYbCiSDziD1qyIxDvk29VCS1/sVMLG/HCFulhF1JxC7bzAbBOciCy9/jH4L0fC1rexcvoYCO1YWCBXl5IESrYwGAQBiurF30fxz9iFoMqu6M0bhsP0KoqI8+ZbjVT0uL5Z+Gtwg8O9lUMtt4Pi1rHJsus9HHGDwsGaIY973TdFy1ehLALKEIF2xU9rGx2BVoArEcRwWUspSTIcZfGs2BYRMLmAewH2ncDq1Ww4tMD2H6PSMiBB2vKJGFyqWHXLhasAlOwLSQsUFCKC1YclyQaB8F+qH03sGE9rFckgCkDtcJB0FqSRCAI9kbYxFIP2+L1lPIiyBFUjregGlSgAdg28dMHU7mhYXsArNiEOlhjyKGFwlBu2qVZxS5Y0f3NFSvYsMsY3FDagsH6A86UNT2ecf3FUCbNLbOQsnEIA0dPm3xRVRxDw04isJNaWNS6h7gtSSg2XO3Zk/LFWzXIi3oDx0yLEAQQdiH9jEW3nJwykEkPFMzgRb1162H9RaiHYmvFOq5RAxvqeVhtYY8AIPpR2KUJr4Vavqq+hlvbp+BF8ROovkK+z2ODyP6EsAss8S+25a+s5eZar7kP2yy7Fbp8OxQAu0RV78UxXtQfKaDqNaWH9ddlvssGBoNQWG9d5jttYKRAqqVHFrYIgYVdzEcKNvP/FLYfg40sTVvu4VgawIognntUYUGAUvUmMGbxSC1jcM72yxdnHlFYlfUAsdTp7/88GtYs76VV2ahKhfyViu+0TfX7Q1FO1lf7H6X4xCwzbE1U90MfDjk/gf7/E7n7YtrIIDd3AnzQhl0y1v8FksvWUfwQbjUAAAAASUVORK5CYII="/>
          <p:cNvSpPr>
            <a:spLocks noChangeAspect="1" noChangeArrowheads="1"/>
          </p:cNvSpPr>
          <p:nvPr/>
        </p:nvSpPr>
        <p:spPr bwMode="auto">
          <a:xfrm>
            <a:off x="155575" y="-2490788"/>
            <a:ext cx="5715000" cy="5191126"/>
          </a:xfrm>
          <a:prstGeom prst="rect">
            <a:avLst/>
          </a:prstGeom>
          <a:noFill/>
        </p:spPr>
        <p:txBody>
          <a:bodyPr vert="horz" wrap="square" lIns="91440" tIns="45720" rIns="91440" bIns="45720" numCol="1" anchor="t" anchorCtr="0" compatLnSpc="1">
            <a:prstTxWarp prst="textNoShape">
              <a:avLst/>
            </a:prstTxWarp>
          </a:bodyPr>
          <a:lstStyle/>
          <a:p>
            <a:endParaRPr lang="es-AR"/>
          </a:p>
        </p:txBody>
      </p:sp>
      <p:sp>
        <p:nvSpPr>
          <p:cNvPr id="27652" name="AutoShape 4" descr="data:image/png;base64,iVBORw0KGgoAAAANSUhEUgAAAOwAAADWCAMAAADl7J7tAAACSVBMVEX///86ODh/f38BAUzqfHzBAAAAAI4AAP8AAAAZrv9/AADpdHS+AADqenrDAAAAAIwAAEkAAIeDg34AAU57e3sAqv8AAD8AAEY3NTV2dnZ3AAAAAEN/g4N9AACDAAAxLy8qKCj99PQAADoasv/ulpb75+eLi4v53d3Jycnv7+/si4v30dH29vYlIiIzOTn88PC6urqurq4cGxvvoKDU1NTrg4PzuLjtj4/64+PxqaliYod/XFz1yMhoAADi4v/g4OCenv/fnZ1oZ2ejoqJRUYYYGIxJAAAsOjrFxf8AAO5/aGhTAADo6PN/TEzExOH0v79SUFCsrP8tLYs0NP9FRYjo6P+vr9ZYWKvC5v9GRv+Dg/8BAXQAAMGXlpaKisFkLCyaGRkiIv8AANLR0f9TU/9oxf+DACcBAWEVAABqaoJ/Pz80AABVVYW2tseOLi62YXBeMlt/MTFvb7e8vP+AgJybUmkAAKgAAMg5OYmmEBAUisqtrb9sbP9LS6aAgL6mX1+m2/+aACF2dpUuAUNWMTEyG1GIACNNAUB5Pl9RAT6lbIUkJIuRICBtADOKAIQ1NWIpKV7QJSVcATbMQUHQV1eUlK0iIlGihobKLS1vV+HObXUmFFKuACOens4/P2ijNlALSm1zAJkQb6MkAACSRqPLo6OpZ2eyKTyBY5FahcNJjrZwm7MNWoQDFiC+eLTOt9a/kpIAJkSXQUFmAGgzVGlzNFlff7q4h7JKJ1ZuPk+QWoVgAKmYAGsSerOeAFfHaZaTv+moAECaOVTpLTCPAAAfJUlEQVR4nOWdiX8Ux5XHe3SMJGamNYMGSaNbGt0aoQMhJA4JkGUHPAYB5jAYAtgEbGMFgy9OY0xsJyixHdsJKzBO4gXsbLJL2I036ySbTf6yreruqnrd/V51jyzBmn2ffGIx9Ij56lW9+r2jW4bxwC2379ixbEX22OV9D/7ffsCWO1axosKyFSsqLj/sT7O0dnmFg2rzPtK4xyCqhXvsYX+kJbOsl/URpvX51aK9/LA/VkE2cWbj/v0bz0wEXXcZY2W0352onNu4q8yxXRtz2ktRVGbZB/RRv7XtKIN2ZIfmUsKxWte23r7z1v3Zt+7c61r8j16o5Z4v89gF+uIs5dkKKkZ13Kmra7SM/ff2khCEt9wuLytby9RSzlOOZYa/415j4zJpjXWzD9e7z/hZy8qeIS4mVzGxjlvv1y1zWWPdw3Tufoy1rGw/frUO9rL/8ta5xmVee4i0EzhrWRl+Bh2jVzEGe9/Pymj7lhaJNl9wEvY8enlhsPfqEFa2lAeWGIow0rGEawuCHcBZlzXeWXIu1DbSsBux6wsKUHewRWzRji05GGbIsSNsF3b9Pg1s3nNtjkBlu/beA0DzG81aVoZdn6OXsU8vridWMfPs3NKT+S2vg0WFBblp/Vv2HrWKmWs1IWrbpdN7d+49fWj3olE6polPRISi17HvZ4OeOw4spaPyhypTlZalUtE9i8pq7NbB4j9aNJ1FD55ZDSxx1O6JpqLKUte2LSJr4XuW7Vo8FUAyvDmSdVldN/q9T0NUZpWpzxaR1ThCsx4h3oIvZG8oNhbg2YseVu7cQ4sISyhjboQ6xmkRVuOtAves16827SJu3Odo2OfIN+3zlNxWZDFW4zZ59CyrQy7fg7GypYx+74UZqSpQTSEMRimybNxFn7P3/VfncNZo5d5FoHTsDAV7Rvu2nDxvs5fJi8hNi2V5nxGw0dQihmQ0d6eSHmVSJGsqxuQ6nkP0yjTBGq08/a34XJZHA/KRoJ0SBtZAUnfKsbspx0aj0/pyZ0GGqiht+Ti3b99ltYyPXd63j/jR9KGuxXYsvYrZOl5M4bjb59td9LfPM8wVK2Bja4X1x2OXMWBsITfOtSJXXqqkYcOdPl2jq9asaR9fj313YLkLbtYL5Lq5nF1B1o1XYKHKX6tobOrAvvNpDWwIGTUwHoslLIvFegMKmBMA9wK5hC+TpPIQ6hnqzMxkOqcmxXtu17n3bd19/Ce/VwMbrKJGE4kSaYlYe0DdJ/jIySPdO5dls3/9Q7mwyJDzto77CreRrpJ/G8+2tsdKXJZI6J0rYSnhpKlROKznFCq3FiH2u+R5O3ub3FDfYs+2rk6UeC2mqWDmVEjeOIHu2H0BqBXZv5Z77aDzXiGSdRVjQixyCxKM7X5WRotGhokdF3y6YteFHV4HB7L+zsdaXp4OD5unPXtNzzoaQ1hLEiW+C5+74OUEgQryEim7zq/cpozc2O3bYhk33r99u6+DCPUXKdqA+DSAsjLXbndfd4aQitLBsnep62fZ+xVlLS9/pbGuDgYo/qf79/qQaLmN1Mb6VbwKW8SWb2F82E02AwDuREjH/oGAPYEpKMZ8xx9ACNcGOLaVQGWuXa+u+l4wKjfbuUEblnJsefmTTag8bqyb9eLi6rgypVfGfcQqZp5tL5TVpg06drK/ImFP4LAc947nHEIDclAoHqdWMTPx/bU1VLd9T9v0sI1kLS/XlCtmPbT+ZKAyMJlFzx3HteL00bQ9fJYzjmWtkmI2S1QW6VVMrmPLud6UYE+le9+mpgNrMqtpx8acjtKOYERl+43Pvrl7Mx6/effLcyhu9jca2MdpWH+yl7+YUrip1KXgTJZmLYk5mrEQ1rJfm8quH0JwtbAvaWARmbFbBuXpQ2FKbYhU9HhWU1P02bNxs1SZaX5e4aNF1VMo2GWNvk9/yIENWY0J3rOaajHi1lKXmfFzXtqFexZxbYGwo5pobF8RoJx0rNy5XtoF71nm2bfgJ8/lt+2Rie3OPXu25QM3bRd9zq6yLsBrbOga9rNy33pWsjYab9DCqvmK/LZLOytTKVeASqWiFy9t029dMhw78UnbuxO2keUIW0oRVkb7uXcha2Dpc9Zex/ZH2naRYWJ6kfcu9+oOWzzpYY5dbf89iE/0TMV+tth/hrIy2q88rqUV1BeYY2c9m3bPdIrO8Li0mNbgUo515KjqAjxPx+ULxsQWgrXUvBt6HWOruPGtjtl1WzPprVvXvdJ4jx+uGlIHdy+5mHF1LJWxkhQ7aIl8wTD+mYIt9cYo0rVfoGt3XWdDQ0NRURH7/8wvJ6I6r0pcWkxhC1ksYjgPNEFLqecN42OKtdT80gNL7do6xLFPFXFQaZk3Q7Ay2ihJO+6jTZTIjFkds3l6zz5vDJCOLTX/4T198IWMCeN1LlRmyx8LR0uXZ7bH3KdtrF2JblmLOaIZ+tpljJGsvk1LnLXYGbvVy8po14ai1aTxHb3KuYlYCUjbVcqzizt5y9GjWxDYI0ZXnIaNV3gNqUKF8qtF+3Q432pO3C5x3iZ63Q0QCfTM5MXjbW3V7H8HnvUB5/oKgq041jPjQp25jYSmFzFWRnstlGt11XJRi4LVGAh79EBbfbLYsprq+tc9sPkxDexZP2zWMEZUKeqLDQPYhFsaZS0qeiGUZ6cLh805NNG2mmJg1VVu5+Y7NHvWp6EqrLH53wrWE03LWpEW3lO4Y5lrQ4VkqnnZOtDV1yuW8ar1fR1qITslmQPVxW5LVj8LYXcb12nYb3DYf1Gws1i/MkOwFhWFilFYI6S1b7y3JBaDAYrZ6vbttg61VdOB+mKftR0FsM8Z8+Q69upFXrHJGpPdGQn75Cs995Y1NblD1Bzl2KKiNEl4TYmOSl887uvlrUpMQTHi8Q6nsBj1+tXybT1Yyd+jw7F53UNace43mIb64vENdZCXXMVsHe+kYKfz04K28qIbdXtJTJPOWr1LLo2PtiGsLE4dULBnaAnlElAM9Xe/JwQUs5c2KFwdLH36qIpy5U6ICg9XEvdf+SKuQWGLq9+QsDsM499w15o3oVvP0SmPs6RlMoAesg4sKaNSoHkLZ0n6tF4VFvsb5ViXazey3Y3neGDHMq8GoFredSQyop4k7EkSNgf6QEpW0CUKj3P/FiUcy2LUFgA7UfbfWKXiS8BKNXk8ZtMuzLN5Iy/XsYSlmncIbZJiLVbHz36rpOGjNV0bNiSrk9fq9ix50KYmjDwAd0xTVfTYPA1bkxKw/O7DI2VlP3OXoczSrxWrpkLhs0ZaLFqw5IQb74BcA187GzYsa8kPNbBy0/KBPp4yvPF3hWuar4FiG9GBxo2XVBsXcs5yQFE5l6oivGN1sMnjApaPpdot3D9L1p+464rwxBnu7+8fHg5YyHSEepWG3aMGh0SW1xreseFg+SS5neZvEU0B839cWkI5tr824lgzyctd+woJSzbeLVgxSyMk1PrFgQVnjyEKOAA2Czp5st3eH4FG4jbSh096kJ6W4YmdaGaKNoGuK+s1TYCqj0LYM2Vb3vjzr/8il/Hn33z59VeydelA1EY81o/D8lx+jnCsZlCz8pIauBASak0I2F7nmkQVCQsyH6NjdP6m1bsD5w6z+N33v+bA5wjWSKQFhbWKNOhCTp82DtGwp+F0iQ2r6coKS4x32LSJ90nXVktR8ewn8TjaEbCIX/vK2bIIK0Frt7iw4+faac2EG5+bl6oiZccniRRbT3EnVonziVzH8ph94yZdW7SJP7/FCZox1khE7tsNJxStrRlfSbtxl2emWdzRwPJUR8Ja4nhArOJEL9mN5lVyZ7X/iYAVGe1fsI6WF7eRHTg4ayQiAOvqvLDLGtc1KNzlRY9ZAZce1LRgxd/atYoOEYwTo+QhxH4OImgTrq13HPv3QFQL9yy+iGGQqmt6XMLKysWcDMrpp7nPmG7QjODyoCRSWltCySQg1kVr5NXyusRrGG2NU4YKx8po51ZSsLViGTcp127wJ7ZrBcJOGpbndXtdsPKYjXV00CeuyhYS7/sTH1GooJp3ftjvk7Bi1zLAELC76Zs/7FTnkEsvbpewrXSmF2sFQmu6zePcesevR8Oylpo0qwjITzY1nfDAzr74lFzGmceefvNatDJn0KxWEitOJn7owtmCVjojYLDyiErsOl0Da27J6gPOqXM3tGPjT9CwzRL2JXXQzr64Lt3Q0AADFLfMUHeAZ/e4JJQUUKs1wpFPHAvxkTi6u2etqrq1HRcFmQIce1YDWysAFezVrRDTpSrSy1+gE9o8kFAXYc6TWKNWtB92zF05P7NF0FarImroHVtqHtbARiSsE45nighSeQgRNTd+3ORdsFIJtmumZfhMhVgCfPh4h4KVrKFDcQCs8uyT/L/Dm7WkNu4L6GLmEVjWKqySm9QU45qUgM8ZiB8FuxCHjYeANYOXcbPQiE0b2H9aAkltwxpcPALn5I+BF2aUpqBnq62la+/oRMn8Tz5d++FxEZCTVccPRF/na5kcpICs/zBtZA2sE42/sGDDshalEVqreSfOYR6t5InCeOiSBV+67GBKlLx2qipZU1+TVIdPkv25vrrtePTPKsshez3mV1/btFcDz9kTTcuYqqCadwgtAsszdlmYyQO1yLZlLwnL3M6unP9jMZn0JOvra37qLOS7o2T741L2G36NRkFJcdy0rJHFptCG1I+t8sRpIKGUWhzTJHt8nw78MUmn7pZVJd+1nPuf20nYL7MVfN+a8aBVzGGb+oNjE6D1BSlLSAhVwTewFBKxAUMzp7nKGLkRgGrhvsecGx/bpIHNfm65dpZyLUh1mgpwLOZaS0gIVcE3sJLGKlYhsO35+hCsjPYdRmusIWG/yWZfs2Ap16rKTCPdbsfNt2uts1WqikNALeph5+nd6qU140YJCfuPbPZLO0SdRV3brJLYOk1JEXett3lpzQRtA3pRnK2J1douyI9CsjLan97NfULCfp7NHnLOWkxY1CrW8g26PgAK6xdShltCtSsBRWd4eBJLWM2/7yYn3My72exnorx6eKU3gwd+5amOpp2l1q4aQECmogxQmJkG8n7cGKM9Gx6VV6MmaNib2exvBWz83H9Q+9WGBbVicvemoy/Ir32TM1aVzZnm5GtaJm6jmsZlIY5l6e1ztKi4XiFhS82K7LAqu9V6C4sMVlA0zNDtj+i0Btaqsl3iY7r85pdWAcsEFJnOJqgqGwF7noaNV2R/J2HPZcvL/UeOsCebpDvT5VtRUAs2enK5uMxboXEalROnp6f5zS+tMhj3adJZsgONWnKtFvZXsifyVYUO9vEm6c3NGtk4Hd0pYH2ywjP+NAAEFJnOapoeqP3pIwq2tPRc9ldn7bPHNL/Ww6o+5Uw5ycrSnUrxpR/WPUc+BgQUmc5q2lnKnafURTV0sseW7h+aTE56du77Ec9RW9vcAnpbL80CWHLL8sNVfu3NfDywap+2kuksPHjI3Vt196z6+iwN+1XF75sYKQNdiQtGGaheUpoiooF9MxrNgK/dsO6HSch9upq+VRg0eE6RcbnqbfOnoutVdVgHW75h7uoTmuqi6F2+pDRFy7AWVhw+3lkS73zmdnHM9tIdeAWbnCcbW1U/MOPy63dp2K8rTjQTPgXGvfuFmhopp9MfLpvWiq89qYD3ttJRJaDI3qU6eapKdLDmO+prEvbSX8nGh8sYrBRQDeXNFKsFK88ej4Ty3vS+ChSWqNw9cUMQ/ShximBlktg0f6y+JmH/KxxrJDJ8Yp0kKo/QsGzpPi1gParCO4sqpfEo3ahVHeg/0fKi6uem2rQ/Ju/rORy4gpVvpZDIaCoWfOm+KWFT1p1pEtYzQA4EFHl7v5r0OpX4EQXLAM0fCNh3qBu26AKF31qkxN+sK8+wpXtNwBZt4yZpvTdCOEs3kehQYspnMj69H6NP3PdM810BW0PBvhLesZHazaFg2dKdlrAGTHN8U8Yd1oSmdTsLmc5KAVV/fpwWjgz2sFzvOKy2xYOYQJgJgE0JMZnuccNecsMaY6tjsdXWrQAkrBRQ1S8b1FAqW7ql5lkJi0soc64g2FqxjmfKNxOkNqw8aDMeWP9twx3OgwrIdFbCtmlh4+qgLcYllK5ajMEKf7bM0LcIFGUg7KQbln7yIpnOStXUlu+hYZkgjstFjg6RFBSeACxDoFmtMptQFZkRN+xFEpZKZ5WAajPyNGwyDlTF2ygsXmPTmFicrRrYopRSFelBDqJug6BvwqM8m5D5TLUxQsNWMdj3xNeohNI3KoXB4oUTeHI6WJ7XCVWRHnLBikkvzIgnN0jVlCw2XsZu/XAAz5rmz8XXqISCPQ+yRh4ZVoM0ToTqNHKaArILdopzRMPAUq4Vqil5KwhWSCgmpzBYSbhylu71DKsRKeek7TR6dLAsiRW1ivRBN2yKhqWK5EI11VzRwr4NJBSqF5WkeOIs7dl+Vb2wYRmBFnYnUBWdoWGpmS8RY+s/NT5F7tYSsO+a5ttavQjmgUppKdWvJv0c2CGjR3P0WBm7S0IBWPppFUBVxBzjX88LHAb7qgaW5XiyWPEONqipjtmrGt3IUtkWAWudPSzETupgeR9A/CHjgaXvm1WqIra9y7L1PGTNAwF1RQ8rVUUSk1CmiDwrr2qGvlrUzLUD262HfcwroQAs/ehWFaDEM4KshoiEbRsx1tLamEdgU/4BhRWAtVs/orVUMxzitABGjJEgWKkquIQCjyKhn1JBwCppPKmFZQmtKRyPldxUGtB8sPUqxeqGbbABunWwJ70SajoMbB8OK9ViMm/c0hRVf2ze/NkB5+8xCaVGZFqGjAhZsODNLbdne4xuXaOW12IecyJUhj95VN5bqYNVHQHxXC8+iyzVYvJGTgdbw4f6oo5rsZIbgO02iNHqiN21lH/I2EFnUAfL0543oV4MBbs9APYDI/dhwN0frwtYRC8qtdg/YpCz1RascLslodKGMRQEuxPqxWsKln4yrOoIuGClWrxl5DRzFdZ9Pc86ogPTi0ot9k9qYCNeWCYUpnSwPMe7BiUUgKWfYqA6AuJJsBasFFBrjR56xxYnq/gNAkJhIRJKqcXhXE8/hWrBQlXBP/9BHSzP8WTbkksoNW6teRoHASuLMq8aPfQxa8NuEVkRIqGUkBg2JvWwUlVstsX9QQ2rPTcifhoNBnycqK8uo0y1P2IDGOx5Y5LO8JixACVHGjFYISRqI8aIHhaoijQ/TTq1sDxZX2uv43SnG5Z+nFu7D9YqOAIBpUln2TLnI9aakptUi7Wbje4WkpWP8ynYdCfXRDpW3qHlh0/RcvaD6cx9O1ioFjVJD/M8h5UDnH4JZQoh0Zw2BvWwInzVzthP7NZoiiIxkDp98uBBq1AB7gfRFKHWoLCq3JbXw1pj1vL+f7eEisMKVPNBYygsrBEMK8afpOoPBdsbAJszzgfCpgSsXXKLd4xx6/iJCWCZgJrSwPYrVcF2N7ecHvZNGpauuKleDwabbDN06awDKx7Z4ejFuPOtN8VBua1l0DhIKygIG+m33q1LZxFYdQ+X+/EU0Fr9sIZKepI1LwfB8tsstxy3aKucHM8FCwRUkQa2BcAO9xSwjHt8sNFrVPYOGlsJAFvyQz62mHyPv6TJ3Rms/aik1+ur7eFUywCsUouTRiYAVvx1v1UI1iso0afEYMnf6zKQwGET86dunPqh5ewruhkh8VyoLW/8/LCcKQewUi029xibNV3aZqAqnN+fkAvhWBSWfFYd7PWIxyI57ImELapOamHlrdGqH2AC2FmpKXLhYe3DRCeh5IiMhL0UAraDhJUpribpgbBxFFaoRX6ezGhga4GEapmy36+RUHIWtRKBJR/eNrbEsN9XAioXBCsO2uZOexkr2IaGdIabghUjMpVifwJYsuLWpYflTxANE6CYgVvdAaxQi80Zo4cuVEQscSxhMzasYl1XN9gzyUzByhEZAXsoBGyfHpb3cPOaPZv8xTN+WHj0SLXYafRop0jKgaqY8cI+VWd/toZwsFSpAsxpriZgdQdt/afiWbHgbqaPAKwAZAKqRyOgMFjVEWh4ynn0ulrYa5cA1vr1H+dpWJbbO89P/SccVlagBrXprA3r/GR45DaghGp48XZBsFRdZjsCq0QVnx1ybdqkberPH4pvBJ7gdt15aTSuCqn93dp01r5lSxZmrBALiuS/NLywLywEFgylysfeAthx/mdQN65yzA+7HoU9CwSULp21YYWEapl0w6bFb2nSwdKTUNLG9bCrXLDJD5wrpKhK3tDDSrU4nNOmszasuMDWiyM6WHE7T+UiwrYHwBYXi38M3Jz2sR+2lmUyunTWhhXrfHjQDZuhYacRWP/zFh1bhcCqFNeGlUXy5C0BK3dxUigYFFacs09cZZfp0lnnJpAW+wdjn7PdIWDVAMVnIWBVVYbP4/pgrdc+0MDWiAN8kx+W8Zvxq0+sfGLlHH9Jl86KO16GmyPNtY5aVO0Pex4GhZVVCfDQJLKW6gVzv2Z5W3UEJKyKz/UI7CfA2aZ5eHYubvJt3KmFlfe8DIqPMeiHBamBc9+OLK5tC7Fnwf6UsGs8sDfCwPbisPZTg0o/YseaLp0FsAIsAHba48R8CNhEMGyPOmj8sNXic5T4YUGAjrPEWJfhgZvU5G/+HtLC2jmeuh8gB3qWlDYGz75dg8ByvdyTDAP7iRbWXADslA5WZO+KRGbvdA0Kg4W3DbAPma/XwYrP9onyYswPW9oR5uhx79mDwbBQK8lNS8an1gBYXqpR7Y+ak84VKjWoftl5Sd12GJ93XgJPKY/zDmFQPmub+BWegCwjfoup4l++s5KZC2tvir9UmSLH+QYCYHldRg97PjysTkKpGxDFr7QE5wwCm+7OM3PDfLaX2yFyMghUZdQvhvPAdutg6z8NB8tLHrp1rG6i7RQfo0gHK1d2ATaGwQJVxRvUqv3BEjoS9rofFiRCcV7y0KkKtYyLxMdI+2GngGcLh+0Kgu0Kgn3VfqVV3XYYF2cYhOWJsSqS17bYNqNoJWxGfIyMFlbGsUWEZR45r4W9Yr8CfvNHXHwj8JsF4jwxTjd7/QhOIwm7+YHArsJg10MyBLbGge0o1cNuMuBB68AO62BzelgZtMMb3LPj4sVRt2cRWFWoqXnBD7vJuaoDwK5CYTMIrNOwhI2tRYIF0Vj9ullQquF7FoP1rWyvF72w3NszXthmkBv4PAthRR4JYKcKhzXcXLaB8io/el71rVkAK0RVFwI7AF5bg8FGpjSwk4sPC6YM5Guw/2PAEhQG6xSh+gJgWYTO+WA3DylYKRdFNNbDFkntUYDJUqqKTyATsF5Uja16BNYpQm0PgGVnby7ihR2cQmBFmB1BYMHQm9QehZi4IULMt1mfHDwuChQqFCwYs6iyXxnVw/JMqMcHmwOVGgkrwJYCdqDXnh53/d6a3liCW8wK0GqaTygICFtvv7IpAPZjBgtuZ3EWLAIrgjEcSsVgpdAqzFotc780uoqbHZ+rtLBtuVCw1w3Y/rCUcCSHwYpTBg6lYrDphcEGmSqborD2B2nHYEuBGaD9UTszwsyAqUHtjG1K30NYkcgAWKkqF9fAkhWqvxvA5kPBmi5Ycbwo2BbfUTIUABv8a4SXANb2xXwAbNwAvR4Ettl3lEwFwPZ437AY1hMAa5cqYsGwqteDwfqiKwaL7eNFtTwCO6Jec+oy8550jlur6YJVhYpmseEGNbAHkf05iOS4SwYrajB+2HZPVcKCve6CHdLC+qIrKJs+ONiRANjzPljx2+Fdv4cK9noQWLmypXUGwC6gLhNsL/vAMFggF6/LM1uVV3k3XmlD6cbvGqzjbVWpkCUoqDR4IqBKUM1C/oCYNeP+V+FgEA67gCJUYbCiSDziD1qyIxDvk29VCS1/sVMLG/HCFulhF1JxC7bzAbBOciCy9/jH4L0fC1rexcvoYCO1YWCBXl5IESrYwGAQBiurF30fxz9iFoMqu6M0bhsP0KoqI8+ZbjVT0uL5Z+Gtwg8O9lUMtt4Pi1rHJsus9HHGDwsGaIY973TdFy1ehLALKEIF2xU9rGx2BVoArEcRwWUspSTIcZfGs2BYRMLmAewH2ncDq1Ww4tMD2H6PSMiBB2vKJGFyqWHXLhasAlOwLSQsUFCKC1YclyQaB8F+qH03sGE9rFckgCkDtcJB0FqSRCAI9kbYxFIP2+L1lPIiyBFUjregGlSgAdg28dMHU7mhYXsArNiEOlhjyKGFwlBu2qVZxS5Y0f3NFSvYsMsY3FDagsH6A86UNT2ecf3FUCbNLbOQsnEIA0dPm3xRVRxDw04isJNaWNS6h7gtSSg2XO3Zk/LFWzXIi3oDx0yLEAQQdiH9jEW3nJwykEkPFMzgRb1162H9RaiHYmvFOq5RAxvqeVhtYY8AIPpR2KUJr4Vavqq+hlvbp+BF8ROovkK+z2ODyP6EsAss8S+25a+s5eZar7kP2yy7Fbp8OxQAu0RV78UxXtQfKaDqNaWH9ddlvssGBoNQWG9d5jttYKRAqqVHFrYIgYVdzEcKNvP/FLYfg40sTVvu4VgawIognntUYUGAUvUmMGbxSC1jcM72yxdnHlFYlfUAsdTp7/88GtYs76VV2ahKhfyViu+0TfX7Q1FO1lf7H6X4xCwzbE1U90MfDjk/gf7/E7n7YtrIIDd3AnzQhl0y1v8FksvWUfwQbjUAAAAASUVORK5CYII="/>
          <p:cNvSpPr>
            <a:spLocks noChangeAspect="1" noChangeArrowheads="1"/>
          </p:cNvSpPr>
          <p:nvPr/>
        </p:nvSpPr>
        <p:spPr bwMode="auto">
          <a:xfrm>
            <a:off x="155575" y="-2490788"/>
            <a:ext cx="5715000" cy="5191126"/>
          </a:xfrm>
          <a:prstGeom prst="rect">
            <a:avLst/>
          </a:prstGeom>
          <a:noFill/>
        </p:spPr>
        <p:txBody>
          <a:bodyPr vert="horz" wrap="square" lIns="91440" tIns="45720" rIns="91440" bIns="45720" numCol="1" anchor="t" anchorCtr="0" compatLnSpc="1">
            <a:prstTxWarp prst="textNoShape">
              <a:avLst/>
            </a:prstTxWarp>
          </a:bodyPr>
          <a:lstStyle/>
          <a:p>
            <a:endParaRPr lang="es-AR"/>
          </a:p>
        </p:txBody>
      </p:sp>
      <p:pic>
        <p:nvPicPr>
          <p:cNvPr id="27654" name="Picture 6" descr="http://financialtribune.com/sites/default/files/field/image/12_Population_0.png"/>
          <p:cNvPicPr>
            <a:picLocks noChangeAspect="1" noChangeArrowheads="1"/>
          </p:cNvPicPr>
          <p:nvPr/>
        </p:nvPicPr>
        <p:blipFill>
          <a:blip r:embed="rId3" cstate="print"/>
          <a:srcRect/>
          <a:stretch>
            <a:fillRect/>
          </a:stretch>
        </p:blipFill>
        <p:spPr bwMode="auto">
          <a:xfrm>
            <a:off x="6240075" y="4149080"/>
            <a:ext cx="3012445" cy="2736304"/>
          </a:xfrm>
          <a:prstGeom prst="rect">
            <a:avLst/>
          </a:prstGeom>
          <a:noFill/>
        </p:spPr>
      </p:pic>
      <p:pic>
        <p:nvPicPr>
          <p:cNvPr id="10" name="Picture 9" descr="http://www.fao.org/uploads/pics/WCA_whi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7245" y="25775"/>
            <a:ext cx="3802062"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162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8064896" cy="1368152"/>
          </a:xfrm>
        </p:spPr>
        <p:txBody>
          <a:bodyPr>
            <a:noAutofit/>
          </a:bodyPr>
          <a:lstStyle/>
          <a:p>
            <a:r>
              <a:rPr lang="en-US" sz="3500" b="1" dirty="0" smtClean="0">
                <a:solidFill>
                  <a:schemeClr val="tx2">
                    <a:satMod val="130000"/>
                  </a:schemeClr>
                </a:solidFill>
                <a:latin typeface="Calibri" pitchFamily="34" charset="0"/>
                <a:cs typeface="+mj-cs"/>
              </a:rPr>
              <a:t>Item 0804: Relationship to household head or other reference person </a:t>
            </a:r>
            <a:br>
              <a:rPr lang="en-US" sz="3500" b="1" dirty="0" smtClean="0">
                <a:solidFill>
                  <a:schemeClr val="tx2">
                    <a:satMod val="130000"/>
                  </a:schemeClr>
                </a:solidFill>
                <a:latin typeface="Calibri" pitchFamily="34" charset="0"/>
                <a:cs typeface="+mj-cs"/>
              </a:rPr>
            </a:br>
            <a:r>
              <a:rPr lang="en-US" sz="2500" dirty="0" smtClean="0">
                <a:solidFill>
                  <a:schemeClr val="tx2">
                    <a:satMod val="130000"/>
                  </a:schemeClr>
                </a:solidFill>
                <a:latin typeface="Calibri" pitchFamily="34" charset="0"/>
                <a:cs typeface="+mj-cs"/>
              </a:rPr>
              <a:t>(for each household member) cont’d.</a:t>
            </a:r>
            <a:endParaRPr lang="en-US" sz="2500" dirty="0">
              <a:solidFill>
                <a:schemeClr val="tx2">
                  <a:satMod val="130000"/>
                </a:schemeClr>
              </a:solidFill>
              <a:latin typeface="Calibri" pitchFamily="34" charset="0"/>
              <a:cs typeface="+mj-cs"/>
            </a:endParaRPr>
          </a:p>
        </p:txBody>
      </p:sp>
      <p:sp>
        <p:nvSpPr>
          <p:cNvPr id="3" name="2 Marcador de contenido"/>
          <p:cNvSpPr>
            <a:spLocks noGrp="1"/>
          </p:cNvSpPr>
          <p:nvPr>
            <p:ph idx="1"/>
          </p:nvPr>
        </p:nvSpPr>
        <p:spPr>
          <a:xfrm>
            <a:off x="984766" y="2564904"/>
            <a:ext cx="5328592" cy="4104456"/>
          </a:xfrm>
        </p:spPr>
        <p:txBody>
          <a:bodyPr>
            <a:noAutofit/>
          </a:bodyPr>
          <a:lstStyle/>
          <a:p>
            <a:pPr marL="82296" indent="0">
              <a:lnSpc>
                <a:spcPct val="100000"/>
              </a:lnSpc>
              <a:buClr>
                <a:srgbClr val="00B0F0"/>
              </a:buClr>
              <a:buSzPct val="81000"/>
              <a:buNone/>
            </a:pPr>
            <a:r>
              <a:rPr lang="en-US" sz="2000" b="1" dirty="0" smtClean="0">
                <a:solidFill>
                  <a:srgbClr val="0070C0"/>
                </a:solidFill>
              </a:rPr>
              <a:t>Household composition types*:</a:t>
            </a:r>
          </a:p>
          <a:p>
            <a:pPr marL="447675" indent="-174625">
              <a:lnSpc>
                <a:spcPct val="100000"/>
              </a:lnSpc>
              <a:buClrTx/>
              <a:buFont typeface="Wingdings" pitchFamily="2" charset="2"/>
              <a:buChar char="§"/>
            </a:pPr>
            <a:r>
              <a:rPr lang="en-US" b="1" dirty="0"/>
              <a:t>One-person household</a:t>
            </a:r>
          </a:p>
          <a:p>
            <a:pPr marL="447675" indent="-174625">
              <a:lnSpc>
                <a:spcPct val="100000"/>
              </a:lnSpc>
              <a:buClrTx/>
              <a:buFont typeface="Wingdings" pitchFamily="2" charset="2"/>
              <a:buChar char="§"/>
            </a:pPr>
            <a:r>
              <a:rPr lang="en-US" b="1" dirty="0"/>
              <a:t>Nuclear household</a:t>
            </a:r>
          </a:p>
          <a:p>
            <a:pPr marL="714375" lvl="1" indent="-179388">
              <a:lnSpc>
                <a:spcPct val="100000"/>
              </a:lnSpc>
              <a:spcBef>
                <a:spcPts val="0"/>
              </a:spcBef>
              <a:buClrTx/>
              <a:buSzPct val="81000"/>
            </a:pPr>
            <a:r>
              <a:rPr lang="en-US" dirty="0" smtClean="0"/>
              <a:t>Married  couple family with child(</a:t>
            </a:r>
            <a:r>
              <a:rPr lang="en-US" dirty="0" err="1" smtClean="0"/>
              <a:t>ren</a:t>
            </a:r>
            <a:r>
              <a:rPr lang="en-US" dirty="0" smtClean="0"/>
              <a:t>) </a:t>
            </a:r>
          </a:p>
          <a:p>
            <a:pPr marL="714375" lvl="1" indent="-179388">
              <a:lnSpc>
                <a:spcPct val="100000"/>
              </a:lnSpc>
              <a:spcBef>
                <a:spcPts val="0"/>
              </a:spcBef>
              <a:buClrTx/>
              <a:buSzPct val="81000"/>
            </a:pPr>
            <a:r>
              <a:rPr lang="en-US" dirty="0" smtClean="0"/>
              <a:t>Married  couple family without child(</a:t>
            </a:r>
            <a:r>
              <a:rPr lang="en-US" dirty="0" err="1" smtClean="0"/>
              <a:t>ren</a:t>
            </a:r>
            <a:r>
              <a:rPr lang="en-US" dirty="0" smtClean="0"/>
              <a:t>)</a:t>
            </a:r>
          </a:p>
          <a:p>
            <a:pPr marL="714375" lvl="1" indent="-179388">
              <a:lnSpc>
                <a:spcPct val="100000"/>
              </a:lnSpc>
              <a:spcBef>
                <a:spcPts val="0"/>
              </a:spcBef>
              <a:buClrTx/>
              <a:buSzPct val="81000"/>
            </a:pPr>
            <a:r>
              <a:rPr lang="en-US" dirty="0" smtClean="0"/>
              <a:t>Partner in consensual union  (cohabiting partner) with child(</a:t>
            </a:r>
            <a:r>
              <a:rPr lang="en-US" dirty="0" err="1" smtClean="0"/>
              <a:t>ren</a:t>
            </a:r>
            <a:r>
              <a:rPr lang="en-US" dirty="0" smtClean="0"/>
              <a:t>)</a:t>
            </a:r>
          </a:p>
          <a:p>
            <a:pPr marL="714375" lvl="1" indent="-179388">
              <a:lnSpc>
                <a:spcPct val="100000"/>
              </a:lnSpc>
              <a:spcBef>
                <a:spcPts val="0"/>
              </a:spcBef>
              <a:buClrTx/>
              <a:buSzPct val="81000"/>
            </a:pPr>
            <a:r>
              <a:rPr lang="en-US" dirty="0" smtClean="0"/>
              <a:t>Partner in consensual union  (cohabiting partner) without child(</a:t>
            </a:r>
            <a:r>
              <a:rPr lang="en-US" dirty="0" err="1" smtClean="0"/>
              <a:t>ren</a:t>
            </a:r>
            <a:r>
              <a:rPr lang="en-US" dirty="0" smtClean="0"/>
              <a:t>)</a:t>
            </a:r>
          </a:p>
          <a:p>
            <a:pPr marL="714375" lvl="1" indent="-179388">
              <a:lnSpc>
                <a:spcPct val="100000"/>
              </a:lnSpc>
              <a:spcBef>
                <a:spcPts val="0"/>
              </a:spcBef>
              <a:buClrTx/>
              <a:buSzPct val="81000"/>
            </a:pPr>
            <a:r>
              <a:rPr lang="en-US" dirty="0" smtClean="0"/>
              <a:t>Father  with children </a:t>
            </a:r>
          </a:p>
          <a:p>
            <a:pPr marL="714375" lvl="1" indent="-179388">
              <a:lnSpc>
                <a:spcPct val="100000"/>
              </a:lnSpc>
              <a:spcBef>
                <a:spcPts val="0"/>
              </a:spcBef>
              <a:buClrTx/>
              <a:buSzPct val="81000"/>
            </a:pPr>
            <a:r>
              <a:rPr lang="en-US" dirty="0" smtClean="0"/>
              <a:t>Mother with children</a:t>
            </a:r>
          </a:p>
          <a:p>
            <a:pPr marL="714375" lvl="1" indent="-179388">
              <a:lnSpc>
                <a:spcPct val="100000"/>
              </a:lnSpc>
              <a:spcBef>
                <a:spcPts val="0"/>
              </a:spcBef>
              <a:buClrTx/>
              <a:buSzPct val="81000"/>
              <a:buNone/>
            </a:pPr>
            <a:endParaRPr lang="en-US" dirty="0" smtClean="0"/>
          </a:p>
          <a:p>
            <a:pPr marL="447675" indent="-174625">
              <a:lnSpc>
                <a:spcPct val="100000"/>
              </a:lnSpc>
              <a:buClrTx/>
              <a:buFont typeface="Wingdings" pitchFamily="2" charset="2"/>
              <a:buChar char="§"/>
            </a:pPr>
            <a:r>
              <a:rPr lang="en-US" b="1" dirty="0"/>
              <a:t>Extended household</a:t>
            </a:r>
          </a:p>
          <a:p>
            <a:pPr marL="447675" indent="-174625">
              <a:lnSpc>
                <a:spcPct val="100000"/>
              </a:lnSpc>
              <a:buClrTx/>
              <a:buFont typeface="Wingdings" pitchFamily="2" charset="2"/>
              <a:buChar char="§"/>
            </a:pPr>
            <a:r>
              <a:rPr lang="en-US" b="1" dirty="0"/>
              <a:t>Composite household </a:t>
            </a:r>
          </a:p>
        </p:txBody>
      </p:sp>
      <p:sp>
        <p:nvSpPr>
          <p:cNvPr id="5" name="Slide Number Placeholder 4"/>
          <p:cNvSpPr>
            <a:spLocks noGrp="1"/>
          </p:cNvSpPr>
          <p:nvPr>
            <p:ph type="sldNum" sz="quarter" idx="12"/>
          </p:nvPr>
        </p:nvSpPr>
        <p:spPr/>
        <p:txBody>
          <a:bodyPr/>
          <a:lstStyle/>
          <a:p>
            <a:fld id="{823882F3-5F00-432D-A503-AF23A28ACC4E}" type="slidenum">
              <a:rPr lang="es-ES" smtClean="0"/>
              <a:pPr/>
              <a:t>10</a:t>
            </a:fld>
            <a:endParaRPr lang="es-ES"/>
          </a:p>
        </p:txBody>
      </p:sp>
      <p:pic>
        <p:nvPicPr>
          <p:cNvPr id="6" name="Picture 5"/>
          <p:cNvPicPr>
            <a:picLocks noChangeAspect="1"/>
          </p:cNvPicPr>
          <p:nvPr/>
        </p:nvPicPr>
        <p:blipFill>
          <a:blip r:embed="rId3" cstate="print"/>
          <a:stretch>
            <a:fillRect/>
          </a:stretch>
        </p:blipFill>
        <p:spPr>
          <a:xfrm>
            <a:off x="5868144" y="3284984"/>
            <a:ext cx="3614818" cy="2948558"/>
          </a:xfrm>
          <a:prstGeom prst="rect">
            <a:avLst/>
          </a:prstGeom>
        </p:spPr>
      </p:pic>
      <p:sp>
        <p:nvSpPr>
          <p:cNvPr id="7" name="3 Marcador de pie de página"/>
          <p:cNvSpPr>
            <a:spLocks noGrp="1"/>
          </p:cNvSpPr>
          <p:nvPr>
            <p:ph type="ftr" sz="quarter" idx="11"/>
          </p:nvPr>
        </p:nvSpPr>
        <p:spPr>
          <a:xfrm>
            <a:off x="4857752" y="6313334"/>
            <a:ext cx="4286248" cy="500042"/>
          </a:xfrm>
        </p:spPr>
        <p:txBody>
          <a:bodyPr/>
          <a:lstStyle/>
          <a:p>
            <a:pPr algn="l"/>
            <a:r>
              <a:rPr lang="es-ES" dirty="0" smtClean="0">
                <a:solidFill>
                  <a:schemeClr val="tx1"/>
                </a:solidFill>
              </a:rPr>
              <a:t>* </a:t>
            </a:r>
            <a:r>
              <a:rPr lang="es-ES" dirty="0" err="1" smtClean="0">
                <a:solidFill>
                  <a:schemeClr val="tx1"/>
                </a:solidFill>
              </a:rPr>
              <a:t>Principles</a:t>
            </a:r>
            <a:r>
              <a:rPr lang="es-ES" dirty="0" smtClean="0">
                <a:solidFill>
                  <a:schemeClr val="tx1"/>
                </a:solidFill>
              </a:rPr>
              <a:t> and </a:t>
            </a:r>
            <a:r>
              <a:rPr lang="es-ES" dirty="0" err="1" smtClean="0">
                <a:solidFill>
                  <a:schemeClr val="tx1"/>
                </a:solidFill>
              </a:rPr>
              <a:t>recommendations</a:t>
            </a:r>
            <a:r>
              <a:rPr lang="es-ES" dirty="0" smtClean="0">
                <a:solidFill>
                  <a:schemeClr val="tx1"/>
                </a:solidFill>
              </a:rPr>
              <a:t> </a:t>
            </a:r>
            <a:r>
              <a:rPr lang="es-ES" dirty="0" err="1" smtClean="0">
                <a:solidFill>
                  <a:schemeClr val="tx1"/>
                </a:solidFill>
              </a:rPr>
              <a:t>for</a:t>
            </a:r>
            <a:r>
              <a:rPr lang="es-ES" dirty="0" smtClean="0">
                <a:solidFill>
                  <a:schemeClr val="tx1"/>
                </a:solidFill>
              </a:rPr>
              <a:t> </a:t>
            </a:r>
            <a:r>
              <a:rPr lang="es-ES" dirty="0" err="1" smtClean="0">
                <a:solidFill>
                  <a:schemeClr val="tx1"/>
                </a:solidFill>
              </a:rPr>
              <a:t>population</a:t>
            </a:r>
            <a:r>
              <a:rPr lang="es-ES" dirty="0" smtClean="0">
                <a:solidFill>
                  <a:schemeClr val="tx1"/>
                </a:solidFill>
              </a:rPr>
              <a:t> and </a:t>
            </a:r>
            <a:r>
              <a:rPr lang="es-ES" dirty="0" err="1" smtClean="0">
                <a:solidFill>
                  <a:schemeClr val="tx1"/>
                </a:solidFill>
              </a:rPr>
              <a:t>houses</a:t>
            </a:r>
            <a:r>
              <a:rPr lang="es-ES" dirty="0" smtClean="0">
                <a:solidFill>
                  <a:schemeClr val="tx1"/>
                </a:solidFill>
              </a:rPr>
              <a:t> </a:t>
            </a:r>
            <a:r>
              <a:rPr lang="es-ES" dirty="0" err="1" smtClean="0">
                <a:solidFill>
                  <a:schemeClr val="tx1"/>
                </a:solidFill>
              </a:rPr>
              <a:t>censuses</a:t>
            </a:r>
            <a:r>
              <a:rPr lang="es-ES" dirty="0" smtClean="0">
                <a:solidFill>
                  <a:schemeClr val="tx1"/>
                </a:solidFill>
              </a:rPr>
              <a:t>, </a:t>
            </a:r>
            <a:r>
              <a:rPr lang="es-ES" dirty="0" err="1" smtClean="0">
                <a:solidFill>
                  <a:schemeClr val="tx1"/>
                </a:solidFill>
              </a:rPr>
              <a:t>rev</a:t>
            </a:r>
            <a:r>
              <a:rPr lang="es-ES" dirty="0" smtClean="0">
                <a:solidFill>
                  <a:schemeClr val="tx1"/>
                </a:solidFill>
              </a:rPr>
              <a:t> 3. UN 2015</a:t>
            </a: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8134987" cy="936104"/>
          </a:xfrm>
        </p:spPr>
        <p:txBody>
          <a:bodyPr anchor="t">
            <a:noAutofit/>
          </a:bodyPr>
          <a:lstStyle/>
          <a:p>
            <a:r>
              <a:rPr lang="en-US" sz="3500" b="1" dirty="0" smtClean="0">
                <a:solidFill>
                  <a:schemeClr val="tx2">
                    <a:satMod val="130000"/>
                  </a:schemeClr>
                </a:solidFill>
                <a:latin typeface="Calibri" pitchFamily="34" charset="0"/>
                <a:cs typeface="+mj-cs"/>
              </a:rPr>
              <a:t>Item 0805: Marital status </a:t>
            </a:r>
            <a:br>
              <a:rPr lang="en-US" sz="3500" b="1" dirty="0" smtClean="0">
                <a:solidFill>
                  <a:schemeClr val="tx2">
                    <a:satMod val="130000"/>
                  </a:schemeClr>
                </a:solidFill>
                <a:latin typeface="Calibri" pitchFamily="34" charset="0"/>
                <a:cs typeface="+mj-cs"/>
              </a:rPr>
            </a:br>
            <a:r>
              <a:rPr lang="en-US" sz="2500" dirty="0" smtClean="0">
                <a:solidFill>
                  <a:schemeClr val="tx2">
                    <a:satMod val="130000"/>
                  </a:schemeClr>
                </a:solidFill>
                <a:latin typeface="Calibri" pitchFamily="34" charset="0"/>
                <a:cs typeface="+mj-cs"/>
              </a:rPr>
              <a:t>(for each household member)</a:t>
            </a:r>
            <a:endParaRPr lang="en-US" sz="2500" dirty="0">
              <a:solidFill>
                <a:schemeClr val="tx2">
                  <a:satMod val="130000"/>
                </a:schemeClr>
              </a:solidFill>
              <a:latin typeface="Calibri" pitchFamily="34" charset="0"/>
              <a:cs typeface="+mj-cs"/>
            </a:endParaRPr>
          </a:p>
        </p:txBody>
      </p:sp>
      <p:sp>
        <p:nvSpPr>
          <p:cNvPr id="3" name="2 Marcador de contenido"/>
          <p:cNvSpPr>
            <a:spLocks noGrp="1"/>
          </p:cNvSpPr>
          <p:nvPr>
            <p:ph idx="1"/>
          </p:nvPr>
        </p:nvSpPr>
        <p:spPr>
          <a:xfrm>
            <a:off x="1043608" y="2132856"/>
            <a:ext cx="5112568" cy="4320480"/>
          </a:xfrm>
        </p:spPr>
        <p:txBody>
          <a:bodyPr>
            <a:normAutofit fontScale="92500" lnSpcReduction="10000"/>
          </a:bodyPr>
          <a:lstStyle/>
          <a:p>
            <a:pPr marL="82296" indent="0">
              <a:lnSpc>
                <a:spcPct val="120000"/>
              </a:lnSpc>
              <a:buClr>
                <a:srgbClr val="00B0F0"/>
              </a:buClr>
              <a:buSzPct val="81000"/>
              <a:buNone/>
            </a:pPr>
            <a:r>
              <a:rPr lang="en-US" sz="2200" b="1" dirty="0" smtClean="0">
                <a:solidFill>
                  <a:srgbClr val="0070C0"/>
                </a:solidFill>
              </a:rPr>
              <a:t>Type: </a:t>
            </a:r>
            <a:r>
              <a:rPr lang="en-US" sz="1700" b="1" dirty="0" smtClean="0"/>
              <a:t>Additional item</a:t>
            </a:r>
          </a:p>
          <a:p>
            <a:pPr marL="82296" indent="0">
              <a:lnSpc>
                <a:spcPct val="120000"/>
              </a:lnSpc>
              <a:buClr>
                <a:srgbClr val="00B0F0"/>
              </a:buClr>
              <a:buSzPct val="81000"/>
              <a:buNone/>
            </a:pPr>
            <a:r>
              <a:rPr lang="en-US" sz="2200" b="1" dirty="0" smtClean="0">
                <a:solidFill>
                  <a:srgbClr val="0070C0"/>
                </a:solidFill>
              </a:rPr>
              <a:t>Reference period: </a:t>
            </a:r>
            <a:r>
              <a:rPr lang="en-US" sz="1700" dirty="0" smtClean="0"/>
              <a:t>Census reference day</a:t>
            </a:r>
          </a:p>
          <a:p>
            <a:pPr marL="82296" indent="0">
              <a:lnSpc>
                <a:spcPct val="120000"/>
              </a:lnSpc>
              <a:buClr>
                <a:srgbClr val="00B0F0"/>
              </a:buClr>
              <a:buSzPct val="81000"/>
              <a:buNone/>
            </a:pPr>
            <a:r>
              <a:rPr lang="en-US" sz="2200" b="1" dirty="0" smtClean="0">
                <a:solidFill>
                  <a:srgbClr val="0070C0"/>
                </a:solidFill>
              </a:rPr>
              <a:t>Concept:</a:t>
            </a:r>
            <a:r>
              <a:rPr lang="en-US" sz="1700" dirty="0" smtClean="0"/>
              <a:t> marital status refers to the status of the household member in relation to the marriage laws or customs of the country.</a:t>
            </a:r>
          </a:p>
          <a:p>
            <a:pPr marL="82296" indent="0">
              <a:lnSpc>
                <a:spcPct val="120000"/>
              </a:lnSpc>
              <a:buClr>
                <a:srgbClr val="00B0F0"/>
              </a:buClr>
              <a:buSzPct val="81000"/>
              <a:buNone/>
            </a:pPr>
            <a:r>
              <a:rPr lang="en-US" sz="2200" b="1" dirty="0" smtClean="0">
                <a:solidFill>
                  <a:srgbClr val="0070C0"/>
                </a:solidFill>
              </a:rPr>
              <a:t>Recommended groups*:</a:t>
            </a:r>
          </a:p>
          <a:p>
            <a:pPr marL="288000" lvl="1">
              <a:lnSpc>
                <a:spcPct val="120000"/>
              </a:lnSpc>
              <a:spcBef>
                <a:spcPts val="0"/>
              </a:spcBef>
              <a:buClr>
                <a:srgbClr val="0070C0"/>
              </a:buClr>
              <a:buSzPct val="81000"/>
              <a:buFont typeface="Wingdings" pitchFamily="2" charset="2"/>
              <a:buChar char="§"/>
            </a:pPr>
            <a:r>
              <a:rPr lang="en-US" sz="1700" dirty="0" smtClean="0"/>
              <a:t>Never married</a:t>
            </a:r>
          </a:p>
          <a:p>
            <a:pPr marL="288000" lvl="1">
              <a:lnSpc>
                <a:spcPct val="120000"/>
              </a:lnSpc>
              <a:spcBef>
                <a:spcPts val="0"/>
              </a:spcBef>
              <a:buClr>
                <a:srgbClr val="0070C0"/>
              </a:buClr>
              <a:buSzPct val="81000"/>
              <a:buFont typeface="Wingdings" pitchFamily="2" charset="2"/>
              <a:buChar char="§"/>
            </a:pPr>
            <a:r>
              <a:rPr lang="en-US" sz="1700" dirty="0" smtClean="0"/>
              <a:t>Married</a:t>
            </a:r>
          </a:p>
          <a:p>
            <a:pPr marL="288000" lvl="1">
              <a:lnSpc>
                <a:spcPct val="120000"/>
              </a:lnSpc>
              <a:spcBef>
                <a:spcPts val="0"/>
              </a:spcBef>
              <a:buClr>
                <a:srgbClr val="0070C0"/>
              </a:buClr>
              <a:buSzPct val="81000"/>
              <a:buFont typeface="Wingdings" pitchFamily="2" charset="2"/>
              <a:buChar char="§"/>
            </a:pPr>
            <a:r>
              <a:rPr lang="en-US" sz="1700" dirty="0" smtClean="0"/>
              <a:t>Married  but separated</a:t>
            </a:r>
          </a:p>
          <a:p>
            <a:pPr marL="288000" lvl="1">
              <a:lnSpc>
                <a:spcPct val="120000"/>
              </a:lnSpc>
              <a:spcBef>
                <a:spcPts val="0"/>
              </a:spcBef>
              <a:buClr>
                <a:srgbClr val="0070C0"/>
              </a:buClr>
              <a:buSzPct val="81000"/>
              <a:buFont typeface="Wingdings" pitchFamily="2" charset="2"/>
              <a:buChar char="§"/>
            </a:pPr>
            <a:r>
              <a:rPr lang="en-US" sz="1700" dirty="0" smtClean="0"/>
              <a:t>Partner in consensual union  (cohabiting partner), where applicable</a:t>
            </a:r>
          </a:p>
          <a:p>
            <a:pPr marL="288000" lvl="1">
              <a:lnSpc>
                <a:spcPct val="120000"/>
              </a:lnSpc>
              <a:spcBef>
                <a:spcPts val="0"/>
              </a:spcBef>
              <a:buClr>
                <a:srgbClr val="0070C0"/>
              </a:buClr>
              <a:buSzPct val="81000"/>
              <a:buFont typeface="Wingdings" pitchFamily="2" charset="2"/>
              <a:buChar char="§"/>
            </a:pPr>
            <a:r>
              <a:rPr lang="en-US" sz="1700" dirty="0" smtClean="0"/>
              <a:t>Widowed and not remarried</a:t>
            </a:r>
          </a:p>
          <a:p>
            <a:pPr marL="288000" lvl="1">
              <a:lnSpc>
                <a:spcPct val="120000"/>
              </a:lnSpc>
              <a:spcBef>
                <a:spcPts val="0"/>
              </a:spcBef>
              <a:buClr>
                <a:srgbClr val="0070C0"/>
              </a:buClr>
              <a:buSzPct val="81000"/>
              <a:buFont typeface="Wingdings" pitchFamily="2" charset="2"/>
              <a:buChar char="§"/>
            </a:pPr>
            <a:r>
              <a:rPr lang="en-US" sz="1700" dirty="0" smtClean="0"/>
              <a:t>Divorced and not remarried</a:t>
            </a:r>
          </a:p>
          <a:p>
            <a:pPr>
              <a:lnSpc>
                <a:spcPct val="120000"/>
              </a:lnSpc>
              <a:buNone/>
            </a:pPr>
            <a:endParaRPr lang="es-ES" sz="4000" dirty="0" smtClean="0"/>
          </a:p>
          <a:p>
            <a:pPr lvl="1">
              <a:lnSpc>
                <a:spcPct val="120000"/>
              </a:lnSpc>
            </a:pPr>
            <a:endParaRPr lang="en-US" dirty="0"/>
          </a:p>
        </p:txBody>
      </p:sp>
      <p:sp>
        <p:nvSpPr>
          <p:cNvPr id="5" name="Slide Number Placeholder 4"/>
          <p:cNvSpPr>
            <a:spLocks noGrp="1"/>
          </p:cNvSpPr>
          <p:nvPr>
            <p:ph type="sldNum" sz="quarter" idx="12"/>
          </p:nvPr>
        </p:nvSpPr>
        <p:spPr/>
        <p:txBody>
          <a:bodyPr/>
          <a:lstStyle/>
          <a:p>
            <a:fld id="{823882F3-5F00-432D-A503-AF23A28ACC4E}" type="slidenum">
              <a:rPr lang="es-ES" smtClean="0"/>
              <a:pPr/>
              <a:t>11</a:t>
            </a:fld>
            <a:endParaRPr lang="es-ES"/>
          </a:p>
        </p:txBody>
      </p:sp>
      <p:pic>
        <p:nvPicPr>
          <p:cNvPr id="6" name="Picture 5"/>
          <p:cNvPicPr>
            <a:picLocks noChangeAspect="1"/>
          </p:cNvPicPr>
          <p:nvPr/>
        </p:nvPicPr>
        <p:blipFill>
          <a:blip r:embed="rId3" cstate="print"/>
          <a:stretch>
            <a:fillRect/>
          </a:stretch>
        </p:blipFill>
        <p:spPr>
          <a:xfrm rot="19533106">
            <a:off x="5388296" y="2475747"/>
            <a:ext cx="3772927" cy="2510841"/>
          </a:xfrm>
          <a:prstGeom prst="teardrop">
            <a:avLst/>
          </a:prstGeom>
        </p:spPr>
      </p:pic>
      <p:sp>
        <p:nvSpPr>
          <p:cNvPr id="7" name="3 Marcador de pie de página"/>
          <p:cNvSpPr>
            <a:spLocks noGrp="1"/>
          </p:cNvSpPr>
          <p:nvPr>
            <p:ph type="ftr" sz="quarter" idx="11"/>
          </p:nvPr>
        </p:nvSpPr>
        <p:spPr>
          <a:xfrm>
            <a:off x="4716016" y="6093296"/>
            <a:ext cx="4286248" cy="500042"/>
          </a:xfrm>
        </p:spPr>
        <p:txBody>
          <a:bodyPr/>
          <a:lstStyle/>
          <a:p>
            <a:pPr algn="l"/>
            <a:r>
              <a:rPr lang="es-ES" dirty="0" smtClean="0">
                <a:solidFill>
                  <a:schemeClr val="tx1"/>
                </a:solidFill>
              </a:rPr>
              <a:t>* </a:t>
            </a:r>
            <a:r>
              <a:rPr lang="es-ES" dirty="0" err="1" smtClean="0">
                <a:solidFill>
                  <a:schemeClr val="tx1"/>
                </a:solidFill>
              </a:rPr>
              <a:t>Principles</a:t>
            </a:r>
            <a:r>
              <a:rPr lang="es-ES" dirty="0" smtClean="0">
                <a:solidFill>
                  <a:schemeClr val="tx1"/>
                </a:solidFill>
              </a:rPr>
              <a:t> and </a:t>
            </a:r>
            <a:r>
              <a:rPr lang="es-ES" dirty="0" err="1" smtClean="0">
                <a:solidFill>
                  <a:schemeClr val="tx1"/>
                </a:solidFill>
              </a:rPr>
              <a:t>recommendations</a:t>
            </a:r>
            <a:r>
              <a:rPr lang="es-ES" dirty="0" smtClean="0">
                <a:solidFill>
                  <a:schemeClr val="tx1"/>
                </a:solidFill>
              </a:rPr>
              <a:t> </a:t>
            </a:r>
            <a:r>
              <a:rPr lang="es-ES" dirty="0" err="1" smtClean="0">
                <a:solidFill>
                  <a:schemeClr val="tx1"/>
                </a:solidFill>
              </a:rPr>
              <a:t>for</a:t>
            </a:r>
            <a:r>
              <a:rPr lang="es-ES" dirty="0" smtClean="0">
                <a:solidFill>
                  <a:schemeClr val="tx1"/>
                </a:solidFill>
              </a:rPr>
              <a:t> </a:t>
            </a:r>
            <a:r>
              <a:rPr lang="es-ES" dirty="0" err="1" smtClean="0">
                <a:solidFill>
                  <a:schemeClr val="tx1"/>
                </a:solidFill>
              </a:rPr>
              <a:t>population</a:t>
            </a:r>
            <a:r>
              <a:rPr lang="es-ES" dirty="0" smtClean="0">
                <a:solidFill>
                  <a:schemeClr val="tx1"/>
                </a:solidFill>
              </a:rPr>
              <a:t> and </a:t>
            </a:r>
            <a:r>
              <a:rPr lang="es-ES" dirty="0" err="1" smtClean="0">
                <a:solidFill>
                  <a:schemeClr val="tx1"/>
                </a:solidFill>
              </a:rPr>
              <a:t>houses</a:t>
            </a:r>
            <a:r>
              <a:rPr lang="es-ES" dirty="0" smtClean="0">
                <a:solidFill>
                  <a:schemeClr val="tx1"/>
                </a:solidFill>
              </a:rPr>
              <a:t> </a:t>
            </a:r>
            <a:r>
              <a:rPr lang="es-ES" dirty="0" err="1" smtClean="0">
                <a:solidFill>
                  <a:schemeClr val="tx1"/>
                </a:solidFill>
              </a:rPr>
              <a:t>censuses</a:t>
            </a:r>
            <a:r>
              <a:rPr lang="es-ES" dirty="0" smtClean="0">
                <a:solidFill>
                  <a:schemeClr val="tx1"/>
                </a:solidFill>
              </a:rPr>
              <a:t>, </a:t>
            </a:r>
            <a:r>
              <a:rPr lang="es-ES" dirty="0" err="1" smtClean="0">
                <a:solidFill>
                  <a:schemeClr val="tx1"/>
                </a:solidFill>
              </a:rPr>
              <a:t>rev</a:t>
            </a:r>
            <a:r>
              <a:rPr lang="es-ES" dirty="0" smtClean="0">
                <a:solidFill>
                  <a:schemeClr val="tx1"/>
                </a:solidFill>
              </a:rPr>
              <a:t> 3. UN 2015</a:t>
            </a: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64704"/>
            <a:ext cx="7200800" cy="1008112"/>
          </a:xfrm>
        </p:spPr>
        <p:txBody>
          <a:bodyPr>
            <a:noAutofit/>
          </a:bodyPr>
          <a:lstStyle/>
          <a:p>
            <a:r>
              <a:rPr lang="en-US" sz="3500" b="1" dirty="0" smtClean="0">
                <a:solidFill>
                  <a:schemeClr val="tx2">
                    <a:satMod val="130000"/>
                  </a:schemeClr>
                </a:solidFill>
                <a:latin typeface="Calibri" pitchFamily="34" charset="0"/>
                <a:cs typeface="+mj-cs"/>
              </a:rPr>
              <a:t/>
            </a:r>
            <a:br>
              <a:rPr lang="en-US" sz="3500" b="1" dirty="0" smtClean="0">
                <a:solidFill>
                  <a:schemeClr val="tx2">
                    <a:satMod val="130000"/>
                  </a:schemeClr>
                </a:solidFill>
                <a:latin typeface="Calibri" pitchFamily="34" charset="0"/>
                <a:cs typeface="+mj-cs"/>
              </a:rPr>
            </a:br>
            <a:r>
              <a:rPr lang="en-US" sz="3500" b="1" dirty="0" smtClean="0">
                <a:solidFill>
                  <a:schemeClr val="tx2">
                    <a:satMod val="130000"/>
                  </a:schemeClr>
                </a:solidFill>
                <a:latin typeface="Calibri" pitchFamily="34" charset="0"/>
                <a:cs typeface="+mj-cs"/>
              </a:rPr>
              <a:t>Item </a:t>
            </a:r>
            <a:r>
              <a:rPr lang="en-US" sz="3500" b="1" dirty="0">
                <a:solidFill>
                  <a:schemeClr val="tx2">
                    <a:satMod val="130000"/>
                  </a:schemeClr>
                </a:solidFill>
                <a:latin typeface="Calibri" pitchFamily="34" charset="0"/>
                <a:cs typeface="+mj-cs"/>
              </a:rPr>
              <a:t>0806: Educational attainment </a:t>
            </a:r>
            <a:r>
              <a:rPr lang="en-US" sz="3500" b="1" dirty="0" smtClean="0">
                <a:solidFill>
                  <a:schemeClr val="tx2">
                    <a:satMod val="130000"/>
                  </a:schemeClr>
                </a:solidFill>
                <a:latin typeface="Calibri" pitchFamily="34" charset="0"/>
                <a:cs typeface="+mj-cs"/>
              </a:rPr>
              <a:t/>
            </a:r>
            <a:br>
              <a:rPr lang="en-US" sz="3500" b="1" dirty="0" smtClean="0">
                <a:solidFill>
                  <a:schemeClr val="tx2">
                    <a:satMod val="130000"/>
                  </a:schemeClr>
                </a:solidFill>
                <a:latin typeface="Calibri" pitchFamily="34" charset="0"/>
                <a:cs typeface="+mj-cs"/>
              </a:rPr>
            </a:br>
            <a:r>
              <a:rPr lang="en-US" sz="2500" dirty="0" smtClean="0">
                <a:solidFill>
                  <a:schemeClr val="tx2">
                    <a:satMod val="130000"/>
                  </a:schemeClr>
                </a:solidFill>
                <a:latin typeface="Calibri" pitchFamily="34" charset="0"/>
                <a:cs typeface="+mj-cs"/>
              </a:rPr>
              <a:t>(</a:t>
            </a:r>
            <a:r>
              <a:rPr lang="en-US" sz="2500" dirty="0">
                <a:solidFill>
                  <a:schemeClr val="tx2">
                    <a:satMod val="130000"/>
                  </a:schemeClr>
                </a:solidFill>
                <a:latin typeface="Calibri" pitchFamily="34" charset="0"/>
                <a:cs typeface="+mj-cs"/>
              </a:rPr>
              <a:t>for each household member)</a:t>
            </a:r>
            <a:r>
              <a:rPr lang="en-US" dirty="0"/>
              <a:t/>
            </a:r>
            <a:br>
              <a:rPr lang="en-US" dirty="0"/>
            </a:br>
            <a:endParaRPr lang="en-US" dirty="0"/>
          </a:p>
        </p:txBody>
      </p:sp>
      <p:sp>
        <p:nvSpPr>
          <p:cNvPr id="3" name="2 Marcador de contenido"/>
          <p:cNvSpPr>
            <a:spLocks noGrp="1"/>
          </p:cNvSpPr>
          <p:nvPr>
            <p:ph idx="1"/>
          </p:nvPr>
        </p:nvSpPr>
        <p:spPr>
          <a:xfrm>
            <a:off x="974314" y="1844824"/>
            <a:ext cx="6117966" cy="4896544"/>
          </a:xfrm>
        </p:spPr>
        <p:txBody>
          <a:bodyPr>
            <a:noAutofit/>
          </a:bodyPr>
          <a:lstStyle/>
          <a:p>
            <a:pPr marL="82296" indent="0">
              <a:lnSpc>
                <a:spcPct val="100000"/>
              </a:lnSpc>
              <a:spcBef>
                <a:spcPts val="600"/>
              </a:spcBef>
              <a:spcAft>
                <a:spcPts val="600"/>
              </a:spcAft>
              <a:buClr>
                <a:srgbClr val="00B0F0"/>
              </a:buClr>
              <a:buSzPct val="81000"/>
              <a:buNone/>
            </a:pPr>
            <a:r>
              <a:rPr lang="en-US" sz="2000" b="1" dirty="0" smtClean="0">
                <a:solidFill>
                  <a:srgbClr val="0070C0"/>
                </a:solidFill>
              </a:rPr>
              <a:t>Type:</a:t>
            </a:r>
            <a:r>
              <a:rPr lang="en-US" sz="1800" dirty="0" smtClean="0">
                <a:solidFill>
                  <a:srgbClr val="00B0F0"/>
                </a:solidFill>
              </a:rPr>
              <a:t> </a:t>
            </a:r>
            <a:r>
              <a:rPr lang="en-US" sz="1800" b="1" dirty="0" smtClean="0"/>
              <a:t>Additional item</a:t>
            </a:r>
          </a:p>
          <a:p>
            <a:pPr marL="82296" indent="0">
              <a:lnSpc>
                <a:spcPct val="100000"/>
              </a:lnSpc>
              <a:spcBef>
                <a:spcPts val="600"/>
              </a:spcBef>
              <a:spcAft>
                <a:spcPts val="600"/>
              </a:spcAft>
              <a:buClr>
                <a:srgbClr val="00B0F0"/>
              </a:buClr>
              <a:buSzPct val="81000"/>
              <a:buNone/>
            </a:pPr>
            <a:r>
              <a:rPr lang="en-US" sz="2000" b="1" dirty="0" smtClean="0">
                <a:solidFill>
                  <a:srgbClr val="0070C0"/>
                </a:solidFill>
              </a:rPr>
              <a:t>Reference period: </a:t>
            </a:r>
            <a:r>
              <a:rPr lang="en-US" dirty="0" smtClean="0"/>
              <a:t>Census reference day</a:t>
            </a:r>
          </a:p>
          <a:p>
            <a:pPr marL="82296" indent="0">
              <a:lnSpc>
                <a:spcPct val="120000"/>
              </a:lnSpc>
              <a:spcBef>
                <a:spcPts val="0"/>
              </a:spcBef>
              <a:buClr>
                <a:srgbClr val="00B0F0"/>
              </a:buClr>
              <a:buSzPct val="81000"/>
              <a:buNone/>
            </a:pPr>
            <a:r>
              <a:rPr lang="en-US" sz="900" b="1" dirty="0" smtClean="0">
                <a:solidFill>
                  <a:srgbClr val="0070C0"/>
                </a:solidFill>
              </a:rPr>
              <a:t/>
            </a:r>
            <a:br>
              <a:rPr lang="en-US" sz="900" b="1" dirty="0" smtClean="0">
                <a:solidFill>
                  <a:srgbClr val="0070C0"/>
                </a:solidFill>
              </a:rPr>
            </a:br>
            <a:r>
              <a:rPr lang="en-US" sz="2000" b="1" dirty="0" smtClean="0">
                <a:solidFill>
                  <a:srgbClr val="0070C0"/>
                </a:solidFill>
              </a:rPr>
              <a:t>Concept:</a:t>
            </a:r>
            <a:r>
              <a:rPr lang="en-US" sz="1800" b="1" dirty="0" smtClean="0">
                <a:solidFill>
                  <a:srgbClr val="00B0F0"/>
                </a:solidFill>
              </a:rPr>
              <a:t> </a:t>
            </a:r>
            <a:r>
              <a:rPr lang="en-US" b="1" dirty="0" smtClean="0"/>
              <a:t>Educational attainment - </a:t>
            </a:r>
            <a:r>
              <a:rPr lang="en-US" dirty="0" smtClean="0"/>
              <a:t>the highest grade of formal education completed or attended by a person. In the  agricultural census,  educational attainment data should  include  both the  agricultural holder and the  agricultural holder’s  spouse,  if present. </a:t>
            </a:r>
            <a:r>
              <a:rPr lang="en-US" i="1" dirty="0" smtClean="0"/>
              <a:t>(educational levels of both can be  important factors  in agricultural and household activities)</a:t>
            </a:r>
          </a:p>
          <a:p>
            <a:pPr marL="82296" indent="0">
              <a:lnSpc>
                <a:spcPct val="120000"/>
              </a:lnSpc>
              <a:spcBef>
                <a:spcPts val="0"/>
              </a:spcBef>
              <a:buClr>
                <a:srgbClr val="00B0F0"/>
              </a:buClr>
              <a:buSzPct val="81000"/>
              <a:buNone/>
            </a:pPr>
            <a:endParaRPr lang="en-US" sz="900" dirty="0" smtClean="0"/>
          </a:p>
          <a:p>
            <a:pPr marL="82296" indent="0">
              <a:lnSpc>
                <a:spcPct val="120000"/>
              </a:lnSpc>
              <a:spcBef>
                <a:spcPts val="0"/>
              </a:spcBef>
              <a:buClr>
                <a:srgbClr val="00B0F0"/>
              </a:buClr>
              <a:buSzPct val="81000"/>
              <a:buNone/>
            </a:pPr>
            <a:r>
              <a:rPr lang="en-US" sz="2000" b="1" dirty="0" smtClean="0">
                <a:solidFill>
                  <a:srgbClr val="0070C0"/>
                </a:solidFill>
              </a:rPr>
              <a:t>Note: </a:t>
            </a:r>
          </a:p>
          <a:p>
            <a:pPr marL="82296" indent="0">
              <a:lnSpc>
                <a:spcPct val="120000"/>
              </a:lnSpc>
              <a:spcBef>
                <a:spcPts val="0"/>
              </a:spcBef>
              <a:buClr>
                <a:srgbClr val="00B0F0"/>
              </a:buClr>
              <a:buSzPct val="81000"/>
              <a:buNone/>
            </a:pPr>
            <a:r>
              <a:rPr lang="en-US" dirty="0" smtClean="0"/>
              <a:t>Three levels  of  education: </a:t>
            </a:r>
          </a:p>
          <a:p>
            <a:pPr marL="251524" lvl="1" indent="0">
              <a:lnSpc>
                <a:spcPct val="120000"/>
              </a:lnSpc>
              <a:spcBef>
                <a:spcPts val="0"/>
              </a:spcBef>
              <a:buClr>
                <a:srgbClr val="00B0F0"/>
              </a:buClr>
              <a:buSzPct val="81000"/>
            </a:pPr>
            <a:r>
              <a:rPr lang="en-US" b="1" dirty="0" smtClean="0"/>
              <a:t> Primary</a:t>
            </a:r>
          </a:p>
          <a:p>
            <a:pPr marL="251524" lvl="1" indent="0">
              <a:lnSpc>
                <a:spcPct val="120000"/>
              </a:lnSpc>
              <a:spcBef>
                <a:spcPts val="0"/>
              </a:spcBef>
              <a:buClr>
                <a:srgbClr val="00B0F0"/>
              </a:buClr>
              <a:buSzPct val="81000"/>
            </a:pPr>
            <a:r>
              <a:rPr lang="en-US" b="1" dirty="0" smtClean="0"/>
              <a:t> Secondary</a:t>
            </a:r>
          </a:p>
          <a:p>
            <a:pPr marL="251524" lvl="1" indent="0">
              <a:lnSpc>
                <a:spcPct val="120000"/>
              </a:lnSpc>
              <a:spcBef>
                <a:spcPts val="0"/>
              </a:spcBef>
              <a:buClr>
                <a:srgbClr val="00B0F0"/>
              </a:buClr>
              <a:buSzPct val="81000"/>
            </a:pPr>
            <a:r>
              <a:rPr lang="en-US" b="1" dirty="0" smtClean="0"/>
              <a:t> Post-secondary</a:t>
            </a:r>
            <a:r>
              <a:rPr lang="en-US" dirty="0" smtClean="0"/>
              <a:t>. </a:t>
            </a:r>
            <a:r>
              <a:rPr lang="en-US" i="1" dirty="0" smtClean="0"/>
              <a:t>(for international comparison purposes).  </a:t>
            </a:r>
          </a:p>
          <a:p>
            <a:pPr marL="82296" indent="0">
              <a:lnSpc>
                <a:spcPct val="120000"/>
              </a:lnSpc>
              <a:spcBef>
                <a:spcPts val="0"/>
              </a:spcBef>
              <a:buClr>
                <a:srgbClr val="00B0F0"/>
              </a:buClr>
              <a:buSzPct val="81000"/>
              <a:buNone/>
            </a:pPr>
            <a:r>
              <a:rPr lang="en-US" sz="1200" i="1" dirty="0" smtClean="0"/>
              <a:t>(Each level may be further subdivided to meet national needs).</a:t>
            </a:r>
          </a:p>
        </p:txBody>
      </p:sp>
      <p:sp>
        <p:nvSpPr>
          <p:cNvPr id="4" name="Slide Number Placeholder 3"/>
          <p:cNvSpPr>
            <a:spLocks noGrp="1"/>
          </p:cNvSpPr>
          <p:nvPr>
            <p:ph type="sldNum" sz="quarter" idx="12"/>
          </p:nvPr>
        </p:nvSpPr>
        <p:spPr/>
        <p:txBody>
          <a:bodyPr/>
          <a:lstStyle/>
          <a:p>
            <a:fld id="{823882F3-5F00-432D-A503-AF23A28ACC4E}" type="slidenum">
              <a:rPr lang="es-ES" smtClean="0"/>
              <a:pPr/>
              <a:t>12</a:t>
            </a:fld>
            <a:endParaRPr lang="es-ES"/>
          </a:p>
        </p:txBody>
      </p:sp>
      <p:pic>
        <p:nvPicPr>
          <p:cNvPr id="9220" name="Picture 4" descr="http://www.rebhc.org/wp-content/uploads/2012/01/educational-attainment-icon-1.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6804248" y="2852936"/>
            <a:ext cx="2581760" cy="2049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2"/>
            <a:ext cx="8172400" cy="1084940"/>
          </a:xfrm>
        </p:spPr>
        <p:txBody>
          <a:bodyPr>
            <a:noAutofit/>
          </a:bodyPr>
          <a:lstStyle/>
          <a:p>
            <a:r>
              <a:rPr lang="en-US" sz="3500" b="1" dirty="0" smtClean="0">
                <a:solidFill>
                  <a:schemeClr val="tx2">
                    <a:satMod val="130000"/>
                  </a:schemeClr>
                </a:solidFill>
                <a:latin typeface="Calibri" pitchFamily="34" charset="0"/>
                <a:cs typeface="+mj-cs"/>
              </a:rPr>
              <a:t/>
            </a:r>
            <a:br>
              <a:rPr lang="en-US" sz="3500" b="1" dirty="0" smtClean="0">
                <a:solidFill>
                  <a:schemeClr val="tx2">
                    <a:satMod val="130000"/>
                  </a:schemeClr>
                </a:solidFill>
                <a:latin typeface="Calibri" pitchFamily="34" charset="0"/>
                <a:cs typeface="+mj-cs"/>
              </a:rPr>
            </a:br>
            <a:r>
              <a:rPr lang="en-US" sz="3500" b="1" dirty="0" smtClean="0">
                <a:solidFill>
                  <a:schemeClr val="tx2">
                    <a:satMod val="130000"/>
                  </a:schemeClr>
                </a:solidFill>
                <a:latin typeface="Calibri" pitchFamily="34" charset="0"/>
                <a:cs typeface="+mj-cs"/>
              </a:rPr>
              <a:t>Item </a:t>
            </a:r>
            <a:r>
              <a:rPr lang="en-US" sz="3500" b="1" dirty="0">
                <a:solidFill>
                  <a:schemeClr val="tx2">
                    <a:satMod val="130000"/>
                  </a:schemeClr>
                </a:solidFill>
                <a:latin typeface="Calibri" pitchFamily="34" charset="0"/>
                <a:cs typeface="+mj-cs"/>
              </a:rPr>
              <a:t>0807: Agricultural training/education of holder </a:t>
            </a:r>
            <a:r>
              <a:rPr lang="en-US" sz="3200" dirty="0" smtClean="0"/>
              <a:t/>
            </a:r>
            <a:br>
              <a:rPr lang="en-US" sz="3200" dirty="0" smtClean="0"/>
            </a:br>
            <a:endParaRPr lang="en-US" sz="3200" dirty="0"/>
          </a:p>
        </p:txBody>
      </p:sp>
      <p:sp>
        <p:nvSpPr>
          <p:cNvPr id="3" name="2 Marcador de contenido"/>
          <p:cNvSpPr>
            <a:spLocks noGrp="1"/>
          </p:cNvSpPr>
          <p:nvPr>
            <p:ph idx="1"/>
          </p:nvPr>
        </p:nvSpPr>
        <p:spPr>
          <a:xfrm>
            <a:off x="878904" y="1988840"/>
            <a:ext cx="4773216" cy="1800200"/>
          </a:xfrm>
        </p:spPr>
        <p:txBody>
          <a:bodyPr>
            <a:normAutofit/>
          </a:bodyPr>
          <a:lstStyle/>
          <a:p>
            <a:pPr marL="82296" indent="0">
              <a:lnSpc>
                <a:spcPct val="120000"/>
              </a:lnSpc>
              <a:buClr>
                <a:srgbClr val="00B0F0"/>
              </a:buClr>
              <a:buSzPct val="81000"/>
              <a:buNone/>
            </a:pPr>
            <a:r>
              <a:rPr lang="en-US" sz="2000" b="1" dirty="0" smtClean="0">
                <a:solidFill>
                  <a:srgbClr val="0070C0"/>
                </a:solidFill>
              </a:rPr>
              <a:t>Type: </a:t>
            </a:r>
            <a:r>
              <a:rPr lang="en-US" b="1" dirty="0" smtClean="0"/>
              <a:t>Additional item. </a:t>
            </a:r>
            <a:endParaRPr lang="en-US" dirty="0" smtClean="0"/>
          </a:p>
          <a:p>
            <a:pPr marL="82296" indent="0">
              <a:lnSpc>
                <a:spcPct val="120000"/>
              </a:lnSpc>
              <a:buClr>
                <a:srgbClr val="00B0F0"/>
              </a:buClr>
              <a:buSzPct val="81000"/>
              <a:buNone/>
            </a:pPr>
            <a:r>
              <a:rPr lang="en-US" sz="2000" b="1" dirty="0" smtClean="0">
                <a:solidFill>
                  <a:srgbClr val="0070C0"/>
                </a:solidFill>
              </a:rPr>
              <a:t>Reference period: </a:t>
            </a:r>
            <a:r>
              <a:rPr lang="en-US" sz="1400" dirty="0" smtClean="0">
                <a:latin typeface="+mn-lt"/>
                <a:cs typeface="+mn-cs"/>
              </a:rPr>
              <a:t>Census reference day</a:t>
            </a:r>
          </a:p>
          <a:p>
            <a:pPr marL="82296" indent="0">
              <a:lnSpc>
                <a:spcPct val="120000"/>
              </a:lnSpc>
              <a:buClr>
                <a:srgbClr val="00B0F0"/>
              </a:buClr>
              <a:buSzPct val="81000"/>
              <a:buNone/>
            </a:pPr>
            <a:r>
              <a:rPr lang="en-US" sz="2000" b="1" dirty="0" smtClean="0">
                <a:solidFill>
                  <a:srgbClr val="0070C0"/>
                </a:solidFill>
              </a:rPr>
              <a:t>Concept: </a:t>
            </a:r>
            <a:r>
              <a:rPr lang="en-US" sz="1400" dirty="0" smtClean="0">
                <a:latin typeface="+mn-lt"/>
                <a:cs typeface="+mn-cs"/>
              </a:rPr>
              <a:t>Relates to the training or education received by the holder for a specific field or task in agriculture </a:t>
            </a:r>
          </a:p>
          <a:p>
            <a:pPr lvl="1">
              <a:lnSpc>
                <a:spcPct val="120000"/>
              </a:lnSpc>
              <a:buNone/>
            </a:pPr>
            <a:endParaRPr lang="en-US" sz="2600" dirty="0"/>
          </a:p>
        </p:txBody>
      </p:sp>
      <p:sp>
        <p:nvSpPr>
          <p:cNvPr id="4" name="Slide Number Placeholder 3"/>
          <p:cNvSpPr>
            <a:spLocks noGrp="1"/>
          </p:cNvSpPr>
          <p:nvPr>
            <p:ph type="sldNum" sz="quarter" idx="12"/>
          </p:nvPr>
        </p:nvSpPr>
        <p:spPr/>
        <p:txBody>
          <a:bodyPr/>
          <a:lstStyle/>
          <a:p>
            <a:fld id="{823882F3-5F00-432D-A503-AF23A28ACC4E}" type="slidenum">
              <a:rPr lang="es-ES" smtClean="0"/>
              <a:pPr/>
              <a:t>13</a:t>
            </a:fld>
            <a:endParaRPr lang="es-ES"/>
          </a:p>
        </p:txBody>
      </p:sp>
      <p:grpSp>
        <p:nvGrpSpPr>
          <p:cNvPr id="5" name="Group 7"/>
          <p:cNvGrpSpPr>
            <a:grpSpLocks/>
          </p:cNvGrpSpPr>
          <p:nvPr/>
        </p:nvGrpSpPr>
        <p:grpSpPr bwMode="auto">
          <a:xfrm rot="1234270" flipH="1">
            <a:off x="3127580" y="1794808"/>
            <a:ext cx="1049455" cy="576065"/>
            <a:chOff x="1305" y="3420"/>
            <a:chExt cx="1680" cy="1028"/>
          </a:xfrm>
        </p:grpSpPr>
        <p:sp>
          <p:nvSpPr>
            <p:cNvPr id="6"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7"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
        <p:nvSpPr>
          <p:cNvPr id="9" name="Rectangle 8"/>
          <p:cNvSpPr/>
          <p:nvPr/>
        </p:nvSpPr>
        <p:spPr>
          <a:xfrm>
            <a:off x="1043608" y="5542898"/>
            <a:ext cx="3672408" cy="867930"/>
          </a:xfrm>
          <a:prstGeom prst="rect">
            <a:avLst/>
          </a:prstGeom>
          <a:solidFill>
            <a:schemeClr val="accent3">
              <a:lumMod val="20000"/>
              <a:lumOff val="80000"/>
              <a:alpha val="82000"/>
            </a:schemeClr>
          </a:solidFill>
        </p:spPr>
        <p:txBody>
          <a:bodyPr wrap="square">
            <a:spAutoFit/>
          </a:bodyPr>
          <a:lstStyle/>
          <a:p>
            <a:pPr marL="0" lvl="1">
              <a:lnSpc>
                <a:spcPct val="120000"/>
              </a:lnSpc>
              <a:spcBef>
                <a:spcPts val="600"/>
              </a:spcBef>
              <a:buClrTx/>
              <a:buSzPct val="80000"/>
            </a:pPr>
            <a:r>
              <a:rPr lang="en-US" sz="1400" b="1" dirty="0" smtClean="0"/>
              <a:t>Secondary  education in agriculture  </a:t>
            </a:r>
            <a:r>
              <a:rPr lang="en-US" sz="1400" dirty="0" smtClean="0"/>
              <a:t>– any  education in  agriculture completed at  the secondary education level;</a:t>
            </a:r>
          </a:p>
        </p:txBody>
      </p:sp>
      <p:sp>
        <p:nvSpPr>
          <p:cNvPr id="10" name="Rectangle 9"/>
          <p:cNvSpPr/>
          <p:nvPr/>
        </p:nvSpPr>
        <p:spPr>
          <a:xfrm>
            <a:off x="892837" y="3789040"/>
            <a:ext cx="2743059" cy="424732"/>
          </a:xfrm>
          <a:prstGeom prst="rect">
            <a:avLst/>
          </a:prstGeom>
        </p:spPr>
        <p:txBody>
          <a:bodyPr wrap="none">
            <a:spAutoFit/>
          </a:bodyPr>
          <a:lstStyle/>
          <a:p>
            <a:pPr marL="82296" indent="0">
              <a:lnSpc>
                <a:spcPct val="120000"/>
              </a:lnSpc>
              <a:buClr>
                <a:srgbClr val="00B0F0"/>
              </a:buClr>
              <a:buSzPct val="81000"/>
              <a:buNone/>
            </a:pPr>
            <a:r>
              <a:rPr lang="en-US" b="1" dirty="0" smtClean="0">
                <a:solidFill>
                  <a:srgbClr val="0070C0"/>
                </a:solidFill>
              </a:rPr>
              <a:t>Suggested categories:</a:t>
            </a:r>
          </a:p>
        </p:txBody>
      </p:sp>
      <p:sp>
        <p:nvSpPr>
          <p:cNvPr id="11" name="Rectangle 10"/>
          <p:cNvSpPr/>
          <p:nvPr/>
        </p:nvSpPr>
        <p:spPr>
          <a:xfrm>
            <a:off x="1043608" y="4149080"/>
            <a:ext cx="3672408" cy="1126462"/>
          </a:xfrm>
          <a:prstGeom prst="rect">
            <a:avLst/>
          </a:prstGeom>
          <a:solidFill>
            <a:schemeClr val="accent3">
              <a:lumMod val="20000"/>
              <a:lumOff val="80000"/>
              <a:alpha val="69000"/>
            </a:schemeClr>
          </a:solidFill>
        </p:spPr>
        <p:txBody>
          <a:bodyPr wrap="square">
            <a:spAutoFit/>
          </a:bodyPr>
          <a:lstStyle/>
          <a:p>
            <a:pPr marL="0" lvl="1">
              <a:lnSpc>
                <a:spcPct val="120000"/>
              </a:lnSpc>
              <a:spcBef>
                <a:spcPts val="600"/>
              </a:spcBef>
              <a:buClrTx/>
              <a:buSzPct val="80000"/>
            </a:pPr>
            <a:r>
              <a:rPr lang="en-US" sz="1400" b="1" dirty="0" smtClean="0"/>
              <a:t>Informal learning in agriculture </a:t>
            </a:r>
            <a:r>
              <a:rPr lang="en-US" sz="1400" dirty="0" smtClean="0"/>
              <a:t>– practical  agricultural training/education, i.e. experience acquired through practical  work (field tours,  etc);</a:t>
            </a:r>
          </a:p>
        </p:txBody>
      </p:sp>
      <p:sp>
        <p:nvSpPr>
          <p:cNvPr id="12" name="Rectangle 11"/>
          <p:cNvSpPr/>
          <p:nvPr/>
        </p:nvSpPr>
        <p:spPr>
          <a:xfrm>
            <a:off x="4860032" y="4149080"/>
            <a:ext cx="4139952" cy="1126462"/>
          </a:xfrm>
          <a:prstGeom prst="rect">
            <a:avLst/>
          </a:prstGeom>
          <a:solidFill>
            <a:schemeClr val="accent3">
              <a:lumMod val="20000"/>
              <a:lumOff val="80000"/>
              <a:alpha val="69000"/>
            </a:schemeClr>
          </a:solidFill>
        </p:spPr>
        <p:txBody>
          <a:bodyPr wrap="square">
            <a:spAutoFit/>
          </a:bodyPr>
          <a:lstStyle/>
          <a:p>
            <a:pPr marL="0" lvl="1">
              <a:lnSpc>
                <a:spcPct val="120000"/>
              </a:lnSpc>
              <a:spcBef>
                <a:spcPts val="600"/>
              </a:spcBef>
              <a:buClrTx/>
              <a:buSzPct val="80000"/>
            </a:pPr>
            <a:r>
              <a:rPr lang="en-US" sz="1400" b="1" dirty="0" smtClean="0"/>
              <a:t>Non-formal education in agriculture </a:t>
            </a:r>
            <a:r>
              <a:rPr lang="en-US" sz="1400" dirty="0" smtClean="0"/>
              <a:t>– short-term, ad hoc courses in agriculture, completed at or provided by a </a:t>
            </a:r>
            <a:r>
              <a:rPr lang="en-US" sz="1400" dirty="0" err="1" smtClean="0"/>
              <a:t>gov</a:t>
            </a:r>
            <a:r>
              <a:rPr lang="en-US" sz="1400" dirty="0" smtClean="0"/>
              <a:t>. institution, int’l organization or any specialized institution in agriculture;</a:t>
            </a:r>
          </a:p>
        </p:txBody>
      </p:sp>
      <p:sp>
        <p:nvSpPr>
          <p:cNvPr id="13" name="Rectangle 12"/>
          <p:cNvSpPr/>
          <p:nvPr/>
        </p:nvSpPr>
        <p:spPr>
          <a:xfrm>
            <a:off x="4860032" y="5517232"/>
            <a:ext cx="4248472" cy="867930"/>
          </a:xfrm>
          <a:prstGeom prst="rect">
            <a:avLst/>
          </a:prstGeom>
          <a:solidFill>
            <a:schemeClr val="accent3">
              <a:lumMod val="20000"/>
              <a:lumOff val="80000"/>
              <a:alpha val="78000"/>
            </a:schemeClr>
          </a:solidFill>
        </p:spPr>
        <p:txBody>
          <a:bodyPr wrap="square">
            <a:spAutoFit/>
          </a:bodyPr>
          <a:lstStyle/>
          <a:p>
            <a:pPr marL="0" lvl="1">
              <a:lnSpc>
                <a:spcPct val="120000"/>
              </a:lnSpc>
              <a:spcBef>
                <a:spcPts val="600"/>
              </a:spcBef>
              <a:buClrTx/>
              <a:buSzPct val="80000"/>
            </a:pPr>
            <a:r>
              <a:rPr lang="en-US" sz="1400" b="1" dirty="0" smtClean="0"/>
              <a:t>Tertiary education in agriculture</a:t>
            </a:r>
            <a:r>
              <a:rPr lang="en-US" sz="1400" dirty="0" smtClean="0"/>
              <a:t> – high level education training, acquired at the  tertiary education level.</a:t>
            </a:r>
          </a:p>
        </p:txBody>
      </p:sp>
      <p:pic>
        <p:nvPicPr>
          <p:cNvPr id="8194" name="Picture 2" descr="http://walktheland65.org/uploads/images/agricultural-demonstration.jpg"/>
          <p:cNvPicPr>
            <a:picLocks noChangeAspect="1" noChangeArrowheads="1"/>
          </p:cNvPicPr>
          <p:nvPr/>
        </p:nvPicPr>
        <p:blipFill>
          <a:blip r:embed="rId3" cstate="print"/>
          <a:srcRect/>
          <a:stretch>
            <a:fillRect/>
          </a:stretch>
        </p:blipFill>
        <p:spPr bwMode="auto">
          <a:xfrm>
            <a:off x="5652120" y="1556792"/>
            <a:ext cx="3060339" cy="2160240"/>
          </a:xfrm>
          <a:prstGeom prst="teardrop">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2348880"/>
            <a:ext cx="7920880" cy="4435378"/>
          </a:xfrm>
          <a:solidFill>
            <a:schemeClr val="bg1">
              <a:lumMod val="95000"/>
            </a:schemeClr>
          </a:solidFill>
        </p:spPr>
        <p:txBody>
          <a:bodyPr>
            <a:noAutofit/>
          </a:bodyPr>
          <a:lstStyle/>
          <a:p>
            <a:pPr marL="87313" indent="-4763">
              <a:lnSpc>
                <a:spcPct val="100000"/>
              </a:lnSpc>
              <a:spcAft>
                <a:spcPts val="600"/>
              </a:spcAft>
              <a:buNone/>
            </a:pPr>
            <a:r>
              <a:rPr lang="en-US" sz="1800" b="1" dirty="0" smtClean="0">
                <a:solidFill>
                  <a:schemeClr val="bg2">
                    <a:lumMod val="25000"/>
                  </a:schemeClr>
                </a:solidFill>
              </a:rPr>
              <a:t>Each household member 15 years and over </a:t>
            </a:r>
            <a:r>
              <a:rPr lang="en-US" sz="1800" dirty="0" smtClean="0"/>
              <a:t>was numbered and the following information was reported:</a:t>
            </a:r>
          </a:p>
          <a:p>
            <a:pPr marL="971550" lvl="1" indent="-514350">
              <a:lnSpc>
                <a:spcPct val="100000"/>
              </a:lnSpc>
              <a:buAutoNum type="alphaLcParenR"/>
            </a:pPr>
            <a:r>
              <a:rPr lang="en-US" sz="1800" b="1" dirty="0" smtClean="0"/>
              <a:t>Included in Theme 8:</a:t>
            </a:r>
          </a:p>
          <a:p>
            <a:pPr marL="1165225" lvl="2" indent="-179388">
              <a:lnSpc>
                <a:spcPct val="100000"/>
              </a:lnSpc>
              <a:buClrTx/>
              <a:buFont typeface="Wingdings" pitchFamily="2" charset="2"/>
              <a:buChar char="§"/>
            </a:pPr>
            <a:r>
              <a:rPr lang="en-US" sz="1800" dirty="0" smtClean="0"/>
              <a:t>Sex (male, female); </a:t>
            </a:r>
          </a:p>
          <a:p>
            <a:pPr marL="1165225" lvl="2" indent="-179388">
              <a:lnSpc>
                <a:spcPct val="100000"/>
              </a:lnSpc>
              <a:buClrTx/>
              <a:buFont typeface="Wingdings" pitchFamily="2" charset="2"/>
              <a:buChar char="§"/>
            </a:pPr>
            <a:r>
              <a:rPr lang="en-US" sz="1800" dirty="0" smtClean="0"/>
              <a:t>Age;</a:t>
            </a:r>
          </a:p>
          <a:p>
            <a:pPr marL="985837" lvl="2" indent="0">
              <a:lnSpc>
                <a:spcPct val="100000"/>
              </a:lnSpc>
              <a:buClrTx/>
              <a:buNone/>
            </a:pPr>
            <a:endParaRPr lang="en-US" sz="1800" dirty="0" smtClean="0"/>
          </a:p>
          <a:p>
            <a:pPr marL="971550" lvl="1" indent="-514350">
              <a:lnSpc>
                <a:spcPct val="100000"/>
              </a:lnSpc>
              <a:buFont typeface="+mj-lt"/>
              <a:buAutoNum type="alphaLcParenR"/>
            </a:pPr>
            <a:r>
              <a:rPr lang="en-US" sz="1800" b="1" dirty="0" smtClean="0"/>
              <a:t>Other information corresponding to Theme 9 (Work on the holding) was reported in the same section </a:t>
            </a:r>
            <a:r>
              <a:rPr lang="en-US" sz="1800" dirty="0" smtClean="0"/>
              <a:t>(hours worked per week on the farm).</a:t>
            </a:r>
            <a:endParaRPr lang="en-US" dirty="0" smtClean="0"/>
          </a:p>
          <a:p>
            <a:pPr marL="0" lvl="1" indent="0">
              <a:lnSpc>
                <a:spcPct val="100000"/>
              </a:lnSpc>
              <a:buNone/>
            </a:pPr>
            <a:endParaRPr lang="en-US" sz="1800" b="1" dirty="0"/>
          </a:p>
          <a:p>
            <a:pPr marL="0" lvl="1" indent="0">
              <a:lnSpc>
                <a:spcPct val="100000"/>
              </a:lnSpc>
              <a:buNone/>
            </a:pPr>
            <a:r>
              <a:rPr lang="en-US" sz="1800" b="1" dirty="0" smtClean="0">
                <a:solidFill>
                  <a:schemeClr val="bg2">
                    <a:lumMod val="25000"/>
                  </a:schemeClr>
                </a:solidFill>
              </a:rPr>
              <a:t>Number of persons in the household under 15 years by sex.</a:t>
            </a:r>
          </a:p>
          <a:p>
            <a:pPr marL="0" lvl="1" indent="0">
              <a:lnSpc>
                <a:spcPct val="100000"/>
              </a:lnSpc>
              <a:buNone/>
            </a:pPr>
            <a:r>
              <a:rPr lang="en-US" sz="1800" b="1" dirty="0" smtClean="0">
                <a:solidFill>
                  <a:schemeClr val="bg2">
                    <a:lumMod val="25000"/>
                  </a:schemeClr>
                </a:solidFill>
              </a:rPr>
              <a:t>Highest level of </a:t>
            </a:r>
            <a:r>
              <a:rPr lang="en-US" sz="1800" b="1" u="sng" dirty="0" smtClean="0">
                <a:solidFill>
                  <a:schemeClr val="bg2">
                    <a:lumMod val="25000"/>
                  </a:schemeClr>
                </a:solidFill>
              </a:rPr>
              <a:t>formal education</a:t>
            </a:r>
            <a:r>
              <a:rPr lang="en-US" sz="1800" b="1" dirty="0" smtClean="0">
                <a:solidFill>
                  <a:schemeClr val="bg2">
                    <a:lumMod val="25000"/>
                  </a:schemeClr>
                </a:solidFill>
              </a:rPr>
              <a:t> attained by the farmer</a:t>
            </a:r>
            <a:r>
              <a:rPr lang="en-US" b="1" dirty="0" smtClean="0"/>
              <a:t> </a:t>
            </a:r>
            <a:r>
              <a:rPr lang="en-US" dirty="0" smtClean="0"/>
              <a:t>(none, primary, secondary, vocational, tertiary)</a:t>
            </a:r>
            <a:endParaRPr lang="en-US" dirty="0"/>
          </a:p>
        </p:txBody>
      </p:sp>
      <p:sp>
        <p:nvSpPr>
          <p:cNvPr id="4" name="Slide Number Placeholder 3"/>
          <p:cNvSpPr>
            <a:spLocks noGrp="1"/>
          </p:cNvSpPr>
          <p:nvPr>
            <p:ph type="sldNum" sz="quarter" idx="12"/>
          </p:nvPr>
        </p:nvSpPr>
        <p:spPr/>
        <p:txBody>
          <a:bodyPr/>
          <a:lstStyle/>
          <a:p>
            <a:fld id="{823882F3-5F00-432D-A503-AF23A28ACC4E}" type="slidenum">
              <a:rPr lang="es-ES" smtClean="0"/>
              <a:pPr/>
              <a:t>14</a:t>
            </a:fld>
            <a:endParaRPr lang="es-ES"/>
          </a:p>
        </p:txBody>
      </p:sp>
      <p:sp>
        <p:nvSpPr>
          <p:cNvPr id="6" name="1 Título"/>
          <p:cNvSpPr>
            <a:spLocks noGrp="1"/>
          </p:cNvSpPr>
          <p:nvPr>
            <p:ph type="title"/>
          </p:nvPr>
        </p:nvSpPr>
        <p:spPr>
          <a:xfrm>
            <a:off x="3491880" y="188640"/>
            <a:ext cx="5112568" cy="785794"/>
          </a:xfrm>
        </p:spPr>
        <p:txBody>
          <a:bodyPr anchor="t">
            <a:normAutofit/>
          </a:bodyPr>
          <a:lstStyle/>
          <a:p>
            <a:r>
              <a:rPr lang="en-US" sz="3500" b="1" dirty="0" smtClean="0">
                <a:solidFill>
                  <a:schemeClr val="tx1"/>
                </a:solidFill>
                <a:latin typeface="Calibri" pitchFamily="34" charset="0"/>
                <a:cs typeface="+mj-cs"/>
              </a:rPr>
              <a:t>Country </a:t>
            </a:r>
            <a:r>
              <a:rPr lang="en-US" sz="3500" b="1" dirty="0" smtClean="0">
                <a:solidFill>
                  <a:schemeClr val="tx1"/>
                </a:solidFill>
                <a:latin typeface="Calibri" pitchFamily="34" charset="0"/>
                <a:cs typeface="+mj-cs"/>
              </a:rPr>
              <a:t>experience</a:t>
            </a:r>
            <a:endParaRPr lang="en-US" sz="3500" b="1" dirty="0">
              <a:solidFill>
                <a:schemeClr val="tx1"/>
              </a:solidFill>
              <a:latin typeface="Calibri" pitchFamily="34" charset="0"/>
              <a:cs typeface="+mj-cs"/>
            </a:endParaRPr>
          </a:p>
        </p:txBody>
      </p:sp>
      <p:sp>
        <p:nvSpPr>
          <p:cNvPr id="5" name="Rectangle 4"/>
          <p:cNvSpPr/>
          <p:nvPr/>
        </p:nvSpPr>
        <p:spPr>
          <a:xfrm>
            <a:off x="1043608" y="1052736"/>
            <a:ext cx="7920880" cy="1031051"/>
          </a:xfrm>
          <a:prstGeom prst="rect">
            <a:avLst/>
          </a:prstGeom>
          <a:solidFill>
            <a:schemeClr val="accent2">
              <a:lumMod val="20000"/>
              <a:lumOff val="80000"/>
            </a:schemeClr>
          </a:solidFill>
        </p:spPr>
        <p:txBody>
          <a:bodyPr wrap="square">
            <a:spAutoFit/>
          </a:bodyPr>
          <a:lstStyle/>
          <a:p>
            <a:pPr>
              <a:lnSpc>
                <a:spcPct val="100000"/>
              </a:lnSpc>
              <a:buNone/>
            </a:pPr>
            <a:r>
              <a:rPr lang="en-US" sz="2500" b="1" dirty="0" smtClean="0">
                <a:solidFill>
                  <a:schemeClr val="bg2">
                    <a:lumMod val="25000"/>
                  </a:schemeClr>
                </a:solidFill>
              </a:rPr>
              <a:t>Grenada,  Agricultural census 2012.</a:t>
            </a:r>
          </a:p>
          <a:p>
            <a:pPr>
              <a:lnSpc>
                <a:spcPct val="100000"/>
              </a:lnSpc>
              <a:buNone/>
            </a:pPr>
            <a:r>
              <a:rPr lang="en-US" dirty="0" smtClean="0"/>
              <a:t>Information on Theme </a:t>
            </a:r>
            <a:r>
              <a:rPr lang="en-US" dirty="0"/>
              <a:t>8 </a:t>
            </a:r>
            <a:r>
              <a:rPr lang="en-US" dirty="0" smtClean="0"/>
              <a:t>were collected </a:t>
            </a:r>
            <a:r>
              <a:rPr lang="en-US" dirty="0"/>
              <a:t>in </a:t>
            </a:r>
            <a:r>
              <a:rPr lang="en-US" b="1" dirty="0" smtClean="0"/>
              <a:t>Section IV</a:t>
            </a:r>
            <a:r>
              <a:rPr lang="en-US" dirty="0" smtClean="0"/>
              <a:t> </a:t>
            </a:r>
            <a:r>
              <a:rPr lang="en-US" b="1" dirty="0" smtClean="0"/>
              <a:t>“Farmer and household population information”</a:t>
            </a:r>
            <a:r>
              <a:rPr lang="en-US" dirty="0"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http://cdn.ipsnoticias.net/wp-content/uploads/2015/03/timor-629x420.jpg"/>
          <p:cNvPicPr/>
          <p:nvPr/>
        </p:nvPicPr>
        <p:blipFill>
          <a:blip r:embed="rId2" cstate="print"/>
          <a:srcRect l="22441" t="5500" r="19116"/>
          <a:stretch>
            <a:fillRect/>
          </a:stretch>
        </p:blipFill>
        <p:spPr bwMode="auto">
          <a:xfrm>
            <a:off x="4788024" y="3933056"/>
            <a:ext cx="4334461" cy="2791924"/>
          </a:xfrm>
          <a:prstGeom prst="ellipse">
            <a:avLst/>
          </a:prstGeom>
          <a:noFill/>
          <a:ln w="9525">
            <a:noFill/>
            <a:miter lim="800000"/>
            <a:headEnd/>
            <a:tailEnd/>
          </a:ln>
        </p:spPr>
      </p:pic>
      <p:sp>
        <p:nvSpPr>
          <p:cNvPr id="2" name="1 Título"/>
          <p:cNvSpPr>
            <a:spLocks noGrp="1"/>
          </p:cNvSpPr>
          <p:nvPr>
            <p:ph type="title"/>
          </p:nvPr>
        </p:nvSpPr>
        <p:spPr>
          <a:xfrm>
            <a:off x="1043608" y="1468693"/>
            <a:ext cx="3096344" cy="880187"/>
          </a:xfrm>
        </p:spPr>
        <p:txBody>
          <a:bodyPr/>
          <a:lstStyle/>
          <a:p>
            <a:r>
              <a:rPr lang="en-US" b="1" dirty="0" smtClean="0">
                <a:solidFill>
                  <a:srgbClr val="0070C0"/>
                </a:solidFill>
                <a:effectLst/>
              </a:rPr>
              <a:t>Contents</a:t>
            </a:r>
            <a:endParaRPr lang="en-US" b="1" dirty="0">
              <a:solidFill>
                <a:srgbClr val="0070C0"/>
              </a:solidFill>
              <a:effectLst/>
            </a:endParaRPr>
          </a:p>
        </p:txBody>
      </p:sp>
      <p:sp>
        <p:nvSpPr>
          <p:cNvPr id="3" name="2 Marcador de contenido"/>
          <p:cNvSpPr>
            <a:spLocks noGrp="1"/>
          </p:cNvSpPr>
          <p:nvPr>
            <p:ph idx="1"/>
          </p:nvPr>
        </p:nvSpPr>
        <p:spPr>
          <a:xfrm>
            <a:off x="899592" y="2348880"/>
            <a:ext cx="7488832" cy="2837380"/>
          </a:xfrm>
        </p:spPr>
        <p:txBody>
          <a:bodyPr anchor="ctr">
            <a:normAutofit fontScale="92500" lnSpcReduction="10000"/>
          </a:bodyPr>
          <a:lstStyle/>
          <a:p>
            <a:pPr>
              <a:lnSpc>
                <a:spcPct val="110000"/>
              </a:lnSpc>
            </a:pPr>
            <a:r>
              <a:rPr lang="en-US" sz="2600" b="1" dirty="0" smtClean="0">
                <a:solidFill>
                  <a:srgbClr val="0070C0"/>
                </a:solidFill>
              </a:rPr>
              <a:t>Background</a:t>
            </a:r>
          </a:p>
          <a:p>
            <a:pPr>
              <a:lnSpc>
                <a:spcPct val="110000"/>
              </a:lnSpc>
            </a:pPr>
            <a:r>
              <a:rPr lang="en-US" sz="2600" b="1" dirty="0" smtClean="0">
                <a:solidFill>
                  <a:srgbClr val="0070C0"/>
                </a:solidFill>
              </a:rPr>
              <a:t>General description of the theme</a:t>
            </a:r>
          </a:p>
          <a:p>
            <a:pPr>
              <a:lnSpc>
                <a:spcPct val="110000"/>
              </a:lnSpc>
            </a:pPr>
            <a:r>
              <a:rPr lang="en-US" sz="2600" b="1" dirty="0" smtClean="0">
                <a:solidFill>
                  <a:srgbClr val="0070C0"/>
                </a:solidFill>
              </a:rPr>
              <a:t>Concept of “Distribution of managerial decisions” </a:t>
            </a:r>
          </a:p>
          <a:p>
            <a:pPr>
              <a:lnSpc>
                <a:spcPct val="110000"/>
              </a:lnSpc>
            </a:pPr>
            <a:r>
              <a:rPr lang="en-US" sz="2600" b="1" dirty="0" smtClean="0">
                <a:solidFill>
                  <a:srgbClr val="0070C0"/>
                </a:solidFill>
              </a:rPr>
              <a:t>Items</a:t>
            </a:r>
          </a:p>
          <a:p>
            <a:pPr>
              <a:lnSpc>
                <a:spcPct val="110000"/>
              </a:lnSpc>
            </a:pPr>
            <a:r>
              <a:rPr lang="en-US" sz="2600" b="1" dirty="0" smtClean="0">
                <a:solidFill>
                  <a:srgbClr val="0070C0"/>
                </a:solidFill>
              </a:rPr>
              <a:t>Concepts and definitions</a:t>
            </a:r>
          </a:p>
          <a:p>
            <a:pPr>
              <a:lnSpc>
                <a:spcPct val="110000"/>
              </a:lnSpc>
            </a:pPr>
            <a:r>
              <a:rPr lang="en-US" sz="2600" b="1" dirty="0" smtClean="0">
                <a:solidFill>
                  <a:srgbClr val="0070C0"/>
                </a:solidFill>
              </a:rPr>
              <a:t>Country experiences</a:t>
            </a:r>
            <a:endParaRPr lang="en-US" sz="2600" b="1" dirty="0">
              <a:solidFill>
                <a:srgbClr val="0070C0"/>
              </a:solidFill>
            </a:endParaRPr>
          </a:p>
        </p:txBody>
      </p:sp>
      <p:sp>
        <p:nvSpPr>
          <p:cNvPr id="5" name="Slide Number Placeholder 4"/>
          <p:cNvSpPr>
            <a:spLocks noGrp="1"/>
          </p:cNvSpPr>
          <p:nvPr>
            <p:ph type="sldNum" sz="quarter" idx="12"/>
          </p:nvPr>
        </p:nvSpPr>
        <p:spPr/>
        <p:txBody>
          <a:bodyPr/>
          <a:lstStyle/>
          <a:p>
            <a:fld id="{823882F3-5F00-432D-A503-AF23A28ACC4E}" type="slidenum">
              <a:rPr lang="es-ES" smtClean="0"/>
              <a:pPr/>
              <a:t>15</a:t>
            </a:fld>
            <a:endParaRPr lang="es-ES"/>
          </a:p>
        </p:txBody>
      </p:sp>
      <p:sp>
        <p:nvSpPr>
          <p:cNvPr id="6" name="Rectangle 5"/>
          <p:cNvSpPr/>
          <p:nvPr/>
        </p:nvSpPr>
        <p:spPr>
          <a:xfrm>
            <a:off x="3491880" y="188640"/>
            <a:ext cx="5544616" cy="1477328"/>
          </a:xfrm>
          <a:prstGeom prst="rect">
            <a:avLst/>
          </a:prstGeom>
        </p:spPr>
        <p:txBody>
          <a:bodyPr wrap="square">
            <a:spAutoFit/>
          </a:bodyPr>
          <a:lstStyle/>
          <a:p>
            <a:r>
              <a:rPr lang="en-GB" sz="3000" b="1" dirty="0" smtClean="0">
                <a:solidFill>
                  <a:schemeClr val="tx2">
                    <a:satMod val="130000"/>
                  </a:schemeClr>
                </a:solidFill>
                <a:latin typeface="Calibri" pitchFamily="34" charset="0"/>
                <a:ea typeface="+mj-ea"/>
                <a:cs typeface="+mj-cs"/>
              </a:rPr>
              <a:t>Theme 10: Intra –</a:t>
            </a:r>
            <a:r>
              <a:rPr lang="en-GB" sz="3000" b="1" dirty="0" err="1" smtClean="0">
                <a:solidFill>
                  <a:schemeClr val="tx2">
                    <a:satMod val="130000"/>
                  </a:schemeClr>
                </a:solidFill>
                <a:latin typeface="Calibri" pitchFamily="34" charset="0"/>
                <a:ea typeface="+mj-ea"/>
                <a:cs typeface="+mj-cs"/>
              </a:rPr>
              <a:t>hh</a:t>
            </a:r>
            <a:r>
              <a:rPr lang="en-GB" sz="3000" b="1" dirty="0" smtClean="0">
                <a:solidFill>
                  <a:schemeClr val="tx2">
                    <a:satMod val="130000"/>
                  </a:schemeClr>
                </a:solidFill>
                <a:latin typeface="Calibri" pitchFamily="34" charset="0"/>
                <a:ea typeface="+mj-ea"/>
                <a:cs typeface="+mj-cs"/>
              </a:rPr>
              <a:t> distribution of managerial decisions and ownership on the holding</a:t>
            </a:r>
          </a:p>
        </p:txBody>
      </p:sp>
    </p:spTree>
    <p:extLst>
      <p:ext uri="{BB962C8B-B14F-4D97-AF65-F5344CB8AC3E}">
        <p14:creationId xmlns:p14="http://schemas.microsoft.com/office/powerpoint/2010/main" val="2685237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3456384" cy="864096"/>
          </a:xfrm>
        </p:spPr>
        <p:txBody>
          <a:bodyPr/>
          <a:lstStyle/>
          <a:p>
            <a:r>
              <a:rPr lang="en-US" b="1" dirty="0" smtClean="0">
                <a:solidFill>
                  <a:srgbClr val="0070C0"/>
                </a:solidFill>
                <a:effectLst/>
              </a:rPr>
              <a:t>Background</a:t>
            </a:r>
            <a:endParaRPr lang="en-US" b="1" dirty="0">
              <a:solidFill>
                <a:srgbClr val="0070C0"/>
              </a:solidFill>
              <a:effectLst/>
            </a:endParaRPr>
          </a:p>
        </p:txBody>
      </p:sp>
      <p:sp>
        <p:nvSpPr>
          <p:cNvPr id="3" name="2 Marcador de contenido"/>
          <p:cNvSpPr>
            <a:spLocks noGrp="1"/>
          </p:cNvSpPr>
          <p:nvPr>
            <p:ph idx="1"/>
          </p:nvPr>
        </p:nvSpPr>
        <p:spPr>
          <a:xfrm>
            <a:off x="1115616" y="1700808"/>
            <a:ext cx="7776864" cy="4968552"/>
          </a:xfrm>
        </p:spPr>
        <p:txBody>
          <a:bodyPr>
            <a:noAutofit/>
          </a:bodyPr>
          <a:lstStyle/>
          <a:p>
            <a:pPr marL="269875" indent="-187325">
              <a:lnSpc>
                <a:spcPct val="80000"/>
              </a:lnSpc>
            </a:pPr>
            <a:r>
              <a:rPr lang="en-US" sz="2000" dirty="0" smtClean="0"/>
              <a:t>The WCA 2010 introduced the theme “Management of the holding” that included the concepts of “sub-holding” and “sub-holder” in order to assess the role of women in agriculture.</a:t>
            </a:r>
          </a:p>
          <a:p>
            <a:pPr marL="269875" indent="-187325">
              <a:lnSpc>
                <a:spcPct val="80000"/>
              </a:lnSpc>
              <a:buNone/>
            </a:pPr>
            <a:endParaRPr lang="en-US" sz="2000" dirty="0" smtClean="0"/>
          </a:p>
          <a:p>
            <a:pPr marL="269875" indent="-187325">
              <a:lnSpc>
                <a:spcPct val="80000"/>
              </a:lnSpc>
            </a:pPr>
            <a:r>
              <a:rPr lang="en-US" sz="2000" dirty="0" smtClean="0"/>
              <a:t>The past experience showed that those items were not suitable for such objective. Therefore in the WCA 2020 Programme that theme has been changed to </a:t>
            </a:r>
            <a:r>
              <a:rPr lang="en-US" sz="2000" i="1" dirty="0" smtClean="0">
                <a:solidFill>
                  <a:srgbClr val="0070C0"/>
                </a:solidFill>
              </a:rPr>
              <a:t>Theme 10: “Intra-household distribution of managerial decisions and ownership” </a:t>
            </a:r>
            <a:r>
              <a:rPr lang="en-US" sz="2000" dirty="0" smtClean="0"/>
              <a:t>looking for an improved approach to a gender oriented census.</a:t>
            </a:r>
          </a:p>
          <a:p>
            <a:pPr marL="269875" indent="-187325">
              <a:lnSpc>
                <a:spcPct val="80000"/>
              </a:lnSpc>
              <a:buNone/>
            </a:pPr>
            <a:endParaRPr lang="en-US" sz="1800" dirty="0" smtClean="0"/>
          </a:p>
          <a:p>
            <a:pPr marL="269875" indent="-187325">
              <a:lnSpc>
                <a:spcPct val="80000"/>
              </a:lnSpc>
            </a:pPr>
            <a:r>
              <a:rPr lang="en-US" sz="2000" dirty="0" smtClean="0"/>
              <a:t>The items referred to </a:t>
            </a:r>
            <a:r>
              <a:rPr lang="en-US" sz="2000" i="1" dirty="0" smtClean="0"/>
              <a:t>sub-holding</a:t>
            </a:r>
            <a:r>
              <a:rPr lang="en-US" sz="2000" dirty="0" smtClean="0"/>
              <a:t> and </a:t>
            </a:r>
            <a:r>
              <a:rPr lang="en-US" sz="2000" i="1" dirty="0" smtClean="0"/>
              <a:t>sub-holder</a:t>
            </a:r>
            <a:r>
              <a:rPr lang="en-US" sz="2000" dirty="0" smtClean="0"/>
              <a:t> and those related to them were changed as: </a:t>
            </a:r>
          </a:p>
          <a:p>
            <a:pPr marL="1412875" lvl="5" indent="-187325">
              <a:lnSpc>
                <a:spcPct val="80000"/>
              </a:lnSpc>
            </a:pPr>
            <a:r>
              <a:rPr lang="en-US" sz="1700" dirty="0" smtClean="0"/>
              <a:t>	</a:t>
            </a:r>
            <a:r>
              <a:rPr lang="en-US" sz="1800" i="1" dirty="0" smtClean="0">
                <a:latin typeface="Times New Roman" panose="02020603050405020304" pitchFamily="18" charset="0"/>
                <a:cs typeface="Times New Roman" panose="02020603050405020304" pitchFamily="18" charset="0"/>
              </a:rPr>
              <a:t>sex of household members making managerial decisions; </a:t>
            </a:r>
          </a:p>
          <a:p>
            <a:pPr marL="1412875" lvl="5" indent="-187325">
              <a:lnSpc>
                <a:spcPct val="80000"/>
              </a:lnSpc>
            </a:pPr>
            <a:r>
              <a:rPr lang="en-US" sz="1800" i="1" dirty="0" smtClean="0">
                <a:latin typeface="Times New Roman" panose="02020603050405020304" pitchFamily="18" charset="0"/>
                <a:cs typeface="Times New Roman" panose="02020603050405020304" pitchFamily="18" charset="0"/>
              </a:rPr>
              <a:t>	area of crops by sex of the person managing them; </a:t>
            </a:r>
          </a:p>
          <a:p>
            <a:pPr marL="1412875" lvl="5" indent="-187325">
              <a:lnSpc>
                <a:spcPct val="80000"/>
              </a:lnSpc>
            </a:pPr>
            <a:r>
              <a:rPr lang="en-US" sz="1800" i="1" dirty="0" smtClean="0">
                <a:latin typeface="Times New Roman" panose="02020603050405020304" pitchFamily="18" charset="0"/>
                <a:cs typeface="Times New Roman" panose="02020603050405020304" pitchFamily="18" charset="0"/>
              </a:rPr>
              <a:t>	number of livestock by sex of the person managing them;  </a:t>
            </a:r>
          </a:p>
          <a:p>
            <a:pPr marL="1412875" lvl="5" indent="-187325">
              <a:lnSpc>
                <a:spcPct val="80000"/>
              </a:lnSpc>
            </a:pPr>
            <a:r>
              <a:rPr lang="en-US" sz="1800" i="1" dirty="0" smtClean="0">
                <a:latin typeface="Times New Roman" panose="02020603050405020304" pitchFamily="18" charset="0"/>
                <a:cs typeface="Times New Roman" panose="02020603050405020304" pitchFamily="18" charset="0"/>
              </a:rPr>
              <a:t>	area of land owned by sex of the owner; </a:t>
            </a:r>
          </a:p>
          <a:p>
            <a:pPr marL="1412875" lvl="5" indent="-187325">
              <a:lnSpc>
                <a:spcPct val="80000"/>
              </a:lnSpc>
            </a:pPr>
            <a:r>
              <a:rPr lang="en-US" sz="1800" i="1" dirty="0" smtClean="0">
                <a:latin typeface="Times New Roman" panose="02020603050405020304" pitchFamily="18" charset="0"/>
                <a:cs typeface="Times New Roman" panose="02020603050405020304" pitchFamily="18" charset="0"/>
              </a:rPr>
              <a:t>	number of livestock owned by sex of the owner.</a:t>
            </a:r>
          </a:p>
        </p:txBody>
      </p:sp>
      <p:sp>
        <p:nvSpPr>
          <p:cNvPr id="4" name="Slide Number Placeholder 3"/>
          <p:cNvSpPr>
            <a:spLocks noGrp="1"/>
          </p:cNvSpPr>
          <p:nvPr>
            <p:ph type="sldNum" sz="quarter" idx="12"/>
          </p:nvPr>
        </p:nvSpPr>
        <p:spPr/>
        <p:txBody>
          <a:bodyPr/>
          <a:lstStyle/>
          <a:p>
            <a:fld id="{823882F3-5F00-432D-A503-AF23A28ACC4E}" type="slidenum">
              <a:rPr lang="es-ES" smtClean="0"/>
              <a:pPr/>
              <a:t>16</a:t>
            </a:fld>
            <a:endParaRPr lang="es-ES" dirty="0"/>
          </a:p>
        </p:txBody>
      </p:sp>
    </p:spTree>
    <p:extLst>
      <p:ext uri="{BB962C8B-B14F-4D97-AF65-F5344CB8AC3E}">
        <p14:creationId xmlns:p14="http://schemas.microsoft.com/office/powerpoint/2010/main" val="31273537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3000" y="764704"/>
            <a:ext cx="8172400" cy="1143000"/>
          </a:xfrm>
        </p:spPr>
        <p:txBody>
          <a:bodyPr>
            <a:normAutofit/>
          </a:bodyPr>
          <a:lstStyle/>
          <a:p>
            <a:r>
              <a:rPr lang="en-US" b="1" dirty="0" smtClean="0">
                <a:solidFill>
                  <a:srgbClr val="0070C0"/>
                </a:solidFill>
                <a:effectLst/>
              </a:rPr>
              <a:t>General characteristics of the theme</a:t>
            </a:r>
            <a:endParaRPr lang="en-US" b="1" dirty="0">
              <a:solidFill>
                <a:srgbClr val="0070C0"/>
              </a:solidFill>
              <a:effectLst/>
            </a:endParaRPr>
          </a:p>
        </p:txBody>
      </p:sp>
      <p:sp>
        <p:nvSpPr>
          <p:cNvPr id="3" name="2 Marcador de contenido"/>
          <p:cNvSpPr>
            <a:spLocks noGrp="1"/>
          </p:cNvSpPr>
          <p:nvPr>
            <p:ph idx="1"/>
          </p:nvPr>
        </p:nvSpPr>
        <p:spPr>
          <a:xfrm>
            <a:off x="914400" y="1907704"/>
            <a:ext cx="8229600" cy="4499099"/>
          </a:xfrm>
        </p:spPr>
        <p:txBody>
          <a:bodyPr>
            <a:normAutofit/>
          </a:bodyPr>
          <a:lstStyle/>
          <a:p>
            <a:pPr marL="136525" indent="0">
              <a:lnSpc>
                <a:spcPct val="120000"/>
              </a:lnSpc>
              <a:spcBef>
                <a:spcPts val="600"/>
              </a:spcBef>
              <a:spcAft>
                <a:spcPts val="600"/>
              </a:spcAft>
              <a:buNone/>
            </a:pPr>
            <a:r>
              <a:rPr lang="en-US" b="1" dirty="0" smtClean="0"/>
              <a:t>Theme 10 </a:t>
            </a:r>
            <a:r>
              <a:rPr lang="en-GB" dirty="0" smtClean="0"/>
              <a:t>improves  </a:t>
            </a:r>
            <a:r>
              <a:rPr lang="en-GB" dirty="0"/>
              <a:t>the  approach for assessing the distribution of managerial decisions  and  introduces the  identification of ownership within  the  household. </a:t>
            </a:r>
            <a:endParaRPr lang="en-GB" dirty="0" smtClean="0"/>
          </a:p>
          <a:p>
            <a:pPr marL="136525" indent="0">
              <a:lnSpc>
                <a:spcPct val="120000"/>
              </a:lnSpc>
              <a:spcBef>
                <a:spcPts val="600"/>
              </a:spcBef>
              <a:spcAft>
                <a:spcPts val="600"/>
              </a:spcAft>
              <a:buNone/>
            </a:pPr>
            <a:r>
              <a:rPr lang="en-GB" dirty="0"/>
              <a:t>The main purpose of this theme is to assess the role of gender in decision-making on the holding</a:t>
            </a:r>
            <a:r>
              <a:rPr lang="en-GB" dirty="0" smtClean="0"/>
              <a:t>.</a:t>
            </a:r>
          </a:p>
          <a:p>
            <a:pPr marL="136525" indent="0">
              <a:lnSpc>
                <a:spcPct val="120000"/>
              </a:lnSpc>
              <a:spcBef>
                <a:spcPts val="600"/>
              </a:spcBef>
              <a:spcAft>
                <a:spcPts val="600"/>
              </a:spcAft>
              <a:buNone/>
            </a:pPr>
            <a:r>
              <a:rPr lang="en-GB" dirty="0"/>
              <a:t>Some  countries may  wish  to  reflect  more  precisely  the  </a:t>
            </a:r>
            <a:r>
              <a:rPr lang="en-GB" dirty="0" smtClean="0"/>
              <a:t>intra-household </a:t>
            </a:r>
            <a:r>
              <a:rPr lang="en-GB" dirty="0"/>
              <a:t>distribution of  decision- making  and  ownership within  the  holding, particularly to  investigate the  gender-based  differences in decision-making and  owning </a:t>
            </a:r>
            <a:r>
              <a:rPr lang="en-GB" dirty="0" smtClean="0"/>
              <a:t>key </a:t>
            </a:r>
            <a:r>
              <a:rPr lang="en-GB" dirty="0"/>
              <a:t>agricultural </a:t>
            </a:r>
            <a:r>
              <a:rPr lang="en-GB" dirty="0" smtClean="0"/>
              <a:t>assets, such  </a:t>
            </a:r>
            <a:r>
              <a:rPr lang="en-GB" dirty="0"/>
              <a:t>as land  and  </a:t>
            </a:r>
            <a:r>
              <a:rPr lang="en-GB" dirty="0" smtClean="0"/>
              <a:t>livestock (</a:t>
            </a:r>
            <a:r>
              <a:rPr lang="en-GB" b="1" dirty="0" smtClean="0"/>
              <a:t>items 1004 &amp; 1005</a:t>
            </a:r>
            <a:r>
              <a:rPr lang="en-GB" dirty="0" smtClean="0"/>
              <a:t>).  </a:t>
            </a:r>
            <a:r>
              <a:rPr lang="en-GB" dirty="0"/>
              <a:t>Such understanding should lead to improved gender sensitivity in policies and programmes</a:t>
            </a:r>
            <a:r>
              <a:rPr lang="en-GB" dirty="0" smtClean="0"/>
              <a:t>.</a:t>
            </a:r>
          </a:p>
          <a:p>
            <a:pPr marL="136525" indent="0">
              <a:lnSpc>
                <a:spcPct val="120000"/>
              </a:lnSpc>
              <a:spcBef>
                <a:spcPts val="600"/>
              </a:spcBef>
              <a:spcAft>
                <a:spcPts val="600"/>
              </a:spcAft>
              <a:buNone/>
            </a:pPr>
            <a:r>
              <a:rPr lang="en-GB" dirty="0" smtClean="0"/>
              <a:t>It </a:t>
            </a:r>
            <a:r>
              <a:rPr lang="en-GB" dirty="0"/>
              <a:t>is recommended that countries collect data on these  items for each individual  household member. This may require some effort to implement but  it allows for the  possibility of analysing  managerial decisions not  only by sex but  also by other characteristics such as age and education.</a:t>
            </a:r>
            <a:endParaRPr lang="es-ES" dirty="0"/>
          </a:p>
          <a:p>
            <a:pPr>
              <a:lnSpc>
                <a:spcPct val="120000"/>
              </a:lnSpc>
              <a:spcBef>
                <a:spcPts val="600"/>
              </a:spcBef>
              <a:spcAft>
                <a:spcPts val="600"/>
              </a:spcAft>
              <a:buNone/>
            </a:pPr>
            <a:endParaRPr lang="en-US" dirty="0"/>
          </a:p>
        </p:txBody>
      </p:sp>
      <p:sp>
        <p:nvSpPr>
          <p:cNvPr id="4" name="Slide Number Placeholder 3"/>
          <p:cNvSpPr>
            <a:spLocks noGrp="1"/>
          </p:cNvSpPr>
          <p:nvPr>
            <p:ph type="sldNum" sz="quarter" idx="12"/>
          </p:nvPr>
        </p:nvSpPr>
        <p:spPr/>
        <p:txBody>
          <a:bodyPr/>
          <a:lstStyle/>
          <a:p>
            <a:fld id="{823882F3-5F00-432D-A503-AF23A28ACC4E}" type="slidenum">
              <a:rPr lang="es-ES" smtClean="0"/>
              <a:pPr/>
              <a:t>17</a:t>
            </a:fld>
            <a:endParaRPr lang="es-ES"/>
          </a:p>
        </p:txBody>
      </p:sp>
    </p:spTree>
    <p:extLst>
      <p:ext uri="{BB962C8B-B14F-4D97-AF65-F5344CB8AC3E}">
        <p14:creationId xmlns:p14="http://schemas.microsoft.com/office/powerpoint/2010/main" val="268720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D5A13FF-D16A-4C9C-9143-A9E39D5E7197}" type="slidenum">
              <a:rPr lang="en-US" smtClean="0"/>
              <a:pPr>
                <a:defRPr/>
              </a:pPr>
              <a:t>18</a:t>
            </a:fld>
            <a:endParaRPr lang="en-US" dirty="0"/>
          </a:p>
        </p:txBody>
      </p:sp>
      <p:graphicFrame>
        <p:nvGraphicFramePr>
          <p:cNvPr id="7" name="Table 6"/>
          <p:cNvGraphicFramePr>
            <a:graphicFrameLocks noGrp="1"/>
          </p:cNvGraphicFramePr>
          <p:nvPr/>
        </p:nvGraphicFramePr>
        <p:xfrm>
          <a:off x="1187624" y="2204864"/>
          <a:ext cx="7848872" cy="1912890"/>
        </p:xfrm>
        <a:graphic>
          <a:graphicData uri="http://schemas.openxmlformats.org/drawingml/2006/table">
            <a:tbl>
              <a:tblPr>
                <a:tableStyleId>{5C22544A-7EE6-4342-B048-85BDC9FD1C3A}</a:tableStyleId>
              </a:tblPr>
              <a:tblGrid>
                <a:gridCol w="462670"/>
                <a:gridCol w="859245"/>
                <a:gridCol w="6526957"/>
              </a:tblGrid>
              <a:tr h="411719">
                <a:tc grid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700" b="0" i="1" strike="noStrike" cap="none" normalizeH="0" baseline="0" dirty="0" smtClean="0">
                          <a:ln>
                            <a:noFill/>
                          </a:ln>
                          <a:solidFill>
                            <a:schemeClr val="bg1"/>
                          </a:solidFill>
                          <a:effectLst/>
                          <a:latin typeface="Arial" pitchFamily="34" charset="0"/>
                          <a:ea typeface="Calibri" pitchFamily="34" charset="0"/>
                          <a:cs typeface="Arial" pitchFamily="34" charset="0"/>
                        </a:rPr>
                        <a:t>For the holdings in the household sector</a:t>
                      </a:r>
                      <a:endParaRPr kumimoji="0" lang="en-US" sz="1700" b="0" i="1" strike="noStrike" cap="none" normalizeH="0" baseline="0" dirty="0" smtClean="0">
                        <a:ln>
                          <a:noFill/>
                        </a:ln>
                        <a:solidFill>
                          <a:schemeClr val="bg1"/>
                        </a:solidFill>
                        <a:effectLst/>
                        <a:latin typeface="Arial" pitchFamily="34" charset="0"/>
                        <a:cs typeface="Arial" pitchFamily="34" charset="0"/>
                      </a:endParaRPr>
                    </a:p>
                  </a:txBody>
                  <a:tcPr marL="68580" marR="68580" marT="0" marB="0" anchor="ctr">
                    <a:solidFill>
                      <a:schemeClr val="accent2">
                        <a:lumMod val="75000"/>
                      </a:schemeClr>
                    </a:solidFill>
                  </a:tcPr>
                </a:tc>
                <a:tc hMerge="1">
                  <a:txBody>
                    <a:bodyPr/>
                    <a:lstStyle/>
                    <a:p>
                      <a:endParaRPr lang="es-AR"/>
                    </a:p>
                  </a:txBody>
                  <a:tcPr/>
                </a:tc>
                <a:tc hMerge="1">
                  <a:txBody>
                    <a:bodyPr/>
                    <a:lstStyle/>
                    <a:p>
                      <a:endParaRPr lang="es-AR"/>
                    </a:p>
                  </a:txBody>
                  <a:tcPr/>
                </a:tc>
              </a:tr>
              <a:tr h="411719">
                <a:tc gridSpan="3">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2200" b="1" dirty="0" smtClean="0">
                          <a:solidFill>
                            <a:schemeClr val="bg1"/>
                          </a:solidFill>
                          <a:latin typeface="Times New Roman"/>
                          <a:ea typeface="Calibri"/>
                          <a:cs typeface="Times New Roman"/>
                        </a:rPr>
                        <a:t>Management </a:t>
                      </a:r>
                    </a:p>
                  </a:txBody>
                  <a:tcPr marL="68580" marR="68580" marT="0" marB="0" anchor="b">
                    <a:solidFill>
                      <a:schemeClr val="accent2">
                        <a:lumMod val="75000"/>
                      </a:schemeClr>
                    </a:solidFill>
                  </a:tcPr>
                </a:tc>
                <a:tc hMerge="1">
                  <a:txBody>
                    <a:bodyPr/>
                    <a:lstStyle/>
                    <a:p>
                      <a:endParaRPr lang="es-AR"/>
                    </a:p>
                  </a:txBody>
                  <a:tcPr/>
                </a:tc>
                <a:tc hMerge="1">
                  <a:txBody>
                    <a:bodyPr/>
                    <a:lstStyle/>
                    <a:p>
                      <a:endParaRPr lang="es-AR"/>
                    </a:p>
                  </a:txBody>
                  <a:tcPr/>
                </a:tc>
              </a:tr>
              <a:tr h="411719">
                <a:tc>
                  <a:txBody>
                    <a:bodyPr/>
                    <a:lstStyle/>
                    <a:p>
                      <a:pPr algn="l">
                        <a:lnSpc>
                          <a:spcPct val="115000"/>
                        </a:lnSpc>
                        <a:spcAft>
                          <a:spcPts val="0"/>
                        </a:spcAft>
                      </a:pPr>
                      <a:r>
                        <a:rPr lang="en-US" sz="1800" dirty="0" smtClean="0"/>
                        <a:t>+</a:t>
                      </a:r>
                      <a:endParaRPr lang="en-US" sz="1800" dirty="0">
                        <a:latin typeface="Times New Roman"/>
                        <a:ea typeface="Calibri"/>
                        <a:cs typeface="Times New Roman"/>
                      </a:endParaRPr>
                    </a:p>
                  </a:txBody>
                  <a:tcPr marL="68580" marR="68580" marT="0" marB="0" anchor="b"/>
                </a:tc>
                <a:tc>
                  <a:txBody>
                    <a:bodyPr/>
                    <a:lstStyle/>
                    <a:p>
                      <a:pPr algn="l">
                        <a:lnSpc>
                          <a:spcPct val="115000"/>
                        </a:lnSpc>
                        <a:spcAft>
                          <a:spcPts val="0"/>
                        </a:spcAft>
                      </a:pPr>
                      <a:r>
                        <a:rPr lang="en-US" sz="1800" dirty="0"/>
                        <a:t>1001</a:t>
                      </a:r>
                      <a:endParaRPr lang="en-US" sz="1800" b="1" dirty="0">
                        <a:latin typeface="Times New Roman"/>
                        <a:ea typeface="Calibri"/>
                        <a:cs typeface="Times New Roman"/>
                      </a:endParaRPr>
                    </a:p>
                  </a:txBody>
                  <a:tcPr marL="68580" marR="68580" marT="0" marB="0" anchor="b"/>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Sex</a:t>
                      </a:r>
                      <a:r>
                        <a:rPr lang="en-US" sz="1800" dirty="0" smtClean="0"/>
                        <a:t> of household members making managerial decisions;</a:t>
                      </a:r>
                      <a:endParaRPr lang="en-US" sz="1800" dirty="0">
                        <a:latin typeface="Times" pitchFamily="18" charset="0"/>
                      </a:endParaRPr>
                    </a:p>
                  </a:txBody>
                  <a:tcPr marL="68580" marR="68580" marT="0" marB="0" anchor="b"/>
                </a:tc>
              </a:tr>
              <a:tr h="362265">
                <a:tc>
                  <a:txBody>
                    <a:bodyPr/>
                    <a:lstStyle/>
                    <a:p>
                      <a:pPr algn="l">
                        <a:lnSpc>
                          <a:spcPct val="115000"/>
                        </a:lnSpc>
                        <a:spcAft>
                          <a:spcPts val="0"/>
                        </a:spcAft>
                      </a:pPr>
                      <a:r>
                        <a:rPr lang="en-US" sz="1800" dirty="0"/>
                        <a:t>+</a:t>
                      </a:r>
                      <a:endParaRPr lang="en-US" sz="1800" dirty="0">
                        <a:latin typeface="Times New Roman"/>
                        <a:ea typeface="Calibri"/>
                        <a:cs typeface="Times New Roman"/>
                      </a:endParaRPr>
                    </a:p>
                  </a:txBody>
                  <a:tcPr marL="68580" marR="68580" marT="0" marB="0" anchor="b"/>
                </a:tc>
                <a:tc>
                  <a:txBody>
                    <a:bodyPr/>
                    <a:lstStyle/>
                    <a:p>
                      <a:pPr algn="l">
                        <a:lnSpc>
                          <a:spcPct val="115000"/>
                        </a:lnSpc>
                        <a:spcAft>
                          <a:spcPts val="0"/>
                        </a:spcAft>
                      </a:pPr>
                      <a:r>
                        <a:rPr lang="en-US" sz="1800" dirty="0"/>
                        <a:t>1002</a:t>
                      </a:r>
                      <a:endParaRPr lang="en-US" sz="1800" b="1" dirty="0">
                        <a:latin typeface="Times New Roman"/>
                        <a:ea typeface="Calibri"/>
                        <a:cs typeface="Times New Roman"/>
                      </a:endParaRPr>
                    </a:p>
                  </a:txBody>
                  <a:tcPr marL="68580" marR="68580" marT="0" marB="0" anchor="b"/>
                </a:tc>
                <a:tc>
                  <a:txBody>
                    <a:bodyPr/>
                    <a:lstStyle/>
                    <a:p>
                      <a:pPr algn="l">
                        <a:lnSpc>
                          <a:spcPct val="115000"/>
                        </a:lnSpc>
                        <a:spcAft>
                          <a:spcPts val="0"/>
                        </a:spcAft>
                      </a:pPr>
                      <a:r>
                        <a:rPr lang="en-US" sz="1800" dirty="0" smtClean="0"/>
                        <a:t>Area of crops by </a:t>
                      </a:r>
                      <a:r>
                        <a:rPr lang="en-US" sz="1800" b="1" dirty="0" smtClean="0"/>
                        <a:t>sex </a:t>
                      </a:r>
                      <a:r>
                        <a:rPr lang="en-US" sz="1800" dirty="0" smtClean="0"/>
                        <a:t>of the person</a:t>
                      </a:r>
                      <a:r>
                        <a:rPr lang="en-US" sz="1800" baseline="0" dirty="0" smtClean="0"/>
                        <a:t> </a:t>
                      </a:r>
                      <a:r>
                        <a:rPr lang="en-US" sz="1800" dirty="0" smtClean="0"/>
                        <a:t>managing them;</a:t>
                      </a:r>
                      <a:endParaRPr lang="en-US" sz="1800" b="1" dirty="0">
                        <a:latin typeface="Times New Roman"/>
                        <a:ea typeface="Calibri"/>
                        <a:cs typeface="Times New Roman"/>
                      </a:endParaRPr>
                    </a:p>
                  </a:txBody>
                  <a:tcPr marL="68580" marR="68580" marT="0" marB="0" anchor="b"/>
                </a:tc>
              </a:tr>
              <a:tr h="208059">
                <a:tc>
                  <a:txBody>
                    <a:bodyPr/>
                    <a:lstStyle/>
                    <a:p>
                      <a:pPr algn="l">
                        <a:lnSpc>
                          <a:spcPct val="115000"/>
                        </a:lnSpc>
                        <a:spcAft>
                          <a:spcPts val="0"/>
                        </a:spcAft>
                      </a:pPr>
                      <a:r>
                        <a:rPr lang="en-US" sz="1800"/>
                        <a:t>+</a:t>
                      </a:r>
                      <a:endParaRPr lang="en-US" sz="1800">
                        <a:latin typeface="Times New Roman"/>
                        <a:ea typeface="Calibri"/>
                        <a:cs typeface="Times New Roman"/>
                      </a:endParaRPr>
                    </a:p>
                  </a:txBody>
                  <a:tcPr marL="68580" marR="68580" marT="0" marB="0" anchor="b"/>
                </a:tc>
                <a:tc>
                  <a:txBody>
                    <a:bodyPr/>
                    <a:lstStyle/>
                    <a:p>
                      <a:pPr algn="l">
                        <a:lnSpc>
                          <a:spcPct val="115000"/>
                        </a:lnSpc>
                        <a:spcAft>
                          <a:spcPts val="0"/>
                        </a:spcAft>
                      </a:pPr>
                      <a:r>
                        <a:rPr lang="en-US" sz="1800" dirty="0"/>
                        <a:t>1003</a:t>
                      </a:r>
                      <a:endParaRPr lang="en-US" sz="1800" b="1" dirty="0">
                        <a:latin typeface="Times New Roman"/>
                        <a:ea typeface="Calibri"/>
                        <a:cs typeface="Times New Roman"/>
                      </a:endParaRPr>
                    </a:p>
                  </a:txBody>
                  <a:tcPr marL="68580" marR="68580" marT="0" marB="0" anchor="b"/>
                </a:tc>
                <a:tc>
                  <a:txBody>
                    <a:bodyPr/>
                    <a:lstStyle/>
                    <a:p>
                      <a:pPr algn="l">
                        <a:lnSpc>
                          <a:spcPct val="115000"/>
                        </a:lnSpc>
                        <a:spcAft>
                          <a:spcPts val="0"/>
                        </a:spcAft>
                      </a:pPr>
                      <a:r>
                        <a:rPr lang="en-US" sz="1800" dirty="0" smtClean="0"/>
                        <a:t>Number of livestock by </a:t>
                      </a:r>
                      <a:r>
                        <a:rPr lang="en-US" sz="1800" b="1" dirty="0" smtClean="0"/>
                        <a:t>sex</a:t>
                      </a:r>
                      <a:r>
                        <a:rPr lang="en-US" sz="1800" dirty="0" smtClean="0"/>
                        <a:t> of the person managing them.</a:t>
                      </a:r>
                      <a:endParaRPr lang="en-US" sz="1800" b="1" dirty="0">
                        <a:latin typeface="Times New Roman"/>
                        <a:ea typeface="Calibri"/>
                        <a:cs typeface="Times New Roman"/>
                      </a:endParaRPr>
                    </a:p>
                  </a:txBody>
                  <a:tcPr marL="68580" marR="68580" marT="0" marB="0" anchor="b"/>
                </a:tc>
              </a:tr>
            </a:tbl>
          </a:graphicData>
        </a:graphic>
      </p:graphicFrame>
      <p:graphicFrame>
        <p:nvGraphicFramePr>
          <p:cNvPr id="6" name="Table 5"/>
          <p:cNvGraphicFramePr>
            <a:graphicFrameLocks noGrp="1"/>
          </p:cNvGraphicFramePr>
          <p:nvPr/>
        </p:nvGraphicFramePr>
        <p:xfrm>
          <a:off x="1187624" y="4509120"/>
          <a:ext cx="7848872" cy="1152128"/>
        </p:xfrm>
        <a:graphic>
          <a:graphicData uri="http://schemas.openxmlformats.org/drawingml/2006/table">
            <a:tbl>
              <a:tblPr>
                <a:tableStyleId>{5C22544A-7EE6-4342-B048-85BDC9FD1C3A}</a:tableStyleId>
              </a:tblPr>
              <a:tblGrid>
                <a:gridCol w="462669"/>
                <a:gridCol w="859245"/>
                <a:gridCol w="6526958"/>
              </a:tblGrid>
              <a:tr h="464234">
                <a:tc gridSpan="3">
                  <a:txBody>
                    <a:bodyPr/>
                    <a:lstStyle/>
                    <a:p>
                      <a:pPr algn="l">
                        <a:lnSpc>
                          <a:spcPct val="115000"/>
                        </a:lnSpc>
                        <a:spcAft>
                          <a:spcPts val="0"/>
                        </a:spcAft>
                      </a:pPr>
                      <a:r>
                        <a:rPr lang="en-US" sz="2200" b="1" dirty="0" smtClean="0">
                          <a:solidFill>
                            <a:schemeClr val="bg1"/>
                          </a:solidFill>
                          <a:latin typeface="Times New Roman"/>
                          <a:ea typeface="Calibri"/>
                          <a:cs typeface="Times New Roman"/>
                        </a:rPr>
                        <a:t>Ownership </a:t>
                      </a:r>
                      <a:endParaRPr lang="en-US" sz="2200" b="1" dirty="0">
                        <a:solidFill>
                          <a:schemeClr val="bg1"/>
                        </a:solidFill>
                        <a:latin typeface="Times New Roman"/>
                        <a:ea typeface="Calibri"/>
                        <a:cs typeface="Times New Roman"/>
                      </a:endParaRPr>
                    </a:p>
                  </a:txBody>
                  <a:tcPr marL="68580" marR="68580" marT="0" marB="0" anchor="b">
                    <a:solidFill>
                      <a:schemeClr val="accent2">
                        <a:lumMod val="60000"/>
                        <a:lumOff val="40000"/>
                      </a:schemeClr>
                    </a:solidFill>
                  </a:tcPr>
                </a:tc>
                <a:tc hMerge="1">
                  <a:txBody>
                    <a:bodyPr/>
                    <a:lstStyle/>
                    <a:p>
                      <a:pPr>
                        <a:lnSpc>
                          <a:spcPct val="115000"/>
                        </a:lnSpc>
                        <a:spcAft>
                          <a:spcPts val="0"/>
                        </a:spcAft>
                      </a:pPr>
                      <a:endParaRPr lang="en-US" sz="1800" b="1" dirty="0">
                        <a:latin typeface="Times New Roman"/>
                        <a:ea typeface="Calibri"/>
                        <a:cs typeface="Times New Roman"/>
                      </a:endParaRPr>
                    </a:p>
                  </a:txBody>
                  <a:tcPr marL="68580" marR="68580" marT="0" marB="0" anchor="b"/>
                </a:tc>
                <a:tc hMerge="1">
                  <a:txBody>
                    <a:bodyPr/>
                    <a:lstStyle/>
                    <a:p>
                      <a:pPr>
                        <a:lnSpc>
                          <a:spcPct val="115000"/>
                        </a:lnSpc>
                        <a:spcAft>
                          <a:spcPts val="0"/>
                        </a:spcAft>
                      </a:pPr>
                      <a:endParaRPr lang="en-US" sz="1800" b="1" dirty="0">
                        <a:latin typeface="Times New Roman"/>
                        <a:ea typeface="Calibri"/>
                        <a:cs typeface="Times New Roman"/>
                      </a:endParaRPr>
                    </a:p>
                  </a:txBody>
                  <a:tcPr marL="68580" marR="68580" marT="0" marB="0" anchor="b"/>
                </a:tc>
              </a:tr>
              <a:tr h="372426">
                <a:tc>
                  <a:txBody>
                    <a:bodyPr/>
                    <a:lstStyle/>
                    <a:p>
                      <a:pPr algn="ctr">
                        <a:lnSpc>
                          <a:spcPct val="115000"/>
                        </a:lnSpc>
                        <a:spcAft>
                          <a:spcPts val="0"/>
                        </a:spcAft>
                      </a:pPr>
                      <a:r>
                        <a:rPr lang="en-US" sz="1800" dirty="0"/>
                        <a:t>+</a:t>
                      </a:r>
                      <a:endParaRPr lang="en-US" sz="1800" dirty="0">
                        <a:latin typeface="Times New Roman"/>
                        <a:ea typeface="Calibri"/>
                        <a:cs typeface="Times New Roman"/>
                      </a:endParaRPr>
                    </a:p>
                  </a:txBody>
                  <a:tcPr marL="68580" marR="68580" marT="0" marB="0" anchor="b"/>
                </a:tc>
                <a:tc>
                  <a:txBody>
                    <a:bodyPr/>
                    <a:lstStyle/>
                    <a:p>
                      <a:pPr>
                        <a:lnSpc>
                          <a:spcPct val="115000"/>
                        </a:lnSpc>
                        <a:spcAft>
                          <a:spcPts val="0"/>
                        </a:spcAft>
                      </a:pPr>
                      <a:r>
                        <a:rPr lang="en-US" sz="1800" dirty="0"/>
                        <a:t>1004</a:t>
                      </a:r>
                      <a:endParaRPr lang="en-US" sz="1800" b="1" dirty="0">
                        <a:latin typeface="Times New Roman"/>
                        <a:ea typeface="Calibri"/>
                        <a:cs typeface="Times New Roman"/>
                      </a:endParaRPr>
                    </a:p>
                  </a:txBody>
                  <a:tcPr marL="68580" marR="68580" marT="0" marB="0" anchor="b"/>
                </a:tc>
                <a:tc>
                  <a:txBody>
                    <a:bodyPr/>
                    <a:lstStyle/>
                    <a:p>
                      <a:pPr algn="just">
                        <a:lnSpc>
                          <a:spcPct val="115000"/>
                        </a:lnSpc>
                        <a:spcAft>
                          <a:spcPts val="0"/>
                        </a:spcAft>
                      </a:pPr>
                      <a:r>
                        <a:rPr lang="en-US" sz="1800" dirty="0"/>
                        <a:t>Area of land owned by </a:t>
                      </a:r>
                      <a:r>
                        <a:rPr lang="en-US" sz="1800" b="1" dirty="0"/>
                        <a:t>sex</a:t>
                      </a:r>
                      <a:r>
                        <a:rPr lang="en-US" sz="1800" dirty="0"/>
                        <a:t> of the owner</a:t>
                      </a:r>
                      <a:endParaRPr lang="en-US" sz="1800" b="1" dirty="0">
                        <a:latin typeface="Times New Roman"/>
                        <a:ea typeface="Calibri"/>
                        <a:cs typeface="Times New Roman"/>
                      </a:endParaRPr>
                    </a:p>
                  </a:txBody>
                  <a:tcPr marL="68580" marR="68580" marT="0" marB="0" anchor="b"/>
                </a:tc>
              </a:tr>
              <a:tr h="294225">
                <a:tc>
                  <a:txBody>
                    <a:bodyPr/>
                    <a:lstStyle/>
                    <a:p>
                      <a:pPr algn="ctr">
                        <a:lnSpc>
                          <a:spcPct val="115000"/>
                        </a:lnSpc>
                        <a:spcAft>
                          <a:spcPts val="0"/>
                        </a:spcAft>
                      </a:pPr>
                      <a:r>
                        <a:rPr lang="en-US" sz="1800"/>
                        <a:t>+</a:t>
                      </a:r>
                      <a:endParaRPr lang="en-US" sz="1800">
                        <a:latin typeface="Times New Roman"/>
                        <a:ea typeface="Calibri"/>
                        <a:cs typeface="Times New Roman"/>
                      </a:endParaRPr>
                    </a:p>
                  </a:txBody>
                  <a:tcPr marL="68580" marR="68580" marT="0" marB="0" anchor="b"/>
                </a:tc>
                <a:tc>
                  <a:txBody>
                    <a:bodyPr/>
                    <a:lstStyle/>
                    <a:p>
                      <a:pPr>
                        <a:lnSpc>
                          <a:spcPct val="115000"/>
                        </a:lnSpc>
                        <a:spcAft>
                          <a:spcPts val="0"/>
                        </a:spcAft>
                      </a:pPr>
                      <a:r>
                        <a:rPr lang="en-US" sz="1800"/>
                        <a:t>1005</a:t>
                      </a:r>
                      <a:endParaRPr lang="en-US" sz="1800" b="1">
                        <a:latin typeface="Times New Roman"/>
                        <a:ea typeface="Calibri"/>
                        <a:cs typeface="Times New Roman"/>
                      </a:endParaRPr>
                    </a:p>
                  </a:txBody>
                  <a:tcPr marL="68580" marR="68580" marT="0" marB="0" anchor="b"/>
                </a:tc>
                <a:tc>
                  <a:txBody>
                    <a:bodyPr/>
                    <a:lstStyle/>
                    <a:p>
                      <a:pPr>
                        <a:lnSpc>
                          <a:spcPct val="115000"/>
                        </a:lnSpc>
                        <a:spcAft>
                          <a:spcPts val="0"/>
                        </a:spcAft>
                      </a:pPr>
                      <a:r>
                        <a:rPr lang="en-US" sz="1800" dirty="0"/>
                        <a:t>Number of livestock owned by </a:t>
                      </a:r>
                      <a:r>
                        <a:rPr lang="en-US" sz="1800" b="1" dirty="0"/>
                        <a:t>sex</a:t>
                      </a:r>
                      <a:r>
                        <a:rPr lang="en-US" sz="1800" dirty="0"/>
                        <a:t> of the owner </a:t>
                      </a:r>
                      <a:endParaRPr lang="en-US" sz="1800" b="1" dirty="0">
                        <a:latin typeface="Times New Roman"/>
                        <a:ea typeface="Calibri"/>
                        <a:cs typeface="Times New Roman"/>
                      </a:endParaRPr>
                    </a:p>
                  </a:txBody>
                  <a:tcPr marL="68580" marR="68580" marT="0" marB="0" anchor="b"/>
                </a:tc>
              </a:tr>
            </a:tbl>
          </a:graphicData>
        </a:graphic>
      </p:graphicFrame>
      <p:sp>
        <p:nvSpPr>
          <p:cNvPr id="9" name="1 Título"/>
          <p:cNvSpPr>
            <a:spLocks noGrp="1"/>
          </p:cNvSpPr>
          <p:nvPr>
            <p:ph type="title"/>
          </p:nvPr>
        </p:nvSpPr>
        <p:spPr>
          <a:xfrm>
            <a:off x="3779912" y="44624"/>
            <a:ext cx="2223859" cy="926976"/>
          </a:xfrm>
        </p:spPr>
        <p:txBody>
          <a:bodyPr/>
          <a:lstStyle/>
          <a:p>
            <a:r>
              <a:rPr lang="en-US" b="1" dirty="0" smtClean="0">
                <a:solidFill>
                  <a:srgbClr val="0070C0"/>
                </a:solidFill>
                <a:effectLst/>
              </a:rPr>
              <a:t>Items</a:t>
            </a:r>
            <a:endParaRPr lang="en-US" b="1" dirty="0">
              <a:solidFill>
                <a:srgbClr val="0070C0"/>
              </a:solidFill>
              <a:effectLst/>
            </a:endParaRPr>
          </a:p>
        </p:txBody>
      </p:sp>
      <p:sp>
        <p:nvSpPr>
          <p:cNvPr id="10" name="Rectangle 9"/>
          <p:cNvSpPr/>
          <p:nvPr/>
        </p:nvSpPr>
        <p:spPr>
          <a:xfrm>
            <a:off x="1080120" y="1412776"/>
            <a:ext cx="7956376" cy="400110"/>
          </a:xfrm>
          <a:prstGeom prst="rect">
            <a:avLst/>
          </a:prstGeom>
        </p:spPr>
        <p:txBody>
          <a:bodyPr wrap="square">
            <a:spAutoFit/>
          </a:bodyPr>
          <a:lstStyle/>
          <a:p>
            <a:pPr>
              <a:spcAft>
                <a:spcPts val="1200"/>
              </a:spcAft>
            </a:pPr>
            <a:r>
              <a:rPr lang="en-US" sz="2000" b="1" dirty="0" smtClean="0"/>
              <a:t>Theme 10 comprises 5 items: </a:t>
            </a:r>
          </a:p>
        </p:txBody>
      </p:sp>
      <p:sp>
        <p:nvSpPr>
          <p:cNvPr id="8" name="TextBox 7"/>
          <p:cNvSpPr txBox="1"/>
          <p:nvPr/>
        </p:nvSpPr>
        <p:spPr>
          <a:xfrm>
            <a:off x="1187624" y="6381328"/>
            <a:ext cx="3456384" cy="307777"/>
          </a:xfrm>
          <a:prstGeom prst="rect">
            <a:avLst/>
          </a:prstGeom>
          <a:noFill/>
        </p:spPr>
        <p:txBody>
          <a:bodyPr wrap="square" rtlCol="0">
            <a:spAutoFit/>
          </a:bodyPr>
          <a:lstStyle/>
          <a:p>
            <a:r>
              <a:rPr lang="en-US" sz="1400" i="1" dirty="0" smtClean="0"/>
              <a:t> + new items (additional)</a:t>
            </a:r>
            <a:endParaRPr lang="es-AR" sz="1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8073778" cy="864096"/>
          </a:xfrm>
        </p:spPr>
        <p:txBody>
          <a:bodyPr>
            <a:normAutofit fontScale="90000"/>
          </a:bodyPr>
          <a:lstStyle/>
          <a:p>
            <a:r>
              <a:rPr lang="en-US" sz="3800" b="1" dirty="0" smtClean="0"/>
              <a:t>Distribution of managerial decisions</a:t>
            </a:r>
            <a:br>
              <a:rPr lang="en-US" sz="3800" b="1" dirty="0" smtClean="0"/>
            </a:br>
            <a:r>
              <a:rPr lang="en-US" dirty="0" smtClean="0"/>
              <a:t>(items 1001, 1002 &amp; 1003)</a:t>
            </a:r>
            <a:endParaRPr lang="en-US" dirty="0">
              <a:solidFill>
                <a:srgbClr val="0070C0"/>
              </a:solidFill>
              <a:effectLst/>
            </a:endParaRPr>
          </a:p>
        </p:txBody>
      </p:sp>
      <p:sp>
        <p:nvSpPr>
          <p:cNvPr id="3" name="2 Marcador de contenido"/>
          <p:cNvSpPr>
            <a:spLocks noGrp="1"/>
          </p:cNvSpPr>
          <p:nvPr>
            <p:ph idx="1"/>
          </p:nvPr>
        </p:nvSpPr>
        <p:spPr>
          <a:xfrm>
            <a:off x="1115616" y="1916832"/>
            <a:ext cx="6192688" cy="4536504"/>
          </a:xfrm>
        </p:spPr>
        <p:txBody>
          <a:bodyPr>
            <a:normAutofit fontScale="62500" lnSpcReduction="20000"/>
          </a:bodyPr>
          <a:lstStyle/>
          <a:p>
            <a:pPr marL="0" indent="-457200">
              <a:lnSpc>
                <a:spcPct val="120000"/>
              </a:lnSpc>
              <a:buNone/>
            </a:pPr>
            <a:r>
              <a:rPr lang="en-GB" sz="2500" dirty="0" smtClean="0"/>
              <a:t>In </a:t>
            </a:r>
            <a:r>
              <a:rPr lang="en-GB" sz="2900" dirty="0"/>
              <a:t>general, two different levels of decisions can be distinguished on the </a:t>
            </a:r>
            <a:r>
              <a:rPr lang="en-GB" sz="2900" dirty="0" smtClean="0"/>
              <a:t>holding: </a:t>
            </a:r>
            <a:br>
              <a:rPr lang="en-GB" sz="2900" dirty="0" smtClean="0"/>
            </a:br>
            <a:endParaRPr lang="en-GB" sz="2900" dirty="0" smtClean="0"/>
          </a:p>
          <a:p>
            <a:pPr marL="457200" indent="-457200">
              <a:lnSpc>
                <a:spcPct val="120000"/>
              </a:lnSpc>
              <a:buFont typeface="+mj-lt"/>
              <a:buAutoNum type="arabicPeriod"/>
            </a:pPr>
            <a:r>
              <a:rPr lang="en-GB" sz="2900" b="1" dirty="0" smtClean="0"/>
              <a:t>managerial decisions </a:t>
            </a:r>
            <a:r>
              <a:rPr lang="en-GB" sz="2900" dirty="0" smtClean="0"/>
              <a:t>– for example “this year we plant  maize”  or “this year we market all our bean production” </a:t>
            </a:r>
          </a:p>
          <a:p>
            <a:pPr marL="457200" indent="-457200">
              <a:lnSpc>
                <a:spcPct val="120000"/>
              </a:lnSpc>
              <a:buFont typeface="+mj-lt"/>
              <a:buAutoNum type="arabicPeriod"/>
            </a:pPr>
            <a:endParaRPr lang="en-GB" sz="2900" dirty="0" smtClean="0"/>
          </a:p>
          <a:p>
            <a:pPr marL="457200" indent="-457200">
              <a:lnSpc>
                <a:spcPct val="120000"/>
              </a:lnSpc>
              <a:buFont typeface="+mj-lt"/>
              <a:buAutoNum type="arabicPeriod"/>
            </a:pPr>
            <a:r>
              <a:rPr lang="en-GB" sz="2900" b="1" dirty="0" smtClean="0"/>
              <a:t>day-to-day </a:t>
            </a:r>
            <a:r>
              <a:rPr lang="en-GB" sz="2900" b="1" dirty="0"/>
              <a:t>operational decisions</a:t>
            </a:r>
            <a:r>
              <a:rPr lang="en-GB" sz="2900" dirty="0"/>
              <a:t>,  such as when  to  weed  or spray the  crops or graze  the  livestock</a:t>
            </a:r>
            <a:r>
              <a:rPr lang="en-GB" sz="2900" dirty="0" smtClean="0"/>
              <a:t>.</a:t>
            </a:r>
          </a:p>
          <a:p>
            <a:pPr marL="539496" indent="-457200">
              <a:lnSpc>
                <a:spcPct val="120000"/>
              </a:lnSpc>
              <a:buNone/>
            </a:pPr>
            <a:r>
              <a:rPr lang="en-GB" sz="2900" dirty="0" smtClean="0"/>
              <a:t>  </a:t>
            </a:r>
          </a:p>
          <a:p>
            <a:pPr marL="0" indent="-457200" algn="just">
              <a:lnSpc>
                <a:spcPct val="120000"/>
              </a:lnSpc>
              <a:buNone/>
            </a:pPr>
            <a:r>
              <a:rPr lang="en-GB" sz="2900" dirty="0" smtClean="0"/>
              <a:t>When collecting data for items </a:t>
            </a:r>
            <a:r>
              <a:rPr lang="en-GB" sz="2900" b="1" dirty="0" smtClean="0"/>
              <a:t>1001-1003</a:t>
            </a:r>
            <a:r>
              <a:rPr lang="en-GB" sz="2900" dirty="0" smtClean="0"/>
              <a:t>, countries should focus on the </a:t>
            </a:r>
            <a:r>
              <a:rPr lang="en-GB" sz="2900" b="1" dirty="0"/>
              <a:t>managerial </a:t>
            </a:r>
            <a:r>
              <a:rPr lang="en-GB" sz="2900" b="1" dirty="0" smtClean="0"/>
              <a:t>decisions. </a:t>
            </a:r>
            <a:r>
              <a:rPr lang="en-GB" sz="2900" dirty="0" smtClean="0"/>
              <a:t>The  </a:t>
            </a:r>
            <a:r>
              <a:rPr lang="en-GB" sz="2900" dirty="0"/>
              <a:t>holder or joint holders </a:t>
            </a:r>
            <a:r>
              <a:rPr lang="en-GB" sz="2900" dirty="0" smtClean="0"/>
              <a:t>are </a:t>
            </a:r>
            <a:r>
              <a:rPr lang="en-GB" sz="2900" dirty="0"/>
              <a:t>responsible for major decisions made on the holding. </a:t>
            </a:r>
            <a:r>
              <a:rPr lang="en-GB" sz="2900" dirty="0" smtClean="0"/>
              <a:t>This theme aims to </a:t>
            </a:r>
            <a:r>
              <a:rPr lang="en-GB" sz="2900" dirty="0"/>
              <a:t>capture not only managerial decisions made  by the holder and joint holder but also by other household members</a:t>
            </a:r>
            <a:r>
              <a:rPr lang="en-GB" sz="2900" dirty="0" smtClean="0"/>
              <a:t>.</a:t>
            </a:r>
            <a:endParaRPr lang="es-ES" sz="2900" dirty="0"/>
          </a:p>
        </p:txBody>
      </p:sp>
      <p:sp>
        <p:nvSpPr>
          <p:cNvPr id="4" name="Slide Number Placeholder 3"/>
          <p:cNvSpPr>
            <a:spLocks noGrp="1"/>
          </p:cNvSpPr>
          <p:nvPr>
            <p:ph type="sldNum" sz="quarter" idx="12"/>
          </p:nvPr>
        </p:nvSpPr>
        <p:spPr/>
        <p:txBody>
          <a:bodyPr/>
          <a:lstStyle/>
          <a:p>
            <a:fld id="{823882F3-5F00-432D-A503-AF23A28ACC4E}" type="slidenum">
              <a:rPr lang="es-ES" smtClean="0"/>
              <a:pPr/>
              <a:t>19</a:t>
            </a:fld>
            <a:endParaRPr lang="es-ES"/>
          </a:p>
        </p:txBody>
      </p:sp>
      <p:pic>
        <p:nvPicPr>
          <p:cNvPr id="5" name="irc_mi" descr="http://managementmoves.co.uk/images/leftpic_contact.jpg"/>
          <p:cNvPicPr/>
          <p:nvPr/>
        </p:nvPicPr>
        <p:blipFill>
          <a:blip r:embed="rId2" cstate="print">
            <a:clrChange>
              <a:clrFrom>
                <a:srgbClr val="E7E3E4"/>
              </a:clrFrom>
              <a:clrTo>
                <a:srgbClr val="E7E3E4">
                  <a:alpha val="0"/>
                </a:srgbClr>
              </a:clrTo>
            </a:clrChange>
            <a:duotone>
              <a:schemeClr val="accent2">
                <a:shade val="45000"/>
                <a:satMod val="135000"/>
              </a:schemeClr>
              <a:prstClr val="white"/>
            </a:duotone>
          </a:blip>
          <a:srcRect/>
          <a:stretch>
            <a:fillRect/>
          </a:stretch>
        </p:blipFill>
        <p:spPr bwMode="auto">
          <a:xfrm>
            <a:off x="7236296" y="2132856"/>
            <a:ext cx="1944216" cy="1512168"/>
          </a:xfrm>
          <a:prstGeom prst="rect">
            <a:avLst/>
          </a:prstGeom>
          <a:noFill/>
          <a:ln w="9525">
            <a:noFill/>
            <a:miter lim="800000"/>
            <a:headEnd/>
            <a:tailEnd/>
          </a:ln>
        </p:spPr>
      </p:pic>
      <p:pic>
        <p:nvPicPr>
          <p:cNvPr id="6" name="Picture 9" descr="https://encrypted-tbn1.gstatic.com/images?q=tbn:ANd9GcQOC42hoIjGY9eQ-mjtt6bEKbPc8Uhjzj2zDGD9MUcmXzD5OPua"/>
          <p:cNvPicPr>
            <a:picLocks noChangeAspect="1" noChangeArrowheads="1"/>
          </p:cNvPicPr>
          <p:nvPr/>
        </p:nvPicPr>
        <p:blipFill>
          <a:blip r:embed="rId3" cstate="print">
            <a:clrChange>
              <a:clrFrom>
                <a:srgbClr val="F6FAF9"/>
              </a:clrFrom>
              <a:clrTo>
                <a:srgbClr val="F6FAF9">
                  <a:alpha val="0"/>
                </a:srgbClr>
              </a:clrTo>
            </a:clrChange>
            <a:duotone>
              <a:schemeClr val="accent2">
                <a:shade val="45000"/>
                <a:satMod val="135000"/>
              </a:schemeClr>
              <a:prstClr val="white"/>
            </a:duotone>
          </a:blip>
          <a:srcRect/>
          <a:stretch>
            <a:fillRect/>
          </a:stretch>
        </p:blipFill>
        <p:spPr bwMode="auto">
          <a:xfrm>
            <a:off x="7023021" y="3356992"/>
            <a:ext cx="2120979" cy="1503809"/>
          </a:xfrm>
          <a:prstGeom prst="rect">
            <a:avLst/>
          </a:prstGeom>
          <a:noFill/>
        </p:spPr>
      </p:pic>
    </p:spTree>
    <p:extLst>
      <p:ext uri="{BB962C8B-B14F-4D97-AF65-F5344CB8AC3E}">
        <p14:creationId xmlns:p14="http://schemas.microsoft.com/office/powerpoint/2010/main" val="3055980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amilias guardabosques de Norte de Santander | Federación Nacional de ..."/>
          <p:cNvPicPr/>
          <p:nvPr/>
        </p:nvPicPr>
        <p:blipFill>
          <a:blip r:embed="rId2" cstate="print"/>
          <a:srcRect/>
          <a:stretch>
            <a:fillRect/>
          </a:stretch>
        </p:blipFill>
        <p:spPr bwMode="auto">
          <a:xfrm>
            <a:off x="5292080" y="2852936"/>
            <a:ext cx="4608512" cy="4176464"/>
          </a:xfrm>
          <a:prstGeom prst="cloud">
            <a:avLst/>
          </a:prstGeom>
          <a:noFill/>
          <a:ln w="9525">
            <a:noFill/>
            <a:miter lim="800000"/>
            <a:headEnd/>
            <a:tailEnd/>
          </a:ln>
        </p:spPr>
      </p:pic>
      <p:sp>
        <p:nvSpPr>
          <p:cNvPr id="2" name="1 Título"/>
          <p:cNvSpPr>
            <a:spLocks noGrp="1"/>
          </p:cNvSpPr>
          <p:nvPr>
            <p:ph type="title"/>
          </p:nvPr>
        </p:nvSpPr>
        <p:spPr>
          <a:xfrm>
            <a:off x="1115616" y="1438672"/>
            <a:ext cx="3322712" cy="838200"/>
          </a:xfrm>
        </p:spPr>
        <p:txBody>
          <a:bodyPr anchor="t">
            <a:normAutofit/>
          </a:bodyPr>
          <a:lstStyle/>
          <a:p>
            <a:r>
              <a:rPr lang="en-US" sz="4000" b="1" dirty="0">
                <a:solidFill>
                  <a:schemeClr val="tx2">
                    <a:satMod val="130000"/>
                  </a:schemeClr>
                </a:solidFill>
                <a:latin typeface="Calibri" pitchFamily="34" charset="0"/>
                <a:cs typeface="+mj-cs"/>
              </a:rPr>
              <a:t>Contents</a:t>
            </a:r>
          </a:p>
        </p:txBody>
      </p:sp>
      <p:sp>
        <p:nvSpPr>
          <p:cNvPr id="3" name="2 Marcador de contenido"/>
          <p:cNvSpPr>
            <a:spLocks noGrp="1"/>
          </p:cNvSpPr>
          <p:nvPr>
            <p:ph idx="1"/>
          </p:nvPr>
        </p:nvSpPr>
        <p:spPr>
          <a:xfrm>
            <a:off x="971600" y="2589076"/>
            <a:ext cx="4680520" cy="2568116"/>
          </a:xfrm>
        </p:spPr>
        <p:txBody>
          <a:bodyPr>
            <a:noAutofit/>
          </a:bodyPr>
          <a:lstStyle/>
          <a:p>
            <a:pPr>
              <a:buClrTx/>
              <a:buFont typeface="Arial" panose="020B0604020202020204" pitchFamily="34" charset="0"/>
              <a:buChar char="•"/>
            </a:pPr>
            <a:r>
              <a:rPr lang="en-US" sz="3000" b="1" dirty="0">
                <a:solidFill>
                  <a:schemeClr val="tx2">
                    <a:satMod val="130000"/>
                  </a:schemeClr>
                </a:solidFill>
                <a:latin typeface="Calibri" pitchFamily="34" charset="0"/>
                <a:ea typeface="+mj-ea"/>
                <a:cs typeface="+mj-cs"/>
              </a:rPr>
              <a:t>Background</a:t>
            </a:r>
          </a:p>
          <a:p>
            <a:pPr>
              <a:buClrTx/>
              <a:buFont typeface="Arial" panose="020B0604020202020204" pitchFamily="34" charset="0"/>
              <a:buChar char="•"/>
            </a:pPr>
            <a:r>
              <a:rPr lang="en-US" sz="3000" b="1" dirty="0">
                <a:solidFill>
                  <a:schemeClr val="tx2">
                    <a:satMod val="130000"/>
                  </a:schemeClr>
                </a:solidFill>
                <a:latin typeface="Calibri" pitchFamily="34" charset="0"/>
                <a:ea typeface="+mj-ea"/>
                <a:cs typeface="+mj-cs"/>
              </a:rPr>
              <a:t>Importance of the theme</a:t>
            </a:r>
          </a:p>
          <a:p>
            <a:pPr>
              <a:buClrTx/>
              <a:buFont typeface="Arial" panose="020B0604020202020204" pitchFamily="34" charset="0"/>
              <a:buChar char="•"/>
            </a:pPr>
            <a:r>
              <a:rPr lang="en-US" sz="3000" b="1" dirty="0">
                <a:solidFill>
                  <a:schemeClr val="tx2">
                    <a:satMod val="130000"/>
                  </a:schemeClr>
                </a:solidFill>
                <a:latin typeface="Calibri" pitchFamily="34" charset="0"/>
                <a:ea typeface="+mj-ea"/>
                <a:cs typeface="+mj-cs"/>
              </a:rPr>
              <a:t>Items</a:t>
            </a:r>
          </a:p>
          <a:p>
            <a:pPr>
              <a:buClrTx/>
              <a:buFont typeface="Arial" panose="020B0604020202020204" pitchFamily="34" charset="0"/>
              <a:buChar char="•"/>
            </a:pPr>
            <a:r>
              <a:rPr lang="en-US" sz="3000" b="1" dirty="0">
                <a:solidFill>
                  <a:schemeClr val="tx2">
                    <a:satMod val="130000"/>
                  </a:schemeClr>
                </a:solidFill>
                <a:latin typeface="Calibri" pitchFamily="34" charset="0"/>
                <a:ea typeface="+mj-ea"/>
                <a:cs typeface="+mj-cs"/>
              </a:rPr>
              <a:t>Concepts and definitions</a:t>
            </a:r>
          </a:p>
          <a:p>
            <a:pPr>
              <a:buClrTx/>
              <a:buFont typeface="Arial" panose="020B0604020202020204" pitchFamily="34" charset="0"/>
              <a:buChar char="•"/>
            </a:pPr>
            <a:r>
              <a:rPr lang="en-US" sz="3000" b="1" dirty="0">
                <a:solidFill>
                  <a:schemeClr val="tx2">
                    <a:satMod val="130000"/>
                  </a:schemeClr>
                </a:solidFill>
                <a:latin typeface="Calibri" pitchFamily="34" charset="0"/>
                <a:ea typeface="+mj-ea"/>
                <a:cs typeface="+mj-cs"/>
              </a:rPr>
              <a:t>Country </a:t>
            </a:r>
            <a:r>
              <a:rPr lang="en-US" sz="3000" b="1" dirty="0" smtClean="0">
                <a:solidFill>
                  <a:schemeClr val="tx2">
                    <a:satMod val="130000"/>
                  </a:schemeClr>
                </a:solidFill>
                <a:latin typeface="Calibri" pitchFamily="34" charset="0"/>
                <a:ea typeface="+mj-ea"/>
                <a:cs typeface="+mj-cs"/>
              </a:rPr>
              <a:t>experience</a:t>
            </a:r>
          </a:p>
          <a:p>
            <a:pPr marL="82296" indent="0">
              <a:buClrTx/>
              <a:buNone/>
            </a:pPr>
            <a:endParaRPr lang="en-US" sz="3000" b="1" dirty="0">
              <a:solidFill>
                <a:schemeClr val="tx2">
                  <a:satMod val="130000"/>
                </a:schemeClr>
              </a:solidFill>
              <a:latin typeface="Calibri" pitchFamily="34" charset="0"/>
              <a:ea typeface="+mj-ea"/>
              <a:cs typeface="+mj-cs"/>
            </a:endParaRPr>
          </a:p>
        </p:txBody>
      </p:sp>
      <p:sp>
        <p:nvSpPr>
          <p:cNvPr id="5" name="Slide Number Placeholder 4"/>
          <p:cNvSpPr>
            <a:spLocks noGrp="1"/>
          </p:cNvSpPr>
          <p:nvPr>
            <p:ph type="sldNum" sz="quarter" idx="12"/>
          </p:nvPr>
        </p:nvSpPr>
        <p:spPr/>
        <p:txBody>
          <a:bodyPr/>
          <a:lstStyle/>
          <a:p>
            <a:fld id="{823882F3-5F00-432D-A503-AF23A28ACC4E}" type="slidenum">
              <a:rPr lang="es-ES" smtClean="0"/>
              <a:pPr/>
              <a:t>2</a:t>
            </a:fld>
            <a:endParaRPr lang="es-ES"/>
          </a:p>
        </p:txBody>
      </p:sp>
      <p:sp>
        <p:nvSpPr>
          <p:cNvPr id="6" name="Rectangle 5"/>
          <p:cNvSpPr/>
          <p:nvPr/>
        </p:nvSpPr>
        <p:spPr>
          <a:xfrm>
            <a:off x="3491880" y="116632"/>
            <a:ext cx="5472608" cy="1015663"/>
          </a:xfrm>
          <a:prstGeom prst="rect">
            <a:avLst/>
          </a:prstGeom>
        </p:spPr>
        <p:txBody>
          <a:bodyPr wrap="square">
            <a:spAutoFit/>
          </a:bodyPr>
          <a:lstStyle/>
          <a:p>
            <a:r>
              <a:rPr lang="en-GB" sz="3000" b="1" dirty="0" smtClean="0">
                <a:solidFill>
                  <a:schemeClr val="tx2">
                    <a:satMod val="130000"/>
                  </a:schemeClr>
                </a:solidFill>
                <a:latin typeface="Calibri" pitchFamily="34" charset="0"/>
                <a:ea typeface="+mj-ea"/>
                <a:cs typeface="+mj-cs"/>
              </a:rPr>
              <a:t>Theme 8: Demographic and social characteristics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8064896" cy="864096"/>
          </a:xfrm>
        </p:spPr>
        <p:txBody>
          <a:bodyPr>
            <a:noAutofit/>
          </a:bodyPr>
          <a:lstStyle/>
          <a:p>
            <a:r>
              <a:rPr lang="en-US" sz="3000" b="1" dirty="0" smtClean="0">
                <a:solidFill>
                  <a:srgbClr val="0070C0"/>
                </a:solidFill>
                <a:effectLst/>
              </a:rPr>
              <a:t>Item 1001: Sex of household members making managerial decisions </a:t>
            </a:r>
            <a:endParaRPr lang="en-US" sz="3000" b="1" dirty="0">
              <a:solidFill>
                <a:srgbClr val="0070C0"/>
              </a:solidFill>
              <a:effectLst/>
            </a:endParaRPr>
          </a:p>
        </p:txBody>
      </p:sp>
      <p:sp>
        <p:nvSpPr>
          <p:cNvPr id="3" name="2 Marcador de contenido"/>
          <p:cNvSpPr>
            <a:spLocks noGrp="1"/>
          </p:cNvSpPr>
          <p:nvPr>
            <p:ph idx="1"/>
          </p:nvPr>
        </p:nvSpPr>
        <p:spPr>
          <a:xfrm>
            <a:off x="971600" y="1988840"/>
            <a:ext cx="4392488" cy="4608512"/>
          </a:xfrm>
        </p:spPr>
        <p:txBody>
          <a:bodyPr>
            <a:noAutofit/>
          </a:bodyPr>
          <a:lstStyle/>
          <a:p>
            <a:pPr marL="82296" indent="0">
              <a:lnSpc>
                <a:spcPct val="100000"/>
              </a:lnSpc>
              <a:spcBef>
                <a:spcPts val="0"/>
              </a:spcBef>
              <a:buNone/>
            </a:pPr>
            <a:r>
              <a:rPr lang="en-US" sz="1800" b="1" dirty="0" smtClean="0">
                <a:solidFill>
                  <a:srgbClr val="0070C0"/>
                </a:solidFill>
              </a:rPr>
              <a:t>Type: </a:t>
            </a:r>
            <a:r>
              <a:rPr lang="en-US" sz="1800" b="1" dirty="0" smtClean="0"/>
              <a:t>Additional item </a:t>
            </a:r>
          </a:p>
          <a:p>
            <a:pPr marL="82296" indent="0">
              <a:lnSpc>
                <a:spcPct val="100000"/>
              </a:lnSpc>
              <a:spcBef>
                <a:spcPts val="0"/>
              </a:spcBef>
              <a:buNone/>
            </a:pPr>
            <a:r>
              <a:rPr lang="en-US" sz="1800" b="1" dirty="0" smtClean="0">
                <a:solidFill>
                  <a:srgbClr val="0070C0"/>
                </a:solidFill>
              </a:rPr>
              <a:t>Reference period: </a:t>
            </a:r>
            <a:r>
              <a:rPr lang="en-US" sz="1800" dirty="0" smtClean="0"/>
              <a:t>Census reference year.</a:t>
            </a:r>
            <a:endParaRPr lang="en-US" sz="1800" b="1" dirty="0" smtClean="0">
              <a:solidFill>
                <a:schemeClr val="accent5">
                  <a:lumMod val="75000"/>
                </a:schemeClr>
              </a:solidFill>
            </a:endParaRPr>
          </a:p>
          <a:p>
            <a:pPr marL="82296" indent="0">
              <a:lnSpc>
                <a:spcPct val="100000"/>
              </a:lnSpc>
              <a:spcBef>
                <a:spcPts val="0"/>
              </a:spcBef>
              <a:buNone/>
            </a:pPr>
            <a:endParaRPr lang="en-US" sz="1800" b="1" dirty="0" smtClean="0">
              <a:solidFill>
                <a:srgbClr val="0070C0"/>
              </a:solidFill>
            </a:endParaRPr>
          </a:p>
          <a:p>
            <a:pPr marL="82296" indent="0">
              <a:lnSpc>
                <a:spcPct val="100000"/>
              </a:lnSpc>
              <a:spcBef>
                <a:spcPts val="0"/>
              </a:spcBef>
              <a:buNone/>
            </a:pPr>
            <a:r>
              <a:rPr lang="en-US" sz="1800" b="1" dirty="0" smtClean="0">
                <a:solidFill>
                  <a:srgbClr val="0070C0"/>
                </a:solidFill>
              </a:rPr>
              <a:t>Concept: </a:t>
            </a:r>
            <a:r>
              <a:rPr lang="en-GB" sz="1800" dirty="0" smtClean="0"/>
              <a:t>This </a:t>
            </a:r>
            <a:r>
              <a:rPr lang="en-GB" sz="1800" dirty="0"/>
              <a:t>item  collects the  sex of any household members (not  just the  holder or joint  holder) </a:t>
            </a:r>
            <a:r>
              <a:rPr lang="en-GB" sz="1800" dirty="0" smtClean="0"/>
              <a:t>making </a:t>
            </a:r>
            <a:r>
              <a:rPr lang="en-GB" sz="1800" dirty="0"/>
              <a:t>managerial decisions on the holding. </a:t>
            </a:r>
            <a:endParaRPr lang="en-GB" sz="1800" dirty="0" smtClean="0"/>
          </a:p>
          <a:p>
            <a:pPr marL="82296" indent="0">
              <a:lnSpc>
                <a:spcPct val="100000"/>
              </a:lnSpc>
              <a:spcBef>
                <a:spcPts val="0"/>
              </a:spcBef>
              <a:buNone/>
            </a:pPr>
            <a:endParaRPr lang="en-GB" sz="1800" dirty="0" smtClean="0"/>
          </a:p>
          <a:p>
            <a:pPr marL="82296" indent="0">
              <a:lnSpc>
                <a:spcPct val="100000"/>
              </a:lnSpc>
              <a:spcBef>
                <a:spcPts val="0"/>
              </a:spcBef>
              <a:buNone/>
            </a:pPr>
            <a:r>
              <a:rPr lang="en-GB" sz="1800" b="1" dirty="0" smtClean="0">
                <a:solidFill>
                  <a:srgbClr val="0070C0"/>
                </a:solidFill>
              </a:rPr>
              <a:t>Possible categories </a:t>
            </a:r>
            <a:r>
              <a:rPr lang="en-GB" sz="1800" dirty="0" smtClean="0"/>
              <a:t>of </a:t>
            </a:r>
            <a:r>
              <a:rPr lang="en-GB" sz="1800" dirty="0"/>
              <a:t>managerial </a:t>
            </a:r>
            <a:r>
              <a:rPr lang="en-GB" sz="1800" dirty="0" smtClean="0"/>
              <a:t>decisions: </a:t>
            </a:r>
          </a:p>
          <a:p>
            <a:pPr marL="539750" lvl="1" indent="-236538">
              <a:lnSpc>
                <a:spcPct val="100000"/>
              </a:lnSpc>
              <a:spcBef>
                <a:spcPts val="0"/>
              </a:spcBef>
              <a:buFont typeface="Arial" panose="020B0604020202020204" pitchFamily="34" charset="0"/>
              <a:buChar char="•"/>
            </a:pPr>
            <a:r>
              <a:rPr lang="en-GB" sz="1500" dirty="0"/>
              <a:t>Area of land cultivated and area </a:t>
            </a:r>
            <a:r>
              <a:rPr lang="en-GB" sz="1500" dirty="0" smtClean="0"/>
              <a:t>of </a:t>
            </a:r>
            <a:r>
              <a:rPr lang="en-GB" sz="1500" dirty="0"/>
              <a:t>land left fallow</a:t>
            </a:r>
            <a:endParaRPr lang="es-ES" sz="1500" dirty="0"/>
          </a:p>
          <a:p>
            <a:pPr marL="539750" lvl="1" indent="-236538">
              <a:lnSpc>
                <a:spcPct val="100000"/>
              </a:lnSpc>
              <a:spcBef>
                <a:spcPts val="0"/>
              </a:spcBef>
              <a:buFont typeface="Arial" panose="020B0604020202020204" pitchFamily="34" charset="0"/>
              <a:buChar char="•"/>
            </a:pPr>
            <a:r>
              <a:rPr lang="en-GB" sz="1500" dirty="0" smtClean="0"/>
              <a:t>Types </a:t>
            </a:r>
            <a:r>
              <a:rPr lang="en-GB" sz="1500" dirty="0"/>
              <a:t>of crops grown</a:t>
            </a:r>
            <a:endParaRPr lang="es-ES" sz="1500" dirty="0"/>
          </a:p>
          <a:p>
            <a:pPr marL="539750" lvl="1" indent="-236538">
              <a:lnSpc>
                <a:spcPct val="100000"/>
              </a:lnSpc>
              <a:spcBef>
                <a:spcPts val="0"/>
              </a:spcBef>
              <a:buFont typeface="Arial" panose="020B0604020202020204" pitchFamily="34" charset="0"/>
              <a:buChar char="•"/>
            </a:pPr>
            <a:r>
              <a:rPr lang="en-GB" sz="1500" dirty="0" smtClean="0"/>
              <a:t>Types </a:t>
            </a:r>
            <a:r>
              <a:rPr lang="en-GB" sz="1500" dirty="0"/>
              <a:t>of livestock raised</a:t>
            </a:r>
            <a:endParaRPr lang="es-ES" sz="1500" dirty="0"/>
          </a:p>
          <a:p>
            <a:pPr marL="539750" lvl="1" indent="-236538">
              <a:lnSpc>
                <a:spcPct val="100000"/>
              </a:lnSpc>
              <a:spcBef>
                <a:spcPts val="0"/>
              </a:spcBef>
              <a:buFont typeface="Arial" panose="020B0604020202020204" pitchFamily="34" charset="0"/>
              <a:buChar char="•"/>
            </a:pPr>
            <a:r>
              <a:rPr lang="en-GB" sz="1500" dirty="0" smtClean="0"/>
              <a:t>Applying </a:t>
            </a:r>
            <a:r>
              <a:rPr lang="en-GB" sz="1500" dirty="0"/>
              <a:t>for agricultural credit</a:t>
            </a:r>
            <a:endParaRPr lang="es-ES" sz="1500" dirty="0"/>
          </a:p>
          <a:p>
            <a:pPr marL="539750" lvl="1" indent="-236538">
              <a:lnSpc>
                <a:spcPct val="100000"/>
              </a:lnSpc>
              <a:spcBef>
                <a:spcPts val="0"/>
              </a:spcBef>
              <a:buFont typeface="Arial" panose="020B0604020202020204" pitchFamily="34" charset="0"/>
              <a:buChar char="•"/>
            </a:pPr>
            <a:r>
              <a:rPr lang="en-GB" sz="1500" dirty="0" smtClean="0"/>
              <a:t>Investing  </a:t>
            </a:r>
            <a:r>
              <a:rPr lang="en-GB" sz="1500" dirty="0"/>
              <a:t>in capital  </a:t>
            </a:r>
            <a:r>
              <a:rPr lang="en-GB" sz="1500" dirty="0" smtClean="0"/>
              <a:t>assets</a:t>
            </a:r>
            <a:endParaRPr lang="es-ES" sz="1500" dirty="0"/>
          </a:p>
          <a:p>
            <a:pPr marL="539750" lvl="1" indent="-236538">
              <a:lnSpc>
                <a:spcPct val="100000"/>
              </a:lnSpc>
              <a:spcBef>
                <a:spcPts val="0"/>
              </a:spcBef>
              <a:buFont typeface="Arial" panose="020B0604020202020204" pitchFamily="34" charset="0"/>
              <a:buChar char="•"/>
            </a:pPr>
            <a:r>
              <a:rPr lang="en-GB" sz="1500" dirty="0" smtClean="0"/>
              <a:t>Marketing </a:t>
            </a:r>
            <a:r>
              <a:rPr lang="en-GB" sz="1500" dirty="0"/>
              <a:t>of agricultural products and/or livestock</a:t>
            </a:r>
            <a:endParaRPr lang="es-ES" sz="1500" dirty="0"/>
          </a:p>
          <a:p>
            <a:pPr marL="539750" lvl="1" indent="-236538">
              <a:lnSpc>
                <a:spcPct val="100000"/>
              </a:lnSpc>
              <a:spcBef>
                <a:spcPts val="0"/>
              </a:spcBef>
              <a:buFont typeface="Arial" panose="020B0604020202020204" pitchFamily="34" charset="0"/>
              <a:buChar char="•"/>
            </a:pPr>
            <a:r>
              <a:rPr lang="en-GB" sz="1500" dirty="0" smtClean="0"/>
              <a:t>Types </a:t>
            </a:r>
            <a:r>
              <a:rPr lang="en-GB" sz="1500" dirty="0"/>
              <a:t>of inputs </a:t>
            </a:r>
            <a:r>
              <a:rPr lang="en-GB" sz="1500" dirty="0" smtClean="0"/>
              <a:t>used </a:t>
            </a:r>
          </a:p>
        </p:txBody>
      </p:sp>
      <p:sp>
        <p:nvSpPr>
          <p:cNvPr id="4" name="Slide Number Placeholder 3"/>
          <p:cNvSpPr>
            <a:spLocks noGrp="1"/>
          </p:cNvSpPr>
          <p:nvPr>
            <p:ph type="sldNum" sz="quarter" idx="12"/>
          </p:nvPr>
        </p:nvSpPr>
        <p:spPr/>
        <p:txBody>
          <a:bodyPr/>
          <a:lstStyle/>
          <a:p>
            <a:fld id="{823882F3-5F00-432D-A503-AF23A28ACC4E}" type="slidenum">
              <a:rPr lang="es-ES" smtClean="0"/>
              <a:pPr/>
              <a:t>20</a:t>
            </a:fld>
            <a:endParaRPr lang="es-ES" dirty="0"/>
          </a:p>
        </p:txBody>
      </p:sp>
      <p:graphicFrame>
        <p:nvGraphicFramePr>
          <p:cNvPr id="6" name="Diagram 5"/>
          <p:cNvGraphicFramePr/>
          <p:nvPr/>
        </p:nvGraphicFramePr>
        <p:xfrm>
          <a:off x="5460776" y="1700808"/>
          <a:ext cx="350371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a:grpSpLocks/>
          </p:cNvGrpSpPr>
          <p:nvPr/>
        </p:nvGrpSpPr>
        <p:grpSpPr bwMode="auto">
          <a:xfrm rot="1234270" flipH="1">
            <a:off x="3267381" y="1807647"/>
            <a:ext cx="1120522" cy="564969"/>
            <a:chOff x="1305" y="3420"/>
            <a:chExt cx="1680" cy="1028"/>
          </a:xfrm>
        </p:grpSpPr>
        <p:sp>
          <p:nvSpPr>
            <p:cNvPr id="9"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0"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Tree>
    <p:extLst>
      <p:ext uri="{BB962C8B-B14F-4D97-AF65-F5344CB8AC3E}">
        <p14:creationId xmlns:p14="http://schemas.microsoft.com/office/powerpoint/2010/main" val="17007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773832"/>
            <a:ext cx="7992888" cy="1143000"/>
          </a:xfrm>
        </p:spPr>
        <p:txBody>
          <a:bodyPr>
            <a:noAutofit/>
          </a:bodyPr>
          <a:lstStyle/>
          <a:p>
            <a:r>
              <a:rPr lang="en-US" sz="3000" b="1" dirty="0" smtClean="0">
                <a:solidFill>
                  <a:srgbClr val="0070C0"/>
                </a:solidFill>
                <a:effectLst/>
              </a:rPr>
              <a:t>Item 1002: Area of crops by sex of the person  managing them</a:t>
            </a:r>
            <a:endParaRPr lang="en-US" sz="3000" b="1" dirty="0">
              <a:solidFill>
                <a:srgbClr val="0070C0"/>
              </a:solidFill>
              <a:effectLst/>
            </a:endParaRPr>
          </a:p>
        </p:txBody>
      </p:sp>
      <p:sp>
        <p:nvSpPr>
          <p:cNvPr id="3" name="2 Marcador de contenido"/>
          <p:cNvSpPr>
            <a:spLocks noGrp="1"/>
          </p:cNvSpPr>
          <p:nvPr>
            <p:ph idx="1"/>
          </p:nvPr>
        </p:nvSpPr>
        <p:spPr>
          <a:xfrm>
            <a:off x="1043608" y="2204864"/>
            <a:ext cx="4248472" cy="4320480"/>
          </a:xfrm>
        </p:spPr>
        <p:txBody>
          <a:bodyPr>
            <a:normAutofit fontScale="77500" lnSpcReduction="20000"/>
          </a:bodyPr>
          <a:lstStyle/>
          <a:p>
            <a:pPr marL="0">
              <a:lnSpc>
                <a:spcPct val="120000"/>
              </a:lnSpc>
              <a:spcBef>
                <a:spcPts val="0"/>
              </a:spcBef>
              <a:buNone/>
            </a:pPr>
            <a:r>
              <a:rPr lang="en-US" sz="2900" b="1" dirty="0" smtClean="0">
                <a:solidFill>
                  <a:srgbClr val="0070C0"/>
                </a:solidFill>
              </a:rPr>
              <a:t>Type: </a:t>
            </a:r>
            <a:r>
              <a:rPr lang="en-US" sz="2300" b="1" dirty="0" smtClean="0"/>
              <a:t>Additional item </a:t>
            </a:r>
          </a:p>
          <a:p>
            <a:pPr marL="0">
              <a:lnSpc>
                <a:spcPct val="120000"/>
              </a:lnSpc>
              <a:spcBef>
                <a:spcPts val="0"/>
              </a:spcBef>
              <a:buNone/>
            </a:pPr>
            <a:r>
              <a:rPr lang="en-US" sz="2900" b="1" dirty="0" smtClean="0">
                <a:solidFill>
                  <a:srgbClr val="0070C0"/>
                </a:solidFill>
              </a:rPr>
              <a:t>Reference period: </a:t>
            </a:r>
            <a:r>
              <a:rPr lang="en-US" sz="2900" dirty="0" smtClean="0"/>
              <a:t>Census reference year.</a:t>
            </a:r>
          </a:p>
          <a:p>
            <a:pPr marL="0">
              <a:lnSpc>
                <a:spcPct val="120000"/>
              </a:lnSpc>
              <a:spcBef>
                <a:spcPts val="0"/>
              </a:spcBef>
              <a:buNone/>
            </a:pPr>
            <a:endParaRPr lang="en-US" sz="2900" dirty="0" smtClean="0"/>
          </a:p>
          <a:p>
            <a:pPr marL="0">
              <a:lnSpc>
                <a:spcPct val="120000"/>
              </a:lnSpc>
              <a:spcBef>
                <a:spcPts val="0"/>
              </a:spcBef>
              <a:buNone/>
            </a:pPr>
            <a:r>
              <a:rPr lang="en-US" sz="2900" b="1" dirty="0" smtClean="0">
                <a:solidFill>
                  <a:srgbClr val="0070C0"/>
                </a:solidFill>
              </a:rPr>
              <a:t>Possible groups: </a:t>
            </a:r>
            <a:r>
              <a:rPr lang="en-US" sz="2900" dirty="0" smtClean="0"/>
              <a:t>It may be suitable to group the crops. The following groups may be considered:</a:t>
            </a:r>
          </a:p>
          <a:p>
            <a:pPr marL="0">
              <a:lnSpc>
                <a:spcPct val="120000"/>
              </a:lnSpc>
              <a:spcBef>
                <a:spcPts val="0"/>
              </a:spcBef>
              <a:buNone/>
            </a:pPr>
            <a:endParaRPr lang="en-US" sz="2900" dirty="0" smtClean="0"/>
          </a:p>
          <a:p>
            <a:pPr lvl="2">
              <a:lnSpc>
                <a:spcPct val="120000"/>
              </a:lnSpc>
              <a:spcBef>
                <a:spcPts val="600"/>
              </a:spcBef>
            </a:pPr>
            <a:r>
              <a:rPr lang="en-GB" sz="2600" dirty="0"/>
              <a:t>Cereals</a:t>
            </a:r>
            <a:endParaRPr lang="es-ES" sz="2600" dirty="0"/>
          </a:p>
          <a:p>
            <a:pPr lvl="2">
              <a:lnSpc>
                <a:spcPct val="120000"/>
              </a:lnSpc>
              <a:spcBef>
                <a:spcPts val="600"/>
              </a:spcBef>
            </a:pPr>
            <a:r>
              <a:rPr lang="en-GB" sz="2600" dirty="0" smtClean="0"/>
              <a:t>Vegetables </a:t>
            </a:r>
            <a:r>
              <a:rPr lang="en-GB" sz="2600" dirty="0"/>
              <a:t>and melons</a:t>
            </a:r>
            <a:endParaRPr lang="es-ES" sz="2600" dirty="0"/>
          </a:p>
          <a:p>
            <a:pPr lvl="2">
              <a:lnSpc>
                <a:spcPct val="120000"/>
              </a:lnSpc>
              <a:spcBef>
                <a:spcPts val="600"/>
              </a:spcBef>
            </a:pPr>
            <a:r>
              <a:rPr lang="en-GB" sz="2600" dirty="0" smtClean="0"/>
              <a:t>Other  </a:t>
            </a:r>
            <a:r>
              <a:rPr lang="en-GB" sz="2600" dirty="0"/>
              <a:t>temporary crops</a:t>
            </a:r>
            <a:endParaRPr lang="es-ES" sz="2600" dirty="0"/>
          </a:p>
          <a:p>
            <a:pPr lvl="2">
              <a:lnSpc>
                <a:spcPct val="120000"/>
              </a:lnSpc>
              <a:spcBef>
                <a:spcPts val="600"/>
              </a:spcBef>
            </a:pPr>
            <a:r>
              <a:rPr lang="en-GB" sz="2600" dirty="0" smtClean="0"/>
              <a:t>Permanent crops</a:t>
            </a:r>
          </a:p>
        </p:txBody>
      </p:sp>
      <p:sp>
        <p:nvSpPr>
          <p:cNvPr id="4" name="Slide Number Placeholder 3"/>
          <p:cNvSpPr>
            <a:spLocks noGrp="1"/>
          </p:cNvSpPr>
          <p:nvPr>
            <p:ph type="sldNum" sz="quarter" idx="12"/>
          </p:nvPr>
        </p:nvSpPr>
        <p:spPr/>
        <p:txBody>
          <a:bodyPr/>
          <a:lstStyle/>
          <a:p>
            <a:fld id="{823882F3-5F00-432D-A503-AF23A28ACC4E}" type="slidenum">
              <a:rPr lang="es-ES" smtClean="0"/>
              <a:pPr/>
              <a:t>21</a:t>
            </a:fld>
            <a:endParaRPr lang="es-ES"/>
          </a:p>
        </p:txBody>
      </p:sp>
      <p:graphicFrame>
        <p:nvGraphicFramePr>
          <p:cNvPr id="6" name="Diagram 5"/>
          <p:cNvGraphicFramePr/>
          <p:nvPr/>
        </p:nvGraphicFramePr>
        <p:xfrm>
          <a:off x="5508104" y="1844824"/>
          <a:ext cx="3359696"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a:grpSpLocks/>
          </p:cNvGrpSpPr>
          <p:nvPr/>
        </p:nvGrpSpPr>
        <p:grpSpPr bwMode="auto">
          <a:xfrm rot="1234270" flipH="1">
            <a:off x="3627421" y="2023671"/>
            <a:ext cx="1120522" cy="564969"/>
            <a:chOff x="1305" y="3420"/>
            <a:chExt cx="1680" cy="1028"/>
          </a:xfrm>
        </p:grpSpPr>
        <p:sp>
          <p:nvSpPr>
            <p:cNvPr id="8"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9"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Tree>
    <p:extLst>
      <p:ext uri="{BB962C8B-B14F-4D97-AF65-F5344CB8AC3E}">
        <p14:creationId xmlns:p14="http://schemas.microsoft.com/office/powerpoint/2010/main" val="39970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0424" y="836712"/>
            <a:ext cx="8089779" cy="1080120"/>
          </a:xfrm>
        </p:spPr>
        <p:txBody>
          <a:bodyPr>
            <a:noAutofit/>
          </a:bodyPr>
          <a:lstStyle/>
          <a:p>
            <a:r>
              <a:rPr lang="en-US" sz="3000" b="1" dirty="0" smtClean="0">
                <a:solidFill>
                  <a:srgbClr val="0070C0"/>
                </a:solidFill>
                <a:effectLst/>
              </a:rPr>
              <a:t>Item 1003: Number of livestock by sex of the person  managing them</a:t>
            </a:r>
            <a:endParaRPr lang="en-US" sz="3000" b="1" dirty="0">
              <a:solidFill>
                <a:srgbClr val="0070C0"/>
              </a:solidFill>
              <a:effectLst/>
            </a:endParaRPr>
          </a:p>
        </p:txBody>
      </p:sp>
      <p:sp>
        <p:nvSpPr>
          <p:cNvPr id="3" name="2 Marcador de contenido"/>
          <p:cNvSpPr>
            <a:spLocks noGrp="1"/>
          </p:cNvSpPr>
          <p:nvPr>
            <p:ph idx="1"/>
          </p:nvPr>
        </p:nvSpPr>
        <p:spPr>
          <a:xfrm>
            <a:off x="1115616" y="2060848"/>
            <a:ext cx="4248472" cy="4248472"/>
          </a:xfrm>
        </p:spPr>
        <p:txBody>
          <a:bodyPr>
            <a:noAutofit/>
          </a:bodyPr>
          <a:lstStyle/>
          <a:p>
            <a:pPr marL="0" indent="0">
              <a:lnSpc>
                <a:spcPct val="100000"/>
              </a:lnSpc>
              <a:spcBef>
                <a:spcPts val="600"/>
              </a:spcBef>
              <a:buNone/>
            </a:pPr>
            <a:r>
              <a:rPr lang="en-US" sz="1800" b="1" dirty="0" smtClean="0">
                <a:solidFill>
                  <a:srgbClr val="0070C0"/>
                </a:solidFill>
              </a:rPr>
              <a:t>Type: </a:t>
            </a:r>
            <a:r>
              <a:rPr lang="en-US" sz="1800" b="1" dirty="0" smtClean="0"/>
              <a:t>Additional item </a:t>
            </a:r>
            <a:endParaRPr lang="en-US" sz="1800" b="1" dirty="0" smtClean="0">
              <a:solidFill>
                <a:schemeClr val="accent5">
                  <a:lumMod val="75000"/>
                </a:schemeClr>
              </a:solidFill>
              <a:effectLst>
                <a:outerShdw blurRad="38100" dist="38100" dir="2700000" algn="tl">
                  <a:srgbClr val="000000">
                    <a:alpha val="43137"/>
                  </a:srgbClr>
                </a:outerShdw>
              </a:effectLst>
            </a:endParaRPr>
          </a:p>
          <a:p>
            <a:pPr marL="0" indent="0">
              <a:lnSpc>
                <a:spcPct val="100000"/>
              </a:lnSpc>
              <a:spcBef>
                <a:spcPts val="600"/>
              </a:spcBef>
              <a:buNone/>
            </a:pPr>
            <a:r>
              <a:rPr lang="en-US" sz="1800" b="1" dirty="0" smtClean="0">
                <a:solidFill>
                  <a:srgbClr val="0070C0"/>
                </a:solidFill>
              </a:rPr>
              <a:t>Reference period: </a:t>
            </a:r>
            <a:r>
              <a:rPr lang="en-US" sz="1800" dirty="0" smtClean="0"/>
              <a:t>Census reference year.</a:t>
            </a:r>
          </a:p>
          <a:p>
            <a:pPr marL="0" indent="0">
              <a:lnSpc>
                <a:spcPct val="100000"/>
              </a:lnSpc>
              <a:spcBef>
                <a:spcPts val="600"/>
              </a:spcBef>
              <a:buNone/>
            </a:pPr>
            <a:endParaRPr lang="en-US" sz="1800" b="1" dirty="0" smtClean="0">
              <a:solidFill>
                <a:schemeClr val="accent5">
                  <a:lumMod val="75000"/>
                </a:schemeClr>
              </a:solidFill>
              <a:effectLst>
                <a:outerShdw blurRad="38100" dist="38100" dir="2700000" algn="tl">
                  <a:srgbClr val="000000">
                    <a:alpha val="43137"/>
                  </a:srgbClr>
                </a:outerShdw>
              </a:effectLst>
            </a:endParaRPr>
          </a:p>
          <a:p>
            <a:pPr marL="0" indent="0">
              <a:lnSpc>
                <a:spcPct val="100000"/>
              </a:lnSpc>
              <a:spcBef>
                <a:spcPts val="600"/>
              </a:spcBef>
              <a:buNone/>
            </a:pPr>
            <a:r>
              <a:rPr lang="en-US" sz="1800" b="1" dirty="0" smtClean="0">
                <a:solidFill>
                  <a:srgbClr val="0070C0"/>
                </a:solidFill>
              </a:rPr>
              <a:t>Possible groups: </a:t>
            </a:r>
            <a:r>
              <a:rPr lang="en-US" sz="1800" dirty="0" smtClean="0"/>
              <a:t>It may be suitable to group the types of livestock. </a:t>
            </a:r>
          </a:p>
          <a:p>
            <a:pPr marL="0" indent="0">
              <a:lnSpc>
                <a:spcPct val="100000"/>
              </a:lnSpc>
              <a:spcBef>
                <a:spcPts val="600"/>
              </a:spcBef>
              <a:buNone/>
            </a:pPr>
            <a:r>
              <a:rPr lang="en-US" sz="1800" dirty="0" smtClean="0"/>
              <a:t>The following groups may be considered:</a:t>
            </a:r>
          </a:p>
          <a:p>
            <a:pPr marL="0" indent="0">
              <a:lnSpc>
                <a:spcPct val="100000"/>
              </a:lnSpc>
              <a:spcBef>
                <a:spcPts val="600"/>
              </a:spcBef>
              <a:buNone/>
            </a:pPr>
            <a:endParaRPr lang="en-US" sz="1800" b="1" dirty="0" smtClean="0">
              <a:solidFill>
                <a:schemeClr val="accent5">
                  <a:lumMod val="75000"/>
                </a:schemeClr>
              </a:solidFill>
              <a:effectLst>
                <a:outerShdw blurRad="38100" dist="38100" dir="2700000" algn="tl">
                  <a:srgbClr val="000000">
                    <a:alpha val="43137"/>
                  </a:srgbClr>
                </a:outerShdw>
              </a:effectLst>
            </a:endParaRPr>
          </a:p>
          <a:p>
            <a:pPr marL="351980" lvl="2" indent="0">
              <a:lnSpc>
                <a:spcPct val="100000"/>
              </a:lnSpc>
              <a:spcBef>
                <a:spcPts val="0"/>
              </a:spcBef>
              <a:buFontTx/>
              <a:buChar char="-"/>
            </a:pPr>
            <a:r>
              <a:rPr lang="en-US" sz="1800" dirty="0" smtClean="0"/>
              <a:t>Bovine animals;</a:t>
            </a:r>
          </a:p>
          <a:p>
            <a:pPr marL="351980" lvl="2" indent="0">
              <a:lnSpc>
                <a:spcPct val="100000"/>
              </a:lnSpc>
              <a:spcBef>
                <a:spcPts val="0"/>
              </a:spcBef>
              <a:buFontTx/>
              <a:buChar char="-"/>
            </a:pPr>
            <a:r>
              <a:rPr lang="en-GB" sz="1800" dirty="0" smtClean="0"/>
              <a:t>Sheep and goats;		</a:t>
            </a:r>
          </a:p>
          <a:p>
            <a:pPr marL="351980" lvl="2" indent="0">
              <a:lnSpc>
                <a:spcPct val="100000"/>
              </a:lnSpc>
              <a:spcBef>
                <a:spcPts val="0"/>
              </a:spcBef>
              <a:buFontTx/>
              <a:buChar char="-"/>
            </a:pPr>
            <a:r>
              <a:rPr lang="en-GB" sz="1800" dirty="0" smtClean="0"/>
              <a:t>Swine/pigs;</a:t>
            </a:r>
          </a:p>
          <a:p>
            <a:pPr marL="351980" lvl="2" indent="0">
              <a:lnSpc>
                <a:spcPct val="100000"/>
              </a:lnSpc>
              <a:spcBef>
                <a:spcPts val="0"/>
              </a:spcBef>
              <a:buFontTx/>
              <a:buChar char="-"/>
            </a:pPr>
            <a:r>
              <a:rPr lang="en-GB" sz="1800" dirty="0" smtClean="0"/>
              <a:t>Camels and </a:t>
            </a:r>
            <a:r>
              <a:rPr lang="en-GB" sz="1800" dirty="0" err="1" smtClean="0"/>
              <a:t>camelids</a:t>
            </a:r>
            <a:r>
              <a:rPr lang="en-GB" sz="1800" dirty="0" smtClean="0"/>
              <a:t>;</a:t>
            </a:r>
          </a:p>
          <a:p>
            <a:pPr marL="351980" lvl="2" indent="0">
              <a:lnSpc>
                <a:spcPct val="100000"/>
              </a:lnSpc>
              <a:spcBef>
                <a:spcPts val="0"/>
              </a:spcBef>
              <a:buFontTx/>
              <a:buChar char="-"/>
            </a:pPr>
            <a:r>
              <a:rPr lang="en-GB" sz="1800" dirty="0" smtClean="0"/>
              <a:t>Poultry and birds;</a:t>
            </a:r>
          </a:p>
          <a:p>
            <a:pPr marL="351980" lvl="2" indent="0">
              <a:lnSpc>
                <a:spcPct val="100000"/>
              </a:lnSpc>
              <a:spcBef>
                <a:spcPts val="0"/>
              </a:spcBef>
              <a:buFontTx/>
              <a:buChar char="-"/>
            </a:pPr>
            <a:r>
              <a:rPr lang="en-GB" sz="1800" dirty="0" smtClean="0"/>
              <a:t>Other animals.</a:t>
            </a:r>
            <a:endParaRPr lang="es-ES" sz="1800" dirty="0" smtClean="0"/>
          </a:p>
        </p:txBody>
      </p:sp>
      <p:sp>
        <p:nvSpPr>
          <p:cNvPr id="4" name="Slide Number Placeholder 3"/>
          <p:cNvSpPr>
            <a:spLocks noGrp="1"/>
          </p:cNvSpPr>
          <p:nvPr>
            <p:ph type="sldNum" sz="quarter" idx="12"/>
          </p:nvPr>
        </p:nvSpPr>
        <p:spPr/>
        <p:txBody>
          <a:bodyPr/>
          <a:lstStyle/>
          <a:p>
            <a:fld id="{823882F3-5F00-432D-A503-AF23A28ACC4E}" type="slidenum">
              <a:rPr lang="es-ES" smtClean="0"/>
              <a:pPr/>
              <a:t>22</a:t>
            </a:fld>
            <a:endParaRPr lang="es-ES"/>
          </a:p>
        </p:txBody>
      </p:sp>
      <p:graphicFrame>
        <p:nvGraphicFramePr>
          <p:cNvPr id="5" name="Diagram 4"/>
          <p:cNvGraphicFramePr/>
          <p:nvPr/>
        </p:nvGraphicFramePr>
        <p:xfrm>
          <a:off x="5436096" y="1772816"/>
          <a:ext cx="33596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a:grpSpLocks/>
          </p:cNvGrpSpPr>
          <p:nvPr/>
        </p:nvGrpSpPr>
        <p:grpSpPr bwMode="auto">
          <a:xfrm rot="1234270" flipH="1">
            <a:off x="3315937" y="1821087"/>
            <a:ext cx="1120522" cy="564969"/>
            <a:chOff x="1305" y="3420"/>
            <a:chExt cx="1680" cy="1028"/>
          </a:xfrm>
        </p:grpSpPr>
        <p:sp>
          <p:nvSpPr>
            <p:cNvPr id="7"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8"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Tree>
    <p:extLst>
      <p:ext uri="{BB962C8B-B14F-4D97-AF65-F5344CB8AC3E}">
        <p14:creationId xmlns:p14="http://schemas.microsoft.com/office/powerpoint/2010/main" val="28459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836712"/>
            <a:ext cx="8172400" cy="1143000"/>
          </a:xfrm>
        </p:spPr>
        <p:txBody>
          <a:bodyPr>
            <a:normAutofit fontScale="90000"/>
          </a:bodyPr>
          <a:lstStyle/>
          <a:p>
            <a:r>
              <a:rPr lang="en-US" b="1" dirty="0" smtClean="0">
                <a:solidFill>
                  <a:srgbClr val="0070C0"/>
                </a:solidFill>
                <a:effectLst/>
              </a:rPr>
              <a:t>Distribution of land and livestock ownership </a:t>
            </a:r>
            <a:r>
              <a:rPr lang="en-US" dirty="0" smtClean="0"/>
              <a:t>(items 1004 and 1005)</a:t>
            </a:r>
            <a:endParaRPr lang="es-AR" b="1" dirty="0">
              <a:solidFill>
                <a:srgbClr val="0070C0"/>
              </a:solidFill>
              <a:effectLst/>
            </a:endParaRPr>
          </a:p>
        </p:txBody>
      </p:sp>
      <p:sp>
        <p:nvSpPr>
          <p:cNvPr id="3" name="Content Placeholder 2"/>
          <p:cNvSpPr>
            <a:spLocks noGrp="1"/>
          </p:cNvSpPr>
          <p:nvPr>
            <p:ph idx="1"/>
          </p:nvPr>
        </p:nvSpPr>
        <p:spPr>
          <a:xfrm>
            <a:off x="971600" y="2276872"/>
            <a:ext cx="7861230" cy="1296144"/>
          </a:xfrm>
        </p:spPr>
        <p:txBody>
          <a:bodyPr>
            <a:normAutofit/>
          </a:bodyPr>
          <a:lstStyle/>
          <a:p>
            <a:pPr marL="82296" indent="0">
              <a:buNone/>
            </a:pPr>
            <a:r>
              <a:rPr lang="es-AR" sz="2000" dirty="0" err="1" smtClean="0"/>
              <a:t>Countries</a:t>
            </a:r>
            <a:r>
              <a:rPr lang="es-AR" sz="2000" dirty="0" smtClean="0"/>
              <a:t> </a:t>
            </a:r>
            <a:r>
              <a:rPr lang="es-AR" sz="2000" dirty="0" err="1" smtClean="0"/>
              <a:t>wishing</a:t>
            </a:r>
            <a:r>
              <a:rPr lang="es-AR" sz="2000" dirty="0" smtClean="0"/>
              <a:t> to </a:t>
            </a:r>
            <a:r>
              <a:rPr lang="es-AR" sz="2000" dirty="0" err="1" smtClean="0"/>
              <a:t>cover</a:t>
            </a:r>
            <a:r>
              <a:rPr lang="es-AR" sz="2000" dirty="0" smtClean="0"/>
              <a:t> </a:t>
            </a:r>
            <a:r>
              <a:rPr lang="es-AR" sz="2000" dirty="0" err="1" smtClean="0"/>
              <a:t>also</a:t>
            </a:r>
            <a:r>
              <a:rPr lang="es-AR" sz="2000" dirty="0" smtClean="0"/>
              <a:t> </a:t>
            </a:r>
            <a:r>
              <a:rPr lang="es-AR" sz="2000" dirty="0" err="1" smtClean="0"/>
              <a:t>the</a:t>
            </a:r>
            <a:r>
              <a:rPr lang="es-AR" sz="2000" dirty="0" smtClean="0"/>
              <a:t> </a:t>
            </a:r>
            <a:r>
              <a:rPr lang="es-AR" sz="2000" dirty="0" err="1" smtClean="0"/>
              <a:t>distribution</a:t>
            </a:r>
            <a:r>
              <a:rPr lang="es-AR" sz="2000" dirty="0" smtClean="0"/>
              <a:t> of </a:t>
            </a:r>
            <a:r>
              <a:rPr lang="es-AR" sz="2000" dirty="0" err="1" smtClean="0"/>
              <a:t>land</a:t>
            </a:r>
            <a:r>
              <a:rPr lang="es-AR" sz="2000" dirty="0" smtClean="0"/>
              <a:t> and </a:t>
            </a:r>
            <a:r>
              <a:rPr lang="es-AR" sz="2000" dirty="0" err="1" smtClean="0"/>
              <a:t>livestock</a:t>
            </a:r>
            <a:r>
              <a:rPr lang="es-AR" sz="2000" dirty="0" smtClean="0"/>
              <a:t> </a:t>
            </a:r>
            <a:r>
              <a:rPr lang="es-AR" sz="2000" dirty="0" err="1" smtClean="0"/>
              <a:t>ownership</a:t>
            </a:r>
            <a:r>
              <a:rPr lang="es-AR" sz="2000" dirty="0" smtClean="0"/>
              <a:t> </a:t>
            </a:r>
            <a:r>
              <a:rPr lang="es-AR" sz="2000" dirty="0" err="1" smtClean="0"/>
              <a:t>on</a:t>
            </a:r>
            <a:r>
              <a:rPr lang="es-AR" sz="2000" dirty="0" smtClean="0"/>
              <a:t> </a:t>
            </a:r>
            <a:r>
              <a:rPr lang="es-AR" sz="2000" dirty="0" err="1" smtClean="0"/>
              <a:t>the</a:t>
            </a:r>
            <a:r>
              <a:rPr lang="es-AR" sz="2000" dirty="0" smtClean="0"/>
              <a:t> holding </a:t>
            </a:r>
            <a:r>
              <a:rPr lang="es-AR" sz="2000" dirty="0" err="1" smtClean="0"/>
              <a:t>may</a:t>
            </a:r>
            <a:r>
              <a:rPr lang="es-AR" sz="2000" dirty="0" smtClean="0"/>
              <a:t> </a:t>
            </a:r>
            <a:r>
              <a:rPr lang="es-AR" sz="2000" dirty="0" err="1" smtClean="0"/>
              <a:t>include</a:t>
            </a:r>
            <a:r>
              <a:rPr lang="es-AR" sz="2000" dirty="0" smtClean="0"/>
              <a:t> </a:t>
            </a:r>
            <a:r>
              <a:rPr lang="es-AR" sz="2000" dirty="0" err="1" smtClean="0"/>
              <a:t>the</a:t>
            </a:r>
            <a:r>
              <a:rPr lang="es-AR" sz="2000" dirty="0" smtClean="0"/>
              <a:t> </a:t>
            </a:r>
            <a:r>
              <a:rPr lang="es-AR" sz="2000" dirty="0" err="1" smtClean="0"/>
              <a:t>items</a:t>
            </a:r>
            <a:r>
              <a:rPr lang="es-AR" sz="2000" dirty="0" smtClean="0"/>
              <a:t> </a:t>
            </a:r>
            <a:r>
              <a:rPr lang="es-AR" sz="2000" dirty="0" err="1" smtClean="0"/>
              <a:t>below</a:t>
            </a:r>
            <a:r>
              <a:rPr lang="es-AR" sz="2000" dirty="0" smtClean="0"/>
              <a:t> </a:t>
            </a:r>
            <a:r>
              <a:rPr lang="es-AR" sz="2000" dirty="0" err="1" smtClean="0"/>
              <a:t>that</a:t>
            </a:r>
            <a:r>
              <a:rPr lang="es-AR" sz="2000" dirty="0" smtClean="0"/>
              <a:t> relate to </a:t>
            </a:r>
            <a:r>
              <a:rPr lang="es-AR" sz="2000" dirty="0" err="1" smtClean="0"/>
              <a:t>all</a:t>
            </a:r>
            <a:r>
              <a:rPr lang="es-AR" sz="2000" dirty="0" smtClean="0"/>
              <a:t> </a:t>
            </a:r>
            <a:r>
              <a:rPr lang="es-AR" sz="2000" dirty="0" err="1" smtClean="0"/>
              <a:t>household</a:t>
            </a:r>
            <a:r>
              <a:rPr lang="es-AR" sz="2000" dirty="0" smtClean="0"/>
              <a:t> </a:t>
            </a:r>
            <a:r>
              <a:rPr lang="es-AR" sz="2000" dirty="0" err="1" smtClean="0"/>
              <a:t>members</a:t>
            </a:r>
            <a:r>
              <a:rPr lang="es-AR" sz="2000" dirty="0" smtClean="0"/>
              <a:t>, </a:t>
            </a:r>
            <a:r>
              <a:rPr lang="es-AR" sz="2000" dirty="0" err="1" smtClean="0"/>
              <a:t>including</a:t>
            </a:r>
            <a:r>
              <a:rPr lang="es-AR" sz="2000" dirty="0" smtClean="0"/>
              <a:t> </a:t>
            </a:r>
            <a:r>
              <a:rPr lang="es-AR" sz="2000" dirty="0" err="1" smtClean="0"/>
              <a:t>the</a:t>
            </a:r>
            <a:r>
              <a:rPr lang="es-AR" sz="2000" dirty="0" smtClean="0"/>
              <a:t> </a:t>
            </a:r>
            <a:r>
              <a:rPr lang="es-AR" sz="2000" dirty="0" err="1" smtClean="0"/>
              <a:t>holder</a:t>
            </a:r>
            <a:r>
              <a:rPr lang="es-AR" sz="2000" dirty="0" smtClean="0"/>
              <a:t> and </a:t>
            </a:r>
            <a:r>
              <a:rPr lang="es-AR" sz="2000" dirty="0" err="1" smtClean="0"/>
              <a:t>joint</a:t>
            </a:r>
            <a:r>
              <a:rPr lang="es-AR" sz="2000" dirty="0" smtClean="0"/>
              <a:t> </a:t>
            </a:r>
            <a:r>
              <a:rPr lang="es-AR" sz="2000" dirty="0" err="1" smtClean="0"/>
              <a:t>holders</a:t>
            </a:r>
            <a:r>
              <a:rPr lang="es-AR" sz="2000" dirty="0" smtClean="0"/>
              <a:t>:</a:t>
            </a:r>
            <a:endParaRPr lang="en-US" sz="2000" dirty="0" smtClean="0"/>
          </a:p>
          <a:p>
            <a:pPr marL="82296" indent="0">
              <a:buNone/>
            </a:pPr>
            <a:endParaRPr lang="es-AR" sz="2000" dirty="0" smtClean="0"/>
          </a:p>
        </p:txBody>
      </p:sp>
      <p:sp>
        <p:nvSpPr>
          <p:cNvPr id="4" name="Slide Number Placeholder 3"/>
          <p:cNvSpPr>
            <a:spLocks noGrp="1"/>
          </p:cNvSpPr>
          <p:nvPr>
            <p:ph type="sldNum" sz="quarter" idx="12"/>
          </p:nvPr>
        </p:nvSpPr>
        <p:spPr/>
        <p:txBody>
          <a:bodyPr/>
          <a:lstStyle/>
          <a:p>
            <a:fld id="{823882F3-5F00-432D-A503-AF23A28ACC4E}" type="slidenum">
              <a:rPr lang="es-ES" smtClean="0"/>
              <a:pPr/>
              <a:t>23</a:t>
            </a:fld>
            <a:endParaRPr lang="es-ES"/>
          </a:p>
        </p:txBody>
      </p:sp>
      <p:grpSp>
        <p:nvGrpSpPr>
          <p:cNvPr id="9" name="Group 8"/>
          <p:cNvGrpSpPr/>
          <p:nvPr/>
        </p:nvGrpSpPr>
        <p:grpSpPr>
          <a:xfrm>
            <a:off x="1619672" y="4077072"/>
            <a:ext cx="6624736" cy="720080"/>
            <a:chOff x="609600" y="1220390"/>
            <a:chExt cx="4876800" cy="1225351"/>
          </a:xfrm>
          <a:solidFill>
            <a:srgbClr val="0070C0"/>
          </a:solidFill>
        </p:grpSpPr>
        <p:sp>
          <p:nvSpPr>
            <p:cNvPr id="10" name="Rounded Rectangle 9"/>
            <p:cNvSpPr/>
            <p:nvPr/>
          </p:nvSpPr>
          <p:spPr>
            <a:xfrm>
              <a:off x="609600" y="1220390"/>
              <a:ext cx="4876800" cy="122535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645489" y="1378814"/>
              <a:ext cx="4805022" cy="10669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altLang="zh-TW" sz="2000" b="1" kern="1200" baseline="0" dirty="0" smtClean="0">
                  <a:latin typeface="Cambria" pitchFamily="18" charset="0"/>
                  <a:ea typeface="PMingLiU" pitchFamily="18" charset="-120"/>
                  <a:cs typeface="Arial" pitchFamily="34" charset="0"/>
                </a:rPr>
                <a:t>1004 Area of land owned by sex of the owner</a:t>
              </a:r>
              <a:endParaRPr lang="en-GB" altLang="zh-TW" sz="2000" kern="1200" dirty="0" smtClean="0">
                <a:latin typeface="Cambria" pitchFamily="18" charset="0"/>
              </a:endParaRPr>
            </a:p>
          </p:txBody>
        </p:sp>
      </p:grpSp>
      <p:grpSp>
        <p:nvGrpSpPr>
          <p:cNvPr id="12" name="Group 11"/>
          <p:cNvGrpSpPr/>
          <p:nvPr/>
        </p:nvGrpSpPr>
        <p:grpSpPr>
          <a:xfrm>
            <a:off x="1619672" y="4941168"/>
            <a:ext cx="6624736" cy="648072"/>
            <a:chOff x="609600" y="1220390"/>
            <a:chExt cx="4876800" cy="1225351"/>
          </a:xfrm>
          <a:solidFill>
            <a:srgbClr val="0070C0"/>
          </a:solidFill>
        </p:grpSpPr>
        <p:sp>
          <p:nvSpPr>
            <p:cNvPr id="13" name="Rounded Rectangle 12"/>
            <p:cNvSpPr/>
            <p:nvPr/>
          </p:nvSpPr>
          <p:spPr>
            <a:xfrm>
              <a:off x="609600" y="1220390"/>
              <a:ext cx="4876800" cy="1225351"/>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p:nvPr/>
          </p:nvSpPr>
          <p:spPr>
            <a:xfrm>
              <a:off x="645489" y="1256279"/>
              <a:ext cx="4805022" cy="11535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en-GB" altLang="zh-TW" sz="2000" b="1" kern="1200" baseline="0" dirty="0" smtClean="0">
                  <a:latin typeface="Cambria" pitchFamily="18" charset="0"/>
                  <a:ea typeface="PMingLiU" pitchFamily="18" charset="-120"/>
                  <a:cs typeface="Arial" pitchFamily="34" charset="0"/>
                </a:rPr>
                <a:t>1005 Number </a:t>
              </a:r>
              <a:r>
                <a:rPr lang="en-GB" altLang="zh-TW" sz="2000" b="1" dirty="0" smtClean="0">
                  <a:latin typeface="Cambria" pitchFamily="18" charset="0"/>
                  <a:ea typeface="PMingLiU" pitchFamily="18" charset="-120"/>
                  <a:cs typeface="Arial" pitchFamily="34" charset="0"/>
                </a:rPr>
                <a:t>of livestock owned by sex of the owner </a:t>
              </a:r>
              <a:endParaRPr lang="en-GB" altLang="zh-TW" sz="2000" kern="1200" dirty="0" smtClean="0">
                <a:latin typeface="Cambria" pitchFamily="18" charset="0"/>
              </a:endParaRPr>
            </a:p>
          </p:txBody>
        </p:sp>
      </p:grpSp>
    </p:spTree>
    <p:extLst>
      <p:ext uri="{BB962C8B-B14F-4D97-AF65-F5344CB8AC3E}">
        <p14:creationId xmlns:p14="http://schemas.microsoft.com/office/powerpoint/2010/main" val="21337907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5154" y="980728"/>
            <a:ext cx="8178846" cy="1143000"/>
          </a:xfrm>
        </p:spPr>
        <p:txBody>
          <a:bodyPr>
            <a:noAutofit/>
          </a:bodyPr>
          <a:lstStyle/>
          <a:p>
            <a:r>
              <a:rPr lang="en-US" sz="3600" b="1" dirty="0" smtClean="0">
                <a:solidFill>
                  <a:srgbClr val="0070C0"/>
                </a:solidFill>
                <a:effectLst/>
              </a:rPr>
              <a:t>Item 1004: Area of land owned by sex of the owner</a:t>
            </a:r>
            <a:endParaRPr lang="en-US" sz="3600" b="1" dirty="0">
              <a:solidFill>
                <a:srgbClr val="0070C0"/>
              </a:solidFill>
              <a:effectLst/>
            </a:endParaRPr>
          </a:p>
        </p:txBody>
      </p:sp>
      <p:sp>
        <p:nvSpPr>
          <p:cNvPr id="3" name="2 Marcador de contenido"/>
          <p:cNvSpPr>
            <a:spLocks noGrp="1"/>
          </p:cNvSpPr>
          <p:nvPr>
            <p:ph idx="1"/>
          </p:nvPr>
        </p:nvSpPr>
        <p:spPr>
          <a:xfrm>
            <a:off x="971600" y="2276872"/>
            <a:ext cx="4464496" cy="4248472"/>
          </a:xfrm>
        </p:spPr>
        <p:txBody>
          <a:bodyPr>
            <a:noAutofit/>
          </a:bodyPr>
          <a:lstStyle/>
          <a:p>
            <a:pPr marL="365125" indent="-365125">
              <a:lnSpc>
                <a:spcPct val="100000"/>
              </a:lnSpc>
              <a:spcBef>
                <a:spcPts val="0"/>
              </a:spcBef>
              <a:buNone/>
            </a:pPr>
            <a:r>
              <a:rPr lang="en-US" sz="1800" b="1" dirty="0" smtClean="0">
                <a:solidFill>
                  <a:srgbClr val="0070C0"/>
                </a:solidFill>
              </a:rPr>
              <a:t>Type: </a:t>
            </a:r>
            <a:r>
              <a:rPr lang="en-US" sz="1800" b="1" dirty="0" smtClean="0"/>
              <a:t>Additional item </a:t>
            </a:r>
            <a:endParaRPr lang="en-US" sz="1800" b="1" dirty="0" smtClean="0">
              <a:solidFill>
                <a:schemeClr val="accent5">
                  <a:lumMod val="75000"/>
                </a:schemeClr>
              </a:solidFill>
            </a:endParaRPr>
          </a:p>
          <a:p>
            <a:pPr marL="365125" indent="-365125">
              <a:lnSpc>
                <a:spcPct val="100000"/>
              </a:lnSpc>
              <a:spcBef>
                <a:spcPts val="0"/>
              </a:spcBef>
              <a:buNone/>
            </a:pPr>
            <a:r>
              <a:rPr lang="en-US" sz="1800" b="1" dirty="0" smtClean="0">
                <a:solidFill>
                  <a:srgbClr val="0070C0"/>
                </a:solidFill>
              </a:rPr>
              <a:t>Reference period: </a:t>
            </a:r>
            <a:r>
              <a:rPr lang="en-US" sz="1800" dirty="0" smtClean="0"/>
              <a:t>Census reference year.</a:t>
            </a:r>
          </a:p>
          <a:p>
            <a:pPr marL="365125" indent="-365125">
              <a:lnSpc>
                <a:spcPct val="100000"/>
              </a:lnSpc>
              <a:spcBef>
                <a:spcPts val="0"/>
              </a:spcBef>
              <a:buNone/>
            </a:pPr>
            <a:endParaRPr lang="en-US" sz="1800" b="1" dirty="0" smtClean="0">
              <a:solidFill>
                <a:schemeClr val="accent5">
                  <a:lumMod val="75000"/>
                </a:schemeClr>
              </a:solidFill>
            </a:endParaRPr>
          </a:p>
          <a:p>
            <a:pPr marL="0" indent="-365125">
              <a:lnSpc>
                <a:spcPct val="100000"/>
              </a:lnSpc>
              <a:spcBef>
                <a:spcPts val="0"/>
              </a:spcBef>
              <a:buNone/>
            </a:pPr>
            <a:r>
              <a:rPr lang="en-US" sz="1800" b="1" dirty="0" smtClean="0">
                <a:solidFill>
                  <a:srgbClr val="0070C0"/>
                </a:solidFill>
              </a:rPr>
              <a:t>Concept: </a:t>
            </a:r>
            <a:r>
              <a:rPr lang="en-US" sz="1800" dirty="0" smtClean="0"/>
              <a:t>This item refers to </a:t>
            </a:r>
            <a:r>
              <a:rPr lang="en-US" sz="1800" u="sng" dirty="0" smtClean="0"/>
              <a:t>ownership</a:t>
            </a:r>
            <a:r>
              <a:rPr lang="en-US" sz="1800" dirty="0" smtClean="0"/>
              <a:t> of land. It applies </a:t>
            </a:r>
            <a:r>
              <a:rPr lang="en-GB" sz="1800" dirty="0"/>
              <a:t>only to that part </a:t>
            </a:r>
            <a:r>
              <a:rPr lang="en-GB" sz="1800" dirty="0" smtClean="0"/>
              <a:t>of </a:t>
            </a:r>
            <a:r>
              <a:rPr lang="en-GB" sz="1800" dirty="0"/>
              <a:t>the  holding’s  land  which is owned by household members, including the holder</a:t>
            </a:r>
            <a:r>
              <a:rPr lang="en-GB" sz="1800" dirty="0" smtClean="0"/>
              <a:t>.</a:t>
            </a:r>
          </a:p>
          <a:p>
            <a:pPr marL="365125" indent="-365125">
              <a:lnSpc>
                <a:spcPct val="100000"/>
              </a:lnSpc>
              <a:spcBef>
                <a:spcPts val="0"/>
              </a:spcBef>
              <a:buNone/>
            </a:pPr>
            <a:r>
              <a:rPr lang="en-GB" sz="1800" dirty="0" smtClean="0"/>
              <a:t> </a:t>
            </a:r>
            <a:endParaRPr lang="en-US" sz="1800" b="1" dirty="0" smtClean="0">
              <a:solidFill>
                <a:schemeClr val="accent5">
                  <a:lumMod val="75000"/>
                </a:schemeClr>
              </a:solidFill>
            </a:endParaRPr>
          </a:p>
          <a:p>
            <a:pPr marL="0">
              <a:lnSpc>
                <a:spcPct val="100000"/>
              </a:lnSpc>
              <a:spcBef>
                <a:spcPts val="0"/>
              </a:spcBef>
              <a:buNone/>
            </a:pPr>
            <a:r>
              <a:rPr lang="en-US" sz="1800" b="1" dirty="0" smtClean="0">
                <a:solidFill>
                  <a:srgbClr val="0070C0"/>
                </a:solidFill>
              </a:rPr>
              <a:t>Note: </a:t>
            </a:r>
            <a:r>
              <a:rPr lang="en-GB" sz="1800" dirty="0"/>
              <a:t>Countries  are recommended to use the ownership forms that are most appropriate to their circumstances but fitting into one of the broad land tenure categories, “Legal ownership or legal owner-like possession” and “Non-legal ownership or non-legal owner-like possession</a:t>
            </a:r>
            <a:r>
              <a:rPr lang="en-GB" sz="1800" dirty="0" smtClean="0"/>
              <a:t>” described in Theme #2, Land.</a:t>
            </a:r>
          </a:p>
          <a:p>
            <a:pPr>
              <a:lnSpc>
                <a:spcPct val="100000"/>
              </a:lnSpc>
              <a:spcBef>
                <a:spcPts val="0"/>
              </a:spcBef>
              <a:buFont typeface="Wingdings" pitchFamily="2" charset="2"/>
              <a:buChar char="Ø"/>
            </a:pPr>
            <a:endParaRPr lang="en-US" sz="1800" dirty="0"/>
          </a:p>
        </p:txBody>
      </p:sp>
      <p:sp>
        <p:nvSpPr>
          <p:cNvPr id="4" name="Slide Number Placeholder 3"/>
          <p:cNvSpPr>
            <a:spLocks noGrp="1"/>
          </p:cNvSpPr>
          <p:nvPr>
            <p:ph type="sldNum" sz="quarter" idx="12"/>
          </p:nvPr>
        </p:nvSpPr>
        <p:spPr/>
        <p:txBody>
          <a:bodyPr/>
          <a:lstStyle/>
          <a:p>
            <a:fld id="{823882F3-5F00-432D-A503-AF23A28ACC4E}" type="slidenum">
              <a:rPr lang="es-ES" smtClean="0"/>
              <a:pPr/>
              <a:t>24</a:t>
            </a:fld>
            <a:endParaRPr lang="es-ES"/>
          </a:p>
        </p:txBody>
      </p:sp>
      <p:graphicFrame>
        <p:nvGraphicFramePr>
          <p:cNvPr id="5" name="Diagram 4"/>
          <p:cNvGraphicFramePr/>
          <p:nvPr/>
        </p:nvGraphicFramePr>
        <p:xfrm>
          <a:off x="5436096" y="1628800"/>
          <a:ext cx="33596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652120" y="6136268"/>
            <a:ext cx="3240360" cy="600164"/>
          </a:xfrm>
          <a:prstGeom prst="rect">
            <a:avLst/>
          </a:prstGeom>
          <a:noFill/>
        </p:spPr>
        <p:txBody>
          <a:bodyPr wrap="square" rtlCol="0">
            <a:spAutoFit/>
          </a:bodyPr>
          <a:lstStyle/>
          <a:p>
            <a:r>
              <a:rPr lang="en-US" sz="1100" i="1" dirty="0" smtClean="0"/>
              <a:t>* If an area is owned jointly by more than one household member,  then it should be recorded as owned by each of them;</a:t>
            </a:r>
            <a:endParaRPr lang="es-AR" sz="1100" i="1" dirty="0"/>
          </a:p>
        </p:txBody>
      </p:sp>
      <p:grpSp>
        <p:nvGrpSpPr>
          <p:cNvPr id="8" name="Group 7"/>
          <p:cNvGrpSpPr>
            <a:grpSpLocks/>
          </p:cNvGrpSpPr>
          <p:nvPr/>
        </p:nvGrpSpPr>
        <p:grpSpPr bwMode="auto">
          <a:xfrm rot="1234270" flipH="1">
            <a:off x="3051356" y="2023671"/>
            <a:ext cx="1120522" cy="564969"/>
            <a:chOff x="1305" y="3420"/>
            <a:chExt cx="1680" cy="1028"/>
          </a:xfrm>
        </p:grpSpPr>
        <p:sp>
          <p:nvSpPr>
            <p:cNvPr id="9"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0"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Tree>
    <p:extLst>
      <p:ext uri="{BB962C8B-B14F-4D97-AF65-F5344CB8AC3E}">
        <p14:creationId xmlns:p14="http://schemas.microsoft.com/office/powerpoint/2010/main" val="27375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80728"/>
            <a:ext cx="7776864" cy="1143000"/>
          </a:xfrm>
        </p:spPr>
        <p:txBody>
          <a:bodyPr anchor="t">
            <a:normAutofit fontScale="90000"/>
          </a:bodyPr>
          <a:lstStyle/>
          <a:p>
            <a:r>
              <a:rPr lang="en-US" sz="3600" b="1" dirty="0" smtClean="0">
                <a:solidFill>
                  <a:srgbClr val="0070C0"/>
                </a:solidFill>
                <a:effectLst/>
              </a:rPr>
              <a:t>Item 1005: Number of livestock by sex of the owner.</a:t>
            </a:r>
            <a:r>
              <a:rPr lang="en-US" dirty="0" smtClean="0">
                <a:solidFill>
                  <a:srgbClr val="0070C0"/>
                </a:solidFill>
                <a:effectLst/>
              </a:rPr>
              <a:t/>
            </a:r>
            <a:br>
              <a:rPr lang="en-US" dirty="0" smtClean="0">
                <a:solidFill>
                  <a:srgbClr val="0070C0"/>
                </a:solidFill>
                <a:effectLst/>
              </a:rPr>
            </a:br>
            <a:endParaRPr lang="en-US" b="1" dirty="0">
              <a:solidFill>
                <a:srgbClr val="0070C0"/>
              </a:solidFill>
              <a:effectLst/>
            </a:endParaRPr>
          </a:p>
        </p:txBody>
      </p:sp>
      <p:sp>
        <p:nvSpPr>
          <p:cNvPr id="3" name="2 Marcador de contenido"/>
          <p:cNvSpPr>
            <a:spLocks noGrp="1"/>
          </p:cNvSpPr>
          <p:nvPr>
            <p:ph idx="1"/>
          </p:nvPr>
        </p:nvSpPr>
        <p:spPr>
          <a:xfrm>
            <a:off x="1115616" y="2276872"/>
            <a:ext cx="3960440" cy="3888432"/>
          </a:xfrm>
        </p:spPr>
        <p:txBody>
          <a:bodyPr>
            <a:noAutofit/>
          </a:bodyPr>
          <a:lstStyle/>
          <a:p>
            <a:pPr marL="95250" lvl="1" indent="0">
              <a:lnSpc>
                <a:spcPct val="100000"/>
              </a:lnSpc>
              <a:buNone/>
            </a:pPr>
            <a:r>
              <a:rPr lang="en-US" sz="1700" b="1" dirty="0" smtClean="0">
                <a:solidFill>
                  <a:srgbClr val="0070C0"/>
                </a:solidFill>
              </a:rPr>
              <a:t>Type: </a:t>
            </a:r>
            <a:r>
              <a:rPr lang="en-US" sz="1700" b="1" dirty="0" smtClean="0"/>
              <a:t>Additional item </a:t>
            </a:r>
            <a:endParaRPr lang="en-US" sz="1700" b="1" dirty="0" smtClean="0">
              <a:solidFill>
                <a:schemeClr val="accent5">
                  <a:lumMod val="75000"/>
                </a:schemeClr>
              </a:solidFill>
              <a:effectLst>
                <a:outerShdw blurRad="38100" dist="38100" dir="2700000" algn="tl">
                  <a:srgbClr val="000000">
                    <a:alpha val="43137"/>
                  </a:srgbClr>
                </a:outerShdw>
              </a:effectLst>
            </a:endParaRPr>
          </a:p>
          <a:p>
            <a:pPr marL="95250" indent="0">
              <a:lnSpc>
                <a:spcPct val="100000"/>
              </a:lnSpc>
              <a:spcBef>
                <a:spcPts val="600"/>
              </a:spcBef>
              <a:buNone/>
            </a:pPr>
            <a:r>
              <a:rPr lang="en-US" sz="1700" b="1" dirty="0" smtClean="0">
                <a:solidFill>
                  <a:srgbClr val="0070C0"/>
                </a:solidFill>
              </a:rPr>
              <a:t>Reference period: </a:t>
            </a:r>
            <a:r>
              <a:rPr lang="en-US" sz="1700" dirty="0" smtClean="0"/>
              <a:t>Census reference day.</a:t>
            </a:r>
          </a:p>
          <a:p>
            <a:pPr marL="95250" indent="0">
              <a:lnSpc>
                <a:spcPct val="100000"/>
              </a:lnSpc>
              <a:spcBef>
                <a:spcPts val="600"/>
              </a:spcBef>
              <a:buNone/>
            </a:pPr>
            <a:endParaRPr lang="en-US" sz="1700" b="1" dirty="0" smtClean="0">
              <a:solidFill>
                <a:schemeClr val="accent5">
                  <a:lumMod val="75000"/>
                </a:schemeClr>
              </a:solidFill>
              <a:effectLst>
                <a:outerShdw blurRad="38100" dist="38100" dir="2700000" algn="tl">
                  <a:srgbClr val="000000">
                    <a:alpha val="43137"/>
                  </a:srgbClr>
                </a:outerShdw>
              </a:effectLst>
            </a:endParaRPr>
          </a:p>
          <a:p>
            <a:pPr marL="95250" indent="0">
              <a:lnSpc>
                <a:spcPct val="100000"/>
              </a:lnSpc>
              <a:buNone/>
            </a:pPr>
            <a:r>
              <a:rPr lang="en-US" sz="1700" b="1" dirty="0" smtClean="0">
                <a:solidFill>
                  <a:srgbClr val="0070C0"/>
                </a:solidFill>
              </a:rPr>
              <a:t>Concept: </a:t>
            </a:r>
            <a:r>
              <a:rPr lang="en-GB" sz="1700" dirty="0"/>
              <a:t>This item applies only to the number of the livestock being  kept  on the holding that are owned by household members, including  the  holder. </a:t>
            </a:r>
            <a:r>
              <a:rPr lang="en-GB" sz="1700" dirty="0" smtClean="0"/>
              <a:t>Countries </a:t>
            </a:r>
            <a:r>
              <a:rPr lang="en-GB" sz="1700" dirty="0"/>
              <a:t>should  decide  which forms of ownership to investigate</a:t>
            </a:r>
            <a:r>
              <a:rPr lang="en-GB" sz="1700" dirty="0" smtClean="0"/>
              <a:t>.</a:t>
            </a:r>
          </a:p>
          <a:p>
            <a:pPr marL="95250" indent="0">
              <a:lnSpc>
                <a:spcPct val="100000"/>
              </a:lnSpc>
              <a:buNone/>
            </a:pPr>
            <a:endParaRPr lang="en-GB" sz="1700" dirty="0" smtClean="0"/>
          </a:p>
          <a:p>
            <a:pPr marL="95250" indent="0">
              <a:lnSpc>
                <a:spcPct val="100000"/>
              </a:lnSpc>
              <a:buNone/>
            </a:pPr>
            <a:r>
              <a:rPr lang="en-GB" sz="1700" b="1" dirty="0" smtClean="0">
                <a:solidFill>
                  <a:srgbClr val="0070C0"/>
                </a:solidFill>
              </a:rPr>
              <a:t>Note:  </a:t>
            </a:r>
            <a:r>
              <a:rPr lang="en-GB" sz="1700" dirty="0" smtClean="0"/>
              <a:t>It may be suitable to group the livestock in broad categories, the ones suggested for item 1003 may be used.</a:t>
            </a:r>
            <a:endParaRPr lang="en-US" sz="1700" b="1" dirty="0" smtClean="0">
              <a:solidFill>
                <a:schemeClr val="accent5">
                  <a:lumMod val="75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823882F3-5F00-432D-A503-AF23A28ACC4E}" type="slidenum">
              <a:rPr lang="es-ES" smtClean="0"/>
              <a:pPr/>
              <a:t>25</a:t>
            </a:fld>
            <a:endParaRPr lang="es-ES"/>
          </a:p>
        </p:txBody>
      </p:sp>
      <p:graphicFrame>
        <p:nvGraphicFramePr>
          <p:cNvPr id="8" name="Diagram 7"/>
          <p:cNvGraphicFramePr/>
          <p:nvPr/>
        </p:nvGraphicFramePr>
        <p:xfrm>
          <a:off x="5436096" y="1628800"/>
          <a:ext cx="3359696"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508104" y="6165304"/>
            <a:ext cx="3240360" cy="600164"/>
          </a:xfrm>
          <a:prstGeom prst="rect">
            <a:avLst/>
          </a:prstGeom>
          <a:noFill/>
        </p:spPr>
        <p:txBody>
          <a:bodyPr wrap="square" rtlCol="0">
            <a:spAutoFit/>
          </a:bodyPr>
          <a:lstStyle/>
          <a:p>
            <a:r>
              <a:rPr lang="en-US" sz="1100" i="1" dirty="0" smtClean="0"/>
              <a:t>* If a livestock item is owned jointly by more than one household member,  then it should be recorded as owned by each of them.</a:t>
            </a:r>
            <a:endParaRPr lang="es-AR" sz="1100" i="1" dirty="0"/>
          </a:p>
        </p:txBody>
      </p:sp>
      <p:grpSp>
        <p:nvGrpSpPr>
          <p:cNvPr id="7" name="Group 6"/>
          <p:cNvGrpSpPr>
            <a:grpSpLocks/>
          </p:cNvGrpSpPr>
          <p:nvPr/>
        </p:nvGrpSpPr>
        <p:grpSpPr bwMode="auto">
          <a:xfrm rot="1234270" flipH="1">
            <a:off x="3267379" y="2023671"/>
            <a:ext cx="1120522" cy="564969"/>
            <a:chOff x="1305" y="3420"/>
            <a:chExt cx="1680" cy="1028"/>
          </a:xfrm>
        </p:grpSpPr>
        <p:sp>
          <p:nvSpPr>
            <p:cNvPr id="10"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1"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Tree>
    <p:extLst>
      <p:ext uri="{BB962C8B-B14F-4D97-AF65-F5344CB8AC3E}">
        <p14:creationId xmlns:p14="http://schemas.microsoft.com/office/powerpoint/2010/main" val="76376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27376" y="260648"/>
            <a:ext cx="5616624" cy="747907"/>
          </a:xfrm>
        </p:spPr>
        <p:txBody>
          <a:bodyPr>
            <a:noAutofit/>
          </a:bodyPr>
          <a:lstStyle/>
          <a:p>
            <a:r>
              <a:rPr lang="en-US" sz="4200" b="1" dirty="0" smtClean="0">
                <a:solidFill>
                  <a:srgbClr val="0070C0"/>
                </a:solidFill>
                <a:effectLst/>
              </a:rPr>
              <a:t>Country </a:t>
            </a:r>
            <a:r>
              <a:rPr lang="en-US" sz="4200" b="1" dirty="0" smtClean="0">
                <a:solidFill>
                  <a:srgbClr val="0070C0"/>
                </a:solidFill>
                <a:effectLst/>
              </a:rPr>
              <a:t>experience</a:t>
            </a:r>
            <a:endParaRPr lang="en-US" sz="4200" b="1" dirty="0">
              <a:solidFill>
                <a:srgbClr val="0070C0"/>
              </a:solidFill>
              <a:effectLst/>
            </a:endParaRPr>
          </a:p>
        </p:txBody>
      </p:sp>
      <p:sp>
        <p:nvSpPr>
          <p:cNvPr id="3" name="2 Marcador de contenido"/>
          <p:cNvSpPr>
            <a:spLocks noGrp="1"/>
          </p:cNvSpPr>
          <p:nvPr>
            <p:ph idx="1"/>
          </p:nvPr>
        </p:nvSpPr>
        <p:spPr>
          <a:xfrm>
            <a:off x="1080120" y="2276872"/>
            <a:ext cx="7884368" cy="4288904"/>
          </a:xfrm>
        </p:spPr>
        <p:txBody>
          <a:bodyPr>
            <a:noAutofit/>
          </a:bodyPr>
          <a:lstStyle/>
          <a:p>
            <a:pPr>
              <a:buNone/>
            </a:pPr>
            <a:r>
              <a:rPr lang="en-US" sz="2500" b="1" dirty="0" smtClean="0">
                <a:solidFill>
                  <a:srgbClr val="0070C0"/>
                </a:solidFill>
              </a:rPr>
              <a:t>2007 St Lucia Census of agriculture and fisheries </a:t>
            </a:r>
          </a:p>
          <a:p>
            <a:pPr marL="0" indent="-180000">
              <a:lnSpc>
                <a:spcPct val="100000"/>
              </a:lnSpc>
              <a:buNone/>
            </a:pPr>
            <a:r>
              <a:rPr lang="en-US" sz="1800" b="1" dirty="0" smtClean="0"/>
              <a:t>Section J</a:t>
            </a:r>
            <a:r>
              <a:rPr lang="en-US" sz="1800" dirty="0" smtClean="0"/>
              <a:t> of the census questionnaire collected information about persons responsible for managerial decisions by means of two questions in form of tables:</a:t>
            </a:r>
          </a:p>
          <a:p>
            <a:pPr marL="0" indent="-180000">
              <a:lnSpc>
                <a:spcPct val="100000"/>
              </a:lnSpc>
              <a:buNone/>
            </a:pPr>
            <a:endParaRPr lang="en-US" sz="1000" dirty="0" smtClean="0"/>
          </a:p>
          <a:p>
            <a:pPr>
              <a:lnSpc>
                <a:spcPct val="120000"/>
              </a:lnSpc>
              <a:buNone/>
            </a:pPr>
            <a:r>
              <a:rPr lang="en-US" sz="1700" b="1" dirty="0" smtClean="0"/>
              <a:t>Q.37 State sex and age of person mainly responsible for farming activities. </a:t>
            </a:r>
            <a:r>
              <a:rPr lang="en-US" sz="1700" dirty="0" smtClean="0"/>
              <a:t>It opened in 10 options: </a:t>
            </a:r>
            <a:r>
              <a:rPr lang="en-US" sz="1700" i="1" dirty="0" smtClean="0"/>
              <a:t>1) Permanent crops; 2) Temporary crops; 3) Cattle; 4) Pigs; 5) Poultry; 6) Sheep; 7) Goats; 8) Rabbits; 9) Beehives; 10) Other animals.</a:t>
            </a:r>
          </a:p>
          <a:p>
            <a:pPr>
              <a:lnSpc>
                <a:spcPct val="120000"/>
              </a:lnSpc>
              <a:buNone/>
            </a:pPr>
            <a:endParaRPr lang="en-US" sz="1000" i="1" dirty="0" smtClean="0"/>
          </a:p>
          <a:p>
            <a:pPr>
              <a:lnSpc>
                <a:spcPct val="120000"/>
              </a:lnSpc>
              <a:buNone/>
            </a:pPr>
            <a:r>
              <a:rPr lang="en-US" sz="1700" b="1" dirty="0" smtClean="0"/>
              <a:t>Q.38</a:t>
            </a:r>
            <a:r>
              <a:rPr lang="en-US" sz="1700" dirty="0" smtClean="0"/>
              <a:t> </a:t>
            </a:r>
            <a:r>
              <a:rPr lang="en-US" sz="1700" b="1" dirty="0" smtClean="0"/>
              <a:t>State other activities of household members during 2006 and the number of members involved by sex according to income obtained</a:t>
            </a:r>
            <a:r>
              <a:rPr lang="en-US" sz="1700" dirty="0" smtClean="0"/>
              <a:t>. It was opened in 15 economic activities accordingly to ISIC (Rev. 3) and for each activity, the number of males and number of females either obtaining and not obtaining any income was recorded.</a:t>
            </a:r>
            <a:endParaRPr lang="en-US" sz="1700" dirty="0"/>
          </a:p>
        </p:txBody>
      </p:sp>
      <p:sp>
        <p:nvSpPr>
          <p:cNvPr id="4" name="Rectangle 3"/>
          <p:cNvSpPr/>
          <p:nvPr/>
        </p:nvSpPr>
        <p:spPr>
          <a:xfrm>
            <a:off x="1037612" y="980728"/>
            <a:ext cx="7776864" cy="1246495"/>
          </a:xfrm>
          <a:prstGeom prst="rect">
            <a:avLst/>
          </a:prstGeom>
        </p:spPr>
        <p:txBody>
          <a:bodyPr wrap="square">
            <a:spAutoFit/>
          </a:bodyPr>
          <a:lstStyle/>
          <a:p>
            <a:pPr algn="just"/>
            <a:r>
              <a:rPr lang="en-US" sz="1500" i="1" dirty="0" smtClean="0">
                <a:latin typeface="Times" pitchFamily="18" charset="0"/>
              </a:rPr>
              <a:t>Country example refers to the implementation of the theme “Management of the holding” from the WCA 2010 Programme. Therefore they use concepts and items from that Programme. According to the assessment about the accomplishment of the WCA 2010 recommendations, only a few countries took information on the Theme “Management of the holding”. In particular, there was no example in our region. Therefore an example from other region is given</a:t>
            </a:r>
            <a:endParaRPr lang="es-AR" sz="1500" i="1" dirty="0">
              <a:latin typeface="Times" pitchFamily="18" charset="0"/>
            </a:endParaRPr>
          </a:p>
        </p:txBody>
      </p:sp>
      <p:sp>
        <p:nvSpPr>
          <p:cNvPr id="5" name="Slide Number Placeholder 4"/>
          <p:cNvSpPr>
            <a:spLocks noGrp="1"/>
          </p:cNvSpPr>
          <p:nvPr>
            <p:ph type="sldNum" sz="quarter" idx="12"/>
          </p:nvPr>
        </p:nvSpPr>
        <p:spPr/>
        <p:txBody>
          <a:bodyPr/>
          <a:lstStyle/>
          <a:p>
            <a:fld id="{823882F3-5F00-432D-A503-AF23A28ACC4E}" type="slidenum">
              <a:rPr lang="es-ES" smtClean="0"/>
              <a:pPr/>
              <a:t>26</a:t>
            </a:fld>
            <a:endParaRPr lang="es-ES"/>
          </a:p>
        </p:txBody>
      </p:sp>
    </p:spTree>
    <p:extLst>
      <p:ext uri="{BB962C8B-B14F-4D97-AF65-F5344CB8AC3E}">
        <p14:creationId xmlns:p14="http://schemas.microsoft.com/office/powerpoint/2010/main" val="2163112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FMUR. Red de Estudios de Familia de Murcia."/>
          <p:cNvPicPr/>
          <p:nvPr/>
        </p:nvPicPr>
        <p:blipFill>
          <a:blip r:embed="rId2" cstate="print"/>
          <a:srcRect/>
          <a:stretch>
            <a:fillRect/>
          </a:stretch>
        </p:blipFill>
        <p:spPr bwMode="auto">
          <a:xfrm>
            <a:off x="3419872" y="2780928"/>
            <a:ext cx="5724128" cy="4077072"/>
          </a:xfrm>
          <a:prstGeom prst="teardrop">
            <a:avLst/>
          </a:prstGeom>
          <a:noFill/>
          <a:ln w="9525">
            <a:noFill/>
            <a:miter lim="800000"/>
            <a:headEnd/>
            <a:tailEnd/>
          </a:ln>
        </p:spPr>
      </p:pic>
      <p:sp>
        <p:nvSpPr>
          <p:cNvPr id="4" name="3 Título"/>
          <p:cNvSpPr>
            <a:spLocks noGrp="1"/>
          </p:cNvSpPr>
          <p:nvPr>
            <p:ph type="title"/>
          </p:nvPr>
        </p:nvSpPr>
        <p:spPr>
          <a:xfrm>
            <a:off x="611560" y="1196752"/>
            <a:ext cx="8229600" cy="1143000"/>
          </a:xfrm>
        </p:spPr>
        <p:txBody>
          <a:bodyPr>
            <a:normAutofit/>
          </a:bodyPr>
          <a:lstStyle/>
          <a:p>
            <a:pPr algn="ctr"/>
            <a:r>
              <a:rPr lang="en-US" sz="5400" b="1" dirty="0" smtClean="0">
                <a:solidFill>
                  <a:srgbClr val="00B0F0"/>
                </a:solidFill>
                <a:effectLst>
                  <a:outerShdw blurRad="38100" dist="38100" dir="2700000" algn="tl">
                    <a:srgbClr val="000000">
                      <a:alpha val="43137"/>
                    </a:srgbClr>
                  </a:outerShdw>
                  <a:reflection blurRad="12700" stA="48000" endA="300" endPos="55000" dir="5400000" sy="-90000" algn="bl" rotWithShape="0"/>
                </a:effectLst>
              </a:rPr>
              <a:t>MANY THANKS</a:t>
            </a:r>
            <a:endParaRPr lang="en-US" sz="5400" b="1" dirty="0">
              <a:solidFill>
                <a:srgbClr val="00B0F0"/>
              </a:solidFill>
              <a:effectLst>
                <a:outerShdw blurRad="38100" dist="38100" dir="2700000" algn="tl">
                  <a:srgbClr val="000000">
                    <a:alpha val="43137"/>
                  </a:srgbClr>
                </a:outerShdw>
                <a:reflection blurRad="12700" stA="48000" endA="300" endPos="55000" dir="5400000" sy="-90000" algn="bl" rotWithShape="0"/>
              </a:effectLst>
            </a:endParaRPr>
          </a:p>
        </p:txBody>
      </p:sp>
      <p:sp>
        <p:nvSpPr>
          <p:cNvPr id="2" name="Slide Number Placeholder 1"/>
          <p:cNvSpPr>
            <a:spLocks noGrp="1"/>
          </p:cNvSpPr>
          <p:nvPr>
            <p:ph type="sldNum" sz="quarter" idx="12"/>
          </p:nvPr>
        </p:nvSpPr>
        <p:spPr/>
        <p:txBody>
          <a:bodyPr/>
          <a:lstStyle/>
          <a:p>
            <a:fld id="{823882F3-5F00-432D-A503-AF23A28ACC4E}" type="slidenum">
              <a:rPr lang="es-ES" smtClean="0"/>
              <a:pPr/>
              <a:t>27</a:t>
            </a:fld>
            <a:endParaRPr lang="es-E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3960440" cy="838200"/>
          </a:xfrm>
        </p:spPr>
        <p:txBody>
          <a:bodyPr anchor="t">
            <a:normAutofit/>
          </a:bodyPr>
          <a:lstStyle/>
          <a:p>
            <a:r>
              <a:rPr lang="en-US" sz="4000" b="1" dirty="0">
                <a:solidFill>
                  <a:schemeClr val="tx2">
                    <a:satMod val="130000"/>
                  </a:schemeClr>
                </a:solidFill>
                <a:latin typeface="Calibri" pitchFamily="34" charset="0"/>
                <a:cs typeface="+mj-cs"/>
              </a:rPr>
              <a:t>Background</a:t>
            </a:r>
          </a:p>
        </p:txBody>
      </p:sp>
      <p:sp>
        <p:nvSpPr>
          <p:cNvPr id="3" name="2 Marcador de contenido"/>
          <p:cNvSpPr>
            <a:spLocks noGrp="1"/>
          </p:cNvSpPr>
          <p:nvPr>
            <p:ph idx="1"/>
          </p:nvPr>
        </p:nvSpPr>
        <p:spPr>
          <a:xfrm>
            <a:off x="755576" y="1772816"/>
            <a:ext cx="5688632" cy="4895056"/>
          </a:xfrm>
        </p:spPr>
        <p:txBody>
          <a:bodyPr>
            <a:noAutofit/>
          </a:bodyPr>
          <a:lstStyle/>
          <a:p>
            <a:pPr marL="447675" indent="-180975">
              <a:lnSpc>
                <a:spcPct val="100000"/>
              </a:lnSpc>
              <a:buClrTx/>
              <a:buFont typeface="Arial" panose="020B0604020202020204" pitchFamily="34" charset="0"/>
              <a:buChar char="•"/>
            </a:pPr>
            <a:r>
              <a:rPr lang="en-US" sz="1900" b="1" dirty="0">
                <a:solidFill>
                  <a:srgbClr val="0070C0"/>
                </a:solidFill>
              </a:rPr>
              <a:t>Theme 8 </a:t>
            </a:r>
            <a:r>
              <a:rPr lang="en-US" sz="1900" dirty="0"/>
              <a:t>refers to information about the household members. Therefore, it applies only to holdings belonging to the household sector</a:t>
            </a:r>
            <a:r>
              <a:rPr lang="en-US" sz="1900" dirty="0" smtClean="0"/>
              <a:t>.</a:t>
            </a:r>
          </a:p>
          <a:p>
            <a:pPr marL="447675" indent="-180975">
              <a:lnSpc>
                <a:spcPct val="100000"/>
              </a:lnSpc>
              <a:buClrTx/>
              <a:buNone/>
            </a:pPr>
            <a:endParaRPr lang="en-US" sz="1000" dirty="0"/>
          </a:p>
          <a:p>
            <a:pPr marL="447675" indent="-180975">
              <a:lnSpc>
                <a:spcPct val="100000"/>
              </a:lnSpc>
              <a:buClrTx/>
              <a:buFont typeface="Arial" panose="020B0604020202020204" pitchFamily="34" charset="0"/>
              <a:buChar char="•"/>
            </a:pPr>
            <a:r>
              <a:rPr lang="en-US" sz="1900" b="1" dirty="0" smtClean="0">
                <a:solidFill>
                  <a:srgbClr val="0070C0"/>
                </a:solidFill>
              </a:rPr>
              <a:t>Main </a:t>
            </a:r>
            <a:r>
              <a:rPr lang="en-US" sz="1900" b="1" dirty="0">
                <a:solidFill>
                  <a:srgbClr val="0070C0"/>
                </a:solidFill>
              </a:rPr>
              <a:t>items </a:t>
            </a:r>
            <a:r>
              <a:rPr lang="en-US" sz="1900" dirty="0" smtClean="0"/>
              <a:t>of </a:t>
            </a:r>
            <a:r>
              <a:rPr lang="en-US" sz="1900" dirty="0"/>
              <a:t>the WCA Programme 2010 </a:t>
            </a:r>
            <a:r>
              <a:rPr lang="en-US" sz="1900" dirty="0" smtClean="0"/>
              <a:t>are retained and </a:t>
            </a:r>
            <a:r>
              <a:rPr lang="en-US" sz="1900" b="1" dirty="0" smtClean="0">
                <a:solidFill>
                  <a:srgbClr val="0070C0"/>
                </a:solidFill>
              </a:rPr>
              <a:t>a </a:t>
            </a:r>
            <a:r>
              <a:rPr lang="en-US" sz="1900" b="1" dirty="0">
                <a:solidFill>
                  <a:srgbClr val="0070C0"/>
                </a:solidFill>
              </a:rPr>
              <a:t>new </a:t>
            </a:r>
            <a:r>
              <a:rPr lang="en-US" sz="1900" b="1" dirty="0" smtClean="0">
                <a:solidFill>
                  <a:srgbClr val="0070C0"/>
                </a:solidFill>
              </a:rPr>
              <a:t>item is added</a:t>
            </a:r>
            <a:r>
              <a:rPr lang="en-US" sz="1900" b="1" dirty="0" smtClean="0"/>
              <a:t>:</a:t>
            </a:r>
            <a:r>
              <a:rPr lang="en-US" sz="1900" dirty="0" smtClean="0"/>
              <a:t> </a:t>
            </a:r>
            <a:r>
              <a:rPr lang="en-US" sz="1900" i="1" dirty="0"/>
              <a:t>“Agricultural training/education of the holder</a:t>
            </a:r>
            <a:r>
              <a:rPr lang="en-US" sz="1900" i="1" dirty="0" smtClean="0"/>
              <a:t>”.</a:t>
            </a:r>
          </a:p>
          <a:p>
            <a:pPr marL="447675" indent="-180975">
              <a:lnSpc>
                <a:spcPct val="100000"/>
              </a:lnSpc>
              <a:buClrTx/>
              <a:buNone/>
            </a:pPr>
            <a:endParaRPr lang="en-US" sz="1000" i="1" dirty="0"/>
          </a:p>
          <a:p>
            <a:pPr marL="447675" indent="-180975">
              <a:lnSpc>
                <a:spcPct val="100000"/>
              </a:lnSpc>
              <a:buClrTx/>
              <a:buFont typeface="Arial" panose="020B0604020202020204" pitchFamily="34" charset="0"/>
              <a:buChar char="•"/>
            </a:pPr>
            <a:r>
              <a:rPr lang="en-US" sz="1900" b="1" dirty="0">
                <a:solidFill>
                  <a:srgbClr val="0070C0"/>
                </a:solidFill>
              </a:rPr>
              <a:t>One “complementary” item</a:t>
            </a:r>
            <a:r>
              <a:rPr lang="en-US" sz="1900" dirty="0"/>
              <a:t> of the previous Programme </a:t>
            </a:r>
            <a:r>
              <a:rPr lang="en-US" sz="1900" dirty="0" smtClean="0"/>
              <a:t>was </a:t>
            </a:r>
            <a:r>
              <a:rPr lang="en-US" sz="1900" b="1" dirty="0" smtClean="0"/>
              <a:t>omitted</a:t>
            </a:r>
            <a:r>
              <a:rPr lang="en-US" sz="1900" dirty="0" smtClean="0"/>
              <a:t> in </a:t>
            </a:r>
            <a:r>
              <a:rPr lang="en-US" sz="1900" dirty="0"/>
              <a:t>the WCA 2020: </a:t>
            </a:r>
            <a:r>
              <a:rPr lang="en-US" sz="1900" i="1" dirty="0"/>
              <a:t>“Whether holding is part of an agricultural household</a:t>
            </a:r>
            <a:r>
              <a:rPr lang="en-US" sz="1900" i="1" dirty="0" smtClean="0"/>
              <a:t>”</a:t>
            </a:r>
          </a:p>
          <a:p>
            <a:pPr marL="447675" indent="-180975">
              <a:lnSpc>
                <a:spcPct val="100000"/>
              </a:lnSpc>
              <a:buClrTx/>
              <a:buNone/>
            </a:pPr>
            <a:endParaRPr lang="en-US" sz="1000" i="1" dirty="0"/>
          </a:p>
          <a:p>
            <a:pPr marL="447675" indent="-180975">
              <a:lnSpc>
                <a:spcPct val="100000"/>
              </a:lnSpc>
              <a:buClrTx/>
              <a:buFont typeface="Arial" panose="020B0604020202020204" pitchFamily="34" charset="0"/>
              <a:buChar char="•"/>
            </a:pPr>
            <a:r>
              <a:rPr lang="en-US" sz="1900" b="1" dirty="0">
                <a:solidFill>
                  <a:srgbClr val="0070C0"/>
                </a:solidFill>
              </a:rPr>
              <a:t>Another complementary item</a:t>
            </a:r>
            <a:r>
              <a:rPr lang="en-US" sz="1900" dirty="0"/>
              <a:t>  </a:t>
            </a:r>
            <a:r>
              <a:rPr lang="en-US" sz="1900" i="1" dirty="0"/>
              <a:t>“National/ethnic group of household head or agricultural holder” </a:t>
            </a:r>
            <a:r>
              <a:rPr lang="en-US" sz="1900" dirty="0" smtClean="0"/>
              <a:t>was </a:t>
            </a:r>
            <a:r>
              <a:rPr lang="en-US" sz="1900" b="1" dirty="0"/>
              <a:t>moved </a:t>
            </a:r>
            <a:r>
              <a:rPr lang="en-US" sz="1900" dirty="0"/>
              <a:t>to </a:t>
            </a:r>
            <a:r>
              <a:rPr lang="en-US" sz="1900" b="1" dirty="0"/>
              <a:t>Theme 1.</a:t>
            </a:r>
          </a:p>
        </p:txBody>
      </p:sp>
      <p:sp>
        <p:nvSpPr>
          <p:cNvPr id="4" name="Slide Number Placeholder 3"/>
          <p:cNvSpPr>
            <a:spLocks noGrp="1"/>
          </p:cNvSpPr>
          <p:nvPr>
            <p:ph type="sldNum" sz="quarter" idx="12"/>
          </p:nvPr>
        </p:nvSpPr>
        <p:spPr/>
        <p:txBody>
          <a:bodyPr/>
          <a:lstStyle/>
          <a:p>
            <a:fld id="{823882F3-5F00-432D-A503-AF23A28ACC4E}" type="slidenum">
              <a:rPr lang="es-ES" smtClean="0"/>
              <a:pPr/>
              <a:t>3</a:t>
            </a:fld>
            <a:endParaRPr lang="es-ES"/>
          </a:p>
        </p:txBody>
      </p:sp>
      <p:pic>
        <p:nvPicPr>
          <p:cNvPr id="7" name="Picture 6"/>
          <p:cNvPicPr>
            <a:picLocks noChangeAspect="1"/>
          </p:cNvPicPr>
          <p:nvPr/>
        </p:nvPicPr>
        <p:blipFill>
          <a:blip r:embed="rId3" cstate="print"/>
          <a:stretch>
            <a:fillRect/>
          </a:stretch>
        </p:blipFill>
        <p:spPr>
          <a:xfrm rot="20088337">
            <a:off x="7269292" y="1523246"/>
            <a:ext cx="2186130" cy="2918373"/>
          </a:xfrm>
          <a:prstGeom prst="teardrop">
            <a:avLst/>
          </a:prstGeom>
        </p:spPr>
      </p:pic>
      <p:pic>
        <p:nvPicPr>
          <p:cNvPr id="6" name="Picture 5"/>
          <p:cNvPicPr>
            <a:picLocks noChangeAspect="1"/>
          </p:cNvPicPr>
          <p:nvPr/>
        </p:nvPicPr>
        <p:blipFill>
          <a:blip r:embed="rId4" cstate="print"/>
          <a:stretch>
            <a:fillRect/>
          </a:stretch>
        </p:blipFill>
        <p:spPr>
          <a:xfrm rot="20145098">
            <a:off x="6507002" y="2644222"/>
            <a:ext cx="2050576" cy="2850301"/>
          </a:xfrm>
          <a:prstGeom prst="teardrop">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rot="17183107">
            <a:off x="6560838" y="2533796"/>
            <a:ext cx="3126516" cy="1832139"/>
          </a:xfrm>
          <a:prstGeom prst="wedgeRoundRectCallout">
            <a:avLst/>
          </a:prstGeom>
        </p:spPr>
      </p:pic>
      <p:sp>
        <p:nvSpPr>
          <p:cNvPr id="2" name="1 Título"/>
          <p:cNvSpPr>
            <a:spLocks noGrp="1"/>
          </p:cNvSpPr>
          <p:nvPr>
            <p:ph type="title"/>
          </p:nvPr>
        </p:nvSpPr>
        <p:spPr>
          <a:xfrm>
            <a:off x="971600" y="764704"/>
            <a:ext cx="7498080" cy="926976"/>
          </a:xfrm>
        </p:spPr>
        <p:txBody>
          <a:bodyPr>
            <a:normAutofit/>
          </a:bodyPr>
          <a:lstStyle/>
          <a:p>
            <a:r>
              <a:rPr lang="en-US" sz="4000" b="1" dirty="0">
                <a:solidFill>
                  <a:schemeClr val="tx2">
                    <a:satMod val="130000"/>
                  </a:schemeClr>
                </a:solidFill>
                <a:latin typeface="Calibri" pitchFamily="34" charset="0"/>
                <a:cs typeface="+mj-cs"/>
              </a:rPr>
              <a:t>Importance of the theme</a:t>
            </a:r>
          </a:p>
        </p:txBody>
      </p:sp>
      <p:sp>
        <p:nvSpPr>
          <p:cNvPr id="3" name="2 Marcador de contenido"/>
          <p:cNvSpPr>
            <a:spLocks noGrp="1"/>
          </p:cNvSpPr>
          <p:nvPr>
            <p:ph idx="1"/>
          </p:nvPr>
        </p:nvSpPr>
        <p:spPr>
          <a:xfrm>
            <a:off x="949361" y="1844824"/>
            <a:ext cx="6070911" cy="4878288"/>
          </a:xfrm>
        </p:spPr>
        <p:txBody>
          <a:bodyPr>
            <a:noAutofit/>
          </a:bodyPr>
          <a:lstStyle/>
          <a:p>
            <a:pPr>
              <a:lnSpc>
                <a:spcPct val="100000"/>
              </a:lnSpc>
              <a:buClrTx/>
              <a:buFont typeface="Arial" panose="020B0604020202020204" pitchFamily="34" charset="0"/>
              <a:buChar char="•"/>
            </a:pPr>
            <a:r>
              <a:rPr lang="en-US" sz="2000" dirty="0"/>
              <a:t>The </a:t>
            </a:r>
            <a:r>
              <a:rPr lang="en-US" sz="2000" b="1" dirty="0" smtClean="0"/>
              <a:t>WCA 2020 re-emphasizes </a:t>
            </a:r>
            <a:r>
              <a:rPr lang="en-US" sz="2000" dirty="0"/>
              <a:t>the relationship between the agricultural census and the population census. Demographic and social data are essentially covered by the population census. </a:t>
            </a:r>
            <a:endParaRPr lang="en-US" sz="2000" dirty="0" smtClean="0"/>
          </a:p>
          <a:p>
            <a:pPr>
              <a:lnSpc>
                <a:spcPct val="100000"/>
              </a:lnSpc>
              <a:buClrTx/>
              <a:buNone/>
            </a:pPr>
            <a:r>
              <a:rPr lang="en-US" sz="2000" dirty="0" smtClean="0"/>
              <a:t>	</a:t>
            </a:r>
            <a:r>
              <a:rPr lang="en-US" sz="2000" b="1" dirty="0" smtClean="0"/>
              <a:t>Specific </a:t>
            </a:r>
            <a:r>
              <a:rPr lang="en-US" sz="2000" b="1" dirty="0"/>
              <a:t>information</a:t>
            </a:r>
            <a:r>
              <a:rPr lang="en-US" sz="2000" dirty="0"/>
              <a:t> about demographic and social characteristics of  households operating holdings are crucial to understand </a:t>
            </a:r>
            <a:r>
              <a:rPr lang="en-US" sz="2000" i="1" dirty="0">
                <a:solidFill>
                  <a:srgbClr val="0070C0"/>
                </a:solidFill>
              </a:rPr>
              <a:t>farm management, agricultural decision processes, structure of holders’ families by sex and age, etc</a:t>
            </a:r>
            <a:r>
              <a:rPr lang="en-US" sz="2000" dirty="0"/>
              <a:t>. </a:t>
            </a:r>
            <a:endParaRPr lang="en-US" sz="2000" dirty="0" smtClean="0"/>
          </a:p>
          <a:p>
            <a:pPr>
              <a:lnSpc>
                <a:spcPct val="100000"/>
              </a:lnSpc>
              <a:buClrTx/>
              <a:buFont typeface="Arial" panose="020B0604020202020204" pitchFamily="34" charset="0"/>
              <a:buChar char="•"/>
            </a:pPr>
            <a:r>
              <a:rPr lang="en-US" sz="2000" dirty="0" smtClean="0"/>
              <a:t>Researchers</a:t>
            </a:r>
            <a:r>
              <a:rPr lang="en-US" sz="2000" dirty="0"/>
              <a:t>, decision-makers and planners benefit from such understanding of the demography behind the operation of holdings in the household sector in the country.</a:t>
            </a:r>
          </a:p>
        </p:txBody>
      </p:sp>
      <p:sp>
        <p:nvSpPr>
          <p:cNvPr id="4" name="Slide Number Placeholder 3"/>
          <p:cNvSpPr>
            <a:spLocks noGrp="1"/>
          </p:cNvSpPr>
          <p:nvPr>
            <p:ph type="sldNum" sz="quarter" idx="12"/>
          </p:nvPr>
        </p:nvSpPr>
        <p:spPr/>
        <p:txBody>
          <a:bodyPr/>
          <a:lstStyle/>
          <a:p>
            <a:fld id="{823882F3-5F00-432D-A503-AF23A28ACC4E}" type="slidenum">
              <a:rPr lang="es-ES" smtClean="0"/>
              <a:pPr/>
              <a:t>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63888" y="188640"/>
            <a:ext cx="2306866" cy="669131"/>
          </a:xfrm>
        </p:spPr>
        <p:txBody>
          <a:bodyPr>
            <a:noAutofit/>
          </a:bodyPr>
          <a:lstStyle/>
          <a:p>
            <a:r>
              <a:rPr lang="en-US" sz="4400" b="1" dirty="0">
                <a:solidFill>
                  <a:schemeClr val="tx2">
                    <a:satMod val="130000"/>
                  </a:schemeClr>
                </a:solidFill>
                <a:latin typeface="Calibri" pitchFamily="34" charset="0"/>
                <a:cs typeface="+mj-cs"/>
              </a:rPr>
              <a:t>Items</a:t>
            </a:r>
          </a:p>
        </p:txBody>
      </p:sp>
      <p:sp>
        <p:nvSpPr>
          <p:cNvPr id="3" name="2 Marcador de contenido"/>
          <p:cNvSpPr>
            <a:spLocks noGrp="1"/>
          </p:cNvSpPr>
          <p:nvPr>
            <p:ph idx="1"/>
          </p:nvPr>
        </p:nvSpPr>
        <p:spPr>
          <a:xfrm>
            <a:off x="899592" y="1052736"/>
            <a:ext cx="8352928" cy="1008112"/>
          </a:xfrm>
        </p:spPr>
        <p:txBody>
          <a:bodyPr>
            <a:noAutofit/>
          </a:bodyPr>
          <a:lstStyle/>
          <a:p>
            <a:pPr marL="82296" indent="0">
              <a:buNone/>
            </a:pPr>
            <a:r>
              <a:rPr lang="en-US" sz="2500" b="1" dirty="0" smtClean="0">
                <a:solidFill>
                  <a:srgbClr val="0070C0"/>
                </a:solidFill>
                <a:latin typeface="+mn-lt"/>
                <a:cs typeface="Calibri" pitchFamily="34" charset="0"/>
              </a:rPr>
              <a:t>Theme 8 </a:t>
            </a:r>
            <a:r>
              <a:rPr lang="en-US" sz="2500" dirty="0" smtClean="0">
                <a:solidFill>
                  <a:srgbClr val="0070C0"/>
                </a:solidFill>
                <a:latin typeface="+mn-lt"/>
                <a:cs typeface="Calibri" pitchFamily="34" charset="0"/>
              </a:rPr>
              <a:t>Demographic and social characteristics</a:t>
            </a:r>
            <a:r>
              <a:rPr lang="en-US" sz="2500" b="1" dirty="0" smtClean="0">
                <a:solidFill>
                  <a:srgbClr val="0070C0"/>
                </a:solidFill>
                <a:latin typeface="+mn-lt"/>
                <a:cs typeface="Calibri" pitchFamily="34" charset="0"/>
              </a:rPr>
              <a:t>, comprises 7 items:</a:t>
            </a:r>
          </a:p>
        </p:txBody>
      </p:sp>
      <p:sp>
        <p:nvSpPr>
          <p:cNvPr id="4" name="Slide Number Placeholder 3"/>
          <p:cNvSpPr>
            <a:spLocks noGrp="1"/>
          </p:cNvSpPr>
          <p:nvPr>
            <p:ph type="sldNum" sz="quarter" idx="12"/>
          </p:nvPr>
        </p:nvSpPr>
        <p:spPr/>
        <p:txBody>
          <a:bodyPr/>
          <a:lstStyle/>
          <a:p>
            <a:fld id="{823882F3-5F00-432D-A503-AF23A28ACC4E}" type="slidenum">
              <a:rPr lang="es-ES" smtClean="0"/>
              <a:pPr/>
              <a:t>5</a:t>
            </a:fld>
            <a:endParaRPr lang="es-ES"/>
          </a:p>
        </p:txBody>
      </p:sp>
      <p:graphicFrame>
        <p:nvGraphicFramePr>
          <p:cNvPr id="5" name="Table 4"/>
          <p:cNvGraphicFramePr>
            <a:graphicFrameLocks noGrp="1"/>
          </p:cNvGraphicFramePr>
          <p:nvPr>
            <p:extLst>
              <p:ext uri="{D42A27DB-BD31-4B8C-83A1-F6EECF244321}">
                <p14:modId xmlns:p14="http://schemas.microsoft.com/office/powerpoint/2010/main" val="3374002476"/>
              </p:ext>
            </p:extLst>
          </p:nvPr>
        </p:nvGraphicFramePr>
        <p:xfrm>
          <a:off x="1115616" y="2132856"/>
          <a:ext cx="4032448" cy="2103120"/>
        </p:xfrm>
        <a:graphic>
          <a:graphicData uri="http://schemas.openxmlformats.org/drawingml/2006/table">
            <a:tbl>
              <a:tblPr firstRow="1" bandRow="1">
                <a:tableStyleId>{21E4AEA4-8DFA-4A89-87EB-49C32662AFE0}</a:tableStyleId>
              </a:tblPr>
              <a:tblGrid>
                <a:gridCol w="4032448"/>
              </a:tblGrid>
              <a:tr h="6233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For the holding (2):</a:t>
                      </a:r>
                    </a:p>
                    <a:p>
                      <a:pPr algn="ctr"/>
                      <a:endParaRPr lang="en-GB" dirty="0"/>
                    </a:p>
                  </a:txBody>
                  <a:tcPr/>
                </a:tc>
              </a:tr>
              <a:tr h="1157630">
                <a:tc>
                  <a:txBody>
                    <a:bodyPr/>
                    <a:lstStyle/>
                    <a:p>
                      <a:pPr marL="85725" indent="-3175" algn="l">
                        <a:buClrTx/>
                        <a:buFont typeface="Arial" panose="020B0604020202020204" pitchFamily="34" charset="0"/>
                        <a:buNone/>
                      </a:pPr>
                      <a:r>
                        <a:rPr lang="en-US" sz="1800" b="1" dirty="0" smtClean="0"/>
                        <a:t>0801</a:t>
                      </a:r>
                      <a:r>
                        <a:rPr lang="en-US" sz="1800" dirty="0" smtClean="0"/>
                        <a:t> Household size by sex and age groups</a:t>
                      </a:r>
                      <a:r>
                        <a:rPr lang="en-US" sz="1800" baseline="0" dirty="0" smtClean="0">
                          <a:solidFill>
                            <a:srgbClr val="0070C0"/>
                          </a:solidFill>
                        </a:rPr>
                        <a:t> </a:t>
                      </a:r>
                      <a:r>
                        <a:rPr lang="en-US" sz="1800" dirty="0" smtClean="0">
                          <a:solidFill>
                            <a:srgbClr val="0070C0"/>
                          </a:solidFill>
                        </a:rPr>
                        <a:t>(</a:t>
                      </a:r>
                      <a:r>
                        <a:rPr lang="en-US" sz="1800" b="1" dirty="0" smtClean="0">
                          <a:solidFill>
                            <a:srgbClr val="0070C0"/>
                          </a:solidFill>
                        </a:rPr>
                        <a:t>essential</a:t>
                      </a:r>
                      <a:r>
                        <a:rPr lang="en-US" sz="1800" b="1" baseline="0" dirty="0" smtClean="0">
                          <a:solidFill>
                            <a:srgbClr val="0070C0"/>
                          </a:solidFill>
                        </a:rPr>
                        <a:t> item</a:t>
                      </a:r>
                      <a:r>
                        <a:rPr lang="en-US" sz="1800" dirty="0" smtClean="0">
                          <a:solidFill>
                            <a:srgbClr val="0070C0"/>
                          </a:solidFill>
                        </a:rPr>
                        <a:t>)</a:t>
                      </a:r>
                    </a:p>
                    <a:p>
                      <a:pPr marL="85725" indent="-3175" algn="l">
                        <a:buClrTx/>
                        <a:buFont typeface="Arial" panose="020B0604020202020204" pitchFamily="34" charset="0"/>
                        <a:buNone/>
                      </a:pPr>
                      <a:r>
                        <a:rPr lang="en-US" sz="1800" b="1" dirty="0" smtClean="0"/>
                        <a:t>0807</a:t>
                      </a:r>
                      <a:r>
                        <a:rPr lang="en-US" sz="1800" dirty="0" smtClean="0"/>
                        <a:t> Agricultural training/education of holder </a:t>
                      </a:r>
                      <a:r>
                        <a:rPr lang="en-US" sz="1800" dirty="0" smtClean="0">
                          <a:solidFill>
                            <a:srgbClr val="0070C0"/>
                          </a:solidFill>
                        </a:rPr>
                        <a:t>(</a:t>
                      </a:r>
                      <a:r>
                        <a:rPr lang="en-US" sz="1800" b="1" dirty="0" smtClean="0">
                          <a:solidFill>
                            <a:srgbClr val="0070C0"/>
                          </a:solidFill>
                        </a:rPr>
                        <a:t>new item</a:t>
                      </a:r>
                      <a:r>
                        <a:rPr lang="en-US" sz="1800" dirty="0" smtClean="0">
                          <a:solidFill>
                            <a:srgbClr val="0070C0"/>
                          </a:solidFill>
                        </a:rPr>
                        <a:t>)</a:t>
                      </a:r>
                    </a:p>
                    <a:p>
                      <a:endParaRPr lang="en-GB"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89583410"/>
              </p:ext>
            </p:extLst>
          </p:nvPr>
        </p:nvGraphicFramePr>
        <p:xfrm>
          <a:off x="4283968" y="4293096"/>
          <a:ext cx="4296922" cy="2108200"/>
        </p:xfrm>
        <a:graphic>
          <a:graphicData uri="http://schemas.openxmlformats.org/drawingml/2006/table">
            <a:tbl>
              <a:tblPr firstRow="1" bandRow="1">
                <a:tableStyleId>{F5AB1C69-6EDB-4FF4-983F-18BD219EF322}</a:tableStyleId>
              </a:tblPr>
              <a:tblGrid>
                <a:gridCol w="4296922"/>
              </a:tblGrid>
              <a:tr h="370840">
                <a:tc>
                  <a:txBody>
                    <a:bodyPr/>
                    <a:lstStyle/>
                    <a:p>
                      <a:pPr marL="365125" indent="-9525">
                        <a:buNone/>
                      </a:pPr>
                      <a:r>
                        <a:rPr lang="en-US" dirty="0" smtClean="0"/>
                        <a:t>For each household member (5):</a:t>
                      </a:r>
                      <a:endParaRPr lang="en-US" b="1" dirty="0" smtClean="0"/>
                    </a:p>
                  </a:txBody>
                  <a:tcPr/>
                </a:tc>
              </a:tr>
              <a:tr h="370840">
                <a:tc>
                  <a:txBody>
                    <a:bodyPr/>
                    <a:lstStyle/>
                    <a:p>
                      <a:pPr marL="273050" indent="-190500">
                        <a:buClrTx/>
                        <a:buFont typeface="Arial" panose="020B0604020202020204" pitchFamily="34" charset="0"/>
                        <a:buNone/>
                      </a:pPr>
                      <a:r>
                        <a:rPr lang="en-US" sz="1800" b="1" dirty="0" smtClean="0"/>
                        <a:t>0802</a:t>
                      </a:r>
                      <a:r>
                        <a:rPr lang="en-US" sz="1800" dirty="0" smtClean="0"/>
                        <a:t> Sex;</a:t>
                      </a:r>
                    </a:p>
                    <a:p>
                      <a:pPr marL="273050" indent="-190500">
                        <a:buClrTx/>
                        <a:buFont typeface="Arial" panose="020B0604020202020204" pitchFamily="34" charset="0"/>
                        <a:buNone/>
                      </a:pPr>
                      <a:r>
                        <a:rPr lang="en-US" sz="1800" b="1" dirty="0" smtClean="0"/>
                        <a:t>0803</a:t>
                      </a:r>
                      <a:r>
                        <a:rPr lang="en-US" sz="1800" dirty="0" smtClean="0"/>
                        <a:t> Age</a:t>
                      </a:r>
                    </a:p>
                    <a:p>
                      <a:pPr marL="85725" indent="-3175">
                        <a:buClrTx/>
                        <a:buFont typeface="Arial" panose="020B0604020202020204" pitchFamily="34" charset="0"/>
                        <a:buNone/>
                      </a:pPr>
                      <a:r>
                        <a:rPr lang="en-US" sz="1800" b="1" dirty="0" smtClean="0"/>
                        <a:t>0804</a:t>
                      </a:r>
                      <a:r>
                        <a:rPr lang="en-US" sz="1800" dirty="0" smtClean="0"/>
                        <a:t> Relationship to household head</a:t>
                      </a:r>
                      <a:r>
                        <a:rPr lang="en-US" sz="1800" baseline="0" dirty="0" smtClean="0"/>
                        <a:t> </a:t>
                      </a:r>
                      <a:r>
                        <a:rPr lang="en-US" sz="1800" dirty="0" smtClean="0"/>
                        <a:t>or other reference person;</a:t>
                      </a:r>
                    </a:p>
                    <a:p>
                      <a:pPr marL="273050" indent="-190500">
                        <a:buClrTx/>
                        <a:buFont typeface="Arial" panose="020B0604020202020204" pitchFamily="34" charset="0"/>
                        <a:buNone/>
                      </a:pPr>
                      <a:r>
                        <a:rPr lang="en-US" sz="1800" b="1" dirty="0" smtClean="0"/>
                        <a:t>0805</a:t>
                      </a:r>
                      <a:r>
                        <a:rPr lang="en-US" sz="1800" dirty="0" smtClean="0"/>
                        <a:t> Marital status;</a:t>
                      </a:r>
                    </a:p>
                    <a:p>
                      <a:pPr marL="273050" indent="-190500">
                        <a:buClrTx/>
                        <a:buFont typeface="Arial" panose="020B0604020202020204" pitchFamily="34" charset="0"/>
                        <a:buNone/>
                      </a:pPr>
                      <a:r>
                        <a:rPr lang="en-US" sz="1800" b="1" dirty="0" smtClean="0"/>
                        <a:t>0806</a:t>
                      </a:r>
                      <a:r>
                        <a:rPr lang="en-US" sz="1800" dirty="0" smtClean="0"/>
                        <a:t> Educational attainment;</a:t>
                      </a:r>
                    </a:p>
                  </a:txBody>
                  <a:tcPr/>
                </a:tc>
              </a:tr>
            </a:tbl>
          </a:graphicData>
        </a:graphic>
      </p:graphicFrame>
      <p:grpSp>
        <p:nvGrpSpPr>
          <p:cNvPr id="8" name="Group 7"/>
          <p:cNvGrpSpPr>
            <a:grpSpLocks/>
          </p:cNvGrpSpPr>
          <p:nvPr/>
        </p:nvGrpSpPr>
        <p:grpSpPr bwMode="auto">
          <a:xfrm rot="1234270" flipH="1">
            <a:off x="4783764" y="3090952"/>
            <a:ext cx="1049455" cy="576065"/>
            <a:chOff x="1305" y="3420"/>
            <a:chExt cx="1680" cy="1028"/>
          </a:xfrm>
        </p:grpSpPr>
        <p:sp>
          <p:nvSpPr>
            <p:cNvPr id="9" name="AutoShape 8"/>
            <p:cNvSpPr>
              <a:spLocks noChangeArrowheads="1"/>
            </p:cNvSpPr>
            <p:nvPr/>
          </p:nvSpPr>
          <p:spPr bwMode="auto">
            <a:xfrm flipH="1">
              <a:off x="1575" y="3420"/>
              <a:ext cx="1170" cy="825"/>
            </a:xfrm>
            <a:prstGeom prst="wedgeEllipseCallout">
              <a:avLst>
                <a:gd name="adj1" fmla="val -40685"/>
                <a:gd name="adj2" fmla="val 70847"/>
              </a:avLst>
            </a:prstGeom>
            <a:solidFill>
              <a:srgbClr val="FFFFFF"/>
            </a:solidFill>
            <a:ln w="63500" cmpd="thickThin">
              <a:solidFill>
                <a:srgbClr val="974706"/>
              </a:solidFill>
              <a:miter lim="800000"/>
              <a:headEnd/>
              <a:tailEnd/>
            </a:ln>
          </p:spPr>
          <p:txBody>
            <a:bodyPr/>
            <a:lstStyle/>
            <a:p>
              <a:endParaRPr lang="en-US">
                <a:ln>
                  <a:solidFill>
                    <a:srgbClr val="FF0000"/>
                  </a:solidFill>
                </a:ln>
              </a:endParaRPr>
            </a:p>
          </p:txBody>
        </p:sp>
        <p:sp>
          <p:nvSpPr>
            <p:cNvPr id="10" name="Text Box 9"/>
            <p:cNvSpPr txBox="1">
              <a:spLocks noChangeArrowheads="1"/>
            </p:cNvSpPr>
            <p:nvPr/>
          </p:nvSpPr>
          <p:spPr bwMode="auto">
            <a:xfrm>
              <a:off x="1305" y="3593"/>
              <a:ext cx="1680" cy="855"/>
            </a:xfrm>
            <a:prstGeom prst="rect">
              <a:avLst/>
            </a:prstGeom>
            <a:solidFill>
              <a:srgbClr val="FFFFFF">
                <a:alpha val="0"/>
              </a:srgbClr>
            </a:solidFill>
            <a:ln w="9525">
              <a:noFill/>
              <a:miter lim="800000"/>
              <a:headEnd/>
              <a:tailEnd/>
            </a:ln>
          </p:spPr>
          <p:txBody>
            <a:bodyPr/>
            <a:lstStyle/>
            <a:p>
              <a:pPr algn="ctr">
                <a:spcAft>
                  <a:spcPts val="1000"/>
                </a:spcAft>
              </a:pPr>
              <a:r>
                <a:rPr lang="en-US" sz="1200" b="1" dirty="0" smtClean="0">
                  <a:solidFill>
                    <a:srgbClr val="C00000"/>
                  </a:solidFill>
                  <a:latin typeface="Calibri" pitchFamily="34" charset="0"/>
                </a:rPr>
                <a:t>NEW ITEM </a:t>
              </a:r>
              <a:r>
                <a:rPr lang="en-US" sz="1000" b="1" dirty="0" smtClean="0">
                  <a:solidFill>
                    <a:srgbClr val="C00000"/>
                  </a:solidFill>
                  <a:latin typeface="Calibri" pitchFamily="34" charset="0"/>
                </a:rPr>
                <a:t> </a:t>
              </a:r>
              <a:endParaRPr lang="en-US" sz="1000" b="1" dirty="0">
                <a:solidFill>
                  <a:srgbClr val="C00000"/>
                </a:solidFill>
                <a:latin typeface="Calibri" pitchFamily="34" charset="0"/>
              </a:endParaRPr>
            </a:p>
            <a:p>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908720"/>
            <a:ext cx="8686800" cy="936104"/>
          </a:xfrm>
        </p:spPr>
        <p:txBody>
          <a:bodyPr>
            <a:noAutofit/>
          </a:bodyPr>
          <a:lstStyle/>
          <a:p>
            <a:r>
              <a:rPr lang="en-US" sz="4000" b="1" dirty="0">
                <a:solidFill>
                  <a:schemeClr val="tx2">
                    <a:satMod val="130000"/>
                  </a:schemeClr>
                </a:solidFill>
                <a:latin typeface="Calibri" pitchFamily="34" charset="0"/>
                <a:cs typeface="+mj-cs"/>
              </a:rPr>
              <a:t>Item 0801: Household size by sex and age groups</a:t>
            </a:r>
          </a:p>
        </p:txBody>
      </p:sp>
      <p:sp>
        <p:nvSpPr>
          <p:cNvPr id="3" name="2 Marcador de contenido"/>
          <p:cNvSpPr>
            <a:spLocks noGrp="1"/>
          </p:cNvSpPr>
          <p:nvPr>
            <p:ph idx="1"/>
          </p:nvPr>
        </p:nvSpPr>
        <p:spPr>
          <a:xfrm>
            <a:off x="1115616" y="2236440"/>
            <a:ext cx="5112568" cy="2344688"/>
          </a:xfrm>
        </p:spPr>
        <p:txBody>
          <a:bodyPr>
            <a:noAutofit/>
          </a:bodyPr>
          <a:lstStyle/>
          <a:p>
            <a:pPr marL="0" indent="0">
              <a:lnSpc>
                <a:spcPct val="100000"/>
              </a:lnSpc>
              <a:buClr>
                <a:srgbClr val="00B0F0"/>
              </a:buClr>
              <a:buSzPct val="81000"/>
              <a:buNone/>
            </a:pPr>
            <a:r>
              <a:rPr lang="en-US" sz="1800" b="1" dirty="0" smtClean="0">
                <a:solidFill>
                  <a:srgbClr val="0070C0"/>
                </a:solidFill>
              </a:rPr>
              <a:t>Type:</a:t>
            </a:r>
            <a:r>
              <a:rPr lang="en-US" sz="1800" dirty="0" smtClean="0">
                <a:solidFill>
                  <a:srgbClr val="0070C0"/>
                </a:solidFill>
              </a:rPr>
              <a:t> </a:t>
            </a:r>
            <a:r>
              <a:rPr lang="en-US" sz="1800" b="1" dirty="0" smtClean="0"/>
              <a:t>Essential item</a:t>
            </a:r>
          </a:p>
          <a:p>
            <a:pPr marL="0" indent="0">
              <a:lnSpc>
                <a:spcPct val="100000"/>
              </a:lnSpc>
              <a:buClr>
                <a:srgbClr val="00B0F0"/>
              </a:buClr>
              <a:buSzPct val="81000"/>
              <a:buNone/>
            </a:pPr>
            <a:r>
              <a:rPr lang="en-US" sz="1800" b="1" dirty="0" smtClean="0">
                <a:solidFill>
                  <a:srgbClr val="0070C0"/>
                </a:solidFill>
              </a:rPr>
              <a:t>Reference period: </a:t>
            </a:r>
            <a:r>
              <a:rPr lang="en-US" sz="1800" dirty="0" smtClean="0"/>
              <a:t>Relates to the persons who, </a:t>
            </a:r>
            <a:r>
              <a:rPr lang="en-US" sz="1800" u="sng" dirty="0" smtClean="0"/>
              <a:t>at the time of the census</a:t>
            </a:r>
            <a:r>
              <a:rPr lang="en-US" sz="1800" dirty="0" smtClean="0"/>
              <a:t>, are usually resident in the household.</a:t>
            </a:r>
          </a:p>
          <a:p>
            <a:pPr marL="0" indent="0">
              <a:lnSpc>
                <a:spcPct val="100000"/>
              </a:lnSpc>
              <a:buClr>
                <a:srgbClr val="00B0F0"/>
              </a:buClr>
              <a:buSzPct val="81000"/>
              <a:buNone/>
            </a:pPr>
            <a:r>
              <a:rPr lang="en-US" sz="1800" b="1" dirty="0" smtClean="0">
                <a:solidFill>
                  <a:srgbClr val="0070C0"/>
                </a:solidFill>
              </a:rPr>
              <a:t>Concept:</a:t>
            </a:r>
            <a:r>
              <a:rPr lang="en-US" sz="1800" dirty="0" smtClean="0">
                <a:solidFill>
                  <a:srgbClr val="0070C0"/>
                </a:solidFill>
              </a:rPr>
              <a:t> </a:t>
            </a:r>
            <a:r>
              <a:rPr lang="en-US" sz="1800" b="1" dirty="0" smtClean="0"/>
              <a:t>Household size </a:t>
            </a:r>
            <a:r>
              <a:rPr lang="en-US" sz="1800" dirty="0" smtClean="0">
                <a:solidFill>
                  <a:srgbClr val="0070C0"/>
                </a:solidFill>
              </a:rPr>
              <a:t>-</a:t>
            </a:r>
            <a:r>
              <a:rPr lang="en-US" sz="1800" dirty="0" smtClean="0"/>
              <a:t> </a:t>
            </a:r>
            <a:r>
              <a:rPr lang="en-US" sz="1800" dirty="0"/>
              <a:t>the number of members of the holder’s household, classified by sex and age </a:t>
            </a:r>
            <a:r>
              <a:rPr lang="en-US" sz="1800" dirty="0" smtClean="0"/>
              <a:t>groups.</a:t>
            </a:r>
          </a:p>
        </p:txBody>
      </p:sp>
      <p:sp>
        <p:nvSpPr>
          <p:cNvPr id="4" name="Slide Number Placeholder 3"/>
          <p:cNvSpPr>
            <a:spLocks noGrp="1"/>
          </p:cNvSpPr>
          <p:nvPr>
            <p:ph type="sldNum" sz="quarter" idx="12"/>
          </p:nvPr>
        </p:nvSpPr>
        <p:spPr/>
        <p:txBody>
          <a:bodyPr/>
          <a:lstStyle/>
          <a:p>
            <a:fld id="{823882F3-5F00-432D-A503-AF23A28ACC4E}" type="slidenum">
              <a:rPr lang="es-ES" smtClean="0"/>
              <a:pPr/>
              <a:t>6</a:t>
            </a:fld>
            <a:endParaRPr lang="es-ES"/>
          </a:p>
        </p:txBody>
      </p:sp>
      <p:pic>
        <p:nvPicPr>
          <p:cNvPr id="5" name="Picture 4"/>
          <p:cNvPicPr>
            <a:picLocks noChangeAspect="1"/>
          </p:cNvPicPr>
          <p:nvPr/>
        </p:nvPicPr>
        <p:blipFill>
          <a:blip r:embed="rId3" cstate="print"/>
          <a:stretch>
            <a:fillRect/>
          </a:stretch>
        </p:blipFill>
        <p:spPr>
          <a:xfrm>
            <a:off x="6031181" y="2661713"/>
            <a:ext cx="3051293" cy="1991424"/>
          </a:xfrm>
          <a:prstGeom prst="teardrop">
            <a:avLst/>
          </a:prstGeom>
        </p:spPr>
      </p:pic>
      <p:sp>
        <p:nvSpPr>
          <p:cNvPr id="6" name="Rectangle 5"/>
          <p:cNvSpPr/>
          <p:nvPr/>
        </p:nvSpPr>
        <p:spPr>
          <a:xfrm>
            <a:off x="1080120" y="4612193"/>
            <a:ext cx="7812360" cy="1754326"/>
          </a:xfrm>
          <a:prstGeom prst="rect">
            <a:avLst/>
          </a:prstGeom>
        </p:spPr>
        <p:txBody>
          <a:bodyPr wrap="square">
            <a:spAutoFit/>
          </a:bodyPr>
          <a:lstStyle/>
          <a:p>
            <a:pPr>
              <a:buClr>
                <a:srgbClr val="00B0F0"/>
              </a:buClr>
              <a:buSzPct val="81000"/>
            </a:pPr>
            <a:r>
              <a:rPr lang="en-US" b="1" dirty="0" smtClean="0">
                <a:solidFill>
                  <a:srgbClr val="0070C0"/>
                </a:solidFill>
              </a:rPr>
              <a:t>Notes:</a:t>
            </a:r>
          </a:p>
          <a:p>
            <a:pPr lvl="1" indent="-84138">
              <a:lnSpc>
                <a:spcPct val="100000"/>
              </a:lnSpc>
              <a:buClr>
                <a:srgbClr val="00B0F0"/>
              </a:buClr>
              <a:buSzPct val="81000"/>
              <a:buFont typeface="Wingdings" pitchFamily="2" charset="2"/>
              <a:buChar char="§"/>
            </a:pPr>
            <a:r>
              <a:rPr lang="en-US" sz="1500" dirty="0" smtClean="0">
                <a:latin typeface="Times New Roman" pitchFamily="18" charset="0"/>
                <a:cs typeface="Times New Roman" pitchFamily="18" charset="0"/>
              </a:rPr>
              <a:t> It is recommended to take this information only for households with a single holding </a:t>
            </a:r>
          </a:p>
          <a:p>
            <a:pPr lvl="1" indent="-84138">
              <a:lnSpc>
                <a:spcPct val="100000"/>
              </a:lnSpc>
              <a:buClr>
                <a:srgbClr val="00B0F0"/>
              </a:buClr>
              <a:buSzPct val="81000"/>
            </a:pPr>
            <a:r>
              <a:rPr lang="en-US" sz="1500" dirty="0" smtClean="0">
                <a:latin typeface="Times New Roman" pitchFamily="18" charset="0"/>
                <a:cs typeface="Times New Roman" pitchFamily="18" charset="0"/>
              </a:rPr>
              <a:t>	(to avoid duplications)</a:t>
            </a:r>
          </a:p>
          <a:p>
            <a:pPr lvl="1" indent="-84138">
              <a:lnSpc>
                <a:spcPct val="100000"/>
              </a:lnSpc>
              <a:buClr>
                <a:srgbClr val="00B0F0"/>
              </a:buClr>
              <a:buSzPct val="81000"/>
              <a:buFont typeface="Wingdings" pitchFamily="2" charset="2"/>
              <a:buChar char="§"/>
            </a:pPr>
            <a:r>
              <a:rPr lang="en-US" sz="1500" dirty="0" smtClean="0">
                <a:latin typeface="Times New Roman" pitchFamily="18" charset="0"/>
                <a:cs typeface="Times New Roman" pitchFamily="18" charset="0"/>
              </a:rPr>
              <a:t> The age groups could be determined according to national circumstances. However they should allow the distinction between </a:t>
            </a:r>
            <a:r>
              <a:rPr lang="en-US" sz="1500" b="1" dirty="0" smtClean="0">
                <a:latin typeface="Times New Roman" pitchFamily="18" charset="0"/>
                <a:cs typeface="Times New Roman" pitchFamily="18" charset="0"/>
              </a:rPr>
              <a:t>children</a:t>
            </a:r>
            <a:r>
              <a:rPr lang="en-US" sz="1500" dirty="0" smtClean="0">
                <a:latin typeface="Times New Roman" pitchFamily="18" charset="0"/>
                <a:cs typeface="Times New Roman" pitchFamily="18" charset="0"/>
              </a:rPr>
              <a:t>, </a:t>
            </a:r>
            <a:r>
              <a:rPr lang="en-US" sz="1500" b="1" dirty="0" smtClean="0">
                <a:latin typeface="Times New Roman" pitchFamily="18" charset="0"/>
                <a:cs typeface="Times New Roman" pitchFamily="18" charset="0"/>
              </a:rPr>
              <a:t>adults</a:t>
            </a:r>
            <a:r>
              <a:rPr lang="en-US" sz="1500" dirty="0" smtClean="0">
                <a:latin typeface="Times New Roman" pitchFamily="18" charset="0"/>
                <a:cs typeface="Times New Roman" pitchFamily="18" charset="0"/>
              </a:rPr>
              <a:t> of working age and </a:t>
            </a:r>
            <a:r>
              <a:rPr lang="en-US" sz="1500" b="1" dirty="0" smtClean="0">
                <a:latin typeface="Times New Roman" pitchFamily="18" charset="0"/>
                <a:cs typeface="Times New Roman" pitchFamily="18" charset="0"/>
              </a:rPr>
              <a:t>older persons</a:t>
            </a:r>
            <a:r>
              <a:rPr lang="en-US" sz="1500" dirty="0" smtClean="0">
                <a:latin typeface="Times New Roman" pitchFamily="18" charset="0"/>
                <a:cs typeface="Times New Roman" pitchFamily="18" charset="0"/>
              </a:rPr>
              <a:t>.</a:t>
            </a:r>
          </a:p>
          <a:p>
            <a:pPr lvl="1" indent="-84138">
              <a:lnSpc>
                <a:spcPct val="100000"/>
              </a:lnSpc>
              <a:buClr>
                <a:srgbClr val="00B0F0"/>
              </a:buClr>
              <a:buSzPct val="81000"/>
              <a:buFont typeface="Wingdings" pitchFamily="2" charset="2"/>
              <a:buChar char="§"/>
            </a:pPr>
            <a:r>
              <a:rPr lang="en-US" sz="1500" dirty="0" smtClean="0">
                <a:latin typeface="Times New Roman" pitchFamily="18" charset="0"/>
                <a:cs typeface="Times New Roman" pitchFamily="18" charset="0"/>
              </a:rPr>
              <a:t> It is suggested to use the “</a:t>
            </a:r>
            <a:r>
              <a:rPr lang="en-US" sz="1500" b="1" dirty="0" smtClean="0">
                <a:latin typeface="Times New Roman" pitchFamily="18" charset="0"/>
                <a:cs typeface="Times New Roman" pitchFamily="18" charset="0"/>
              </a:rPr>
              <a:t>residence approach</a:t>
            </a:r>
            <a:r>
              <a:rPr lang="en-US" sz="1500" dirty="0" smtClean="0">
                <a:latin typeface="Times New Roman" pitchFamily="18" charset="0"/>
                <a:cs typeface="Times New Roman" pitchFamily="18" charset="0"/>
              </a:rPr>
              <a:t>”: persons who are usually resident in the household.</a:t>
            </a:r>
            <a:endParaRPr lang="en-US" sz="15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stretch>
            <a:fillRect/>
          </a:stretch>
        </p:blipFill>
        <p:spPr>
          <a:xfrm>
            <a:off x="6165040" y="2204864"/>
            <a:ext cx="2978960" cy="1944216"/>
          </a:xfrm>
          <a:prstGeom prst="teardrop">
            <a:avLst/>
          </a:prstGeom>
        </p:spPr>
      </p:pic>
      <p:sp>
        <p:nvSpPr>
          <p:cNvPr id="2" name="1 Título"/>
          <p:cNvSpPr>
            <a:spLocks noGrp="1"/>
          </p:cNvSpPr>
          <p:nvPr>
            <p:ph type="title"/>
          </p:nvPr>
        </p:nvSpPr>
        <p:spPr>
          <a:xfrm>
            <a:off x="953282" y="980728"/>
            <a:ext cx="9235342" cy="1143000"/>
          </a:xfrm>
        </p:spPr>
        <p:txBody>
          <a:bodyPr>
            <a:noAutofit/>
          </a:bodyPr>
          <a:lstStyle/>
          <a:p>
            <a:r>
              <a:rPr lang="en-US" sz="3500" b="1" dirty="0" smtClean="0">
                <a:solidFill>
                  <a:schemeClr val="tx2">
                    <a:satMod val="130000"/>
                  </a:schemeClr>
                </a:solidFill>
                <a:latin typeface="Calibri" pitchFamily="34" charset="0"/>
                <a:cs typeface="+mj-cs"/>
              </a:rPr>
              <a:t>Item 0802: Sex </a:t>
            </a:r>
            <a:r>
              <a:rPr lang="en-US" sz="2500" dirty="0" smtClean="0">
                <a:solidFill>
                  <a:schemeClr val="tx2">
                    <a:satMod val="130000"/>
                  </a:schemeClr>
                </a:solidFill>
                <a:latin typeface="Calibri" pitchFamily="34" charset="0"/>
                <a:cs typeface="+mj-cs"/>
              </a:rPr>
              <a:t>(for each household member);</a:t>
            </a:r>
            <a:br>
              <a:rPr lang="en-US" sz="2500" dirty="0" smtClean="0">
                <a:solidFill>
                  <a:schemeClr val="tx2">
                    <a:satMod val="130000"/>
                  </a:schemeClr>
                </a:solidFill>
                <a:latin typeface="Calibri" pitchFamily="34" charset="0"/>
                <a:cs typeface="+mj-cs"/>
              </a:rPr>
            </a:br>
            <a:r>
              <a:rPr lang="en-US" sz="3500" b="1" dirty="0" smtClean="0">
                <a:solidFill>
                  <a:schemeClr val="tx2">
                    <a:satMod val="130000"/>
                  </a:schemeClr>
                </a:solidFill>
                <a:latin typeface="Calibri" pitchFamily="34" charset="0"/>
                <a:cs typeface="+mj-cs"/>
              </a:rPr>
              <a:t>Item 0803: Age </a:t>
            </a:r>
            <a:r>
              <a:rPr lang="en-US" sz="2500" dirty="0" smtClean="0">
                <a:solidFill>
                  <a:schemeClr val="tx2">
                    <a:satMod val="130000"/>
                  </a:schemeClr>
                </a:solidFill>
                <a:latin typeface="Calibri" pitchFamily="34" charset="0"/>
                <a:cs typeface="+mj-cs"/>
              </a:rPr>
              <a:t>(for each household member)</a:t>
            </a:r>
            <a:endParaRPr lang="en-US" sz="2500" dirty="0">
              <a:solidFill>
                <a:schemeClr val="tx2">
                  <a:satMod val="130000"/>
                </a:schemeClr>
              </a:solidFill>
              <a:latin typeface="Calibri" pitchFamily="34" charset="0"/>
              <a:cs typeface="+mj-cs"/>
            </a:endParaRPr>
          </a:p>
        </p:txBody>
      </p:sp>
      <p:sp>
        <p:nvSpPr>
          <p:cNvPr id="3" name="2 Marcador de contenido"/>
          <p:cNvSpPr>
            <a:spLocks noGrp="1"/>
          </p:cNvSpPr>
          <p:nvPr>
            <p:ph idx="1"/>
          </p:nvPr>
        </p:nvSpPr>
        <p:spPr>
          <a:xfrm>
            <a:off x="899592" y="2420888"/>
            <a:ext cx="5472608" cy="4032448"/>
          </a:xfrm>
        </p:spPr>
        <p:txBody>
          <a:bodyPr>
            <a:noAutofit/>
          </a:bodyPr>
          <a:lstStyle/>
          <a:p>
            <a:pPr marL="82296" indent="0">
              <a:lnSpc>
                <a:spcPct val="100000"/>
              </a:lnSpc>
              <a:buClr>
                <a:srgbClr val="00B0F0"/>
              </a:buClr>
              <a:buSzPct val="81000"/>
              <a:buNone/>
            </a:pPr>
            <a:r>
              <a:rPr lang="en-US" sz="1800" b="1" dirty="0" smtClean="0">
                <a:solidFill>
                  <a:srgbClr val="0070C0"/>
                </a:solidFill>
              </a:rPr>
              <a:t>Type:</a:t>
            </a:r>
            <a:r>
              <a:rPr lang="en-US" sz="1800" b="1" dirty="0" smtClean="0">
                <a:solidFill>
                  <a:srgbClr val="00B0F0"/>
                </a:solidFill>
              </a:rPr>
              <a:t> </a:t>
            </a:r>
            <a:r>
              <a:rPr lang="en-US" sz="1800" b="1" dirty="0" smtClean="0"/>
              <a:t>Additional items </a:t>
            </a:r>
          </a:p>
          <a:p>
            <a:pPr marL="82296" indent="0">
              <a:lnSpc>
                <a:spcPct val="100000"/>
              </a:lnSpc>
              <a:buClr>
                <a:srgbClr val="00B0F0"/>
              </a:buClr>
              <a:buSzPct val="81000"/>
              <a:buNone/>
            </a:pPr>
            <a:r>
              <a:rPr lang="en-US" sz="1800" b="1" dirty="0" smtClean="0">
                <a:solidFill>
                  <a:srgbClr val="0070C0"/>
                </a:solidFill>
              </a:rPr>
              <a:t>Reference period: </a:t>
            </a:r>
            <a:r>
              <a:rPr lang="en-US" sz="1800" dirty="0" smtClean="0"/>
              <a:t>Census reference day</a:t>
            </a:r>
          </a:p>
          <a:p>
            <a:pPr marL="82296" indent="0">
              <a:lnSpc>
                <a:spcPct val="100000"/>
              </a:lnSpc>
              <a:buClr>
                <a:srgbClr val="00B0F0"/>
              </a:buClr>
              <a:buSzPct val="81000"/>
              <a:buNone/>
            </a:pPr>
            <a:r>
              <a:rPr lang="en-US" sz="1800" b="1" dirty="0" smtClean="0">
                <a:solidFill>
                  <a:srgbClr val="0070C0"/>
                </a:solidFill>
              </a:rPr>
              <a:t>Concept:</a:t>
            </a:r>
            <a:r>
              <a:rPr lang="en-US" sz="1800" dirty="0" smtClean="0"/>
              <a:t> For each household member, the sex (male; female) and age in completed years at the moment of the census should be recorded.</a:t>
            </a:r>
          </a:p>
          <a:p>
            <a:pPr marL="82296" indent="0">
              <a:lnSpc>
                <a:spcPct val="100000"/>
              </a:lnSpc>
              <a:buClr>
                <a:srgbClr val="00B0F0"/>
              </a:buClr>
              <a:buSzPct val="81000"/>
              <a:buNone/>
            </a:pPr>
            <a:endParaRPr lang="en-US" sz="1800" b="1" dirty="0" smtClean="0">
              <a:solidFill>
                <a:srgbClr val="0070C0"/>
              </a:solidFill>
            </a:endParaRPr>
          </a:p>
          <a:p>
            <a:pPr marL="82296" indent="0">
              <a:lnSpc>
                <a:spcPct val="100000"/>
              </a:lnSpc>
              <a:buClr>
                <a:srgbClr val="00B0F0"/>
              </a:buClr>
              <a:buSzPct val="81000"/>
              <a:buNone/>
            </a:pPr>
            <a:r>
              <a:rPr lang="en-US" sz="1800" b="1" dirty="0" smtClean="0">
                <a:solidFill>
                  <a:srgbClr val="0070C0"/>
                </a:solidFill>
              </a:rPr>
              <a:t>Notes:</a:t>
            </a:r>
            <a:r>
              <a:rPr lang="en-US" sz="1800" dirty="0" smtClean="0"/>
              <a:t> In some countries there may be difficulties to collect data about age or date of birth: sometimes because an alternative calendar such a lunar calendar is used or people can only identify their date of birth in relation to major events or may only know the season, not the date. There are various data collection tools available to help overcome these problems. </a:t>
            </a:r>
            <a:endParaRPr lang="en-US" sz="1800" dirty="0"/>
          </a:p>
        </p:txBody>
      </p:sp>
      <p:sp>
        <p:nvSpPr>
          <p:cNvPr id="4" name="Slide Number Placeholder 3"/>
          <p:cNvSpPr>
            <a:spLocks noGrp="1"/>
          </p:cNvSpPr>
          <p:nvPr>
            <p:ph type="sldNum" sz="quarter" idx="12"/>
          </p:nvPr>
        </p:nvSpPr>
        <p:spPr/>
        <p:txBody>
          <a:bodyPr/>
          <a:lstStyle/>
          <a:p>
            <a:fld id="{823882F3-5F00-432D-A503-AF23A28ACC4E}" type="slidenum">
              <a:rPr lang="es-ES" smtClean="0"/>
              <a:pPr/>
              <a:t>7</a:t>
            </a:fld>
            <a:endParaRPr lang="es-ES"/>
          </a:p>
        </p:txBody>
      </p:sp>
      <p:pic>
        <p:nvPicPr>
          <p:cNvPr id="6" name="Picture 5"/>
          <p:cNvPicPr>
            <a:picLocks noChangeAspect="1"/>
          </p:cNvPicPr>
          <p:nvPr/>
        </p:nvPicPr>
        <p:blipFill>
          <a:blip r:embed="rId3" cstate="print"/>
          <a:stretch>
            <a:fillRect/>
          </a:stretch>
        </p:blipFill>
        <p:spPr>
          <a:xfrm>
            <a:off x="6248432" y="4306595"/>
            <a:ext cx="3004088" cy="2002725"/>
          </a:xfrm>
          <a:prstGeom prst="teardrop">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052736"/>
            <a:ext cx="8476501" cy="1143000"/>
          </a:xfrm>
        </p:spPr>
        <p:txBody>
          <a:bodyPr>
            <a:noAutofit/>
          </a:bodyPr>
          <a:lstStyle/>
          <a:p>
            <a:r>
              <a:rPr lang="en-US" sz="3500" b="1" dirty="0" smtClean="0">
                <a:solidFill>
                  <a:schemeClr val="tx2">
                    <a:satMod val="130000"/>
                  </a:schemeClr>
                </a:solidFill>
                <a:latin typeface="Calibri" pitchFamily="34" charset="0"/>
                <a:cs typeface="+mj-cs"/>
              </a:rPr>
              <a:t>Item 0804: Relationship to household head or other reference person </a:t>
            </a:r>
            <a:r>
              <a:rPr lang="en-US" sz="2500" dirty="0" smtClean="0">
                <a:solidFill>
                  <a:schemeClr val="tx2">
                    <a:satMod val="130000"/>
                  </a:schemeClr>
                </a:solidFill>
                <a:latin typeface="Calibri" pitchFamily="34" charset="0"/>
                <a:cs typeface="+mj-cs"/>
              </a:rPr>
              <a:t>(for each household member)</a:t>
            </a:r>
            <a:endParaRPr lang="en-US" sz="2500" dirty="0">
              <a:solidFill>
                <a:schemeClr val="tx2">
                  <a:satMod val="130000"/>
                </a:schemeClr>
              </a:solidFill>
              <a:latin typeface="Calibri" pitchFamily="34" charset="0"/>
              <a:cs typeface="+mj-cs"/>
            </a:endParaRPr>
          </a:p>
        </p:txBody>
      </p:sp>
      <p:sp>
        <p:nvSpPr>
          <p:cNvPr id="3" name="2 Marcador de contenido"/>
          <p:cNvSpPr>
            <a:spLocks noGrp="1"/>
          </p:cNvSpPr>
          <p:nvPr>
            <p:ph idx="1"/>
          </p:nvPr>
        </p:nvSpPr>
        <p:spPr>
          <a:xfrm>
            <a:off x="1022439" y="2564904"/>
            <a:ext cx="6717913" cy="2808312"/>
          </a:xfrm>
        </p:spPr>
        <p:txBody>
          <a:bodyPr>
            <a:noAutofit/>
          </a:bodyPr>
          <a:lstStyle/>
          <a:p>
            <a:pPr marL="82296" indent="0">
              <a:lnSpc>
                <a:spcPct val="100000"/>
              </a:lnSpc>
              <a:buClr>
                <a:srgbClr val="00B0F0"/>
              </a:buClr>
              <a:buSzPct val="81000"/>
              <a:buNone/>
            </a:pPr>
            <a:r>
              <a:rPr lang="en-US" sz="2000" b="1" dirty="0" smtClean="0">
                <a:solidFill>
                  <a:srgbClr val="0070C0"/>
                </a:solidFill>
              </a:rPr>
              <a:t>Type: </a:t>
            </a:r>
            <a:r>
              <a:rPr lang="en-US" sz="1800" b="1" dirty="0" smtClean="0"/>
              <a:t>Additional item</a:t>
            </a:r>
          </a:p>
          <a:p>
            <a:pPr marL="82296" indent="0">
              <a:lnSpc>
                <a:spcPct val="100000"/>
              </a:lnSpc>
              <a:buClr>
                <a:srgbClr val="00B0F0"/>
              </a:buClr>
              <a:buSzPct val="81000"/>
              <a:buNone/>
            </a:pPr>
            <a:r>
              <a:rPr lang="en-US" sz="2000" b="1" dirty="0" smtClean="0">
                <a:solidFill>
                  <a:srgbClr val="0070C0"/>
                </a:solidFill>
              </a:rPr>
              <a:t>Reference period: </a:t>
            </a:r>
            <a:r>
              <a:rPr lang="en-US" sz="1800" dirty="0" smtClean="0"/>
              <a:t>Census reference day</a:t>
            </a:r>
          </a:p>
          <a:p>
            <a:pPr marL="82296" indent="0">
              <a:lnSpc>
                <a:spcPct val="100000"/>
              </a:lnSpc>
              <a:spcBef>
                <a:spcPts val="600"/>
              </a:spcBef>
              <a:buClr>
                <a:srgbClr val="00B0F0"/>
              </a:buClr>
              <a:buSzPct val="81000"/>
              <a:buNone/>
            </a:pPr>
            <a:r>
              <a:rPr lang="en-US" sz="2000" b="1" dirty="0" smtClean="0">
                <a:solidFill>
                  <a:srgbClr val="0070C0"/>
                </a:solidFill>
              </a:rPr>
              <a:t>Concept: </a:t>
            </a:r>
          </a:p>
          <a:p>
            <a:pPr marL="82296" indent="0">
              <a:lnSpc>
                <a:spcPct val="100000"/>
              </a:lnSpc>
              <a:spcBef>
                <a:spcPts val="600"/>
              </a:spcBef>
              <a:buClr>
                <a:srgbClr val="00B0F0"/>
              </a:buClr>
              <a:buSzPct val="81000"/>
              <a:buNone/>
            </a:pPr>
            <a:r>
              <a:rPr lang="en-US" sz="1800" dirty="0" smtClean="0"/>
              <a:t>In the agricultural census, relationship data are  only collected  to determine household and  family composition. Therefore, it doesn’t matter who  the  reference person  is or, if it is the  household head,  whether that title reflects the person’s role.</a:t>
            </a:r>
          </a:p>
        </p:txBody>
      </p:sp>
      <p:sp>
        <p:nvSpPr>
          <p:cNvPr id="4" name="Slide Number Placeholder 3"/>
          <p:cNvSpPr>
            <a:spLocks noGrp="1"/>
          </p:cNvSpPr>
          <p:nvPr>
            <p:ph type="sldNum" sz="quarter" idx="12"/>
          </p:nvPr>
        </p:nvSpPr>
        <p:spPr/>
        <p:txBody>
          <a:bodyPr/>
          <a:lstStyle/>
          <a:p>
            <a:fld id="{823882F3-5F00-432D-A503-AF23A28ACC4E}" type="slidenum">
              <a:rPr lang="es-ES" smtClean="0"/>
              <a:pPr/>
              <a:t>8</a:t>
            </a:fld>
            <a:endParaRPr lang="es-ES"/>
          </a:p>
        </p:txBody>
      </p:sp>
      <p:pic>
        <p:nvPicPr>
          <p:cNvPr id="5" name="Picture 4"/>
          <p:cNvPicPr>
            <a:picLocks noChangeAspect="1"/>
          </p:cNvPicPr>
          <p:nvPr/>
        </p:nvPicPr>
        <p:blipFill>
          <a:blip r:embed="rId3" cstate="print"/>
          <a:stretch>
            <a:fillRect/>
          </a:stretch>
        </p:blipFill>
        <p:spPr>
          <a:xfrm>
            <a:off x="3923928" y="4336547"/>
            <a:ext cx="5400600" cy="25106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980728"/>
            <a:ext cx="7560840" cy="1368152"/>
          </a:xfrm>
        </p:spPr>
        <p:txBody>
          <a:bodyPr>
            <a:noAutofit/>
          </a:bodyPr>
          <a:lstStyle/>
          <a:p>
            <a:r>
              <a:rPr lang="en-US" sz="3500" b="1" dirty="0" smtClean="0">
                <a:solidFill>
                  <a:schemeClr val="tx2">
                    <a:satMod val="130000"/>
                  </a:schemeClr>
                </a:solidFill>
                <a:latin typeface="Calibri" pitchFamily="34" charset="0"/>
                <a:cs typeface="+mj-cs"/>
              </a:rPr>
              <a:t>Item 0804: Relationship to household head or other reference person </a:t>
            </a:r>
            <a:br>
              <a:rPr lang="en-US" sz="3500" b="1" dirty="0" smtClean="0">
                <a:solidFill>
                  <a:schemeClr val="tx2">
                    <a:satMod val="130000"/>
                  </a:schemeClr>
                </a:solidFill>
                <a:latin typeface="Calibri" pitchFamily="34" charset="0"/>
                <a:cs typeface="+mj-cs"/>
              </a:rPr>
            </a:br>
            <a:r>
              <a:rPr lang="en-US" sz="2500" dirty="0" smtClean="0">
                <a:solidFill>
                  <a:schemeClr val="tx2">
                    <a:satMod val="130000"/>
                  </a:schemeClr>
                </a:solidFill>
                <a:latin typeface="Calibri" pitchFamily="34" charset="0"/>
                <a:cs typeface="+mj-cs"/>
              </a:rPr>
              <a:t>(for each household member) cont’d.</a:t>
            </a:r>
            <a:endParaRPr lang="en-US" sz="2500" dirty="0">
              <a:ln w="0"/>
            </a:endParaRPr>
          </a:p>
        </p:txBody>
      </p:sp>
      <p:sp>
        <p:nvSpPr>
          <p:cNvPr id="3" name="2 Marcador de contenido"/>
          <p:cNvSpPr>
            <a:spLocks noGrp="1"/>
          </p:cNvSpPr>
          <p:nvPr>
            <p:ph idx="1"/>
          </p:nvPr>
        </p:nvSpPr>
        <p:spPr>
          <a:xfrm>
            <a:off x="1142971" y="2708920"/>
            <a:ext cx="4869189" cy="2952328"/>
          </a:xfrm>
        </p:spPr>
        <p:txBody>
          <a:bodyPr>
            <a:noAutofit/>
          </a:bodyPr>
          <a:lstStyle/>
          <a:p>
            <a:pPr marL="82296" indent="0">
              <a:lnSpc>
                <a:spcPct val="100000"/>
              </a:lnSpc>
              <a:buClr>
                <a:srgbClr val="00B0F0"/>
              </a:buClr>
              <a:buSzPct val="81000"/>
              <a:buNone/>
            </a:pPr>
            <a:r>
              <a:rPr lang="en-US" sz="2000" b="1" dirty="0" smtClean="0">
                <a:solidFill>
                  <a:srgbClr val="0070C0"/>
                </a:solidFill>
              </a:rPr>
              <a:t>Relationship categories*</a:t>
            </a:r>
            <a:r>
              <a:rPr lang="en-US" sz="2000" dirty="0" smtClean="0">
                <a:solidFill>
                  <a:srgbClr val="0070C0"/>
                </a:solidFill>
              </a:rPr>
              <a:t>:</a:t>
            </a:r>
          </a:p>
          <a:p>
            <a:pPr marL="0" lvl="1" indent="-269875">
              <a:lnSpc>
                <a:spcPct val="100000"/>
              </a:lnSpc>
              <a:spcBef>
                <a:spcPts val="0"/>
              </a:spcBef>
              <a:buClrTx/>
              <a:buSzPct val="80000"/>
              <a:buFont typeface="Wingdings" pitchFamily="2" charset="2"/>
              <a:buChar char="§"/>
            </a:pPr>
            <a:r>
              <a:rPr lang="en-US" sz="1800" dirty="0" smtClean="0"/>
              <a:t>Head</a:t>
            </a:r>
          </a:p>
          <a:p>
            <a:pPr marL="0" lvl="1" indent="-269875">
              <a:lnSpc>
                <a:spcPct val="100000"/>
              </a:lnSpc>
              <a:spcBef>
                <a:spcPts val="0"/>
              </a:spcBef>
              <a:buClrTx/>
              <a:buSzPct val="80000"/>
              <a:buFont typeface="Wingdings" pitchFamily="2" charset="2"/>
              <a:buChar char="§"/>
            </a:pPr>
            <a:r>
              <a:rPr lang="en-US" sz="1800" dirty="0" smtClean="0"/>
              <a:t>Spouse</a:t>
            </a:r>
          </a:p>
          <a:p>
            <a:pPr marL="0" lvl="1" indent="-269875">
              <a:lnSpc>
                <a:spcPct val="100000"/>
              </a:lnSpc>
              <a:spcBef>
                <a:spcPts val="0"/>
              </a:spcBef>
              <a:buClrTx/>
              <a:buSzPct val="80000"/>
              <a:buFont typeface="Wingdings" pitchFamily="2" charset="2"/>
              <a:buChar char="§"/>
            </a:pPr>
            <a:r>
              <a:rPr lang="en-US" sz="1800" dirty="0" smtClean="0"/>
              <a:t>Partner in consensual union (cohabiting partner)</a:t>
            </a:r>
          </a:p>
          <a:p>
            <a:pPr marL="0" lvl="1" indent="-269875">
              <a:lnSpc>
                <a:spcPct val="100000"/>
              </a:lnSpc>
              <a:spcBef>
                <a:spcPts val="0"/>
              </a:spcBef>
              <a:buClrTx/>
              <a:buSzPct val="80000"/>
              <a:buFont typeface="Wingdings" pitchFamily="2" charset="2"/>
              <a:buChar char="§"/>
            </a:pPr>
            <a:r>
              <a:rPr lang="en-US" sz="1800" dirty="0" smtClean="0"/>
              <a:t>Child</a:t>
            </a:r>
          </a:p>
          <a:p>
            <a:pPr marL="0" lvl="1" indent="-269875">
              <a:lnSpc>
                <a:spcPct val="100000"/>
              </a:lnSpc>
              <a:spcBef>
                <a:spcPts val="0"/>
              </a:spcBef>
              <a:buClrTx/>
              <a:buSzPct val="80000"/>
              <a:buFont typeface="Wingdings" pitchFamily="2" charset="2"/>
              <a:buChar char="§"/>
            </a:pPr>
            <a:r>
              <a:rPr lang="en-US" sz="1800" dirty="0" smtClean="0"/>
              <a:t>Spouse of child</a:t>
            </a:r>
          </a:p>
          <a:p>
            <a:pPr marL="0" lvl="1" indent="-269875">
              <a:lnSpc>
                <a:spcPct val="100000"/>
              </a:lnSpc>
              <a:spcBef>
                <a:spcPts val="0"/>
              </a:spcBef>
              <a:buClrTx/>
              <a:buSzPct val="80000"/>
              <a:buFont typeface="Wingdings" pitchFamily="2" charset="2"/>
              <a:buChar char="§"/>
            </a:pPr>
            <a:r>
              <a:rPr lang="en-US" sz="1800" dirty="0" smtClean="0"/>
              <a:t>Grandchild or great grandchild</a:t>
            </a:r>
          </a:p>
          <a:p>
            <a:pPr marL="0" lvl="1" indent="-269875">
              <a:lnSpc>
                <a:spcPct val="100000"/>
              </a:lnSpc>
              <a:spcBef>
                <a:spcPts val="0"/>
              </a:spcBef>
              <a:buClrTx/>
              <a:buSzPct val="80000"/>
              <a:buFont typeface="Wingdings" pitchFamily="2" charset="2"/>
              <a:buChar char="§"/>
            </a:pPr>
            <a:r>
              <a:rPr lang="en-US" sz="1800" dirty="0" smtClean="0"/>
              <a:t>Parent or parent of spouse</a:t>
            </a:r>
          </a:p>
          <a:p>
            <a:pPr marL="0" lvl="1" indent="-269875">
              <a:lnSpc>
                <a:spcPct val="100000"/>
              </a:lnSpc>
              <a:spcBef>
                <a:spcPts val="0"/>
              </a:spcBef>
              <a:buClrTx/>
              <a:buSzPct val="80000"/>
              <a:buFont typeface="Wingdings" pitchFamily="2" charset="2"/>
              <a:buChar char="§"/>
            </a:pPr>
            <a:r>
              <a:rPr lang="en-US" sz="1800" dirty="0" smtClean="0"/>
              <a:t>Other relative</a:t>
            </a:r>
          </a:p>
          <a:p>
            <a:pPr marL="0" lvl="1" indent="-269875">
              <a:lnSpc>
                <a:spcPct val="100000"/>
              </a:lnSpc>
              <a:spcBef>
                <a:spcPts val="0"/>
              </a:spcBef>
              <a:buClrTx/>
              <a:buSzPct val="80000"/>
              <a:buFont typeface="Wingdings" pitchFamily="2" charset="2"/>
              <a:buChar char="§"/>
            </a:pPr>
            <a:r>
              <a:rPr lang="en-US" sz="1800" dirty="0" smtClean="0"/>
              <a:t>Other unrelated person</a:t>
            </a:r>
          </a:p>
        </p:txBody>
      </p:sp>
      <p:sp>
        <p:nvSpPr>
          <p:cNvPr id="5" name="Slide Number Placeholder 4"/>
          <p:cNvSpPr>
            <a:spLocks noGrp="1"/>
          </p:cNvSpPr>
          <p:nvPr>
            <p:ph type="sldNum" sz="quarter" idx="12"/>
          </p:nvPr>
        </p:nvSpPr>
        <p:spPr/>
        <p:txBody>
          <a:bodyPr/>
          <a:lstStyle/>
          <a:p>
            <a:fld id="{823882F3-5F00-432D-A503-AF23A28ACC4E}" type="slidenum">
              <a:rPr lang="es-ES" smtClean="0"/>
              <a:pPr/>
              <a:t>9</a:t>
            </a:fld>
            <a:endParaRPr lang="es-ES"/>
          </a:p>
        </p:txBody>
      </p:sp>
      <p:pic>
        <p:nvPicPr>
          <p:cNvPr id="7" name="Picture 6"/>
          <p:cNvPicPr>
            <a:picLocks noChangeAspect="1"/>
          </p:cNvPicPr>
          <p:nvPr/>
        </p:nvPicPr>
        <p:blipFill>
          <a:blip r:embed="rId3" cstate="print"/>
          <a:stretch>
            <a:fillRect/>
          </a:stretch>
        </p:blipFill>
        <p:spPr>
          <a:xfrm>
            <a:off x="5580112" y="2420888"/>
            <a:ext cx="3614818" cy="2948558"/>
          </a:xfrm>
          <a:prstGeom prst="rect">
            <a:avLst/>
          </a:prstGeom>
        </p:spPr>
      </p:pic>
      <p:sp>
        <p:nvSpPr>
          <p:cNvPr id="8" name="3 Marcador de pie de página"/>
          <p:cNvSpPr>
            <a:spLocks noGrp="1"/>
          </p:cNvSpPr>
          <p:nvPr>
            <p:ph type="ftr" sz="quarter" idx="11"/>
          </p:nvPr>
        </p:nvSpPr>
        <p:spPr>
          <a:xfrm>
            <a:off x="4857752" y="6237312"/>
            <a:ext cx="4286248" cy="500042"/>
          </a:xfrm>
        </p:spPr>
        <p:txBody>
          <a:bodyPr/>
          <a:lstStyle/>
          <a:p>
            <a:pPr algn="l"/>
            <a:r>
              <a:rPr lang="es-ES" dirty="0" smtClean="0">
                <a:solidFill>
                  <a:schemeClr val="tx1"/>
                </a:solidFill>
              </a:rPr>
              <a:t>* </a:t>
            </a:r>
            <a:r>
              <a:rPr lang="es-ES" dirty="0" err="1" smtClean="0">
                <a:solidFill>
                  <a:schemeClr val="tx1"/>
                </a:solidFill>
              </a:rPr>
              <a:t>Principles</a:t>
            </a:r>
            <a:r>
              <a:rPr lang="es-ES" dirty="0" smtClean="0">
                <a:solidFill>
                  <a:schemeClr val="tx1"/>
                </a:solidFill>
              </a:rPr>
              <a:t> and </a:t>
            </a:r>
            <a:r>
              <a:rPr lang="es-ES" dirty="0" err="1" smtClean="0">
                <a:solidFill>
                  <a:schemeClr val="tx1"/>
                </a:solidFill>
              </a:rPr>
              <a:t>recommendations</a:t>
            </a:r>
            <a:r>
              <a:rPr lang="es-ES" dirty="0" smtClean="0">
                <a:solidFill>
                  <a:schemeClr val="tx1"/>
                </a:solidFill>
              </a:rPr>
              <a:t> </a:t>
            </a:r>
            <a:r>
              <a:rPr lang="es-ES" dirty="0" err="1" smtClean="0">
                <a:solidFill>
                  <a:schemeClr val="tx1"/>
                </a:solidFill>
              </a:rPr>
              <a:t>for</a:t>
            </a:r>
            <a:r>
              <a:rPr lang="es-ES" dirty="0" smtClean="0">
                <a:solidFill>
                  <a:schemeClr val="tx1"/>
                </a:solidFill>
              </a:rPr>
              <a:t> </a:t>
            </a:r>
            <a:r>
              <a:rPr lang="es-ES" dirty="0" err="1" smtClean="0">
                <a:solidFill>
                  <a:schemeClr val="tx1"/>
                </a:solidFill>
              </a:rPr>
              <a:t>population</a:t>
            </a:r>
            <a:r>
              <a:rPr lang="es-ES" dirty="0" smtClean="0">
                <a:solidFill>
                  <a:schemeClr val="tx1"/>
                </a:solidFill>
              </a:rPr>
              <a:t> and </a:t>
            </a:r>
            <a:r>
              <a:rPr lang="es-ES" dirty="0" err="1" smtClean="0">
                <a:solidFill>
                  <a:schemeClr val="tx1"/>
                </a:solidFill>
              </a:rPr>
              <a:t>houses</a:t>
            </a:r>
            <a:r>
              <a:rPr lang="es-ES" dirty="0" smtClean="0">
                <a:solidFill>
                  <a:schemeClr val="tx1"/>
                </a:solidFill>
              </a:rPr>
              <a:t> </a:t>
            </a:r>
            <a:r>
              <a:rPr lang="es-ES" dirty="0" err="1" smtClean="0">
                <a:solidFill>
                  <a:schemeClr val="tx1"/>
                </a:solidFill>
              </a:rPr>
              <a:t>censuses</a:t>
            </a:r>
            <a:r>
              <a:rPr lang="es-ES" dirty="0" smtClean="0">
                <a:solidFill>
                  <a:schemeClr val="tx1"/>
                </a:solidFill>
              </a:rPr>
              <a:t>, </a:t>
            </a:r>
            <a:r>
              <a:rPr lang="es-ES" dirty="0" err="1" smtClean="0">
                <a:solidFill>
                  <a:schemeClr val="tx1"/>
                </a:solidFill>
              </a:rPr>
              <a:t>rev</a:t>
            </a:r>
            <a:r>
              <a:rPr lang="es-ES" dirty="0" smtClean="0">
                <a:solidFill>
                  <a:schemeClr val="tx1"/>
                </a:solidFill>
              </a:rPr>
              <a:t> 3. UN 2015</a:t>
            </a:r>
            <a:endParaRPr lang="es-E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layout_proposal_final</Template>
  <TotalTime>2844</TotalTime>
  <Words>3060</Words>
  <Application>Microsoft Office PowerPoint</Application>
  <PresentationFormat>On-screen Show (4:3)</PresentationFormat>
  <Paragraphs>348</Paragraphs>
  <Slides>27</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微軟正黑體</vt:lpstr>
      <vt:lpstr>PMingLiU</vt:lpstr>
      <vt:lpstr>Arial</vt:lpstr>
      <vt:lpstr>Calibri</vt:lpstr>
      <vt:lpstr>Cambria</vt:lpstr>
      <vt:lpstr>Gill Sans MT</vt:lpstr>
      <vt:lpstr>Times</vt:lpstr>
      <vt:lpstr>Times New Roman</vt:lpstr>
      <vt:lpstr>Verdana</vt:lpstr>
      <vt:lpstr>Wingdings</vt:lpstr>
      <vt:lpstr>Wingdings 2</vt:lpstr>
      <vt:lpstr>Solstice</vt:lpstr>
      <vt:lpstr>PowerPoint Presentation</vt:lpstr>
      <vt:lpstr>Contents</vt:lpstr>
      <vt:lpstr>Background</vt:lpstr>
      <vt:lpstr>Importance of the theme</vt:lpstr>
      <vt:lpstr>Items</vt:lpstr>
      <vt:lpstr>Item 0801: Household size by sex and age groups</vt:lpstr>
      <vt:lpstr>Item 0802: Sex (for each household member); Item 0803: Age (for each household member)</vt:lpstr>
      <vt:lpstr>Item 0804: Relationship to household head or other reference person (for each household member)</vt:lpstr>
      <vt:lpstr>Item 0804: Relationship to household head or other reference person  (for each household member) cont’d.</vt:lpstr>
      <vt:lpstr>Item 0804: Relationship to household head or other reference person  (for each household member) cont’d.</vt:lpstr>
      <vt:lpstr>Item 0805: Marital status  (for each household member)</vt:lpstr>
      <vt:lpstr> Item 0806: Educational attainment  (for each household member) </vt:lpstr>
      <vt:lpstr> Item 0807: Agricultural training/education of holder  </vt:lpstr>
      <vt:lpstr>Country experience</vt:lpstr>
      <vt:lpstr>Contents</vt:lpstr>
      <vt:lpstr>Background</vt:lpstr>
      <vt:lpstr>General characteristics of the theme</vt:lpstr>
      <vt:lpstr>Items</vt:lpstr>
      <vt:lpstr>Distribution of managerial decisions (items 1001, 1002 &amp; 1003)</vt:lpstr>
      <vt:lpstr>Item 1001: Sex of household members making managerial decisions </vt:lpstr>
      <vt:lpstr>Item 1002: Area of crops by sex of the person  managing them</vt:lpstr>
      <vt:lpstr>Item 1003: Number of livestock by sex of the person  managing them</vt:lpstr>
      <vt:lpstr>Distribution of land and livestock ownership (items 1004 and 1005)</vt:lpstr>
      <vt:lpstr>Item 1004: Area of land owned by sex of the owner</vt:lpstr>
      <vt:lpstr>Item 1005: Number of livestock by sex of the owner. </vt:lpstr>
      <vt:lpstr>Country experience</vt:lpstr>
      <vt:lpstr>MANY 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OF THE CENSUS OF AGRICULTURE (WCA) 2020</dc:title>
  <dc:creator>Miguel</dc:creator>
  <cp:lastModifiedBy>Neciu, Adriana (ESS)</cp:lastModifiedBy>
  <cp:revision>428</cp:revision>
  <dcterms:created xsi:type="dcterms:W3CDTF">2016-04-08T10:43:37Z</dcterms:created>
  <dcterms:modified xsi:type="dcterms:W3CDTF">2017-05-16T09:12:33Z</dcterms:modified>
</cp:coreProperties>
</file>