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6" r:id="rId1"/>
  </p:sldMasterIdLst>
  <p:notesMasterIdLst>
    <p:notesMasterId r:id="rId38"/>
  </p:notesMasterIdLst>
  <p:handoutMasterIdLst>
    <p:handoutMasterId r:id="rId39"/>
  </p:handoutMasterIdLst>
  <p:sldIdLst>
    <p:sldId id="398" r:id="rId2"/>
    <p:sldId id="339" r:id="rId3"/>
    <p:sldId id="341" r:id="rId4"/>
    <p:sldId id="385" r:id="rId5"/>
    <p:sldId id="348" r:id="rId6"/>
    <p:sldId id="350" r:id="rId7"/>
    <p:sldId id="391" r:id="rId8"/>
    <p:sldId id="352" r:id="rId9"/>
    <p:sldId id="389" r:id="rId10"/>
    <p:sldId id="390" r:id="rId11"/>
    <p:sldId id="351" r:id="rId12"/>
    <p:sldId id="387" r:id="rId13"/>
    <p:sldId id="355" r:id="rId14"/>
    <p:sldId id="356" r:id="rId15"/>
    <p:sldId id="375" r:id="rId16"/>
    <p:sldId id="371" r:id="rId17"/>
    <p:sldId id="396" r:id="rId18"/>
    <p:sldId id="407" r:id="rId19"/>
    <p:sldId id="405" r:id="rId20"/>
    <p:sldId id="409" r:id="rId21"/>
    <p:sldId id="408" r:id="rId22"/>
    <p:sldId id="392" r:id="rId23"/>
    <p:sldId id="410" r:id="rId24"/>
    <p:sldId id="411" r:id="rId25"/>
    <p:sldId id="413" r:id="rId26"/>
    <p:sldId id="412" r:id="rId27"/>
    <p:sldId id="367" r:id="rId28"/>
    <p:sldId id="369" r:id="rId29"/>
    <p:sldId id="379" r:id="rId30"/>
    <p:sldId id="370" r:id="rId31"/>
    <p:sldId id="393" r:id="rId32"/>
    <p:sldId id="380" r:id="rId33"/>
    <p:sldId id="397" r:id="rId34"/>
    <p:sldId id="415" r:id="rId35"/>
    <p:sldId id="417" r:id="rId36"/>
    <p:sldId id="309" r:id="rId37"/>
  </p:sldIdLst>
  <p:sldSz cx="9144000" cy="6858000" type="screen4x3"/>
  <p:notesSz cx="6794500" cy="99314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guel" initials="MG"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89912" autoAdjust="0"/>
  </p:normalViewPr>
  <p:slideViewPr>
    <p:cSldViewPr>
      <p:cViewPr varScale="1">
        <p:scale>
          <a:sx n="79" d="100"/>
          <a:sy n="79" d="100"/>
        </p:scale>
        <p:origin x="426" y="78"/>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18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smtClean="0"/>
            </a:lvl1pPr>
          </a:lstStyle>
          <a:p>
            <a:pPr>
              <a:defRPr/>
            </a:pPr>
            <a:fld id="{E7DD9836-CA8B-4EC6-89BE-E09E2A83A281}" type="datetimeFigureOut">
              <a:rPr lang="en-GB"/>
              <a:pPr>
                <a:defRPr/>
              </a:pPr>
              <a:t>18/05/2017</a:t>
            </a:fld>
            <a:endParaRPr lang="en-GB"/>
          </a:p>
        </p:txBody>
      </p:sp>
      <p:sp>
        <p:nvSpPr>
          <p:cNvPr id="4" name="Footer Placeholder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smtClean="0"/>
            </a:lvl1pPr>
          </a:lstStyle>
          <a:p>
            <a:pPr>
              <a:defRPr/>
            </a:pPr>
            <a:endParaRPr lang="en-GB"/>
          </a:p>
        </p:txBody>
      </p:sp>
      <p:sp>
        <p:nvSpPr>
          <p:cNvPr id="5" name="Slide Number Placehold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smtClean="0"/>
            </a:lvl1pPr>
          </a:lstStyle>
          <a:p>
            <a:pPr>
              <a:defRPr/>
            </a:pPr>
            <a:fld id="{3688EE4B-F4CC-471D-8164-050E1262AD16}" type="slidenum">
              <a:rPr lang="en-GB"/>
              <a:pPr>
                <a:defRPr/>
              </a:pPr>
              <a:t>‹#›</a:t>
            </a:fld>
            <a:endParaRPr lang="en-GB"/>
          </a:p>
        </p:txBody>
      </p:sp>
    </p:spTree>
    <p:extLst>
      <p:ext uri="{BB962C8B-B14F-4D97-AF65-F5344CB8AC3E}">
        <p14:creationId xmlns:p14="http://schemas.microsoft.com/office/powerpoint/2010/main" val="3199379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2117" tIns="46058" rIns="92117" bIns="46058"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848100" y="0"/>
            <a:ext cx="2944813" cy="496888"/>
          </a:xfrm>
          <a:prstGeom prst="rect">
            <a:avLst/>
          </a:prstGeom>
        </p:spPr>
        <p:txBody>
          <a:bodyPr vert="horz" lIns="92117" tIns="46058" rIns="92117" bIns="46058" rtlCol="0"/>
          <a:lstStyle>
            <a:lvl1pPr algn="r">
              <a:defRPr sz="1200">
                <a:cs typeface="+mn-cs"/>
              </a:defRPr>
            </a:lvl1pPr>
          </a:lstStyle>
          <a:p>
            <a:pPr>
              <a:defRPr/>
            </a:pPr>
            <a:fld id="{80E200AD-4253-4132-B1E8-3CCF1767DA81}" type="datetimeFigureOut">
              <a:rPr lang="en-US"/>
              <a:pPr>
                <a:defRPr/>
              </a:pPr>
              <a:t>5/18/2017</a:t>
            </a:fld>
            <a:endParaRPr lang="en-US"/>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2117" tIns="46058" rIns="92117" bIns="46058" rtlCol="0" anchor="ctr"/>
          <a:lstStyle/>
          <a:p>
            <a:pPr lvl="0"/>
            <a:endParaRPr lang="en-US" noProof="0"/>
          </a:p>
        </p:txBody>
      </p:sp>
      <p:sp>
        <p:nvSpPr>
          <p:cNvPr id="5" name="Notes Placeholder 4"/>
          <p:cNvSpPr>
            <a:spLocks noGrp="1"/>
          </p:cNvSpPr>
          <p:nvPr>
            <p:ph type="body" sz="quarter" idx="3"/>
          </p:nvPr>
        </p:nvSpPr>
        <p:spPr>
          <a:xfrm>
            <a:off x="679450" y="4716463"/>
            <a:ext cx="5435600" cy="4470400"/>
          </a:xfrm>
          <a:prstGeom prst="rect">
            <a:avLst/>
          </a:prstGeom>
        </p:spPr>
        <p:txBody>
          <a:bodyPr vert="horz" lIns="92117" tIns="46058" rIns="92117" bIns="4605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32925"/>
            <a:ext cx="2944813" cy="496888"/>
          </a:xfrm>
          <a:prstGeom prst="rect">
            <a:avLst/>
          </a:prstGeom>
        </p:spPr>
        <p:txBody>
          <a:bodyPr vert="horz" lIns="92117" tIns="46058" rIns="92117" bIns="46058"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848100" y="9432925"/>
            <a:ext cx="2944813" cy="496888"/>
          </a:xfrm>
          <a:prstGeom prst="rect">
            <a:avLst/>
          </a:prstGeom>
        </p:spPr>
        <p:txBody>
          <a:bodyPr vert="horz" lIns="92117" tIns="46058" rIns="92117" bIns="46058" rtlCol="0" anchor="b"/>
          <a:lstStyle>
            <a:lvl1pPr algn="r">
              <a:defRPr sz="1200">
                <a:cs typeface="+mn-cs"/>
              </a:defRPr>
            </a:lvl1pPr>
          </a:lstStyle>
          <a:p>
            <a:pPr>
              <a:defRPr/>
            </a:pPr>
            <a:fld id="{FCED4E22-551A-4A10-8A2E-2A68D265DBDD}" type="slidenum">
              <a:rPr lang="en-US"/>
              <a:pPr>
                <a:defRPr/>
              </a:pPr>
              <a:t>‹#›</a:t>
            </a:fld>
            <a:endParaRPr lang="en-US"/>
          </a:p>
        </p:txBody>
      </p:sp>
    </p:spTree>
    <p:extLst>
      <p:ext uri="{BB962C8B-B14F-4D97-AF65-F5344CB8AC3E}">
        <p14:creationId xmlns:p14="http://schemas.microsoft.com/office/powerpoint/2010/main" val="38534131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386A3-2E31-4C9B-B0BE-45709ADB9841}" type="slidenum">
              <a:rPr lang="en-US" smtClean="0"/>
              <a:pPr/>
              <a:t>1</a:t>
            </a:fld>
            <a:endParaRPr lang="en-US"/>
          </a:p>
        </p:txBody>
      </p:sp>
    </p:spTree>
    <p:extLst>
      <p:ext uri="{BB962C8B-B14F-4D97-AF65-F5344CB8AC3E}">
        <p14:creationId xmlns:p14="http://schemas.microsoft.com/office/powerpoint/2010/main" val="4050299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The period for releasing the preliminary results after completion of the field work will be different for each country.  It will depend on the number of holdings enumerated, number of items included, method of census enumeration, strength of the technical personnel, the data processing equipment that is available, etc. The use of CAPI would facilitate significantly the production and release of timely preliminary results. </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However, the preliminary census results should be released not later than a few months after completion of the field work.  If it takes longer, the urgent need for census information is left unsatisfied and the practical usefulness of the census is seriously diminished.  In any case, the follow-up publicity campaign promoting the use of the census results, described above, should not be implemented before important results are available. </a:t>
            </a:r>
          </a:p>
          <a:p>
            <a:endParaRPr lang="en-US" dirty="0" smtClean="0"/>
          </a:p>
          <a:p>
            <a:r>
              <a:rPr lang="en-US" dirty="0" smtClean="0"/>
              <a:t>Country examples: </a:t>
            </a:r>
            <a:r>
              <a:rPr lang="en-US" sz="1200" kern="1200" dirty="0" smtClean="0">
                <a:solidFill>
                  <a:schemeClr val="tx1"/>
                </a:solidFill>
                <a:effectLst/>
                <a:latin typeface="+mn-lt"/>
                <a:ea typeface="+mn-ea"/>
                <a:cs typeface="+mn-cs"/>
              </a:rPr>
              <a:t>Lithuania, Romania; Thailand, Hungary</a:t>
            </a:r>
            <a:endParaRPr lang="en-GB" dirty="0"/>
          </a:p>
        </p:txBody>
      </p:sp>
      <p:sp>
        <p:nvSpPr>
          <p:cNvPr id="4" name="Slide Number Placeholder 3"/>
          <p:cNvSpPr>
            <a:spLocks noGrp="1"/>
          </p:cNvSpPr>
          <p:nvPr>
            <p:ph type="sldNum" sz="quarter" idx="10"/>
          </p:nvPr>
        </p:nvSpPr>
        <p:spPr/>
        <p:txBody>
          <a:bodyPr/>
          <a:lstStyle/>
          <a:p>
            <a:fld id="{3A740177-EB1E-4D80-8F71-974E612F4C3A}" type="slidenum">
              <a:rPr lang="es-ES" smtClean="0"/>
              <a:pPr/>
              <a:t>20</a:t>
            </a:fld>
            <a:endParaRPr lang="es-ES"/>
          </a:p>
        </p:txBody>
      </p:sp>
    </p:spTree>
    <p:extLst>
      <p:ext uri="{BB962C8B-B14F-4D97-AF65-F5344CB8AC3E}">
        <p14:creationId xmlns:p14="http://schemas.microsoft.com/office/powerpoint/2010/main" val="4130479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The reports on preliminary and final census results should be prepared by professional staff and, if possible, reviewed by experts familiar with the agricultural situation of the country.  The report may be issued in a number of volumes, depending on the size of the country and contents of the report for example on:</a:t>
            </a:r>
          </a:p>
          <a:p>
            <a:pPr lvl="0"/>
            <a:r>
              <a:rPr lang="en-GB" sz="1200" kern="1200" dirty="0" smtClean="0">
                <a:solidFill>
                  <a:schemeClr val="tx1"/>
                </a:solidFill>
                <a:effectLst/>
                <a:latin typeface="+mn-lt"/>
                <a:ea typeface="+mn-ea"/>
                <a:cs typeface="+mn-cs"/>
              </a:rPr>
              <a:t>on a subject basis, e.g. one volume for general characteristics of the holdings, another  for land use, another for livestock, another for equipment, etc. and/or  </a:t>
            </a:r>
          </a:p>
          <a:p>
            <a:pPr lvl="0"/>
            <a:r>
              <a:rPr lang="en-GB" sz="1200" kern="1200" dirty="0" smtClean="0">
                <a:solidFill>
                  <a:schemeClr val="tx1"/>
                </a:solidFill>
                <a:effectLst/>
                <a:latin typeface="+mn-lt"/>
                <a:ea typeface="+mn-ea"/>
                <a:cs typeface="+mn-cs"/>
              </a:rPr>
              <a:t>a geographical/administrative basis, e.g. one volume for each province.</a:t>
            </a:r>
          </a:p>
          <a:p>
            <a:endParaRPr lang="en-GB" dirty="0"/>
          </a:p>
        </p:txBody>
      </p:sp>
      <p:sp>
        <p:nvSpPr>
          <p:cNvPr id="4" name="Slide Number Placeholder 3"/>
          <p:cNvSpPr>
            <a:spLocks noGrp="1"/>
          </p:cNvSpPr>
          <p:nvPr>
            <p:ph type="sldNum" sz="quarter" idx="10"/>
          </p:nvPr>
        </p:nvSpPr>
        <p:spPr/>
        <p:txBody>
          <a:bodyPr/>
          <a:lstStyle/>
          <a:p>
            <a:fld id="{3A740177-EB1E-4D80-8F71-974E612F4C3A}" type="slidenum">
              <a:rPr lang="es-ES" smtClean="0"/>
              <a:pPr/>
              <a:t>21</a:t>
            </a:fld>
            <a:endParaRPr lang="es-ES"/>
          </a:p>
        </p:txBody>
      </p:sp>
    </p:spTree>
    <p:extLst>
      <p:ext uri="{BB962C8B-B14F-4D97-AF65-F5344CB8AC3E}">
        <p14:creationId xmlns:p14="http://schemas.microsoft.com/office/powerpoint/2010/main" val="1096959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Must be planned and scheduled during the preparatory phase and published according to the release calendar in order to secure the necessary funding and avoid </a:t>
            </a:r>
            <a:r>
              <a:rPr lang="en-US" dirty="0" err="1" smtClean="0"/>
              <a:t>out-dated</a:t>
            </a:r>
            <a:r>
              <a:rPr lang="en-US" dirty="0" smtClean="0"/>
              <a:t> reports. </a:t>
            </a:r>
            <a:endParaRPr lang="en-GB" dirty="0" smtClean="0"/>
          </a:p>
          <a:p>
            <a:endParaRPr lang="en-GB" dirty="0"/>
          </a:p>
        </p:txBody>
      </p:sp>
      <p:sp>
        <p:nvSpPr>
          <p:cNvPr id="4" name="Slide Number Placeholder 3"/>
          <p:cNvSpPr>
            <a:spLocks noGrp="1"/>
          </p:cNvSpPr>
          <p:nvPr>
            <p:ph type="sldNum" sz="quarter" idx="10"/>
          </p:nvPr>
        </p:nvSpPr>
        <p:spPr/>
        <p:txBody>
          <a:bodyPr/>
          <a:lstStyle/>
          <a:p>
            <a:fld id="{3A740177-EB1E-4D80-8F71-974E612F4C3A}" type="slidenum">
              <a:rPr lang="es-ES" smtClean="0"/>
              <a:pPr/>
              <a:t>23</a:t>
            </a:fld>
            <a:endParaRPr lang="es-ES"/>
          </a:p>
        </p:txBody>
      </p:sp>
    </p:spTree>
    <p:extLst>
      <p:ext uri="{BB962C8B-B14F-4D97-AF65-F5344CB8AC3E}">
        <p14:creationId xmlns:p14="http://schemas.microsoft.com/office/powerpoint/2010/main" val="3810026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Quality evaluation of the census results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section on quality evaluation in the technical report should provide information on all quality dimensions of census data, as described in Chapter 7. The census usually collects data from all agricultural holdings (when complete enumeration is applied) according to the adopted definition, and thus there is no sampling error.  The dimension on accuracy and reliability, should focus  on  the evaluation of non-sampling errors, including the assessment of: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Data products and services</a:t>
            </a:r>
            <a:endParaRPr lang="en-US" sz="1200" kern="1200" dirty="0" smtClean="0">
              <a:solidFill>
                <a:schemeClr val="tx1"/>
              </a:solidFill>
              <a:effectLst/>
              <a:latin typeface="+mn-lt"/>
              <a:ea typeface="+mn-ea"/>
              <a:cs typeface="+mn-cs"/>
            </a:endParaRPr>
          </a:p>
          <a:p>
            <a:pPr marL="539496" indent="-457200">
              <a:buFont typeface="Wingdings" panose="05000000000000000000" pitchFamily="2" charset="2"/>
              <a:buChar char="§"/>
            </a:pPr>
            <a:r>
              <a:rPr lang="en-US" dirty="0" smtClean="0">
                <a:solidFill>
                  <a:srgbClr val="FF0000"/>
                </a:solidFill>
              </a:rPr>
              <a:t>Tabulated data</a:t>
            </a:r>
            <a:endParaRPr lang="en-GB" dirty="0" smtClean="0">
              <a:solidFill>
                <a:srgbClr val="FF0000"/>
              </a:solidFill>
            </a:endParaRPr>
          </a:p>
          <a:p>
            <a:pPr marL="539496" indent="-457200">
              <a:buFont typeface="Wingdings" panose="05000000000000000000" pitchFamily="2" charset="2"/>
              <a:buChar char="§"/>
            </a:pPr>
            <a:r>
              <a:rPr lang="en-US" dirty="0" smtClean="0">
                <a:solidFill>
                  <a:srgbClr val="FF0000"/>
                </a:solidFill>
              </a:rPr>
              <a:t>Providing access to macro-database and micro-database</a:t>
            </a:r>
            <a:endParaRPr lang="en-GB" dirty="0" smtClean="0">
              <a:solidFill>
                <a:srgbClr val="FF0000"/>
              </a:solidFill>
            </a:endParaRPr>
          </a:p>
          <a:p>
            <a:pPr marL="539496" indent="-457200">
              <a:buFont typeface="Wingdings" panose="05000000000000000000" pitchFamily="2" charset="2"/>
              <a:buChar char="§"/>
            </a:pPr>
            <a:r>
              <a:rPr lang="en-US" dirty="0" smtClean="0">
                <a:solidFill>
                  <a:srgbClr val="FF0000"/>
                </a:solidFill>
              </a:rPr>
              <a:t>Geographic products</a:t>
            </a:r>
            <a:endParaRPr lang="en-GB" dirty="0" smtClean="0">
              <a:solidFill>
                <a:srgbClr val="FF0000"/>
              </a:solidFill>
            </a:endParaRPr>
          </a:p>
          <a:p>
            <a:pPr marL="1097280" lvl="1" indent="-457200">
              <a:buFont typeface="Courier New" panose="02070309020205020404" pitchFamily="49" charset="0"/>
              <a:buChar char="o"/>
            </a:pPr>
            <a:r>
              <a:rPr lang="en-GB" dirty="0" smtClean="0">
                <a:solidFill>
                  <a:srgbClr val="FF0000"/>
                </a:solidFill>
              </a:rPr>
              <a:t>Static map (print and web),</a:t>
            </a:r>
          </a:p>
          <a:p>
            <a:pPr marL="1097280" lvl="1" indent="-457200">
              <a:buFont typeface="Courier New" panose="02070309020205020404" pitchFamily="49" charset="0"/>
              <a:buChar char="o"/>
            </a:pPr>
            <a:r>
              <a:rPr lang="en-GB" dirty="0" smtClean="0">
                <a:solidFill>
                  <a:srgbClr val="FF0000"/>
                </a:solidFill>
              </a:rPr>
              <a:t>Census atlas (print and web), </a:t>
            </a:r>
          </a:p>
          <a:p>
            <a:pPr marL="1097280" lvl="1" indent="-457200">
              <a:buFont typeface="Courier New" panose="02070309020205020404" pitchFamily="49" charset="0"/>
              <a:buChar char="o"/>
            </a:pPr>
            <a:r>
              <a:rPr lang="en-GB" dirty="0" smtClean="0">
                <a:solidFill>
                  <a:srgbClr val="FF0000"/>
                </a:solidFill>
              </a:rPr>
              <a:t>Interactive map (web).</a:t>
            </a:r>
          </a:p>
          <a:p>
            <a:pPr marL="539496" indent="-457200">
              <a:buFont typeface="Wingdings" panose="05000000000000000000" pitchFamily="2" charset="2"/>
              <a:buChar char="§"/>
            </a:pPr>
            <a:r>
              <a:rPr lang="en-US" dirty="0" smtClean="0">
                <a:solidFill>
                  <a:srgbClr val="FF0000"/>
                </a:solidFill>
              </a:rPr>
              <a:t>Brochures and flyers</a:t>
            </a:r>
            <a:endParaRPr lang="en-GB"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A740177-EB1E-4D80-8F71-974E612F4C3A}" type="slidenum">
              <a:rPr lang="es-ES" smtClean="0"/>
              <a:pPr/>
              <a:t>24</a:t>
            </a:fld>
            <a:endParaRPr lang="es-ES"/>
          </a:p>
        </p:txBody>
      </p:sp>
    </p:spTree>
    <p:extLst>
      <p:ext uri="{BB962C8B-B14F-4D97-AF65-F5344CB8AC3E}">
        <p14:creationId xmlns:p14="http://schemas.microsoft.com/office/powerpoint/2010/main" val="3285159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9496" indent="-457200">
              <a:lnSpc>
                <a:spcPct val="120000"/>
              </a:lnSpc>
              <a:buFont typeface="Arial" panose="020B0604020202020204" pitchFamily="34" charset="0"/>
              <a:buChar char="•"/>
            </a:pPr>
            <a:r>
              <a:rPr lang="en-US" dirty="0" smtClean="0"/>
              <a:t>A database is an ideal storage platform for structured data products from censuses. </a:t>
            </a:r>
            <a:endParaRPr lang="en-GB" dirty="0" smtClean="0"/>
          </a:p>
          <a:p>
            <a:pPr marL="539496" indent="-457200">
              <a:lnSpc>
                <a:spcPct val="120000"/>
              </a:lnSpc>
              <a:buFont typeface="Arial" panose="020B0604020202020204" pitchFamily="34" charset="0"/>
              <a:buChar char="•"/>
            </a:pPr>
            <a:r>
              <a:rPr lang="en-US" dirty="0" smtClean="0"/>
              <a:t>Both micro- and macro-data structured in databases are at the basis of tabulated data and other dissemination products produced by census offices.</a:t>
            </a:r>
          </a:p>
          <a:p>
            <a:pPr marL="539496" indent="-457200">
              <a:lnSpc>
                <a:spcPct val="120000"/>
              </a:lnSpc>
              <a:buFont typeface="Arial" panose="020B0604020202020204" pitchFamily="34" charset="0"/>
              <a:buChar char="•"/>
            </a:pPr>
            <a:r>
              <a:rPr lang="en-US" dirty="0" smtClean="0"/>
              <a:t>Census databases with public access assist data users by providing easy access to a wide range of census data. </a:t>
            </a:r>
          </a:p>
          <a:p>
            <a:pPr marL="539496" indent="-457200">
              <a:lnSpc>
                <a:spcPct val="120000"/>
              </a:lnSpc>
              <a:buFont typeface="Arial" panose="020B0604020202020204" pitchFamily="34" charset="0"/>
              <a:buChar char="•"/>
            </a:pPr>
            <a:r>
              <a:rPr lang="en-US" dirty="0" smtClean="0"/>
              <a:t>A basic decision must be made whether to provide access to macro-database, to micro-data (micro-data base), or both</a:t>
            </a:r>
          </a:p>
          <a:p>
            <a:pPr marL="539496" indent="-457200">
              <a:lnSpc>
                <a:spcPct val="120000"/>
              </a:lnSpc>
              <a:buFont typeface="Arial" panose="020B0604020202020204" pitchFamily="34" charset="0"/>
              <a:buChar char="•"/>
            </a:pPr>
            <a:r>
              <a:rPr lang="en-US" dirty="0" smtClean="0"/>
              <a:t>Building a census database:</a:t>
            </a:r>
          </a:p>
          <a:p>
            <a:pPr marL="539496" indent="-457200">
              <a:lnSpc>
                <a:spcPct val="120000"/>
              </a:lnSpc>
              <a:buFont typeface="Courier New" panose="02070309020205020404" pitchFamily="49" charset="0"/>
              <a:buChar char="o"/>
            </a:pPr>
            <a:r>
              <a:rPr lang="en-US" dirty="0" smtClean="0"/>
              <a:t>Requires careful planning, is time/resource consuming and should fit within the global ICT framework of the organization</a:t>
            </a:r>
          </a:p>
          <a:p>
            <a:pPr marL="539496" indent="-457200">
              <a:lnSpc>
                <a:spcPct val="120000"/>
              </a:lnSpc>
              <a:buFont typeface="Courier New" panose="02070309020205020404" pitchFamily="49" charset="0"/>
              <a:buChar char="o"/>
            </a:pPr>
            <a:r>
              <a:rPr lang="en-US" dirty="0" smtClean="0"/>
              <a:t>Should be seen as an ongoing process both comple­menting the data dissemination strategy and strengthening the statistical capacity of the organization</a:t>
            </a:r>
          </a:p>
          <a:p>
            <a:endParaRPr lang="en-GB" dirty="0"/>
          </a:p>
        </p:txBody>
      </p:sp>
      <p:sp>
        <p:nvSpPr>
          <p:cNvPr id="4" name="Slide Number Placeholder 3"/>
          <p:cNvSpPr>
            <a:spLocks noGrp="1"/>
          </p:cNvSpPr>
          <p:nvPr>
            <p:ph type="sldNum" sz="quarter" idx="10"/>
          </p:nvPr>
        </p:nvSpPr>
        <p:spPr/>
        <p:txBody>
          <a:bodyPr/>
          <a:lstStyle/>
          <a:p>
            <a:fld id="{3A740177-EB1E-4D80-8F71-974E612F4C3A}" type="slidenum">
              <a:rPr lang="es-ES" smtClean="0"/>
              <a:pPr/>
              <a:t>26</a:t>
            </a:fld>
            <a:endParaRPr lang="es-ES"/>
          </a:p>
        </p:txBody>
      </p:sp>
    </p:spTree>
    <p:extLst>
      <p:ext uri="{BB962C8B-B14F-4D97-AF65-F5344CB8AC3E}">
        <p14:creationId xmlns:p14="http://schemas.microsoft.com/office/powerpoint/2010/main" val="3369576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FCED4E22-551A-4A10-8A2E-2A68D265DBDD}" type="slidenum">
              <a:rPr lang="en-US" smtClean="0"/>
              <a:pPr>
                <a:defRPr/>
              </a:pPr>
              <a:t>34</a:t>
            </a:fld>
            <a:endParaRPr lang="en-US"/>
          </a:p>
        </p:txBody>
      </p:sp>
    </p:spTree>
    <p:extLst>
      <p:ext uri="{BB962C8B-B14F-4D97-AF65-F5344CB8AC3E}">
        <p14:creationId xmlns:p14="http://schemas.microsoft.com/office/powerpoint/2010/main" val="3368980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FCED4E22-551A-4A10-8A2E-2A68D265DBDD}" type="slidenum">
              <a:rPr lang="en-US" smtClean="0"/>
              <a:pPr>
                <a:defRPr/>
              </a:pPr>
              <a:t>35</a:t>
            </a:fld>
            <a:endParaRPr lang="en-US"/>
          </a:p>
        </p:txBody>
      </p:sp>
    </p:spTree>
    <p:extLst>
      <p:ext uri="{BB962C8B-B14F-4D97-AF65-F5344CB8AC3E}">
        <p14:creationId xmlns:p14="http://schemas.microsoft.com/office/powerpoint/2010/main" val="3276669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427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8448" indent="-287865" eaLnBrk="0" hangingPunct="0">
              <a:defRPr>
                <a:solidFill>
                  <a:schemeClr val="tx1"/>
                </a:solidFill>
                <a:latin typeface="Arial" charset="0"/>
              </a:defRPr>
            </a:lvl2pPr>
            <a:lvl3pPr marL="1151458" indent="-230292" eaLnBrk="0" hangingPunct="0">
              <a:defRPr>
                <a:solidFill>
                  <a:schemeClr val="tx1"/>
                </a:solidFill>
                <a:latin typeface="Arial" charset="0"/>
              </a:defRPr>
            </a:lvl3pPr>
            <a:lvl4pPr marL="1612041" indent="-230292" eaLnBrk="0" hangingPunct="0">
              <a:defRPr>
                <a:solidFill>
                  <a:schemeClr val="tx1"/>
                </a:solidFill>
                <a:latin typeface="Arial" charset="0"/>
              </a:defRPr>
            </a:lvl4pPr>
            <a:lvl5pPr marL="2072625" indent="-230292" eaLnBrk="0" hangingPunct="0">
              <a:defRPr>
                <a:solidFill>
                  <a:schemeClr val="tx1"/>
                </a:solidFill>
                <a:latin typeface="Arial" charset="0"/>
              </a:defRPr>
            </a:lvl5pPr>
            <a:lvl6pPr marL="2533208" indent="-230292" eaLnBrk="0" fontAlgn="base" hangingPunct="0">
              <a:spcBef>
                <a:spcPct val="0"/>
              </a:spcBef>
              <a:spcAft>
                <a:spcPct val="0"/>
              </a:spcAft>
              <a:defRPr>
                <a:solidFill>
                  <a:schemeClr val="tx1"/>
                </a:solidFill>
                <a:latin typeface="Arial" charset="0"/>
              </a:defRPr>
            </a:lvl6pPr>
            <a:lvl7pPr marL="2993791" indent="-230292" eaLnBrk="0" fontAlgn="base" hangingPunct="0">
              <a:spcBef>
                <a:spcPct val="0"/>
              </a:spcBef>
              <a:spcAft>
                <a:spcPct val="0"/>
              </a:spcAft>
              <a:defRPr>
                <a:solidFill>
                  <a:schemeClr val="tx1"/>
                </a:solidFill>
                <a:latin typeface="Arial" charset="0"/>
              </a:defRPr>
            </a:lvl7pPr>
            <a:lvl8pPr marL="3454375" indent="-230292" eaLnBrk="0" fontAlgn="base" hangingPunct="0">
              <a:spcBef>
                <a:spcPct val="0"/>
              </a:spcBef>
              <a:spcAft>
                <a:spcPct val="0"/>
              </a:spcAft>
              <a:defRPr>
                <a:solidFill>
                  <a:schemeClr val="tx1"/>
                </a:solidFill>
                <a:latin typeface="Arial" charset="0"/>
              </a:defRPr>
            </a:lvl8pPr>
            <a:lvl9pPr marL="3914958" indent="-230292" eaLnBrk="0" fontAlgn="base" hangingPunct="0">
              <a:spcBef>
                <a:spcPct val="0"/>
              </a:spcBef>
              <a:spcAft>
                <a:spcPct val="0"/>
              </a:spcAft>
              <a:defRPr>
                <a:solidFill>
                  <a:schemeClr val="tx1"/>
                </a:solidFill>
                <a:latin typeface="Arial" charset="0"/>
              </a:defRPr>
            </a:lvl9pPr>
          </a:lstStyle>
          <a:p>
            <a:pPr eaLnBrk="1" hangingPunct="1">
              <a:defRPr/>
            </a:pPr>
            <a:fld id="{C4B2B179-394B-4849-AD3B-AD2F7FE04FC7}" type="slidenum">
              <a:rPr lang="en-US" smtClean="0"/>
              <a:pPr eaLnBrk="1" hangingPunct="1">
                <a:defRPr/>
              </a:pPr>
              <a:t>36</a:t>
            </a:fld>
            <a:endParaRPr lang="en-US" smtClean="0"/>
          </a:p>
        </p:txBody>
      </p:sp>
    </p:spTree>
    <p:extLst>
      <p:ext uri="{BB962C8B-B14F-4D97-AF65-F5344CB8AC3E}">
        <p14:creationId xmlns:p14="http://schemas.microsoft.com/office/powerpoint/2010/main" val="3802620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o-RO" altLang="en-US" dirty="0" smtClean="0"/>
              <a:t>S</a:t>
            </a:r>
            <a:r>
              <a:rPr lang="en-GB" altLang="en-US" dirty="0" err="1" smtClean="0"/>
              <a:t>tatistical</a:t>
            </a:r>
            <a:r>
              <a:rPr lang="en-GB" altLang="en-US" dirty="0" smtClean="0"/>
              <a:t> table</a:t>
            </a:r>
            <a:r>
              <a:rPr lang="ro-RO" altLang="en-US" dirty="0" smtClean="0"/>
              <a:t> – a p</a:t>
            </a:r>
            <a:r>
              <a:rPr lang="en-GB" altLang="en-US" dirty="0" err="1" smtClean="0"/>
              <a:t>rimary</a:t>
            </a:r>
            <a:r>
              <a:rPr lang="en-GB" altLang="en-US" dirty="0" smtClean="0"/>
              <a:t> form of presentation of statistical data</a:t>
            </a:r>
            <a:endParaRPr lang="en-US" altLang="en-US" dirty="0" smtClean="0"/>
          </a:p>
          <a:p>
            <a:endParaRPr lang="en-GB" dirty="0"/>
          </a:p>
        </p:txBody>
      </p:sp>
      <p:sp>
        <p:nvSpPr>
          <p:cNvPr id="4" name="Slide Number Placeholder 3"/>
          <p:cNvSpPr>
            <a:spLocks noGrp="1"/>
          </p:cNvSpPr>
          <p:nvPr>
            <p:ph type="sldNum" sz="quarter" idx="10"/>
          </p:nvPr>
        </p:nvSpPr>
        <p:spPr/>
        <p:txBody>
          <a:bodyPr/>
          <a:lstStyle/>
          <a:p>
            <a:pPr>
              <a:defRPr/>
            </a:pPr>
            <a:fld id="{FCED4E22-551A-4A10-8A2E-2A68D265DBDD}" type="slidenum">
              <a:rPr lang="en-US" smtClean="0"/>
              <a:pPr>
                <a:defRPr/>
              </a:pPr>
              <a:t>3</a:t>
            </a:fld>
            <a:endParaRPr lang="en-US"/>
          </a:p>
        </p:txBody>
      </p:sp>
    </p:spTree>
    <p:extLst>
      <p:ext uri="{BB962C8B-B14F-4D97-AF65-F5344CB8AC3E}">
        <p14:creationId xmlns:p14="http://schemas.microsoft.com/office/powerpoint/2010/main" val="1111957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5420D476-C32C-4CB0-9858-AFE4F1C02772}" type="slidenum">
              <a:rPr lang="en-US" smtClean="0"/>
              <a:pPr>
                <a:defRPr/>
              </a:pPr>
              <a:t>4</a:t>
            </a:fld>
            <a:endParaRPr lang="en-US"/>
          </a:p>
        </p:txBody>
      </p:sp>
    </p:spTree>
    <p:extLst>
      <p:ext uri="{BB962C8B-B14F-4D97-AF65-F5344CB8AC3E}">
        <p14:creationId xmlns:p14="http://schemas.microsoft.com/office/powerpoint/2010/main" val="1395764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o-RO" altLang="en-US" sz="1200" dirty="0" smtClean="0"/>
              <a:t>I</a:t>
            </a:r>
            <a:r>
              <a:rPr lang="en-GB" altLang="en-US" sz="1200" dirty="0" err="1" smtClean="0"/>
              <a:t>nternational</a:t>
            </a:r>
            <a:r>
              <a:rPr lang="en-GB" altLang="en-US" sz="1200" dirty="0" smtClean="0"/>
              <a:t> comparisons require standard tables</a:t>
            </a:r>
            <a:r>
              <a:rPr lang="ro-RO" altLang="en-US" sz="1200" dirty="0" smtClean="0"/>
              <a:t> (the use of Classification variables and classes) </a:t>
            </a:r>
            <a:r>
              <a:rPr lang="en-GB" altLang="en-US" sz="1200" dirty="0" smtClean="0"/>
              <a:t>for all countries</a:t>
            </a:r>
            <a:endParaRPr lang="en-US" altLang="en-US" sz="1200" dirty="0" smtClean="0"/>
          </a:p>
          <a:p>
            <a:endParaRPr lang="en-GB" dirty="0"/>
          </a:p>
        </p:txBody>
      </p:sp>
      <p:sp>
        <p:nvSpPr>
          <p:cNvPr id="4" name="Slide Number Placeholder 3"/>
          <p:cNvSpPr>
            <a:spLocks noGrp="1"/>
          </p:cNvSpPr>
          <p:nvPr>
            <p:ph type="sldNum" sz="quarter" idx="10"/>
          </p:nvPr>
        </p:nvSpPr>
        <p:spPr/>
        <p:txBody>
          <a:bodyPr/>
          <a:lstStyle/>
          <a:p>
            <a:pPr>
              <a:defRPr/>
            </a:pPr>
            <a:fld id="{FCED4E22-551A-4A10-8A2E-2A68D265DBDD}" type="slidenum">
              <a:rPr lang="en-US" smtClean="0"/>
              <a:pPr>
                <a:defRPr/>
              </a:pPr>
              <a:t>5</a:t>
            </a:fld>
            <a:endParaRPr lang="en-US"/>
          </a:p>
        </p:txBody>
      </p:sp>
    </p:spTree>
    <p:extLst>
      <p:ext uri="{BB962C8B-B14F-4D97-AF65-F5344CB8AC3E}">
        <p14:creationId xmlns:p14="http://schemas.microsoft.com/office/powerpoint/2010/main" val="383138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CED4E22-551A-4A10-8A2E-2A68D265DBDD}" type="slidenum">
              <a:rPr lang="en-US" smtClean="0"/>
              <a:pPr>
                <a:defRPr/>
              </a:pPr>
              <a:t>7</a:t>
            </a:fld>
            <a:endParaRPr lang="en-US"/>
          </a:p>
        </p:txBody>
      </p:sp>
    </p:spTree>
    <p:extLst>
      <p:ext uri="{BB962C8B-B14F-4D97-AF65-F5344CB8AC3E}">
        <p14:creationId xmlns:p14="http://schemas.microsoft.com/office/powerpoint/2010/main" val="4149587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o-RO" altLang="en-US" sz="1200" dirty="0" smtClean="0"/>
              <a:t>I</a:t>
            </a:r>
            <a:r>
              <a:rPr lang="en-GB" altLang="en-US" sz="1200" dirty="0" err="1" smtClean="0"/>
              <a:t>nternational</a:t>
            </a:r>
            <a:r>
              <a:rPr lang="en-GB" altLang="en-US" sz="1200" dirty="0" smtClean="0"/>
              <a:t> comparisons require standard tables</a:t>
            </a:r>
            <a:r>
              <a:rPr lang="ro-RO" altLang="en-US" sz="1200" dirty="0" smtClean="0"/>
              <a:t> (the use of Classification variables and classes) </a:t>
            </a:r>
            <a:r>
              <a:rPr lang="en-GB" altLang="en-US" sz="1200" dirty="0" smtClean="0"/>
              <a:t>for all countries</a:t>
            </a:r>
            <a:endParaRPr lang="en-US" altLang="en-US" sz="1200" dirty="0" smtClean="0"/>
          </a:p>
          <a:p>
            <a:endParaRPr lang="en-GB" dirty="0"/>
          </a:p>
        </p:txBody>
      </p:sp>
      <p:sp>
        <p:nvSpPr>
          <p:cNvPr id="4" name="Slide Number Placeholder 3"/>
          <p:cNvSpPr>
            <a:spLocks noGrp="1"/>
          </p:cNvSpPr>
          <p:nvPr>
            <p:ph type="sldNum" sz="quarter" idx="10"/>
          </p:nvPr>
        </p:nvSpPr>
        <p:spPr/>
        <p:txBody>
          <a:bodyPr/>
          <a:lstStyle/>
          <a:p>
            <a:pPr>
              <a:defRPr/>
            </a:pPr>
            <a:fld id="{FCED4E22-551A-4A10-8A2E-2A68D265DBDD}" type="slidenum">
              <a:rPr lang="en-US" smtClean="0"/>
              <a:pPr>
                <a:defRPr/>
              </a:pPr>
              <a:t>8</a:t>
            </a:fld>
            <a:endParaRPr lang="en-US"/>
          </a:p>
        </p:txBody>
      </p:sp>
    </p:spTree>
    <p:extLst>
      <p:ext uri="{BB962C8B-B14F-4D97-AF65-F5344CB8AC3E}">
        <p14:creationId xmlns:p14="http://schemas.microsoft.com/office/powerpoint/2010/main" val="1262025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ro-RO" altLang="en-US" sz="1600" dirty="0" smtClean="0"/>
              <a:t>E</a:t>
            </a:r>
            <a:r>
              <a:rPr lang="en-GB" altLang="en-US" sz="1600" dirty="0" err="1" smtClean="0"/>
              <a:t>stablishments</a:t>
            </a:r>
            <a:r>
              <a:rPr lang="en-GB" altLang="en-US" sz="1600" dirty="0" smtClean="0"/>
              <a:t> engaged in agricultural production activities</a:t>
            </a:r>
            <a:r>
              <a:rPr lang="ro-RO" altLang="en-US" sz="1600" dirty="0" smtClean="0"/>
              <a:t> (</a:t>
            </a:r>
            <a:r>
              <a:rPr lang="en-GB" altLang="en-US" sz="1600" dirty="0" smtClean="0"/>
              <a:t>of agricultural goods). </a:t>
            </a:r>
            <a:r>
              <a:rPr lang="ro-RO" altLang="en-US" sz="1600" dirty="0" smtClean="0"/>
              <a:t> </a:t>
            </a:r>
            <a:r>
              <a:rPr lang="en-GB" altLang="en-US" sz="1600" dirty="0" smtClean="0"/>
              <a:t>ISIC (Rev. 4) Groups: </a:t>
            </a:r>
            <a:endParaRPr lang="en-US" altLang="en-US" sz="1600" dirty="0" smtClean="0"/>
          </a:p>
          <a:p>
            <a:pPr>
              <a:buFont typeface="Wingdings" pitchFamily="2" charset="2"/>
              <a:buChar char="Ø"/>
            </a:pPr>
            <a:r>
              <a:rPr lang="en-GB" altLang="en-US" sz="1200" i="1" dirty="0" smtClean="0"/>
              <a:t>Group 011: Growing of non - perennial crops;</a:t>
            </a:r>
            <a:endParaRPr lang="en-US" altLang="en-US" sz="1200" i="1" dirty="0" smtClean="0"/>
          </a:p>
          <a:p>
            <a:pPr>
              <a:buFont typeface="Wingdings" pitchFamily="2" charset="2"/>
              <a:buChar char="Ø"/>
            </a:pPr>
            <a:r>
              <a:rPr lang="en-GB" altLang="en-US" sz="1200" i="1" dirty="0" smtClean="0"/>
              <a:t>Group 012: Growing of perennial crops</a:t>
            </a:r>
            <a:endParaRPr lang="en-US" altLang="en-US" sz="1200" i="1" dirty="0" smtClean="0"/>
          </a:p>
          <a:p>
            <a:pPr>
              <a:buFont typeface="Wingdings" pitchFamily="2" charset="2"/>
              <a:buChar char="Ø"/>
            </a:pPr>
            <a:r>
              <a:rPr lang="en-GB" altLang="en-US" sz="1200" i="1" dirty="0" smtClean="0"/>
              <a:t>Group 013: Plant propagation </a:t>
            </a:r>
            <a:endParaRPr lang="en-US" altLang="en-US" sz="1200" i="1" dirty="0" smtClean="0"/>
          </a:p>
          <a:p>
            <a:pPr>
              <a:buFont typeface="Wingdings" pitchFamily="2" charset="2"/>
              <a:buChar char="Ø"/>
            </a:pPr>
            <a:r>
              <a:rPr lang="en-GB" altLang="en-US" sz="1200" i="1" dirty="0" smtClean="0"/>
              <a:t>Group 014: Animal production </a:t>
            </a:r>
            <a:endParaRPr lang="ro-RO" altLang="en-US" sz="1200" i="1" dirty="0" smtClean="0"/>
          </a:p>
          <a:p>
            <a:pPr>
              <a:buFont typeface="Wingdings" pitchFamily="2" charset="2"/>
              <a:buChar char="Ø"/>
            </a:pPr>
            <a:r>
              <a:rPr lang="en-GB" altLang="en-US" sz="1200" i="1" dirty="0" smtClean="0"/>
              <a:t>Group 015: Mixed farming </a:t>
            </a:r>
            <a:endParaRPr lang="ro-RO" altLang="en-US" sz="1200" i="1" dirty="0" smtClean="0"/>
          </a:p>
        </p:txBody>
      </p:sp>
      <p:sp>
        <p:nvSpPr>
          <p:cNvPr id="4" name="Slide Number Placeholder 3"/>
          <p:cNvSpPr>
            <a:spLocks noGrp="1"/>
          </p:cNvSpPr>
          <p:nvPr>
            <p:ph type="sldNum" sz="quarter" idx="10"/>
          </p:nvPr>
        </p:nvSpPr>
        <p:spPr/>
        <p:txBody>
          <a:bodyPr/>
          <a:lstStyle/>
          <a:p>
            <a:pPr>
              <a:defRPr/>
            </a:pPr>
            <a:fld id="{FCED4E22-551A-4A10-8A2E-2A68D265DBDD}" type="slidenum">
              <a:rPr lang="en-US" smtClean="0"/>
              <a:pPr>
                <a:defRPr/>
              </a:pPr>
              <a:t>12</a:t>
            </a:fld>
            <a:endParaRPr lang="en-US"/>
          </a:p>
        </p:txBody>
      </p:sp>
    </p:spTree>
    <p:extLst>
      <p:ext uri="{BB962C8B-B14F-4D97-AF65-F5344CB8AC3E}">
        <p14:creationId xmlns:p14="http://schemas.microsoft.com/office/powerpoint/2010/main" val="224284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CED4E22-551A-4A10-8A2E-2A68D265DBDD}" type="slidenum">
              <a:rPr lang="en-US" smtClean="0"/>
              <a:pPr>
                <a:defRPr/>
              </a:pPr>
              <a:t>16</a:t>
            </a:fld>
            <a:endParaRPr lang="en-US"/>
          </a:p>
        </p:txBody>
      </p:sp>
    </p:spTree>
    <p:extLst>
      <p:ext uri="{BB962C8B-B14F-4D97-AF65-F5344CB8AC3E}">
        <p14:creationId xmlns:p14="http://schemas.microsoft.com/office/powerpoint/2010/main" val="3006427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i="1" kern="1200" dirty="0" smtClean="0">
                <a:solidFill>
                  <a:schemeClr val="tx1"/>
                </a:solidFill>
                <a:effectLst/>
                <a:latin typeface="+mn-lt"/>
                <a:ea typeface="+mn-ea"/>
                <a:cs typeface="+mn-cs"/>
              </a:rPr>
              <a:t>Summary report of key preliminary census data</a:t>
            </a:r>
          </a:p>
          <a:p>
            <a:pPr lvl="0"/>
            <a:r>
              <a:rPr lang="en-US" sz="1200" kern="1200" dirty="0" smtClean="0">
                <a:solidFill>
                  <a:schemeClr val="tx1"/>
                </a:solidFill>
                <a:effectLst/>
                <a:latin typeface="+mn-lt"/>
                <a:ea typeface="+mn-ea"/>
                <a:cs typeface="+mn-cs"/>
              </a:rPr>
              <a:t>Tabulations and reports in electronic format with online distribution</a:t>
            </a:r>
            <a:endParaRPr lang="en-GB"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statistical releases/publications with predefined queries /</a:t>
            </a:r>
            <a:endParaRPr lang="en-GB"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Standard  tables (charts and maps) - </a:t>
            </a:r>
            <a:r>
              <a:rPr lang="en-US" sz="1200" kern="1200" dirty="0" smtClean="0">
                <a:solidFill>
                  <a:schemeClr val="tx1"/>
                </a:solidFill>
                <a:effectLst/>
                <a:latin typeface="+mn-lt"/>
                <a:ea typeface="+mn-ea"/>
                <a:cs typeface="+mn-cs"/>
              </a:rPr>
              <a:t>a set of pre-designed basic tables </a:t>
            </a:r>
            <a:r>
              <a:rPr lang="en-US" sz="1200" i="1" kern="1200" dirty="0" smtClean="0">
                <a:solidFill>
                  <a:schemeClr val="tx1"/>
                </a:solidFill>
                <a:effectLst/>
                <a:latin typeface="+mn-lt"/>
                <a:ea typeface="+mn-ea"/>
                <a:cs typeface="+mn-cs"/>
              </a:rPr>
              <a:t>(charts and maps)</a:t>
            </a:r>
            <a:r>
              <a:rPr lang="en-US" sz="1200" kern="1200" dirty="0" smtClean="0">
                <a:solidFill>
                  <a:schemeClr val="tx1"/>
                </a:solidFill>
                <a:effectLst/>
                <a:latin typeface="+mn-lt"/>
                <a:ea typeface="+mn-ea"/>
                <a:cs typeface="+mn-cs"/>
              </a:rPr>
              <a:t> for all main topics of the census (hard copy, CD, web site)</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Publications with preliminary and final census results</a:t>
            </a:r>
            <a:endParaRPr lang="en-GB"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GB" b="1" dirty="0" smtClean="0"/>
              <a:t>Preliminary results:</a:t>
            </a:r>
            <a:r>
              <a:rPr lang="en-GB" dirty="0" smtClean="0"/>
              <a:t> In some cases, preliminary results are delivered prior to the presentation of final figures. These preliminary results can be produced either by sampling from census databases or by filling special forms during the field work.</a:t>
            </a:r>
            <a:endParaRPr lang="en-GB" b="1" dirty="0" smtClean="0"/>
          </a:p>
        </p:txBody>
      </p:sp>
      <p:sp>
        <p:nvSpPr>
          <p:cNvPr id="4" name="Slide Number Placeholder 3"/>
          <p:cNvSpPr>
            <a:spLocks noGrp="1"/>
          </p:cNvSpPr>
          <p:nvPr>
            <p:ph type="sldNum" sz="quarter" idx="10"/>
          </p:nvPr>
        </p:nvSpPr>
        <p:spPr/>
        <p:txBody>
          <a:bodyPr/>
          <a:lstStyle/>
          <a:p>
            <a:pPr>
              <a:defRPr/>
            </a:pPr>
            <a:fld id="{FCED4E22-551A-4A10-8A2E-2A68D265DBDD}" type="slidenum">
              <a:rPr lang="en-US" smtClean="0"/>
              <a:pPr>
                <a:defRPr/>
              </a:pPr>
              <a:t>19</a:t>
            </a:fld>
            <a:endParaRPr lang="en-US"/>
          </a:p>
        </p:txBody>
      </p:sp>
    </p:spTree>
    <p:extLst>
      <p:ext uri="{BB962C8B-B14F-4D97-AF65-F5344CB8AC3E}">
        <p14:creationId xmlns:p14="http://schemas.microsoft.com/office/powerpoint/2010/main" val="1872833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5608" y="435936"/>
            <a:ext cx="7406640" cy="1472184"/>
          </a:xfrm>
          <a:prstGeom prst="rect">
            <a:avLst/>
          </a:prstGeom>
        </p:spPr>
        <p:txBody>
          <a:bodyPr anchor="b"/>
          <a:lstStyle>
            <a:lvl1pPr algn="l">
              <a:defRPr/>
            </a:lvl1pPr>
            <a:extLst/>
          </a:lstStyle>
          <a:p>
            <a:r>
              <a:rPr lang="en-US" noProof="1" smtClean="0"/>
              <a:t>Click to edit Master title style</a:t>
            </a:r>
            <a:endParaRPr lang="en-US" dirty="0"/>
          </a:p>
        </p:txBody>
      </p:sp>
      <p:sp>
        <p:nvSpPr>
          <p:cNvPr id="22" name="Subtitle 21"/>
          <p:cNvSpPr>
            <a:spLocks noGrp="1"/>
          </p:cNvSpPr>
          <p:nvPr>
            <p:ph type="subTitle" idx="1"/>
          </p:nvPr>
        </p:nvSpPr>
        <p:spPr>
          <a:xfrm>
            <a:off x="1432560" y="1850064"/>
            <a:ext cx="7406640" cy="1752600"/>
          </a:xfrm>
          <a:prstGeom prst="rect">
            <a:avLst/>
          </a:prstGeom>
        </p:spPr>
        <p:txBody>
          <a:bodyPr/>
          <a:lstStyle>
            <a:lvl1pPr marL="73152" indent="0" algn="l">
              <a:buNone/>
              <a:defRPr sz="2600">
                <a:solidFill>
                  <a:srgbClr val="0070C0"/>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noProof="1" smtClean="0"/>
              <a:t>Click to edit Master subtitle style</a:t>
            </a:r>
            <a:endParaRPr lang="en-US" dirty="0"/>
          </a:p>
        </p:txBody>
      </p:sp>
      <p:sp>
        <p:nvSpPr>
          <p:cNvPr id="7" name="Date Placeholder 6"/>
          <p:cNvSpPr>
            <a:spLocks noGrp="1"/>
          </p:cNvSpPr>
          <p:nvPr>
            <p:ph type="dt" sz="half" idx="10"/>
          </p:nvPr>
        </p:nvSpPr>
        <p:spPr/>
        <p:txBody>
          <a:bodyPr/>
          <a:lstStyle>
            <a:extLst/>
          </a:lstStyle>
          <a:p>
            <a:pPr>
              <a:defRPr/>
            </a:pPr>
            <a:endParaRPr lang="en-GB"/>
          </a:p>
        </p:txBody>
      </p:sp>
      <p:sp>
        <p:nvSpPr>
          <p:cNvPr id="20" name="Footer Placeholder 19"/>
          <p:cNvSpPr>
            <a:spLocks noGrp="1"/>
          </p:cNvSpPr>
          <p:nvPr>
            <p:ph type="ftr" sz="quarter" idx="11"/>
          </p:nvPr>
        </p:nvSpPr>
        <p:spPr/>
        <p:txBody>
          <a:bodyPr/>
          <a:lstStyle>
            <a:extLst/>
          </a:lstStyle>
          <a:p>
            <a:pPr>
              <a:defRPr/>
            </a:pPr>
            <a:endParaRPr lang="en-GB"/>
          </a:p>
        </p:txBody>
      </p:sp>
      <p:sp>
        <p:nvSpPr>
          <p:cNvPr id="10" name="Slide Number Placeholder 9"/>
          <p:cNvSpPr>
            <a:spLocks noGrp="1"/>
          </p:cNvSpPr>
          <p:nvPr>
            <p:ph type="sldNum" sz="quarter" idx="12"/>
          </p:nvPr>
        </p:nvSpPr>
        <p:spPr/>
        <p:txBody>
          <a:bodyPr/>
          <a:lstStyle>
            <a:extLst/>
          </a:lstStyle>
          <a:p>
            <a:pPr>
              <a:defRPr/>
            </a:pPr>
            <a:fld id="{9F337453-0C73-4BEB-A70F-D1D2586702D0}" type="slidenum">
              <a:rPr lang="en-GB" smtClean="0"/>
              <a:pPr>
                <a:defRPr/>
              </a:pPr>
              <a:t>‹#›</a:t>
            </a:fld>
            <a:endParaRPr lang="en-GB"/>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p>
        </p:txBody>
      </p:sp>
    </p:spTree>
    <p:extLst>
      <p:ext uri="{BB962C8B-B14F-4D97-AF65-F5344CB8AC3E}">
        <p14:creationId xmlns:p14="http://schemas.microsoft.com/office/powerpoint/2010/main" val="3175258362"/>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406758" y="672756"/>
            <a:ext cx="7498080" cy="1143000"/>
          </a:xfrm>
          <a:prstGeom prst="rect">
            <a:avLst/>
          </a:prstGeo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371617" y="2013012"/>
            <a:ext cx="7498080" cy="4800600"/>
          </a:xfrm>
          <a:prstGeom prst="rect">
            <a:avLst/>
          </a:prstGeo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extLst/>
          </a:lstStyle>
          <a:p>
            <a:pPr>
              <a:defRPr/>
            </a:pPr>
            <a:endParaRPr lang="en-GB"/>
          </a:p>
        </p:txBody>
      </p:sp>
      <p:sp>
        <p:nvSpPr>
          <p:cNvPr id="5" name="Footer Placeholder 4"/>
          <p:cNvSpPr>
            <a:spLocks noGrp="1"/>
          </p:cNvSpPr>
          <p:nvPr>
            <p:ph type="ftr" sz="quarter" idx="11"/>
          </p:nvPr>
        </p:nvSpPr>
        <p:spPr/>
        <p:txBody>
          <a:bodyPr/>
          <a:lstStyle>
            <a:extLst/>
          </a:lstStyle>
          <a:p>
            <a:pPr>
              <a:defRPr/>
            </a:pPr>
            <a:endParaRPr lang="en-GB"/>
          </a:p>
        </p:txBody>
      </p:sp>
      <p:sp>
        <p:nvSpPr>
          <p:cNvPr id="6" name="Slide Number Placeholder 5"/>
          <p:cNvSpPr>
            <a:spLocks noGrp="1"/>
          </p:cNvSpPr>
          <p:nvPr>
            <p:ph type="sldNum" sz="quarter" idx="12"/>
          </p:nvPr>
        </p:nvSpPr>
        <p:spPr/>
        <p:txBody>
          <a:bodyPr/>
          <a:lstStyle>
            <a:extLst/>
          </a:lstStyle>
          <a:p>
            <a:pPr>
              <a:defRPr/>
            </a:pPr>
            <a:fld id="{BB87BFAA-997A-4161-81CE-08D2355D1F4A}" type="slidenum">
              <a:rPr lang="en-GB" smtClean="0"/>
              <a:pPr>
                <a:defRPr/>
              </a:pPr>
              <a:t>‹#›</a:t>
            </a:fld>
            <a:endParaRPr lang="en-GB"/>
          </a:p>
        </p:txBody>
      </p:sp>
    </p:spTree>
    <p:extLst>
      <p:ext uri="{BB962C8B-B14F-4D97-AF65-F5344CB8AC3E}">
        <p14:creationId xmlns:p14="http://schemas.microsoft.com/office/powerpoint/2010/main" val="3566275082"/>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a:prstGeom prst="rect">
            <a:avLst/>
          </a:prstGeo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a:prstGeom prst="rect">
            <a:avLst/>
          </a:prstGeo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extLst/>
          </a:lstStyle>
          <a:p>
            <a:pPr>
              <a:defRPr/>
            </a:pPr>
            <a:endParaRPr lang="en-GB"/>
          </a:p>
        </p:txBody>
      </p:sp>
      <p:sp>
        <p:nvSpPr>
          <p:cNvPr id="5" name="Footer Placeholder 4"/>
          <p:cNvSpPr>
            <a:spLocks noGrp="1"/>
          </p:cNvSpPr>
          <p:nvPr>
            <p:ph type="ftr" sz="quarter" idx="11"/>
          </p:nvPr>
        </p:nvSpPr>
        <p:spPr/>
        <p:txBody>
          <a:bodyPr/>
          <a:lstStyle>
            <a:extLst/>
          </a:lstStyle>
          <a:p>
            <a:pPr>
              <a:defRPr/>
            </a:pPr>
            <a:endParaRPr lang="en-GB"/>
          </a:p>
        </p:txBody>
      </p:sp>
      <p:sp>
        <p:nvSpPr>
          <p:cNvPr id="6" name="Slide Number Placeholder 5"/>
          <p:cNvSpPr>
            <a:spLocks noGrp="1"/>
          </p:cNvSpPr>
          <p:nvPr>
            <p:ph type="sldNum" sz="quarter" idx="12"/>
          </p:nvPr>
        </p:nvSpPr>
        <p:spPr/>
        <p:txBody>
          <a:bodyPr/>
          <a:lstStyle>
            <a:extLst/>
          </a:lstStyle>
          <a:p>
            <a:pPr>
              <a:defRPr/>
            </a:pPr>
            <a:fld id="{3FE8081F-B725-4899-8AAF-B516E6BE9530}" type="slidenum">
              <a:rPr lang="en-GB" smtClean="0"/>
              <a:pPr>
                <a:defRPr/>
              </a:pPr>
              <a:t>‹#›</a:t>
            </a:fld>
            <a:endParaRPr lang="en-GB"/>
          </a:p>
        </p:txBody>
      </p:sp>
    </p:spTree>
    <p:extLst>
      <p:ext uri="{BB962C8B-B14F-4D97-AF65-F5344CB8AC3E}">
        <p14:creationId xmlns:p14="http://schemas.microsoft.com/office/powerpoint/2010/main" val="2537491177"/>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AR"/>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CD305EC9-1F5E-46CB-845F-186B0F70EEA5}" type="slidenum">
              <a:rPr lang="en-GB" smtClean="0"/>
              <a:pPr>
                <a:defRPr/>
              </a:pPr>
              <a:t>‹#›</a:t>
            </a:fld>
            <a:endParaRPr lang="en-GB"/>
          </a:p>
        </p:txBody>
      </p:sp>
    </p:spTree>
    <p:extLst>
      <p:ext uri="{BB962C8B-B14F-4D97-AF65-F5344CB8AC3E}">
        <p14:creationId xmlns:p14="http://schemas.microsoft.com/office/powerpoint/2010/main" val="3790450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06758" y="672756"/>
            <a:ext cx="7498080" cy="1143000"/>
          </a:xfrm>
          <a:prstGeom prst="rect">
            <a:avLst/>
          </a:prstGeo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1371617" y="2013012"/>
            <a:ext cx="7498080" cy="4800600"/>
          </a:xfrm>
          <a:prstGeom prst="rect">
            <a:avLst/>
          </a:prstGeo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extLst/>
          </a:lstStyle>
          <a:p>
            <a:pPr>
              <a:defRPr/>
            </a:pPr>
            <a:endParaRPr lang="en-GB"/>
          </a:p>
        </p:txBody>
      </p:sp>
      <p:sp>
        <p:nvSpPr>
          <p:cNvPr id="5" name="Footer Placeholder 4"/>
          <p:cNvSpPr>
            <a:spLocks noGrp="1"/>
          </p:cNvSpPr>
          <p:nvPr>
            <p:ph type="ftr" sz="quarter" idx="11"/>
          </p:nvPr>
        </p:nvSpPr>
        <p:spPr/>
        <p:txBody>
          <a:bodyPr/>
          <a:lstStyle>
            <a:extLst/>
          </a:lstStyle>
          <a:p>
            <a:pPr>
              <a:defRPr/>
            </a:pPr>
            <a:endParaRPr lang="en-GB"/>
          </a:p>
        </p:txBody>
      </p:sp>
      <p:sp>
        <p:nvSpPr>
          <p:cNvPr id="6" name="Slide Number Placeholder 5"/>
          <p:cNvSpPr>
            <a:spLocks noGrp="1"/>
          </p:cNvSpPr>
          <p:nvPr>
            <p:ph type="sldNum" sz="quarter" idx="12"/>
          </p:nvPr>
        </p:nvSpPr>
        <p:spPr/>
        <p:txBody>
          <a:bodyPr/>
          <a:lstStyle>
            <a:extLst/>
          </a:lstStyle>
          <a:p>
            <a:pPr>
              <a:defRPr/>
            </a:pPr>
            <a:fld id="{295C7970-528A-4E6B-9828-E035C7872C03}" type="slidenum">
              <a:rPr lang="en-GB" smtClean="0"/>
              <a:pPr>
                <a:defRPr/>
              </a:pPr>
              <a:t>‹#›</a:t>
            </a:fld>
            <a:endParaRPr lang="en-GB"/>
          </a:p>
        </p:txBody>
      </p:sp>
    </p:spTree>
    <p:extLst>
      <p:ext uri="{BB962C8B-B14F-4D97-AF65-F5344CB8AC3E}">
        <p14:creationId xmlns:p14="http://schemas.microsoft.com/office/powerpoint/2010/main" val="543850062"/>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Title 1"/>
          <p:cNvSpPr>
            <a:spLocks noGrp="1"/>
          </p:cNvSpPr>
          <p:nvPr>
            <p:ph type="title"/>
          </p:nvPr>
        </p:nvSpPr>
        <p:spPr>
          <a:xfrm>
            <a:off x="2578392" y="2600325"/>
            <a:ext cx="6400800" cy="2286000"/>
          </a:xfrm>
          <a:prstGeom prst="rect">
            <a:avLst/>
          </a:prstGeom>
        </p:spPr>
        <p:txBody>
          <a:bodyPr anchor="t"/>
          <a:lstStyle>
            <a:lvl1pPr algn="l">
              <a:lnSpc>
                <a:spcPts val="4500"/>
              </a:lnSpc>
              <a:buNone/>
              <a:defRPr sz="4000" b="1" cap="all"/>
            </a:lvl1pPr>
            <a:extLst/>
          </a:lstStyle>
          <a:p>
            <a:r>
              <a:rPr lang="en-US" smtClean="0"/>
              <a:t>Click to edit Master title style</a:t>
            </a:r>
            <a:endParaRPr lang="en-US" dirty="0"/>
          </a:p>
        </p:txBody>
      </p:sp>
      <p:sp>
        <p:nvSpPr>
          <p:cNvPr id="3" name="Text Placeholder 2"/>
          <p:cNvSpPr>
            <a:spLocks noGrp="1"/>
          </p:cNvSpPr>
          <p:nvPr>
            <p:ph type="body" idx="1"/>
          </p:nvPr>
        </p:nvSpPr>
        <p:spPr>
          <a:xfrm>
            <a:off x="2578392" y="1100138"/>
            <a:ext cx="6400800" cy="1509712"/>
          </a:xfrm>
          <a:prstGeom prst="rect">
            <a:avLst/>
          </a:prstGeom>
        </p:spPr>
        <p:txBody>
          <a:bodyPr anchor="b"/>
          <a:lstStyle>
            <a:lvl1pPr marL="27432"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GB"/>
          </a:p>
        </p:txBody>
      </p:sp>
      <p:sp>
        <p:nvSpPr>
          <p:cNvPr id="5" name="Footer Placeholder 4"/>
          <p:cNvSpPr>
            <a:spLocks noGrp="1"/>
          </p:cNvSpPr>
          <p:nvPr>
            <p:ph type="ftr" sz="quarter" idx="11"/>
          </p:nvPr>
        </p:nvSpPr>
        <p:spPr/>
        <p:txBody>
          <a:bodyPr/>
          <a:lstStyle>
            <a:extLst/>
          </a:lstStyle>
          <a:p>
            <a:pPr>
              <a:defRPr/>
            </a:pPr>
            <a:endParaRPr lang="en-GB"/>
          </a:p>
        </p:txBody>
      </p:sp>
      <p:sp>
        <p:nvSpPr>
          <p:cNvPr id="6" name="Slide Number Placeholder 5"/>
          <p:cNvSpPr>
            <a:spLocks noGrp="1"/>
          </p:cNvSpPr>
          <p:nvPr>
            <p:ph type="sldNum" sz="quarter" idx="12"/>
          </p:nvPr>
        </p:nvSpPr>
        <p:spPr/>
        <p:txBody>
          <a:bodyPr/>
          <a:lstStyle>
            <a:extLst/>
          </a:lstStyle>
          <a:p>
            <a:pPr>
              <a:defRPr/>
            </a:pPr>
            <a:fld id="{BF2663FD-D295-4091-A27D-847B34DE755B}" type="slidenum">
              <a:rPr lang="en-GB" smtClean="0"/>
              <a:pPr>
                <a:defRPr/>
              </a:pPr>
              <a:t>‹#›</a:t>
            </a:fld>
            <a:endParaRPr lang="en-GB"/>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p>
        </p:txBody>
      </p:sp>
    </p:spTree>
    <p:extLst>
      <p:ext uri="{BB962C8B-B14F-4D97-AF65-F5344CB8AC3E}">
        <p14:creationId xmlns:p14="http://schemas.microsoft.com/office/powerpoint/2010/main" val="390817530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9" name="Pie 8"/>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0" name="Oval 9"/>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2" name="Rectangle 11"/>
          <p:cNvSpPr/>
          <p:nvPr/>
        </p:nvSpPr>
        <p:spPr>
          <a:xfrm>
            <a:off x="1033974" y="-54"/>
            <a:ext cx="8131127"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Title 1"/>
          <p:cNvSpPr>
            <a:spLocks noGrp="1"/>
          </p:cNvSpPr>
          <p:nvPr>
            <p:ph type="title"/>
          </p:nvPr>
        </p:nvSpPr>
        <p:spPr>
          <a:xfrm>
            <a:off x="1435608" y="274320"/>
            <a:ext cx="7498080" cy="1143000"/>
          </a:xfrm>
          <a:prstGeom prst="rect">
            <a:avLst/>
          </a:prstGeom>
        </p:spPr>
        <p:txBody>
          <a:bodyPr/>
          <a:lstStyle>
            <a:extLst/>
          </a:lstStyle>
          <a:p>
            <a:r>
              <a:rPr lang="en-US" smtClean="0"/>
              <a:t>Click to edit Master title style</a:t>
            </a:r>
            <a:endParaRPr lang="en-US" dirty="0"/>
          </a:p>
        </p:txBody>
      </p:sp>
      <p:sp>
        <p:nvSpPr>
          <p:cNvPr id="3" name="Content Placeholder 2"/>
          <p:cNvSpPr>
            <a:spLocks noGrp="1"/>
          </p:cNvSpPr>
          <p:nvPr>
            <p:ph sz="half" idx="1"/>
          </p:nvPr>
        </p:nvSpPr>
        <p:spPr>
          <a:xfrm>
            <a:off x="1435608" y="1524000"/>
            <a:ext cx="3657600" cy="4663440"/>
          </a:xfrm>
          <a:prstGeom prst="rect">
            <a:avLst/>
          </a:prstGeo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276088" y="1524000"/>
            <a:ext cx="3657600" cy="4663440"/>
          </a:xfrm>
          <a:prstGeom prst="rect">
            <a:avLst/>
          </a:prstGeo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extLst/>
          </a:lstStyle>
          <a:p>
            <a:pPr>
              <a:defRPr/>
            </a:pPr>
            <a:endParaRPr lang="en-GB"/>
          </a:p>
        </p:txBody>
      </p:sp>
      <p:sp>
        <p:nvSpPr>
          <p:cNvPr id="6" name="Footer Placeholder 5"/>
          <p:cNvSpPr>
            <a:spLocks noGrp="1"/>
          </p:cNvSpPr>
          <p:nvPr>
            <p:ph type="ftr" sz="quarter" idx="11"/>
          </p:nvPr>
        </p:nvSpPr>
        <p:spPr/>
        <p:txBody>
          <a:bodyPr/>
          <a:lstStyle>
            <a:extLst/>
          </a:lstStyle>
          <a:p>
            <a:pPr>
              <a:defRPr/>
            </a:pPr>
            <a:endParaRPr lang="en-GB"/>
          </a:p>
        </p:txBody>
      </p:sp>
      <p:sp>
        <p:nvSpPr>
          <p:cNvPr id="7" name="Slide Number Placeholder 6"/>
          <p:cNvSpPr>
            <a:spLocks noGrp="1"/>
          </p:cNvSpPr>
          <p:nvPr>
            <p:ph type="sldNum" sz="quarter" idx="12"/>
          </p:nvPr>
        </p:nvSpPr>
        <p:spPr/>
        <p:txBody>
          <a:bodyPr/>
          <a:lstStyle>
            <a:extLst/>
          </a:lstStyle>
          <a:p>
            <a:pPr>
              <a:defRPr/>
            </a:pPr>
            <a:fld id="{0D22D93B-30CE-45A4-8CB3-11D887EFAB32}" type="slidenum">
              <a:rPr lang="en-GB" smtClean="0"/>
              <a:pPr>
                <a:defRPr/>
              </a:pPr>
              <a:t>‹#›</a:t>
            </a:fld>
            <a:endParaRPr lang="en-GB"/>
          </a:p>
        </p:txBody>
      </p:sp>
    </p:spTree>
    <p:extLst>
      <p:ext uri="{BB962C8B-B14F-4D97-AF65-F5344CB8AC3E}">
        <p14:creationId xmlns:p14="http://schemas.microsoft.com/office/powerpoint/2010/main" val="375506335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a:prstGeom prst="rect">
            <a:avLst/>
          </a:prstGeom>
        </p:spPr>
        <p:txBody>
          <a:bodyPr anchor="ctr"/>
          <a:lstStyle>
            <a:lvl1pPr algn="ctr">
              <a:defRPr sz="4500" b="1" cap="none" baseline="0"/>
            </a:lvl1pPr>
            <a:extLst/>
          </a:lstStyle>
          <a:p>
            <a:r>
              <a:rPr lang="en-US" smtClean="0"/>
              <a:t>Click to edit Master title style</a:t>
            </a:r>
            <a:endParaRPr lang="en-US" dirty="0"/>
          </a:p>
        </p:txBody>
      </p:sp>
      <p:sp>
        <p:nvSpPr>
          <p:cNvPr id="3" name="Text Placeholder 2"/>
          <p:cNvSpPr>
            <a:spLocks noGrp="1"/>
          </p:cNvSpPr>
          <p:nvPr>
            <p:ph type="body" idx="1"/>
          </p:nvPr>
        </p:nvSpPr>
        <p:spPr>
          <a:xfrm>
            <a:off x="457200" y="328278"/>
            <a:ext cx="4023360" cy="640080"/>
          </a:xfrm>
          <a:prstGeom prst="rect">
            <a:avLst/>
          </a:prstGeom>
          <a:solidFill>
            <a:schemeClr val="bg1"/>
          </a:solidFill>
          <a:ln w="10795">
            <a:solidFill>
              <a:schemeClr val="bg1"/>
            </a:solidFill>
            <a:miter lim="800000"/>
          </a:ln>
        </p:spPr>
        <p:txBody>
          <a:bodyPr anchor="ctr"/>
          <a:lstStyle>
            <a:lvl1pPr marL="283464"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prstGeom prst="rect">
            <a:avLst/>
          </a:prstGeom>
          <a:solidFill>
            <a:schemeClr val="bg1"/>
          </a:solidFill>
          <a:ln w="10795">
            <a:solidFill>
              <a:schemeClr val="bg1"/>
            </a:solidFill>
            <a:miter lim="800000"/>
          </a:ln>
        </p:spPr>
        <p:txBody>
          <a:bodyPr anchor="ctr"/>
          <a:lstStyle>
            <a:lvl1pPr marL="283464"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prstGeom prst="rect">
            <a:avLst/>
          </a:prstGeo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63440" y="969336"/>
            <a:ext cx="4023360" cy="4114800"/>
          </a:xfrm>
          <a:prstGeom prst="rect">
            <a:avLst/>
          </a:prstGeo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extLst/>
          </a:lstStyle>
          <a:p>
            <a:pPr>
              <a:defRPr/>
            </a:pPr>
            <a:endParaRPr lang="en-GB"/>
          </a:p>
        </p:txBody>
      </p:sp>
      <p:sp>
        <p:nvSpPr>
          <p:cNvPr id="8" name="Footer Placeholder 7"/>
          <p:cNvSpPr>
            <a:spLocks noGrp="1"/>
          </p:cNvSpPr>
          <p:nvPr>
            <p:ph type="ftr" sz="quarter" idx="11"/>
          </p:nvPr>
        </p:nvSpPr>
        <p:spPr/>
        <p:txBody>
          <a:bodyPr/>
          <a:lstStyle>
            <a:extLst/>
          </a:lstStyle>
          <a:p>
            <a:pPr>
              <a:defRPr/>
            </a:pPr>
            <a:endParaRPr lang="en-GB"/>
          </a:p>
        </p:txBody>
      </p:sp>
      <p:sp>
        <p:nvSpPr>
          <p:cNvPr id="9" name="Slide Number Placeholder 8"/>
          <p:cNvSpPr>
            <a:spLocks noGrp="1"/>
          </p:cNvSpPr>
          <p:nvPr>
            <p:ph type="sldNum" sz="quarter" idx="12"/>
          </p:nvPr>
        </p:nvSpPr>
        <p:spPr/>
        <p:txBody>
          <a:bodyPr/>
          <a:lstStyle>
            <a:extLst/>
          </a:lstStyle>
          <a:p>
            <a:pPr>
              <a:defRPr/>
            </a:pPr>
            <a:fld id="{91FFB748-3596-48B7-AE71-EB0F019D9E0B}" type="slidenum">
              <a:rPr lang="en-GB" smtClean="0"/>
              <a:pPr>
                <a:defRPr/>
              </a:pPr>
              <a:t>‹#›</a:t>
            </a:fld>
            <a:endParaRPr lang="en-GB"/>
          </a:p>
        </p:txBody>
      </p:sp>
    </p:spTree>
    <p:extLst>
      <p:ext uri="{BB962C8B-B14F-4D97-AF65-F5344CB8AC3E}">
        <p14:creationId xmlns:p14="http://schemas.microsoft.com/office/powerpoint/2010/main" val="442391136"/>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a:prstGeom prst="rect">
            <a:avLst/>
          </a:prstGeom>
        </p:spPr>
        <p:txBody>
          <a:bodyPr anchor="ctr"/>
          <a:lstStyle>
            <a:extLst/>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extLst/>
          </a:lstStyle>
          <a:p>
            <a:pPr>
              <a:defRPr/>
            </a:pPr>
            <a:endParaRPr lang="en-GB"/>
          </a:p>
        </p:txBody>
      </p:sp>
      <p:sp>
        <p:nvSpPr>
          <p:cNvPr id="4" name="Footer Placeholder 3"/>
          <p:cNvSpPr>
            <a:spLocks noGrp="1"/>
          </p:cNvSpPr>
          <p:nvPr>
            <p:ph type="ftr" sz="quarter" idx="11"/>
          </p:nvPr>
        </p:nvSpPr>
        <p:spPr/>
        <p:txBody>
          <a:bodyPr/>
          <a:lstStyle>
            <a:extLst/>
          </a:lstStyle>
          <a:p>
            <a:pPr>
              <a:defRPr/>
            </a:pPr>
            <a:endParaRPr lang="en-GB"/>
          </a:p>
        </p:txBody>
      </p:sp>
      <p:sp>
        <p:nvSpPr>
          <p:cNvPr id="5" name="Slide Number Placeholder 4"/>
          <p:cNvSpPr>
            <a:spLocks noGrp="1"/>
          </p:cNvSpPr>
          <p:nvPr>
            <p:ph type="sldNum" sz="quarter" idx="12"/>
          </p:nvPr>
        </p:nvSpPr>
        <p:spPr/>
        <p:txBody>
          <a:bodyPr/>
          <a:lstStyle>
            <a:extLst/>
          </a:lstStyle>
          <a:p>
            <a:pPr>
              <a:defRPr/>
            </a:pPr>
            <a:fld id="{B9FF7BA2-6D70-4CDC-BAE3-FA3BF7987022}" type="slidenum">
              <a:rPr lang="en-GB" smtClean="0"/>
              <a:pPr>
                <a:defRPr/>
              </a:pPr>
              <a:t>‹#›</a:t>
            </a:fld>
            <a:endParaRPr lang="en-GB"/>
          </a:p>
        </p:txBody>
      </p:sp>
    </p:spTree>
    <p:extLst>
      <p:ext uri="{BB962C8B-B14F-4D97-AF65-F5344CB8AC3E}">
        <p14:creationId xmlns:p14="http://schemas.microsoft.com/office/powerpoint/2010/main" val="306534938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Date Placeholder 1"/>
          <p:cNvSpPr>
            <a:spLocks noGrp="1"/>
          </p:cNvSpPr>
          <p:nvPr>
            <p:ph type="dt" sz="half" idx="10"/>
          </p:nvPr>
        </p:nvSpPr>
        <p:spPr/>
        <p:txBody>
          <a:bodyPr/>
          <a:lstStyle>
            <a:extLst/>
          </a:lstStyle>
          <a:p>
            <a:pPr>
              <a:defRPr/>
            </a:pPr>
            <a:endParaRPr lang="en-GB"/>
          </a:p>
        </p:txBody>
      </p:sp>
      <p:sp>
        <p:nvSpPr>
          <p:cNvPr id="3" name="Footer Placeholder 2"/>
          <p:cNvSpPr>
            <a:spLocks noGrp="1"/>
          </p:cNvSpPr>
          <p:nvPr>
            <p:ph type="ftr" sz="quarter" idx="11"/>
          </p:nvPr>
        </p:nvSpPr>
        <p:spPr/>
        <p:txBody>
          <a:bodyPr/>
          <a:lstStyle>
            <a:extLst/>
          </a:lstStyle>
          <a:p>
            <a:pPr>
              <a:defRPr/>
            </a:pPr>
            <a:endParaRPr lang="en-GB"/>
          </a:p>
        </p:txBody>
      </p:sp>
      <p:sp>
        <p:nvSpPr>
          <p:cNvPr id="4" name="Slide Number Placeholder 3"/>
          <p:cNvSpPr>
            <a:spLocks noGrp="1"/>
          </p:cNvSpPr>
          <p:nvPr>
            <p:ph type="sldNum" sz="quarter" idx="12"/>
          </p:nvPr>
        </p:nvSpPr>
        <p:spPr/>
        <p:txBody>
          <a:bodyPr/>
          <a:lstStyle>
            <a:extLst/>
          </a:lstStyle>
          <a:p>
            <a:pPr>
              <a:defRPr/>
            </a:pPr>
            <a:fld id="{0272A0D7-74C9-482E-B550-5F32DD9E70CA}" type="slidenum">
              <a:rPr lang="en-GB" smtClean="0"/>
              <a:pPr>
                <a:defRPr/>
              </a:pPr>
              <a:t>‹#›</a:t>
            </a:fld>
            <a:endParaRPr lang="en-GB"/>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Tree>
    <p:extLst>
      <p:ext uri="{BB962C8B-B14F-4D97-AF65-F5344CB8AC3E}">
        <p14:creationId xmlns:p14="http://schemas.microsoft.com/office/powerpoint/2010/main" val="3414604479"/>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810000" cy="1162050"/>
          </a:xfrm>
          <a:prstGeom prst="rect">
            <a:avLst/>
          </a:prstGeom>
          <a:ln>
            <a:noFill/>
          </a:ln>
        </p:spPr>
        <p:txBody>
          <a:bodyPr anchor="b"/>
          <a:lstStyle>
            <a:lvl1pPr algn="l">
              <a:lnSpc>
                <a:spcPts val="2000"/>
              </a:lnSpc>
              <a:buNone/>
              <a:defRPr sz="2200" b="1" cap="all" baseline="0"/>
            </a:lvl1pPr>
            <a:extLst/>
          </a:lstStyle>
          <a:p>
            <a:r>
              <a:rPr lang="en-US" smtClean="0"/>
              <a:t>Click to edit Master title style</a:t>
            </a:r>
            <a:endParaRPr lang="en-US" dirty="0"/>
          </a:p>
        </p:txBody>
      </p:sp>
      <p:sp>
        <p:nvSpPr>
          <p:cNvPr id="3" name="Text Placeholder 2"/>
          <p:cNvSpPr>
            <a:spLocks noGrp="1"/>
          </p:cNvSpPr>
          <p:nvPr>
            <p:ph type="body" idx="2"/>
          </p:nvPr>
        </p:nvSpPr>
        <p:spPr>
          <a:xfrm>
            <a:off x="457200" y="1435100"/>
            <a:ext cx="3810000" cy="698500"/>
          </a:xfrm>
          <a:prstGeom prst="rect">
            <a:avLst/>
          </a:prstGeom>
        </p:spPr>
        <p:txBody>
          <a:bodyPr/>
          <a:lstStyle>
            <a:lvl1pPr marL="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a:prstGeom prst="rect">
            <a:avLst/>
          </a:prstGeo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extLst/>
          </a:lstStyle>
          <a:p>
            <a:pPr>
              <a:defRPr/>
            </a:pPr>
            <a:endParaRPr lang="en-GB"/>
          </a:p>
        </p:txBody>
      </p:sp>
      <p:sp>
        <p:nvSpPr>
          <p:cNvPr id="6" name="Footer Placeholder 5"/>
          <p:cNvSpPr>
            <a:spLocks noGrp="1"/>
          </p:cNvSpPr>
          <p:nvPr>
            <p:ph type="ftr" sz="quarter" idx="11"/>
          </p:nvPr>
        </p:nvSpPr>
        <p:spPr/>
        <p:txBody>
          <a:bodyPr/>
          <a:lstStyle>
            <a:extLst/>
          </a:lstStyle>
          <a:p>
            <a:pPr>
              <a:defRPr/>
            </a:pPr>
            <a:endParaRPr lang="en-GB"/>
          </a:p>
        </p:txBody>
      </p:sp>
      <p:sp>
        <p:nvSpPr>
          <p:cNvPr id="7" name="Slide Number Placeholder 6"/>
          <p:cNvSpPr>
            <a:spLocks noGrp="1"/>
          </p:cNvSpPr>
          <p:nvPr>
            <p:ph type="sldNum" sz="quarter" idx="12"/>
          </p:nvPr>
        </p:nvSpPr>
        <p:spPr/>
        <p:txBody>
          <a:bodyPr/>
          <a:lstStyle>
            <a:extLst/>
          </a:lstStyle>
          <a:p>
            <a:pPr>
              <a:defRPr/>
            </a:pPr>
            <a:fld id="{222133FC-AE97-42E1-82CA-482ED2E971FF}" type="slidenum">
              <a:rPr lang="en-GB" smtClean="0"/>
              <a:pPr>
                <a:defRPr/>
              </a:pPr>
              <a:t>‹#›</a:t>
            </a:fld>
            <a:endParaRPr lang="en-GB"/>
          </a:p>
        </p:txBody>
      </p:sp>
    </p:spTree>
    <p:extLst>
      <p:ext uri="{BB962C8B-B14F-4D97-AF65-F5344CB8AC3E}">
        <p14:creationId xmlns:p14="http://schemas.microsoft.com/office/powerpoint/2010/main" val="28607494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a:prstGeom prst="rect">
            <a:avLst/>
          </a:prstGeom>
        </p:spPr>
        <p:txBody>
          <a:bodyPr anchor="b">
            <a:noAutofit/>
          </a:bodyPr>
          <a:lstStyle>
            <a:lvl1pPr algn="l">
              <a:buNone/>
              <a:defRPr sz="2100" b="1">
                <a:effectLst/>
              </a:defRPr>
            </a:lvl1pPr>
            <a:extLst/>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extLst/>
          </a:lstStyle>
          <a:p>
            <a:pPr>
              <a:defRPr/>
            </a:pPr>
            <a:endParaRPr lang="en-GB"/>
          </a:p>
        </p:txBody>
      </p:sp>
      <p:sp>
        <p:nvSpPr>
          <p:cNvPr id="6" name="Footer Placeholder 5"/>
          <p:cNvSpPr>
            <a:spLocks noGrp="1"/>
          </p:cNvSpPr>
          <p:nvPr>
            <p:ph type="ftr" sz="quarter" idx="11"/>
          </p:nvPr>
        </p:nvSpPr>
        <p:spPr/>
        <p:txBody>
          <a:bodyPr/>
          <a:lstStyle>
            <a:extLst/>
          </a:lstStyle>
          <a:p>
            <a:pPr>
              <a:defRPr/>
            </a:pPr>
            <a:endParaRPr lang="en-GB"/>
          </a:p>
        </p:txBody>
      </p:sp>
      <p:sp>
        <p:nvSpPr>
          <p:cNvPr id="7" name="Slide Number Placeholder 6"/>
          <p:cNvSpPr>
            <a:spLocks noGrp="1"/>
          </p:cNvSpPr>
          <p:nvPr>
            <p:ph type="sldNum" sz="quarter" idx="12"/>
          </p:nvPr>
        </p:nvSpPr>
        <p:spPr/>
        <p:txBody>
          <a:bodyPr/>
          <a:lstStyle>
            <a:extLst/>
          </a:lstStyle>
          <a:p>
            <a:pPr>
              <a:defRPr/>
            </a:pPr>
            <a:fld id="{CCCBFDAD-6805-4426-A34A-20701E0B0DDF}" type="slidenum">
              <a:rPr lang="en-GB" smtClean="0"/>
              <a:pPr>
                <a:defRPr/>
              </a:pPr>
              <a:t>‹#›</a:t>
            </a:fld>
            <a:endParaRPr lang="en-GB"/>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0">
            <a:bevelT w="25400" h="19050"/>
            <a:contourClr>
              <a:srgbClr val="969696"/>
            </a:contourClr>
          </a:sp3d>
        </p:spPr>
        <p:txBody>
          <a:bodyPr lIns="91440" tIns="274320" rtlCol="0" anchor="t">
            <a:normAutofit/>
          </a:bodyPr>
          <a:lstStyle>
            <a:extLst/>
          </a:lstStyle>
          <a:p>
            <a:pPr marL="0" indent="-283464" algn="l" rtl="0" latinLnBrk="0">
              <a:lnSpc>
                <a:spcPts val="3000"/>
              </a:lnSpc>
              <a:spcBef>
                <a:spcPts val="600"/>
              </a:spcBef>
              <a:buClr>
                <a:schemeClr val="accent1"/>
              </a:buClr>
              <a:buSzPct val="80000"/>
              <a:buFont typeface="Wingdings 2"/>
              <a:buNone/>
            </a:pPr>
            <a:endParaRPr lang="en-US" sz="3200" kern="1200">
              <a:solidFill>
                <a:schemeClr val="tx1"/>
              </a:solidFill>
              <a:latin typeface="+mn-lt"/>
              <a:ea typeface="+mn-ea"/>
              <a:cs typeface="+mn-cs"/>
            </a:endParaRPr>
          </a:p>
        </p:txBody>
      </p:sp>
      <p:sp>
        <p:nvSpPr>
          <p:cNvPr id="3" name="Shap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a:r>
              <a:rPr lang="en-US" smtClean="0"/>
              <a:t>Click icon to add picture</a:t>
            </a:r>
            <a:endParaRPr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4" name="Text Placeholder 3"/>
          <p:cNvSpPr>
            <a:spLocks noGrp="1"/>
          </p:cNvSpPr>
          <p:nvPr>
            <p:ph type="body" sz="half" idx="2"/>
          </p:nvPr>
        </p:nvSpPr>
        <p:spPr>
          <a:xfrm>
            <a:off x="838200" y="4800600"/>
            <a:ext cx="4419600" cy="762000"/>
          </a:xfrm>
          <a:prstGeom prst="rect">
            <a:avLst/>
          </a:prstGeom>
        </p:spPr>
        <p:txBody>
          <a:bodyP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Tree>
    <p:extLst>
      <p:ext uri="{BB962C8B-B14F-4D97-AF65-F5344CB8AC3E}">
        <p14:creationId xmlns:p14="http://schemas.microsoft.com/office/powerpoint/2010/main" val="3370245513"/>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a:defRPr sz="1200">
                <a:solidFill>
                  <a:schemeClr val="bg2">
                    <a:shade val="50000"/>
                    <a:satMod val="200000"/>
                  </a:schemeClr>
                </a:solidFill>
              </a:defRPr>
            </a:lvl1pPr>
            <a:extLst/>
          </a:lstStyle>
          <a:p>
            <a:pPr>
              <a:defRPr/>
            </a:pPr>
            <a:endParaRPr lang="en-GB"/>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a:defRPr sz="1200">
                <a:solidFill>
                  <a:schemeClr val="bg2">
                    <a:shade val="50000"/>
                    <a:satMod val="200000"/>
                  </a:schemeClr>
                </a:solidFill>
                <a:effectLst/>
              </a:defRPr>
            </a:lvl1pPr>
            <a:extLst/>
          </a:lstStyle>
          <a:p>
            <a:pPr>
              <a:defRPr/>
            </a:pPr>
            <a:endParaRPr lang="en-GB"/>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a:defRPr sz="1200">
                <a:solidFill>
                  <a:schemeClr val="bg2">
                    <a:shade val="50000"/>
                    <a:satMod val="200000"/>
                  </a:schemeClr>
                </a:solidFill>
                <a:effectLst/>
              </a:defRPr>
            </a:lvl1pPr>
            <a:extLst/>
          </a:lstStyle>
          <a:p>
            <a:pPr>
              <a:defRPr/>
            </a:pPr>
            <a:fld id="{CD305EC9-1F5E-46CB-845F-186B0F70EEA5}" type="slidenum">
              <a:rPr lang="en-GB" smtClean="0"/>
              <a:pPr>
                <a:defRPr/>
              </a:pPr>
              <a:t>‹#›</a:t>
            </a:fld>
            <a:endParaRPr lang="en-GB"/>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pic>
        <p:nvPicPr>
          <p:cNvPr id="2" name="Pictur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19911" y="31748"/>
            <a:ext cx="2645318" cy="1068237"/>
          </a:xfrm>
          <a:prstGeom prst="rect">
            <a:avLst/>
          </a:prstGeom>
        </p:spPr>
      </p:pic>
      <p:sp>
        <p:nvSpPr>
          <p:cNvPr id="4" name="Title Placeholder 3"/>
          <p:cNvSpPr>
            <a:spLocks noGrp="1"/>
          </p:cNvSpPr>
          <p:nvPr>
            <p:ph type="title"/>
          </p:nvPr>
        </p:nvSpPr>
        <p:spPr>
          <a:xfrm>
            <a:off x="1029867" y="544931"/>
            <a:ext cx="7886700"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5" name="Text Placeholder 4"/>
          <p:cNvSpPr>
            <a:spLocks noGrp="1"/>
          </p:cNvSpPr>
          <p:nvPr>
            <p:ph type="body" idx="1"/>
          </p:nvPr>
        </p:nvSpPr>
        <p:spPr>
          <a:xfrm>
            <a:off x="1045483" y="1884030"/>
            <a:ext cx="7886700" cy="384922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779381500"/>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transition>
    <p:fade/>
  </p:transition>
  <p:timing>
    <p:tnLst>
      <p:par>
        <p:cTn id="1" dur="indefinite" restart="never" nodeType="tmRoot"/>
      </p:par>
    </p:tnLst>
  </p:timing>
  <p:hf hdr="0" ftr="0" dt="0"/>
  <p:txStyles>
    <p:titleStyle>
      <a:lvl1pPr algn="l" rtl="0" eaLnBrk="1" latinLnBrk="0" hangingPunct="1">
        <a:spcBef>
          <a:spcPct val="0"/>
        </a:spcBef>
        <a:buNone/>
        <a:defRPr sz="4000" kern="1200">
          <a:solidFill>
            <a:srgbClr val="0070C0"/>
          </a:solidFill>
          <a:effectLst/>
          <a:latin typeface="Times New Roman" panose="02020603050405020304" pitchFamily="18" charset="0"/>
          <a:ea typeface="+mj-ea"/>
          <a:cs typeface="Times New Roman" panose="02020603050405020304" pitchFamily="18" charset="0"/>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sz="1800" kern="1200">
          <a:solidFill>
            <a:schemeClr val="tx1"/>
          </a:solidFill>
          <a:latin typeface="Times New Roman" panose="02020603050405020304" pitchFamily="18" charset="0"/>
          <a:ea typeface="+mn-ea"/>
          <a:cs typeface="Times New Roman" panose="02020603050405020304" pitchFamily="18" charset="0"/>
        </a:defRPr>
      </a:lvl1pPr>
      <a:lvl2pPr marL="640080" indent="-237744" algn="l" rtl="0" eaLnBrk="1" latinLnBrk="0" hangingPunct="1">
        <a:lnSpc>
          <a:spcPct val="100000"/>
        </a:lnSpc>
        <a:spcBef>
          <a:spcPts val="550"/>
        </a:spcBef>
        <a:buClr>
          <a:schemeClr val="accent1"/>
        </a:buClr>
        <a:buFont typeface="Verdana"/>
        <a:buChar char="◦"/>
        <a:defRPr sz="1800" kern="1200">
          <a:solidFill>
            <a:schemeClr val="tx1"/>
          </a:solidFill>
          <a:latin typeface="Times New Roman" panose="02020603050405020304" pitchFamily="18" charset="0"/>
          <a:ea typeface="+mn-ea"/>
          <a:cs typeface="Times New Roman" panose="02020603050405020304" pitchFamily="18" charset="0"/>
        </a:defRPr>
      </a:lvl2pPr>
      <a:lvl3pPr marL="886968" indent="-228600" algn="l" rtl="0" eaLnBrk="1" latinLnBrk="0" hangingPunct="1">
        <a:lnSpc>
          <a:spcPct val="100000"/>
        </a:lnSpc>
        <a:spcBef>
          <a:spcPct val="20000"/>
        </a:spcBef>
        <a:buClr>
          <a:schemeClr val="accent2"/>
        </a:buClr>
        <a:buFont typeface="Wingdings 2"/>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1097280" indent="-173736" algn="l" rtl="0" eaLnBrk="1" latinLnBrk="0" hangingPunct="1">
        <a:lnSpc>
          <a:spcPct val="100000"/>
        </a:lnSpc>
        <a:spcBef>
          <a:spcPct val="20000"/>
        </a:spcBef>
        <a:buClr>
          <a:schemeClr val="accent3"/>
        </a:buClr>
        <a:buFont typeface="Wingdings 2"/>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1298448" indent="-182880" algn="l" rtl="0" eaLnBrk="1" latinLnBrk="0" hangingPunct="1">
        <a:lnSpc>
          <a:spcPct val="100000"/>
        </a:lnSpc>
        <a:spcBef>
          <a:spcPct val="20000"/>
        </a:spcBef>
        <a:buClr>
          <a:schemeClr val="accent4"/>
        </a:buClr>
        <a:buFont typeface="Wingdings 2"/>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1508760" indent="-18288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6pPr>
      <a:lvl7pPr marL="171907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7pPr>
      <a:lvl8pPr marL="1920240"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8pPr>
      <a:lvl9pPr marL="213055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txBox="1">
            <a:spLocks/>
          </p:cNvSpPr>
          <p:nvPr/>
        </p:nvSpPr>
        <p:spPr>
          <a:xfrm>
            <a:off x="1178376" y="1205880"/>
            <a:ext cx="7498080" cy="1143000"/>
          </a:xfrm>
          <a:prstGeom prst="rect">
            <a:avLst/>
          </a:prstGeom>
        </p:spPr>
        <p:txBody>
          <a:bodyPr anchor="b">
            <a:noAutofit/>
          </a:bodyPr>
          <a:lstStyle/>
          <a:p>
            <a:pPr lvl="0">
              <a:defRPr/>
            </a:pPr>
            <a:r>
              <a:rPr lang="en-US" sz="2000" b="1" dirty="0"/>
              <a:t>Regional Roundtable on </a:t>
            </a:r>
          </a:p>
          <a:p>
            <a:pPr lvl="0">
              <a:defRPr/>
            </a:pPr>
            <a:r>
              <a:rPr lang="en-US" sz="2000" b="1" dirty="0"/>
              <a:t>World </a:t>
            </a:r>
            <a:r>
              <a:rPr lang="en-US" sz="2000" b="1" dirty="0" err="1"/>
              <a:t>Programme</a:t>
            </a:r>
            <a:r>
              <a:rPr lang="en-US" sz="2000" b="1" dirty="0"/>
              <a:t> for the Census of Agriculture 2020 </a:t>
            </a:r>
            <a:r>
              <a:rPr lang="en-US" sz="2000" b="1"/>
              <a:t/>
            </a:r>
            <a:br>
              <a:rPr lang="en-US" sz="2000" b="1"/>
            </a:br>
            <a:r>
              <a:rPr lang="en-US" sz="2000"/>
              <a:t>Port of Spain, Trinidad and Tobago </a:t>
            </a:r>
            <a:br>
              <a:rPr lang="en-US" sz="2000"/>
            </a:br>
            <a:r>
              <a:rPr lang="en-US" sz="2000"/>
              <a:t>22-26 May 2017</a:t>
            </a:r>
            <a:endParaRPr lang="en-US" sz="2000" dirty="0"/>
          </a:p>
        </p:txBody>
      </p:sp>
      <p:sp>
        <p:nvSpPr>
          <p:cNvPr id="9" name="Rectangle 1"/>
          <p:cNvSpPr txBox="1">
            <a:spLocks/>
          </p:cNvSpPr>
          <p:nvPr/>
        </p:nvSpPr>
        <p:spPr>
          <a:xfrm>
            <a:off x="1043608" y="5517232"/>
            <a:ext cx="7406640" cy="980728"/>
          </a:xfrm>
          <a:prstGeom prst="rect">
            <a:avLst/>
          </a:prstGeom>
        </p:spPr>
        <p:txBody>
          <a:bodyPr anchor="b">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noProof="0" dirty="0" smtClean="0">
                <a:ln>
                  <a:noFill/>
                </a:ln>
                <a:effectLst/>
                <a:uLnTx/>
                <a:uFillTx/>
                <a:latin typeface="+mj-lt"/>
                <a:ea typeface="+mj-ea"/>
                <a:cs typeface="+mj-cs"/>
              </a:rPr>
              <a:t>Oleg Cara</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2000" dirty="0" smtClean="0">
                <a:latin typeface="+mj-lt"/>
                <a:ea typeface="+mj-ea"/>
                <a:cs typeface="+mj-cs"/>
              </a:rPr>
              <a:t>Agricultural Census and Survey Team</a:t>
            </a:r>
            <a:endParaRPr kumimoji="0" lang="en-US" sz="2000" i="0" u="none" strike="noStrike" kern="1200" cap="none" spc="0" normalizeH="0" noProof="0" dirty="0" smtClean="0">
              <a:ln>
                <a:noFill/>
              </a:ln>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2000" dirty="0" smtClean="0">
                <a:latin typeface="+mj-lt"/>
                <a:ea typeface="+mj-ea"/>
                <a:cs typeface="+mj-cs"/>
              </a:rPr>
              <a:t>FAO Statistics Division</a:t>
            </a:r>
            <a:r>
              <a:rPr kumimoji="0" lang="en-US" sz="2000" i="0" u="none" strike="noStrike" kern="1200" cap="none" spc="0" normalizeH="0" baseline="0" noProof="0" dirty="0" smtClean="0">
                <a:ln>
                  <a:noFill/>
                </a:ln>
                <a:effectLst/>
                <a:uLnTx/>
                <a:uFillTx/>
                <a:latin typeface="+mj-lt"/>
                <a:ea typeface="+mj-ea"/>
                <a:cs typeface="+mj-cs"/>
              </a:rPr>
              <a:t> </a:t>
            </a:r>
            <a:endParaRPr kumimoji="0" lang="en-US" sz="2000" b="0" i="0" u="none" strike="noStrike" kern="1200" cap="none" spc="0" normalizeH="0" baseline="0" noProof="0" dirty="0">
              <a:ln>
                <a:noFill/>
              </a:ln>
              <a:effectLst/>
              <a:uLnTx/>
              <a:uFillTx/>
              <a:latin typeface="+mj-lt"/>
              <a:ea typeface="+mj-ea"/>
              <a:cs typeface="+mj-cs"/>
            </a:endParaRPr>
          </a:p>
        </p:txBody>
      </p:sp>
      <p:sp>
        <p:nvSpPr>
          <p:cNvPr id="2" name="Rectangle 1"/>
          <p:cNvSpPr/>
          <p:nvPr/>
        </p:nvSpPr>
        <p:spPr>
          <a:xfrm>
            <a:off x="1043228" y="2747203"/>
            <a:ext cx="5689012" cy="2308324"/>
          </a:xfrm>
          <a:prstGeom prst="rect">
            <a:avLst/>
          </a:prstGeom>
        </p:spPr>
        <p:txBody>
          <a:bodyPr wrap="square">
            <a:spAutoFit/>
          </a:bodyPr>
          <a:lstStyle/>
          <a:p>
            <a:r>
              <a:rPr lang="en-GB" sz="4000" b="1" dirty="0">
                <a:latin typeface="Calibri" pitchFamily="34" charset="0"/>
                <a:cs typeface="Calibri" pitchFamily="34" charset="0"/>
              </a:rPr>
              <a:t>Census Tabulation, Archiving and </a:t>
            </a:r>
            <a:r>
              <a:rPr lang="en-GB" sz="4000" b="1" dirty="0" smtClean="0">
                <a:latin typeface="Calibri" pitchFamily="34" charset="0"/>
                <a:cs typeface="Calibri" pitchFamily="34" charset="0"/>
              </a:rPr>
              <a:t>Dissemination</a:t>
            </a:r>
          </a:p>
          <a:p>
            <a:r>
              <a:rPr lang="es-ES" sz="2400" b="1" dirty="0" err="1" smtClean="0">
                <a:latin typeface="Calibri" pitchFamily="34" charset="0"/>
                <a:cs typeface="Calibri" pitchFamily="34" charset="0"/>
              </a:rPr>
              <a:t>Technical</a:t>
            </a:r>
            <a:r>
              <a:rPr lang="es-ES" sz="2400" b="1" dirty="0" smtClean="0">
                <a:latin typeface="Calibri" pitchFamily="34" charset="0"/>
                <a:cs typeface="Calibri" pitchFamily="34" charset="0"/>
              </a:rPr>
              <a:t> </a:t>
            </a:r>
            <a:r>
              <a:rPr lang="es-ES" sz="2400" b="1" dirty="0" err="1" smtClean="0">
                <a:latin typeface="Calibri" pitchFamily="34" charset="0"/>
                <a:cs typeface="Calibri" pitchFamily="34" charset="0"/>
              </a:rPr>
              <a:t>Session</a:t>
            </a:r>
            <a:r>
              <a:rPr lang="es-ES" sz="2400" b="1" smtClean="0">
                <a:latin typeface="Calibri" pitchFamily="34" charset="0"/>
                <a:cs typeface="Calibri" pitchFamily="34" charset="0"/>
              </a:rPr>
              <a:t> 16</a:t>
            </a:r>
            <a:endParaRPr lang="es-ES" sz="2400" b="1" dirty="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5E35DC0A-EA94-40A0-A120-FE49989A1ED5}" type="slidenum">
              <a:rPr lang="es-ES" smtClean="0"/>
              <a:pPr/>
              <a:t>1</a:t>
            </a:fld>
            <a:endParaRPr lang="es-ES"/>
          </a:p>
        </p:txBody>
      </p:sp>
      <p:pic>
        <p:nvPicPr>
          <p:cNvPr id="1028" name="Picture 4" descr="https://www.jisc.ac.uk/sites/default/files/open-ideas_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66680">
            <a:off x="5387795" y="2689065"/>
            <a:ext cx="3419454" cy="1920516"/>
          </a:xfrm>
          <a:prstGeom prst="ellipse">
            <a:avLst/>
          </a:prstGeom>
          <a:noFill/>
          <a:extLst>
            <a:ext uri="{909E8E84-426E-40DD-AFC4-6F175D3DCCD1}">
              <a14:hiddenFill xmlns:a14="http://schemas.microsoft.com/office/drawing/2010/main">
                <a:solidFill>
                  <a:srgbClr val="FFFFFF"/>
                </a:solidFill>
              </a14:hiddenFill>
            </a:ext>
          </a:extLst>
        </p:spPr>
      </p:pic>
      <p:pic>
        <p:nvPicPr>
          <p:cNvPr id="1030" name="Picture 6" descr="https://i.ytimg.com/vi/M_SUsGOsn38/maxresdefaul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078" t="36648" r="16573" b="35429"/>
          <a:stretch/>
        </p:blipFill>
        <p:spPr bwMode="auto">
          <a:xfrm>
            <a:off x="5292080" y="4581127"/>
            <a:ext cx="3779912" cy="1152129"/>
          </a:xfrm>
          <a:prstGeom prst="roundRect">
            <a:avLst/>
          </a:prstGeom>
          <a:noFill/>
          <a:ln>
            <a:solidFill>
              <a:schemeClr val="accent3">
                <a:lumMod val="60000"/>
                <a:lumOff val="40000"/>
              </a:schemeClr>
            </a:solidFill>
          </a:ln>
          <a:extLst>
            <a:ext uri="{909E8E84-426E-40DD-AFC4-6F175D3DCCD1}">
              <a14:hiddenFill xmlns:a14="http://schemas.microsoft.com/office/drawing/2010/main">
                <a:solidFill>
                  <a:srgbClr val="FFFFFF"/>
                </a:solidFill>
              </a14:hiddenFill>
            </a:ext>
          </a:extLst>
        </p:spPr>
      </p:pic>
      <p:pic>
        <p:nvPicPr>
          <p:cNvPr id="8" name="Picture 7" descr="http://www.fao.org/uploads/pics/WCA_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1938" y="95681"/>
            <a:ext cx="3802062"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42880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043608" y="1061864"/>
            <a:ext cx="7920880" cy="1143000"/>
          </a:xfrm>
        </p:spPr>
        <p:txBody>
          <a:bodyPr>
            <a:noAutofit/>
          </a:bodyPr>
          <a:lstStyle/>
          <a:p>
            <a:r>
              <a:rPr lang="en-US" altLang="en-US" b="1" dirty="0" smtClean="0"/>
              <a:t>Territorial profile of census results (</a:t>
            </a:r>
            <a:r>
              <a:rPr lang="en-US" altLang="en-US" dirty="0" err="1" smtClean="0"/>
              <a:t>contd</a:t>
            </a:r>
            <a:r>
              <a:rPr lang="en-US" altLang="en-US" b="1" dirty="0" smtClean="0"/>
              <a:t>)</a:t>
            </a:r>
            <a:endParaRPr lang="en-US" altLang="en-US" b="1" dirty="0" smtClean="0"/>
          </a:p>
        </p:txBody>
      </p:sp>
      <p:sp>
        <p:nvSpPr>
          <p:cNvPr id="15363" name="Content Placeholder 2"/>
          <p:cNvSpPr>
            <a:spLocks noGrp="1"/>
          </p:cNvSpPr>
          <p:nvPr>
            <p:ph idx="1"/>
          </p:nvPr>
        </p:nvSpPr>
        <p:spPr>
          <a:xfrm>
            <a:off x="1043608" y="2708920"/>
            <a:ext cx="7920880" cy="3744416"/>
          </a:xfrm>
        </p:spPr>
        <p:txBody>
          <a:bodyPr>
            <a:noAutofit/>
          </a:bodyPr>
          <a:lstStyle/>
          <a:p>
            <a:pPr marL="0" lvl="1" indent="0">
              <a:buNone/>
            </a:pPr>
            <a:r>
              <a:rPr lang="ro-RO" altLang="en-US" sz="2200" dirty="0" smtClean="0"/>
              <a:t>T</a:t>
            </a:r>
            <a:r>
              <a:rPr lang="en-GB" altLang="en-US" sz="2200" dirty="0" smtClean="0"/>
              <a:t>he level of administrative units to be presented in the tables could be a decisive factor in designing:</a:t>
            </a:r>
          </a:p>
          <a:p>
            <a:pPr marL="742950" lvl="2" indent="-342900">
              <a:buFont typeface="Wingdings" panose="05000000000000000000" pitchFamily="2" charset="2"/>
              <a:buChar char="Ø"/>
            </a:pPr>
            <a:r>
              <a:rPr lang="ro-RO" altLang="en-US" sz="2200" i="1" dirty="0" smtClean="0"/>
              <a:t>census methodologies</a:t>
            </a:r>
            <a:r>
              <a:rPr lang="en-US" altLang="en-US" sz="2200" i="1" dirty="0" smtClean="0"/>
              <a:t> </a:t>
            </a:r>
            <a:r>
              <a:rPr lang="ro-RO" altLang="en-US" sz="2200" i="1" dirty="0" smtClean="0"/>
              <a:t>(</a:t>
            </a:r>
            <a:r>
              <a:rPr lang="en-GB" altLang="en-US" sz="2200" i="1" dirty="0" smtClean="0"/>
              <a:t>choosing between complete or sample enumeration, </a:t>
            </a:r>
            <a:r>
              <a:rPr lang="ro-RO" altLang="en-US" sz="2200" i="1" dirty="0" smtClean="0"/>
              <a:t>defining agricultural holding within the border of a region</a:t>
            </a:r>
            <a:r>
              <a:rPr lang="en-US" altLang="en-US" sz="2200" i="1" dirty="0" smtClean="0"/>
              <a:t>)</a:t>
            </a:r>
          </a:p>
          <a:p>
            <a:pPr marL="742950" lvl="2" indent="-342900">
              <a:buFont typeface="Wingdings" panose="05000000000000000000" pitchFamily="2" charset="2"/>
              <a:buChar char="Ø"/>
            </a:pPr>
            <a:r>
              <a:rPr lang="en-GB" altLang="en-US" sz="2200" i="1" dirty="0" smtClean="0"/>
              <a:t>census tools </a:t>
            </a:r>
            <a:r>
              <a:rPr lang="ro-RO" altLang="en-US" sz="2200" i="1" dirty="0" smtClean="0"/>
              <a:t>e.g. </a:t>
            </a:r>
            <a:r>
              <a:rPr lang="en-US" altLang="en-US" sz="2200" i="1" dirty="0" smtClean="0"/>
              <a:t>que</a:t>
            </a:r>
            <a:r>
              <a:rPr lang="ro-RO" altLang="en-US" sz="2200" i="1" dirty="0" smtClean="0"/>
              <a:t>stionnaires</a:t>
            </a:r>
            <a:r>
              <a:rPr lang="en-US" altLang="en-US" sz="2200" i="1" dirty="0" smtClean="0"/>
              <a:t> with special sections or</a:t>
            </a:r>
            <a:r>
              <a:rPr lang="ro-RO" altLang="en-US" sz="2200" i="1" dirty="0" smtClean="0"/>
              <a:t> annexes</a:t>
            </a:r>
            <a:r>
              <a:rPr lang="en-US" altLang="en-US" sz="2200" i="1" dirty="0"/>
              <a:t> </a:t>
            </a:r>
            <a:r>
              <a:rPr lang="en-US" altLang="en-US" sz="2200" i="1" dirty="0" smtClean="0"/>
              <a:t>completed</a:t>
            </a:r>
            <a:r>
              <a:rPr lang="ro-RO" altLang="en-US" sz="2200" i="1" dirty="0" smtClean="0"/>
              <a:t> </a:t>
            </a:r>
            <a:r>
              <a:rPr lang="en-US" altLang="en-US" sz="2200" i="1" dirty="0" smtClean="0"/>
              <a:t>for</a:t>
            </a:r>
            <a:r>
              <a:rPr lang="ro-RO" altLang="en-US" sz="2200" i="1" dirty="0" smtClean="0"/>
              <a:t> each administrative unit w</a:t>
            </a:r>
            <a:r>
              <a:rPr lang="en-US" altLang="en-US" sz="2200" i="1" dirty="0" smtClean="0"/>
              <a:t>h</a:t>
            </a:r>
            <a:r>
              <a:rPr lang="ro-RO" altLang="en-US" sz="2200" i="1" dirty="0" smtClean="0"/>
              <a:t>ere land and/or livestock is located (e.g. Armenia, </a:t>
            </a:r>
            <a:r>
              <a:rPr lang="en-US" altLang="en-US" sz="2200" i="1" dirty="0" smtClean="0"/>
              <a:t>Italy, Moldova, </a:t>
            </a:r>
            <a:r>
              <a:rPr lang="ro-RO" altLang="en-US" sz="2200" i="1" dirty="0" smtClean="0"/>
              <a:t>Romania, etc.)</a:t>
            </a:r>
            <a:r>
              <a:rPr lang="en-US" altLang="en-US" sz="2200" i="1" dirty="0" smtClean="0"/>
              <a:t>.</a:t>
            </a:r>
            <a:r>
              <a:rPr lang="ro-RO" altLang="en-US" sz="2200" i="1" dirty="0" smtClean="0"/>
              <a:t> </a:t>
            </a:r>
          </a:p>
          <a:p>
            <a:pPr marL="342900" lvl="1" indent="-342900">
              <a:buFont typeface="Wingdings" pitchFamily="2" charset="2"/>
              <a:buChar char="l"/>
            </a:pPr>
            <a:endParaRPr lang="en-US" altLang="en-US" sz="2200" dirty="0" smtClean="0"/>
          </a:p>
          <a:p>
            <a:endParaRPr lang="en-US" altLang="en-US" sz="2200" dirty="0" smtClean="0"/>
          </a:p>
        </p:txBody>
      </p:sp>
      <p:sp>
        <p:nvSpPr>
          <p:cNvPr id="2" name="Slide Number Placeholder 1"/>
          <p:cNvSpPr>
            <a:spLocks noGrp="1"/>
          </p:cNvSpPr>
          <p:nvPr>
            <p:ph type="sldNum" sz="quarter" idx="12"/>
          </p:nvPr>
        </p:nvSpPr>
        <p:spPr/>
        <p:txBody>
          <a:bodyPr/>
          <a:lstStyle/>
          <a:p>
            <a:pPr>
              <a:defRPr/>
            </a:pPr>
            <a:fld id="{295C7970-528A-4E6B-9828-E035C7872C03}" type="slidenum">
              <a:rPr lang="en-GB" smtClean="0"/>
              <a:pPr>
                <a:defRPr/>
              </a:pPr>
              <a:t>10</a:t>
            </a:fld>
            <a:endParaRPr lang="en-GB"/>
          </a:p>
        </p:txBody>
      </p:sp>
    </p:spTree>
    <p:extLst>
      <p:ext uri="{BB962C8B-B14F-4D97-AF65-F5344CB8AC3E}">
        <p14:creationId xmlns:p14="http://schemas.microsoft.com/office/powerpoint/2010/main" val="107096983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76672"/>
            <a:ext cx="7498080" cy="1296144"/>
          </a:xfrm>
        </p:spPr>
        <p:txBody>
          <a:bodyPr/>
          <a:lstStyle/>
          <a:p>
            <a:pPr>
              <a:defRPr/>
            </a:pPr>
            <a:r>
              <a:rPr lang="en-GB" b="1" dirty="0" smtClean="0">
                <a:ea typeface="+mn-ea"/>
              </a:rPr>
              <a:t>Cross-tabulations </a:t>
            </a:r>
            <a:endParaRPr lang="en-US" b="1" dirty="0"/>
          </a:p>
        </p:txBody>
      </p:sp>
      <p:sp>
        <p:nvSpPr>
          <p:cNvPr id="22531" name="Content Placeholder 2"/>
          <p:cNvSpPr>
            <a:spLocks noGrp="1"/>
          </p:cNvSpPr>
          <p:nvPr>
            <p:ph idx="1"/>
          </p:nvPr>
        </p:nvSpPr>
        <p:spPr>
          <a:xfrm>
            <a:off x="971600" y="1772816"/>
            <a:ext cx="8064896" cy="4824536"/>
          </a:xfrm>
        </p:spPr>
        <p:txBody>
          <a:bodyPr>
            <a:normAutofit lnSpcReduction="10000"/>
          </a:bodyPr>
          <a:lstStyle/>
          <a:p>
            <a:pPr>
              <a:buFont typeface="Arial" panose="020B0604020202020204" pitchFamily="34" charset="0"/>
              <a:buChar char="•"/>
            </a:pPr>
            <a:r>
              <a:rPr lang="en-US" sz="2400" dirty="0" smtClean="0"/>
              <a:t>There are basic cross-tabulations presenting different types of summarized measures. </a:t>
            </a:r>
          </a:p>
          <a:p>
            <a:pPr>
              <a:buFont typeface="Arial" panose="020B0604020202020204" pitchFamily="34" charset="0"/>
              <a:buChar char="•"/>
            </a:pPr>
            <a:r>
              <a:rPr lang="en-US" sz="2400" dirty="0" smtClean="0"/>
              <a:t>Two-way tables: census </a:t>
            </a:r>
            <a:r>
              <a:rPr lang="en-GB" altLang="en-US" sz="2400" dirty="0" smtClean="0"/>
              <a:t>data are classified by two different items simultaneously</a:t>
            </a:r>
            <a:r>
              <a:rPr lang="ro-RO" altLang="en-US" sz="2400" dirty="0" smtClean="0"/>
              <a:t>, e.g.:</a:t>
            </a:r>
          </a:p>
          <a:p>
            <a:pPr lvl="1">
              <a:buFont typeface="Wingdings" panose="05000000000000000000" pitchFamily="2" charset="2"/>
              <a:buChar char="Ø"/>
            </a:pPr>
            <a:r>
              <a:rPr lang="en-GB" altLang="en-US" sz="2400" i="1" dirty="0" smtClean="0"/>
              <a:t>the number of holdings classified by area of holding</a:t>
            </a:r>
            <a:r>
              <a:rPr lang="ro-RO" altLang="en-US" sz="2400" i="1" dirty="0" smtClean="0"/>
              <a:t> and livestock (by each </a:t>
            </a:r>
            <a:r>
              <a:rPr lang="en-GB" altLang="en-US" sz="2400" i="1" dirty="0" smtClean="0"/>
              <a:t>area</a:t>
            </a:r>
            <a:r>
              <a:rPr lang="ro-RO" altLang="en-US" sz="2400" i="1" dirty="0" smtClean="0"/>
              <a:t>/livestock number</a:t>
            </a:r>
            <a:r>
              <a:rPr lang="en-GB" altLang="en-US" sz="2400" i="1" dirty="0" smtClean="0"/>
              <a:t> class</a:t>
            </a:r>
            <a:r>
              <a:rPr lang="ro-RO" altLang="en-US" sz="2400" i="1" dirty="0" smtClean="0"/>
              <a:t>)</a:t>
            </a:r>
            <a:r>
              <a:rPr lang="en-GB" altLang="en-US" sz="2400" i="1" dirty="0" smtClean="0"/>
              <a:t> </a:t>
            </a:r>
            <a:endParaRPr lang="en-US" altLang="en-US" sz="2400" i="1" dirty="0" smtClean="0"/>
          </a:p>
          <a:p>
            <a:pPr lvl="1">
              <a:buFont typeface="Wingdings" panose="05000000000000000000" pitchFamily="2" charset="2"/>
              <a:buChar char="Ø"/>
            </a:pPr>
            <a:r>
              <a:rPr lang="en-GB" altLang="en-US" sz="2400" i="1" dirty="0" smtClean="0"/>
              <a:t>the number of holdings classified by age of holder and area of holding</a:t>
            </a:r>
            <a:r>
              <a:rPr lang="ro-RO" altLang="en-US" sz="2400" i="1" dirty="0" smtClean="0"/>
              <a:t> (by each </a:t>
            </a:r>
            <a:r>
              <a:rPr lang="en-GB" altLang="en-US" sz="2400" i="1" dirty="0" smtClean="0"/>
              <a:t>age/area class</a:t>
            </a:r>
            <a:r>
              <a:rPr lang="ro-RO" altLang="en-US" sz="2400" dirty="0" smtClean="0"/>
              <a:t>)</a:t>
            </a:r>
            <a:endParaRPr lang="en-US" altLang="en-US" sz="2400" dirty="0" smtClean="0"/>
          </a:p>
          <a:p>
            <a:pPr marL="425196" lvl="1" indent="-342900">
              <a:spcBef>
                <a:spcPts val="600"/>
              </a:spcBef>
              <a:buSzPct val="80000"/>
              <a:buFont typeface="Arial" panose="020B0604020202020204" pitchFamily="34" charset="0"/>
              <a:buChar char="•"/>
            </a:pPr>
            <a:r>
              <a:rPr lang="en-US" sz="2400" dirty="0" smtClean="0"/>
              <a:t>There are also more complex cross-tabulations like three-way tables (</a:t>
            </a:r>
            <a:r>
              <a:rPr lang="en-US" sz="2400" i="1" dirty="0" smtClean="0"/>
              <a:t>e.g. number of holdings classified by age of holder, area of holding and province</a:t>
            </a:r>
            <a:r>
              <a:rPr lang="en-US" sz="2400" dirty="0" smtClean="0"/>
              <a:t>).</a:t>
            </a:r>
          </a:p>
          <a:p>
            <a:pPr>
              <a:buFont typeface="Arial" panose="020B0604020202020204" pitchFamily="34" charset="0"/>
              <a:buChar char="•"/>
            </a:pPr>
            <a:r>
              <a:rPr lang="en-US" altLang="en-US" sz="2400" dirty="0" smtClean="0"/>
              <a:t>For </a:t>
            </a:r>
            <a:r>
              <a:rPr lang="en-US" altLang="en-US" sz="2400" dirty="0"/>
              <a:t>more </a:t>
            </a:r>
            <a:r>
              <a:rPr lang="en-US" altLang="en-US" sz="2400" dirty="0" smtClean="0"/>
              <a:t>details </a:t>
            </a:r>
            <a:r>
              <a:rPr lang="en-US" altLang="en-US" sz="2400" dirty="0"/>
              <a:t>see </a:t>
            </a:r>
            <a:r>
              <a:rPr lang="en-GB" altLang="en-US" sz="2400" dirty="0"/>
              <a:t>WCA </a:t>
            </a:r>
            <a:r>
              <a:rPr lang="en-GB" altLang="en-US" sz="2400" dirty="0" smtClean="0"/>
              <a:t>2020, </a:t>
            </a:r>
            <a:r>
              <a:rPr lang="ro-RO" altLang="en-US" sz="2400" b="1" dirty="0" smtClean="0"/>
              <a:t>T</a:t>
            </a:r>
            <a:r>
              <a:rPr lang="en-GB" altLang="en-US" sz="2400" b="1" dirty="0" smtClean="0"/>
              <a:t>able 2: Agricultural census essential items: recommended cross-tabulations</a:t>
            </a:r>
            <a:r>
              <a:rPr lang="ro-RO" altLang="en-US" sz="2400" dirty="0" smtClean="0"/>
              <a:t>.</a:t>
            </a:r>
            <a:endParaRPr lang="en-US" altLang="en-US" sz="2400" dirty="0" smtClean="0"/>
          </a:p>
          <a:p>
            <a:pPr>
              <a:buFont typeface="Wingdings" pitchFamily="2" charset="2"/>
              <a:buChar char="Ø"/>
            </a:pPr>
            <a:endParaRPr lang="en-US" altLang="en-US" i="1" dirty="0" smtClean="0"/>
          </a:p>
        </p:txBody>
      </p:sp>
      <p:sp>
        <p:nvSpPr>
          <p:cNvPr id="3" name="Slide Number Placeholder 2"/>
          <p:cNvSpPr>
            <a:spLocks noGrp="1"/>
          </p:cNvSpPr>
          <p:nvPr>
            <p:ph type="sldNum" sz="quarter" idx="12"/>
          </p:nvPr>
        </p:nvSpPr>
        <p:spPr/>
        <p:txBody>
          <a:bodyPr/>
          <a:lstStyle/>
          <a:p>
            <a:pPr>
              <a:defRPr/>
            </a:pPr>
            <a:fld id="{295C7970-528A-4E6B-9828-E035C7872C03}" type="slidenum">
              <a:rPr lang="en-GB" smtClean="0"/>
              <a:pPr>
                <a:defRPr/>
              </a:pPr>
              <a:t>11</a:t>
            </a:fld>
            <a:endParaRPr lang="en-GB"/>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972121" y="692696"/>
            <a:ext cx="8136383" cy="576064"/>
          </a:xfrm>
        </p:spPr>
        <p:txBody>
          <a:bodyPr>
            <a:noAutofit/>
          </a:bodyPr>
          <a:lstStyle/>
          <a:p>
            <a:r>
              <a:rPr lang="en-US" altLang="en-US" b="1" dirty="0" smtClean="0"/>
              <a:t/>
            </a:r>
            <a:br>
              <a:rPr lang="en-US" altLang="en-US" b="1" dirty="0" smtClean="0"/>
            </a:br>
            <a:r>
              <a:rPr lang="en-US" altLang="en-US" sz="3600" b="1" dirty="0">
                <a:ea typeface="+mn-ea"/>
              </a:rPr>
              <a:t>Tabulations: census s</a:t>
            </a:r>
            <a:r>
              <a:rPr lang="en-GB" altLang="en-US" sz="3600" b="1" dirty="0">
                <a:ea typeface="+mn-ea"/>
              </a:rPr>
              <a:t>cope and coverage </a:t>
            </a:r>
            <a:endParaRPr lang="en-US" altLang="en-US" b="1" dirty="0">
              <a:ea typeface="+mn-ea"/>
            </a:endParaRPr>
          </a:p>
        </p:txBody>
      </p:sp>
      <p:sp>
        <p:nvSpPr>
          <p:cNvPr id="13315" name="Content Placeholder 2"/>
          <p:cNvSpPr>
            <a:spLocks noGrp="1"/>
          </p:cNvSpPr>
          <p:nvPr>
            <p:ph idx="1"/>
          </p:nvPr>
        </p:nvSpPr>
        <p:spPr>
          <a:xfrm>
            <a:off x="1115616" y="1628800"/>
            <a:ext cx="7838256" cy="5229200"/>
          </a:xfrm>
        </p:spPr>
        <p:txBody>
          <a:bodyPr>
            <a:normAutofit/>
          </a:bodyPr>
          <a:lstStyle/>
          <a:p>
            <a:pPr marL="82296" lvl="0" indent="0" algn="just">
              <a:spcAft>
                <a:spcPts val="600"/>
              </a:spcAft>
              <a:buFont typeface="Arial" pitchFamily="34" charset="0"/>
              <a:buChar char="•"/>
            </a:pPr>
            <a:r>
              <a:rPr lang="en-US" sz="2000" b="1" dirty="0" smtClean="0"/>
              <a:t>Agricultural (crop and animal) production </a:t>
            </a:r>
            <a:r>
              <a:rPr lang="en-US" sz="2000" dirty="0" smtClean="0"/>
              <a:t>activities correspond to</a:t>
            </a:r>
            <a:r>
              <a:rPr lang="en-US" sz="2000" b="1" dirty="0" smtClean="0"/>
              <a:t> </a:t>
            </a:r>
            <a:r>
              <a:rPr lang="en-GB" sz="2000" dirty="0" smtClean="0"/>
              <a:t>ISIC groups 011- 015.</a:t>
            </a:r>
            <a:endParaRPr lang="en-US" sz="2000" b="1" dirty="0" smtClean="0"/>
          </a:p>
          <a:p>
            <a:pPr marL="82296" lvl="0" indent="0" algn="just">
              <a:spcAft>
                <a:spcPts val="600"/>
              </a:spcAft>
              <a:buFont typeface="Arial" pitchFamily="34" charset="0"/>
              <a:buChar char="•"/>
            </a:pPr>
            <a:r>
              <a:rPr lang="en-US" sz="2000" b="1" dirty="0" smtClean="0"/>
              <a:t> Interpreted very broadly: </a:t>
            </a:r>
            <a:r>
              <a:rPr lang="en-US" sz="2000" dirty="0" smtClean="0"/>
              <a:t>agricultural, forestry and/or aquaculture and/or fisheries production activities. </a:t>
            </a:r>
          </a:p>
          <a:p>
            <a:pPr marL="82296" lvl="0" indent="0" algn="just">
              <a:spcAft>
                <a:spcPts val="600"/>
              </a:spcAft>
              <a:buFont typeface="Arial" pitchFamily="34" charset="0"/>
              <a:buChar char="•"/>
            </a:pPr>
            <a:r>
              <a:rPr lang="en-US" altLang="en-US" sz="2000" b="1" dirty="0" smtClean="0"/>
              <a:t> </a:t>
            </a:r>
            <a:r>
              <a:rPr lang="ro-RO" altLang="en-US" sz="2000" b="1" dirty="0" smtClean="0"/>
              <a:t>Widened </a:t>
            </a:r>
            <a:r>
              <a:rPr lang="en-US" altLang="en-US" sz="2000" b="1" dirty="0" smtClean="0"/>
              <a:t>census: </a:t>
            </a:r>
            <a:r>
              <a:rPr lang="en-US" altLang="en-US" sz="2000" dirty="0" smtClean="0"/>
              <a:t>includes both </a:t>
            </a:r>
            <a:r>
              <a:rPr lang="en-GB" sz="2000" dirty="0" smtClean="0"/>
              <a:t>agricultural and </a:t>
            </a:r>
            <a:r>
              <a:rPr lang="en-GB" sz="2000" dirty="0"/>
              <a:t>non-agricultural production </a:t>
            </a:r>
            <a:r>
              <a:rPr lang="en-GB" sz="2000" dirty="0" smtClean="0"/>
              <a:t>households</a:t>
            </a:r>
            <a:r>
              <a:rPr lang="en-US" altLang="en-US" sz="2000" dirty="0" smtClean="0"/>
              <a:t>.</a:t>
            </a:r>
            <a:endParaRPr lang="en-US" altLang="en-US" sz="2000" dirty="0"/>
          </a:p>
          <a:p>
            <a:pPr marL="82296" indent="0">
              <a:spcAft>
                <a:spcPts val="600"/>
              </a:spcAft>
              <a:buFont typeface="Arial" pitchFamily="34" charset="0"/>
              <a:buChar char="•"/>
            </a:pPr>
            <a:r>
              <a:rPr lang="en-GB" sz="2000" dirty="0" smtClean="0"/>
              <a:t> Community -level data collection in an agricultural census.</a:t>
            </a:r>
            <a:endParaRPr lang="en-US" altLang="en-US" sz="2000" b="1" dirty="0" smtClean="0"/>
          </a:p>
          <a:p>
            <a:pPr marL="82296" indent="0">
              <a:spcAft>
                <a:spcPts val="600"/>
              </a:spcAft>
              <a:buFont typeface="Arial" pitchFamily="34" charset="0"/>
              <a:buChar char="•"/>
            </a:pPr>
            <a:r>
              <a:rPr lang="en-US" altLang="en-US" sz="2000" dirty="0" smtClean="0"/>
              <a:t> Tabulations</a:t>
            </a:r>
            <a:r>
              <a:rPr lang="en-US" altLang="en-US" sz="2000" b="1" dirty="0" smtClean="0"/>
              <a:t> </a:t>
            </a:r>
            <a:r>
              <a:rPr lang="en-US" altLang="en-US" sz="2000" dirty="0"/>
              <a:t>with more </a:t>
            </a:r>
            <a:r>
              <a:rPr lang="en-US" altLang="en-US" sz="2000" dirty="0" smtClean="0"/>
              <a:t>details on some </a:t>
            </a:r>
            <a:r>
              <a:rPr lang="en-US" altLang="en-US" sz="2000" b="1" dirty="0" smtClean="0"/>
              <a:t>sub-populations </a:t>
            </a:r>
            <a:r>
              <a:rPr lang="en-US" altLang="en-US" sz="2000" b="1" dirty="0"/>
              <a:t>of </a:t>
            </a:r>
            <a:r>
              <a:rPr lang="en-US" altLang="en-US" sz="2000" b="1" dirty="0" smtClean="0"/>
              <a:t>holdings </a:t>
            </a:r>
            <a:r>
              <a:rPr lang="en-US" altLang="en-US" sz="2000" dirty="0" smtClean="0"/>
              <a:t>(</a:t>
            </a:r>
            <a:r>
              <a:rPr lang="en-US" altLang="en-US" sz="2000" dirty="0"/>
              <a:t>such as “large or special holdings</a:t>
            </a:r>
            <a:r>
              <a:rPr lang="en-US" altLang="en-US" sz="2000" dirty="0" smtClean="0"/>
              <a:t>”).</a:t>
            </a:r>
            <a:endParaRPr lang="en-US" altLang="en-US" sz="2000" dirty="0"/>
          </a:p>
          <a:p>
            <a:pPr>
              <a:buFont typeface="Wingdings" pitchFamily="2" charset="2"/>
              <a:buChar char="Ø"/>
            </a:pPr>
            <a:endParaRPr lang="en-US" altLang="en-US" sz="2400" dirty="0" smtClean="0"/>
          </a:p>
          <a:p>
            <a:endParaRPr lang="en-US" altLang="en-US" dirty="0" smtClean="0"/>
          </a:p>
        </p:txBody>
      </p:sp>
      <p:sp>
        <p:nvSpPr>
          <p:cNvPr id="2" name="Slide Number Placeholder 1"/>
          <p:cNvSpPr>
            <a:spLocks noGrp="1"/>
          </p:cNvSpPr>
          <p:nvPr>
            <p:ph type="sldNum" sz="quarter" idx="12"/>
          </p:nvPr>
        </p:nvSpPr>
        <p:spPr/>
        <p:txBody>
          <a:bodyPr/>
          <a:lstStyle/>
          <a:p>
            <a:pPr>
              <a:defRPr/>
            </a:pPr>
            <a:fld id="{295C7970-528A-4E6B-9828-E035C7872C03}" type="slidenum">
              <a:rPr lang="en-GB" smtClean="0"/>
              <a:pPr>
                <a:defRPr/>
              </a:pPr>
              <a:t>12</a:t>
            </a:fld>
            <a:endParaRPr lang="en-GB"/>
          </a:p>
        </p:txBody>
      </p:sp>
    </p:spTree>
    <p:extLst>
      <p:ext uri="{BB962C8B-B14F-4D97-AF65-F5344CB8AC3E}">
        <p14:creationId xmlns:p14="http://schemas.microsoft.com/office/powerpoint/2010/main" val="193079549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7680" y="848544"/>
            <a:ext cx="7924800" cy="1284312"/>
          </a:xfrm>
        </p:spPr>
        <p:txBody>
          <a:bodyPr/>
          <a:lstStyle/>
          <a:p>
            <a:pPr>
              <a:defRPr/>
            </a:pPr>
            <a:r>
              <a:rPr lang="en-US" altLang="en-US" sz="4000" b="1" dirty="0"/>
              <a:t>Tabulations: </a:t>
            </a:r>
            <a:r>
              <a:rPr lang="en-US" altLang="en-US" sz="4000" b="1" dirty="0" smtClean="0"/>
              <a:t>c</a:t>
            </a:r>
            <a:r>
              <a:rPr lang="en-US" sz="4000" b="1" dirty="0" smtClean="0"/>
              <a:t>ommunity</a:t>
            </a:r>
            <a:r>
              <a:rPr lang="en-GB" sz="4000" b="1" dirty="0" smtClean="0"/>
              <a:t>-level data</a:t>
            </a:r>
            <a:r>
              <a:rPr lang="ro-RO" sz="4000" b="1" dirty="0" smtClean="0"/>
              <a:t> </a:t>
            </a:r>
            <a:endParaRPr lang="en-US" sz="3200" b="1" dirty="0"/>
          </a:p>
        </p:txBody>
      </p:sp>
      <p:sp>
        <p:nvSpPr>
          <p:cNvPr id="3" name="Content Placeholder 2"/>
          <p:cNvSpPr>
            <a:spLocks noGrp="1"/>
          </p:cNvSpPr>
          <p:nvPr>
            <p:ph idx="1"/>
          </p:nvPr>
        </p:nvSpPr>
        <p:spPr>
          <a:xfrm>
            <a:off x="982216" y="2348880"/>
            <a:ext cx="8126288" cy="3600400"/>
          </a:xfrm>
        </p:spPr>
        <p:txBody>
          <a:bodyPr>
            <a:normAutofit/>
          </a:bodyPr>
          <a:lstStyle/>
          <a:p>
            <a:pPr marL="82296" indent="0">
              <a:buNone/>
              <a:defRPr/>
            </a:pPr>
            <a:r>
              <a:rPr lang="en-GB" sz="2200" b="1" dirty="0"/>
              <a:t>Community-level data in an agricultural census can be tabulated in two ways</a:t>
            </a:r>
            <a:r>
              <a:rPr lang="en-GB" sz="2200" b="1" dirty="0" smtClean="0"/>
              <a:t>:</a:t>
            </a:r>
          </a:p>
          <a:p>
            <a:pPr marL="82296" indent="0">
              <a:buNone/>
              <a:defRPr/>
            </a:pPr>
            <a:endParaRPr lang="en-GB" sz="2200" dirty="0" smtClean="0"/>
          </a:p>
          <a:p>
            <a:pPr marL="365125" indent="-184150">
              <a:buFont typeface="Arial" panose="020B0604020202020204" pitchFamily="34" charset="0"/>
              <a:buChar char="•"/>
              <a:defRPr/>
            </a:pPr>
            <a:r>
              <a:rPr lang="en-GB" sz="2200" dirty="0"/>
              <a:t>T</a:t>
            </a:r>
            <a:r>
              <a:rPr lang="en-GB" sz="2200" dirty="0" smtClean="0"/>
              <a:t>o </a:t>
            </a:r>
            <a:r>
              <a:rPr lang="en-GB" sz="2200" dirty="0"/>
              <a:t>summarize the characteristics of </a:t>
            </a:r>
            <a:r>
              <a:rPr lang="en-GB" sz="2200" dirty="0" smtClean="0"/>
              <a:t>communities</a:t>
            </a:r>
          </a:p>
          <a:p>
            <a:pPr marL="365125" indent="-184150">
              <a:buFont typeface="Arial" panose="020B0604020202020204" pitchFamily="34" charset="0"/>
              <a:buChar char="•"/>
              <a:defRPr/>
            </a:pPr>
            <a:r>
              <a:rPr lang="en-US" sz="2200" dirty="0"/>
              <a:t>T</a:t>
            </a:r>
            <a:r>
              <a:rPr lang="en-US" sz="2200" dirty="0" smtClean="0"/>
              <a:t>o use </a:t>
            </a:r>
            <a:r>
              <a:rPr lang="ro-RO" sz="2200" dirty="0" smtClean="0"/>
              <a:t>as </a:t>
            </a:r>
            <a:r>
              <a:rPr lang="en-GB" sz="2200" dirty="0" smtClean="0"/>
              <a:t>classification variables for tabulations against </a:t>
            </a:r>
            <a:r>
              <a:rPr lang="ro-RO" sz="2200" dirty="0" smtClean="0"/>
              <a:t>holding-level data,</a:t>
            </a:r>
            <a:r>
              <a:rPr lang="en-US" sz="2200" dirty="0" smtClean="0"/>
              <a:t> such as</a:t>
            </a:r>
            <a:r>
              <a:rPr lang="ro-RO" sz="2200" dirty="0" smtClean="0"/>
              <a:t>:</a:t>
            </a:r>
          </a:p>
          <a:p>
            <a:pPr marL="639763" lvl="1" indent="-96838">
              <a:buFont typeface="Wingdings" panose="05000000000000000000" pitchFamily="2" charset="2"/>
              <a:buChar char="Ø"/>
              <a:defRPr/>
            </a:pPr>
            <a:r>
              <a:rPr lang="en-GB" sz="2200" i="1" dirty="0"/>
              <a:t>number and area of </a:t>
            </a:r>
            <a:r>
              <a:rPr lang="en-GB" sz="2200" i="1" dirty="0" smtClean="0"/>
              <a:t>holdings</a:t>
            </a:r>
          </a:p>
          <a:p>
            <a:pPr marL="639763" lvl="1" indent="-96838">
              <a:buFont typeface="Wingdings" panose="05000000000000000000" pitchFamily="2" charset="2"/>
              <a:buChar char="Ø"/>
              <a:defRPr/>
            </a:pPr>
            <a:r>
              <a:rPr lang="en-GB" sz="2200" i="1" dirty="0" smtClean="0"/>
              <a:t>number of households and population.</a:t>
            </a:r>
            <a:endParaRPr lang="ro-RO" sz="2200" i="1" dirty="0" smtClean="0"/>
          </a:p>
        </p:txBody>
      </p:sp>
      <p:sp>
        <p:nvSpPr>
          <p:cNvPr id="4" name="Slide Number Placeholder 3"/>
          <p:cNvSpPr>
            <a:spLocks noGrp="1"/>
          </p:cNvSpPr>
          <p:nvPr>
            <p:ph type="sldNum" sz="quarter" idx="12"/>
          </p:nvPr>
        </p:nvSpPr>
        <p:spPr/>
        <p:txBody>
          <a:bodyPr/>
          <a:lstStyle/>
          <a:p>
            <a:pPr>
              <a:defRPr/>
            </a:pPr>
            <a:fld id="{295C7970-528A-4E6B-9828-E035C7872C03}" type="slidenum">
              <a:rPr lang="en-GB" smtClean="0"/>
              <a:pPr>
                <a:defRPr/>
              </a:pPr>
              <a:t>13</a:t>
            </a:fld>
            <a:endParaRPr lang="en-GB"/>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989856"/>
            <a:ext cx="8064896" cy="1143000"/>
          </a:xfrm>
        </p:spPr>
        <p:txBody>
          <a:bodyPr>
            <a:noAutofit/>
          </a:bodyPr>
          <a:lstStyle/>
          <a:p>
            <a:pPr>
              <a:defRPr/>
            </a:pPr>
            <a:r>
              <a:rPr lang="en-US" altLang="en-US" b="1" dirty="0"/>
              <a:t>Tabulations: c</a:t>
            </a:r>
            <a:r>
              <a:rPr lang="en-US" b="1" dirty="0"/>
              <a:t>ommunity</a:t>
            </a:r>
            <a:r>
              <a:rPr lang="en-GB" b="1" dirty="0"/>
              <a:t>-level data</a:t>
            </a:r>
            <a:r>
              <a:rPr lang="ro-RO" b="1" dirty="0"/>
              <a:t> (</a:t>
            </a:r>
            <a:r>
              <a:rPr lang="en-US" dirty="0" err="1" smtClean="0"/>
              <a:t>contd</a:t>
            </a:r>
            <a:r>
              <a:rPr lang="ro-RO" b="1" dirty="0" smtClean="0"/>
              <a:t>)</a:t>
            </a:r>
            <a:endParaRPr lang="en-US" b="1" dirty="0"/>
          </a:p>
        </p:txBody>
      </p:sp>
      <p:sp>
        <p:nvSpPr>
          <p:cNvPr id="24579" name="Content Placeholder 2"/>
          <p:cNvSpPr>
            <a:spLocks noGrp="1"/>
          </p:cNvSpPr>
          <p:nvPr>
            <p:ph idx="1"/>
          </p:nvPr>
        </p:nvSpPr>
        <p:spPr>
          <a:xfrm>
            <a:off x="910208" y="2362200"/>
            <a:ext cx="7838256" cy="4379168"/>
          </a:xfrm>
        </p:spPr>
        <p:txBody>
          <a:bodyPr/>
          <a:lstStyle/>
          <a:p>
            <a:pPr marL="82296" indent="0">
              <a:buNone/>
            </a:pPr>
            <a:r>
              <a:rPr lang="en-GB" sz="2400" b="1" dirty="0"/>
              <a:t>Typical community-level classification variables </a:t>
            </a:r>
            <a:r>
              <a:rPr lang="en-GB" sz="2400" b="1" dirty="0" smtClean="0"/>
              <a:t>are:</a:t>
            </a:r>
          </a:p>
          <a:p>
            <a:pPr lvl="1">
              <a:buFont typeface="Arial" panose="020B0604020202020204" pitchFamily="34" charset="0"/>
              <a:buChar char="•"/>
            </a:pPr>
            <a:r>
              <a:rPr lang="en-GB" sz="1800" i="1" dirty="0"/>
              <a:t>Access to urban </a:t>
            </a:r>
            <a:r>
              <a:rPr lang="en-GB" sz="1800" i="1" dirty="0" smtClean="0"/>
              <a:t>centre</a:t>
            </a:r>
          </a:p>
          <a:p>
            <a:pPr lvl="1">
              <a:buFont typeface="Arial" panose="020B0604020202020204" pitchFamily="34" charset="0"/>
              <a:buChar char="•"/>
            </a:pPr>
            <a:r>
              <a:rPr lang="en-GB" sz="1800" i="1" dirty="0"/>
              <a:t>Risk of natural </a:t>
            </a:r>
            <a:r>
              <a:rPr lang="en-GB" sz="1800" i="1" dirty="0" smtClean="0"/>
              <a:t>disasters</a:t>
            </a:r>
          </a:p>
          <a:p>
            <a:pPr lvl="1">
              <a:buFont typeface="Arial" panose="020B0604020202020204" pitchFamily="34" charset="0"/>
              <a:buChar char="•"/>
            </a:pPr>
            <a:r>
              <a:rPr lang="en-GB" sz="1800" i="1" dirty="0"/>
              <a:t>Economic </a:t>
            </a:r>
            <a:r>
              <a:rPr lang="en-GB" sz="1800" i="1" dirty="0" smtClean="0"/>
              <a:t>status</a:t>
            </a:r>
          </a:p>
          <a:p>
            <a:pPr lvl="1">
              <a:buFont typeface="Arial" panose="020B0604020202020204" pitchFamily="34" charset="0"/>
              <a:buChar char="•"/>
            </a:pPr>
            <a:r>
              <a:rPr lang="en-GB" sz="1800" i="1" dirty="0"/>
              <a:t>Occurrence of seasonal food </a:t>
            </a:r>
            <a:r>
              <a:rPr lang="en-GB" sz="1800" i="1" dirty="0" smtClean="0"/>
              <a:t>shortages</a:t>
            </a:r>
          </a:p>
          <a:p>
            <a:pPr lvl="1">
              <a:buFont typeface="Arial" panose="020B0604020202020204" pitchFamily="34" charset="0"/>
              <a:buChar char="•"/>
            </a:pPr>
            <a:r>
              <a:rPr lang="en-GB" sz="1800" i="1" dirty="0"/>
              <a:t>Presence of a periodic or permanent agricultural produce market</a:t>
            </a:r>
            <a:endParaRPr lang="en-GB" sz="1800" i="1" dirty="0" smtClean="0"/>
          </a:p>
          <a:p>
            <a:pPr lvl="1">
              <a:buFont typeface="Arial" panose="020B0604020202020204" pitchFamily="34" charset="0"/>
              <a:buChar char="•"/>
            </a:pPr>
            <a:r>
              <a:rPr lang="en-GB" sz="1800" i="1" dirty="0"/>
              <a:t>Access to veterinary </a:t>
            </a:r>
            <a:r>
              <a:rPr lang="en-GB" sz="1800" i="1" dirty="0" smtClean="0"/>
              <a:t>services</a:t>
            </a:r>
          </a:p>
          <a:p>
            <a:pPr lvl="1">
              <a:buFont typeface="Arial" panose="020B0604020202020204" pitchFamily="34" charset="0"/>
              <a:buChar char="•"/>
            </a:pPr>
            <a:r>
              <a:rPr lang="en-GB" sz="1800" i="1" dirty="0"/>
              <a:t>Access to farm input trading </a:t>
            </a:r>
            <a:r>
              <a:rPr lang="en-GB" sz="1800" i="1" dirty="0" smtClean="0"/>
              <a:t>centre</a:t>
            </a:r>
          </a:p>
          <a:p>
            <a:pPr lvl="1">
              <a:buFont typeface="Arial" panose="020B0604020202020204" pitchFamily="34" charset="0"/>
              <a:buChar char="•"/>
            </a:pPr>
            <a:r>
              <a:rPr lang="en-GB" sz="1800" i="1" dirty="0"/>
              <a:t>Access to credit </a:t>
            </a:r>
            <a:r>
              <a:rPr lang="en-GB" sz="1800" i="1" dirty="0" smtClean="0"/>
              <a:t>institutions</a:t>
            </a:r>
          </a:p>
          <a:p>
            <a:pPr lvl="1">
              <a:buFont typeface="Arial" panose="020B0604020202020204" pitchFamily="34" charset="0"/>
              <a:buChar char="•"/>
            </a:pPr>
            <a:r>
              <a:rPr lang="en-GB" sz="1800" i="1" dirty="0"/>
              <a:t>Access to farmers’ </a:t>
            </a:r>
            <a:r>
              <a:rPr lang="en-GB" sz="1800" i="1" dirty="0" smtClean="0"/>
              <a:t>association</a:t>
            </a:r>
          </a:p>
          <a:p>
            <a:pPr lvl="1">
              <a:buFont typeface="Arial" panose="020B0604020202020204" pitchFamily="34" charset="0"/>
              <a:buChar char="•"/>
            </a:pPr>
            <a:r>
              <a:rPr lang="en-GB" sz="1800" i="1" dirty="0"/>
              <a:t>Presence of specific development </a:t>
            </a:r>
            <a:r>
              <a:rPr lang="en-GB" sz="1800" i="1" dirty="0" smtClean="0"/>
              <a:t>projects.</a:t>
            </a:r>
          </a:p>
          <a:p>
            <a:pPr marL="0" indent="0">
              <a:buNone/>
            </a:pPr>
            <a:endParaRPr lang="en-US" altLang="en-US" sz="2400" i="1" dirty="0" smtClean="0"/>
          </a:p>
        </p:txBody>
      </p:sp>
      <p:sp>
        <p:nvSpPr>
          <p:cNvPr id="3" name="Slide Number Placeholder 2"/>
          <p:cNvSpPr>
            <a:spLocks noGrp="1"/>
          </p:cNvSpPr>
          <p:nvPr>
            <p:ph type="sldNum" sz="quarter" idx="12"/>
          </p:nvPr>
        </p:nvSpPr>
        <p:spPr/>
        <p:txBody>
          <a:bodyPr/>
          <a:lstStyle/>
          <a:p>
            <a:pPr>
              <a:defRPr/>
            </a:pPr>
            <a:fld id="{295C7970-528A-4E6B-9828-E035C7872C03}" type="slidenum">
              <a:rPr lang="en-GB" smtClean="0"/>
              <a:pPr>
                <a:defRPr/>
              </a:pPr>
              <a:t>14</a:t>
            </a:fld>
            <a:endParaRPr lang="en-GB"/>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836712"/>
            <a:ext cx="8064896" cy="1296144"/>
          </a:xfrm>
        </p:spPr>
        <p:txBody>
          <a:bodyPr>
            <a:noAutofit/>
          </a:bodyPr>
          <a:lstStyle/>
          <a:p>
            <a:pPr>
              <a:defRPr/>
            </a:pPr>
            <a:r>
              <a:rPr lang="en-US" b="1" dirty="0" smtClean="0"/>
              <a:t>Dissemination - key stage of a census </a:t>
            </a:r>
            <a:endParaRPr lang="en-US" b="1" dirty="0"/>
          </a:p>
        </p:txBody>
      </p:sp>
      <p:sp>
        <p:nvSpPr>
          <p:cNvPr id="5123" name="Content Placeholder 2"/>
          <p:cNvSpPr>
            <a:spLocks noGrp="1"/>
          </p:cNvSpPr>
          <p:nvPr>
            <p:ph idx="1"/>
          </p:nvPr>
        </p:nvSpPr>
        <p:spPr>
          <a:xfrm>
            <a:off x="1016571" y="1916832"/>
            <a:ext cx="7947917" cy="4864968"/>
          </a:xfrm>
        </p:spPr>
        <p:txBody>
          <a:bodyPr>
            <a:noAutofit/>
          </a:bodyPr>
          <a:lstStyle/>
          <a:p>
            <a:pPr marL="342900" indent="-342900">
              <a:buFont typeface="Arial" panose="020B0604020202020204" pitchFamily="34" charset="0"/>
              <a:buChar char="•"/>
            </a:pPr>
            <a:endParaRPr lang="en-US" altLang="en-US" sz="2000" dirty="0" smtClean="0"/>
          </a:p>
          <a:p>
            <a:pPr marL="282575" lvl="1" indent="-282575">
              <a:spcBef>
                <a:spcPts val="600"/>
              </a:spcBef>
              <a:buSzPct val="80000"/>
              <a:buFont typeface="Wingdings 2"/>
              <a:buChar char=""/>
            </a:pPr>
            <a:r>
              <a:rPr lang="en-US" altLang="en-US" sz="2200" dirty="0" smtClean="0"/>
              <a:t>Dissemination is one of </a:t>
            </a:r>
            <a:r>
              <a:rPr lang="ro-RO" altLang="en-US" sz="2200" dirty="0" smtClean="0"/>
              <a:t>key </a:t>
            </a:r>
            <a:r>
              <a:rPr lang="en-US" altLang="en-US" sz="2200" dirty="0" smtClean="0"/>
              <a:t>stages of the census process where the census data </a:t>
            </a:r>
            <a:r>
              <a:rPr lang="ro-RO" altLang="en-US" sz="2200" dirty="0" smtClean="0"/>
              <a:t>are</a:t>
            </a:r>
            <a:r>
              <a:rPr lang="en-US" altLang="en-US" sz="2200" dirty="0" smtClean="0"/>
              <a:t> made available to users and long- term preservation is ensured</a:t>
            </a:r>
            <a:endParaRPr lang="ro-RO" altLang="en-US" sz="2200" dirty="0" smtClean="0"/>
          </a:p>
          <a:p>
            <a:pPr marL="282575" lvl="1" indent="-282575">
              <a:spcBef>
                <a:spcPts val="600"/>
              </a:spcBef>
              <a:buSzPct val="80000"/>
              <a:buFont typeface="Wingdings 2"/>
              <a:buChar char=""/>
            </a:pPr>
            <a:r>
              <a:rPr lang="ro-RO" altLang="en-US" sz="2200" dirty="0" smtClean="0"/>
              <a:t>M</a:t>
            </a:r>
            <a:r>
              <a:rPr lang="en-US" altLang="en-US" sz="2200" dirty="0" err="1" smtClean="0"/>
              <a:t>ain</a:t>
            </a:r>
            <a:r>
              <a:rPr lang="en-US" altLang="en-US" sz="2200" dirty="0" smtClean="0"/>
              <a:t> purpose of the census</a:t>
            </a:r>
            <a:r>
              <a:rPr lang="ro-RO" altLang="en-US" sz="2200" dirty="0" smtClean="0"/>
              <a:t> - m</a:t>
            </a:r>
            <a:r>
              <a:rPr lang="en-US" altLang="en-US" sz="2200" dirty="0" err="1" smtClean="0"/>
              <a:t>eeting</a:t>
            </a:r>
            <a:r>
              <a:rPr lang="en-US" altLang="en-US" sz="2200" dirty="0" smtClean="0"/>
              <a:t> users needs for data through provision of structural data on agriculture </a:t>
            </a:r>
            <a:endParaRPr lang="ro-RO" altLang="en-US" sz="2200" dirty="0" smtClean="0"/>
          </a:p>
          <a:p>
            <a:pPr marL="282575" lvl="1" indent="-282575">
              <a:spcBef>
                <a:spcPts val="600"/>
              </a:spcBef>
              <a:buSzPct val="80000"/>
              <a:buFont typeface="Wingdings 2"/>
              <a:buChar char=""/>
            </a:pPr>
            <a:r>
              <a:rPr lang="en-US" altLang="en-US" sz="2200" dirty="0" smtClean="0"/>
              <a:t>Dissemination </a:t>
            </a:r>
            <a:r>
              <a:rPr lang="en-GB" altLang="en-US" sz="2200" dirty="0" smtClean="0"/>
              <a:t>strategy of census results</a:t>
            </a:r>
            <a:endParaRPr lang="en-US" altLang="en-US" sz="2200" dirty="0" smtClean="0"/>
          </a:p>
          <a:p>
            <a:pPr marL="282575" lvl="1" indent="-282575">
              <a:spcBef>
                <a:spcPts val="600"/>
              </a:spcBef>
              <a:buSzPct val="80000"/>
              <a:buFont typeface="Wingdings 2"/>
              <a:buChar char=""/>
            </a:pPr>
            <a:r>
              <a:rPr lang="en-US" altLang="en-US" sz="2200" dirty="0" smtClean="0"/>
              <a:t>Dissemination plan </a:t>
            </a:r>
          </a:p>
          <a:p>
            <a:pPr marL="282575" lvl="1" indent="-282575">
              <a:spcBef>
                <a:spcPts val="600"/>
              </a:spcBef>
              <a:buSzPct val="80000"/>
              <a:buFont typeface="Wingdings 2"/>
              <a:buChar char=""/>
            </a:pPr>
            <a:r>
              <a:rPr lang="ro-RO" altLang="en-US" sz="2200" dirty="0" smtClean="0"/>
              <a:t>Large consultations with </a:t>
            </a:r>
            <a:r>
              <a:rPr lang="en-US" altLang="en-US" sz="2200" dirty="0" smtClean="0"/>
              <a:t>main stakeholders </a:t>
            </a:r>
            <a:r>
              <a:rPr lang="ro-RO" altLang="en-US" sz="2200" dirty="0" smtClean="0"/>
              <a:t> </a:t>
            </a:r>
            <a:endParaRPr lang="en-US" altLang="en-US" sz="2200" dirty="0" smtClean="0"/>
          </a:p>
          <a:p>
            <a:pPr marL="282575" lvl="1" indent="-282575">
              <a:spcBef>
                <a:spcPts val="600"/>
              </a:spcBef>
              <a:buSzPct val="80000"/>
              <a:buFont typeface="Wingdings 2"/>
              <a:buChar char=""/>
            </a:pPr>
            <a:r>
              <a:rPr lang="ro-RO" altLang="en-US" sz="2200" dirty="0" smtClean="0"/>
              <a:t>E</a:t>
            </a:r>
            <a:r>
              <a:rPr lang="en-US" altLang="en-US" sz="2200" dirty="0" err="1" smtClean="0"/>
              <a:t>nsure</a:t>
            </a:r>
            <a:r>
              <a:rPr lang="en-US" altLang="en-US" sz="2200" dirty="0" smtClean="0"/>
              <a:t> access to a wide range of relevant data</a:t>
            </a:r>
          </a:p>
          <a:p>
            <a:pPr marL="282575" indent="-282575"/>
            <a:r>
              <a:rPr lang="en-GB" altLang="en-US" sz="2200" dirty="0" smtClean="0"/>
              <a:t>Supply a variety of products</a:t>
            </a:r>
            <a:r>
              <a:rPr lang="he-IL" altLang="en-US" sz="2200" dirty="0" smtClean="0"/>
              <a:t> </a:t>
            </a:r>
          </a:p>
          <a:p>
            <a:pPr marL="282575" indent="-282575"/>
            <a:r>
              <a:rPr lang="en-US" altLang="en-US" sz="2200" dirty="0" smtClean="0"/>
              <a:t>Technologies</a:t>
            </a:r>
            <a:r>
              <a:rPr lang="ro-RO" altLang="en-US" sz="2200" dirty="0" smtClean="0"/>
              <a:t>/</a:t>
            </a:r>
            <a:r>
              <a:rPr lang="en-US" altLang="en-US" sz="2200" dirty="0" smtClean="0"/>
              <a:t>Dissemination Media </a:t>
            </a:r>
            <a:endParaRPr lang="ro-RO" altLang="en-US" sz="2200" dirty="0" smtClean="0"/>
          </a:p>
          <a:p>
            <a:pPr marL="342900" lvl="1" indent="-342900">
              <a:buFont typeface="Arial" panose="020B0604020202020204" pitchFamily="34" charset="0"/>
              <a:buChar char="•"/>
            </a:pPr>
            <a:endParaRPr lang="en-US" altLang="en-US" sz="2200" dirty="0" smtClean="0"/>
          </a:p>
          <a:p>
            <a:pPr marL="282575" indent="-282575"/>
            <a:endParaRPr lang="en-US" altLang="en-US" sz="2000" dirty="0" smtClean="0"/>
          </a:p>
          <a:p>
            <a:pPr>
              <a:buFont typeface="Wingdings" pitchFamily="2" charset="2"/>
              <a:buNone/>
            </a:pPr>
            <a:endParaRPr lang="en-US" altLang="en-US" dirty="0" smtClean="0"/>
          </a:p>
        </p:txBody>
      </p:sp>
      <p:sp>
        <p:nvSpPr>
          <p:cNvPr id="3" name="Slide Number Placeholder 2"/>
          <p:cNvSpPr>
            <a:spLocks noGrp="1"/>
          </p:cNvSpPr>
          <p:nvPr>
            <p:ph type="sldNum" sz="quarter" idx="12"/>
          </p:nvPr>
        </p:nvSpPr>
        <p:spPr/>
        <p:txBody>
          <a:bodyPr/>
          <a:lstStyle/>
          <a:p>
            <a:pPr>
              <a:defRPr/>
            </a:pPr>
            <a:fld id="{295C7970-528A-4E6B-9828-E035C7872C03}" type="slidenum">
              <a:rPr lang="en-GB" smtClean="0"/>
              <a:pPr>
                <a:defRPr/>
              </a:pPr>
              <a:t>15</a:t>
            </a:fld>
            <a:endParaRPr lang="en-GB"/>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022033" y="917848"/>
            <a:ext cx="8014464" cy="1143000"/>
          </a:xfrm>
        </p:spPr>
        <p:txBody>
          <a:bodyPr>
            <a:noAutofit/>
          </a:bodyPr>
          <a:lstStyle/>
          <a:p>
            <a:r>
              <a:rPr lang="en-US" b="1" dirty="0"/>
              <a:t>Dissemination - key stage of a census </a:t>
            </a:r>
            <a:r>
              <a:rPr lang="en-US" dirty="0" smtClean="0"/>
              <a:t>(</a:t>
            </a:r>
            <a:r>
              <a:rPr lang="en-US" dirty="0" err="1" smtClean="0"/>
              <a:t>contd</a:t>
            </a:r>
            <a:r>
              <a:rPr lang="en-US" dirty="0" smtClean="0"/>
              <a:t>)</a:t>
            </a:r>
            <a:endParaRPr lang="en-US" altLang="en-US" dirty="0" smtClean="0"/>
          </a:p>
        </p:txBody>
      </p:sp>
      <p:sp>
        <p:nvSpPr>
          <p:cNvPr id="6147" name="Content Placeholder 2"/>
          <p:cNvSpPr>
            <a:spLocks noGrp="1"/>
          </p:cNvSpPr>
          <p:nvPr>
            <p:ph idx="1"/>
          </p:nvPr>
        </p:nvSpPr>
        <p:spPr>
          <a:xfrm>
            <a:off x="1055439" y="2276873"/>
            <a:ext cx="7837041" cy="4320480"/>
          </a:xfrm>
        </p:spPr>
        <p:txBody>
          <a:bodyPr>
            <a:normAutofit/>
          </a:bodyPr>
          <a:lstStyle/>
          <a:p>
            <a:pPr marL="342900" lvl="1" indent="-342900">
              <a:buFont typeface="Arial" panose="020B0604020202020204" pitchFamily="34" charset="0"/>
              <a:buChar char="•"/>
            </a:pPr>
            <a:r>
              <a:rPr lang="en-US" altLang="en-US" sz="2200" dirty="0" smtClean="0"/>
              <a:t>Timely results</a:t>
            </a:r>
            <a:r>
              <a:rPr lang="ro-RO" altLang="en-US" sz="2200" dirty="0" smtClean="0"/>
              <a:t> </a:t>
            </a:r>
          </a:p>
          <a:p>
            <a:pPr marL="342900" lvl="1" indent="-342900">
              <a:buFont typeface="Arial" panose="020B0604020202020204" pitchFamily="34" charset="0"/>
              <a:buChar char="•"/>
            </a:pPr>
            <a:r>
              <a:rPr lang="en-US" altLang="en-US" sz="2200" dirty="0" smtClean="0"/>
              <a:t>Contribute to users/ stakeholders’ extended use and trust in census results.</a:t>
            </a:r>
          </a:p>
          <a:p>
            <a:pPr marL="342900" lvl="1" indent="-342900">
              <a:buFont typeface="Arial" panose="020B0604020202020204" pitchFamily="34" charset="0"/>
              <a:buChar char="•"/>
            </a:pPr>
            <a:r>
              <a:rPr lang="en-US" altLang="en-US" sz="2200" dirty="0" smtClean="0"/>
              <a:t>Census Metadata</a:t>
            </a:r>
          </a:p>
          <a:p>
            <a:pPr marL="342900" lvl="1" indent="-342900">
              <a:buFont typeface="Arial" panose="020B0604020202020204" pitchFamily="34" charset="0"/>
              <a:buChar char="•"/>
            </a:pPr>
            <a:r>
              <a:rPr lang="en-GB" altLang="en-US" sz="2200" dirty="0" smtClean="0"/>
              <a:t>Explanation of inconsistencies  between census results and other data sources</a:t>
            </a:r>
          </a:p>
          <a:p>
            <a:pPr marL="282575" indent="-282575"/>
            <a:r>
              <a:rPr lang="en-US" altLang="en-US" sz="2200" dirty="0" smtClean="0"/>
              <a:t>Quality </a:t>
            </a:r>
            <a:r>
              <a:rPr lang="en-US" altLang="en-US" sz="2200" dirty="0"/>
              <a:t>Assurance</a:t>
            </a:r>
            <a:r>
              <a:rPr lang="ro-RO" altLang="en-US" sz="2200" dirty="0"/>
              <a:t> (relevance, </a:t>
            </a:r>
            <a:r>
              <a:rPr lang="en-US" altLang="en-US" sz="2200" dirty="0" smtClean="0"/>
              <a:t>accuracy and </a:t>
            </a:r>
            <a:r>
              <a:rPr lang="ro-RO" altLang="en-US" sz="2200" dirty="0" smtClean="0"/>
              <a:t>relibility</a:t>
            </a:r>
            <a:r>
              <a:rPr lang="ro-RO" altLang="en-US" sz="2200" dirty="0"/>
              <a:t>,</a:t>
            </a:r>
            <a:r>
              <a:rPr lang="en-US" altLang="en-US" sz="2200" dirty="0"/>
              <a:t> </a:t>
            </a:r>
            <a:r>
              <a:rPr lang="ro-RO" altLang="en-US" sz="2200" dirty="0" smtClean="0"/>
              <a:t>coherence</a:t>
            </a:r>
            <a:r>
              <a:rPr lang="en-US" altLang="en-US" sz="2200" dirty="0" smtClean="0"/>
              <a:t> and </a:t>
            </a:r>
            <a:r>
              <a:rPr lang="ro-RO" altLang="en-US" sz="2200" dirty="0" smtClean="0"/>
              <a:t>comparability</a:t>
            </a:r>
            <a:r>
              <a:rPr lang="en-US" altLang="en-US" sz="2200" dirty="0" smtClean="0"/>
              <a:t> (including </a:t>
            </a:r>
            <a:r>
              <a:rPr lang="ro-RO" altLang="en-US" sz="2200" dirty="0" smtClean="0"/>
              <a:t> </a:t>
            </a:r>
            <a:r>
              <a:rPr lang="ro-RO" altLang="en-US" sz="2200" dirty="0"/>
              <a:t>international </a:t>
            </a:r>
            <a:r>
              <a:rPr lang="en-US" altLang="en-US" sz="2200" dirty="0" smtClean="0"/>
              <a:t>comparability)</a:t>
            </a:r>
            <a:r>
              <a:rPr lang="ro-RO" altLang="en-US" sz="2200" dirty="0" smtClean="0"/>
              <a:t>, timeliness</a:t>
            </a:r>
            <a:r>
              <a:rPr lang="en-US" altLang="en-US" sz="2200" dirty="0" smtClean="0"/>
              <a:t> and</a:t>
            </a:r>
            <a:r>
              <a:rPr lang="ro-RO" altLang="en-US" sz="2200" dirty="0" smtClean="0"/>
              <a:t> </a:t>
            </a:r>
            <a:r>
              <a:rPr lang="ro-RO" altLang="en-US" sz="2200" dirty="0"/>
              <a:t>punctuality</a:t>
            </a:r>
            <a:r>
              <a:rPr lang="ro-RO" altLang="en-US" sz="2200" dirty="0" smtClean="0"/>
              <a:t>,</a:t>
            </a:r>
            <a:r>
              <a:rPr lang="en-US" altLang="en-US" sz="2200" dirty="0" smtClean="0"/>
              <a:t> accessibility and clarity, confidentiality,</a:t>
            </a:r>
            <a:r>
              <a:rPr lang="ro-RO" altLang="en-US" sz="2200" dirty="0" smtClean="0"/>
              <a:t> etc.)</a:t>
            </a:r>
            <a:endParaRPr lang="he-IL" altLang="en-US" sz="2200" dirty="0" smtClean="0"/>
          </a:p>
          <a:p>
            <a:endParaRPr lang="en-US" altLang="en-US" sz="2200" dirty="0" smtClean="0"/>
          </a:p>
          <a:p>
            <a:endParaRPr lang="ro-RO" altLang="en-US" sz="2200" dirty="0" smtClean="0"/>
          </a:p>
        </p:txBody>
      </p:sp>
      <p:sp>
        <p:nvSpPr>
          <p:cNvPr id="2" name="Slide Number Placeholder 1"/>
          <p:cNvSpPr>
            <a:spLocks noGrp="1"/>
          </p:cNvSpPr>
          <p:nvPr>
            <p:ph type="sldNum" sz="quarter" idx="12"/>
          </p:nvPr>
        </p:nvSpPr>
        <p:spPr/>
        <p:txBody>
          <a:bodyPr/>
          <a:lstStyle/>
          <a:p>
            <a:pPr>
              <a:defRPr/>
            </a:pPr>
            <a:fld id="{295C7970-528A-4E6B-9828-E035C7872C03}" type="slidenum">
              <a:rPr lang="en-GB" smtClean="0"/>
              <a:pPr>
                <a:defRPr/>
              </a:pPr>
              <a:t>16</a:t>
            </a:fld>
            <a:endParaRPr lang="en-GB"/>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935672" y="764704"/>
            <a:ext cx="2844240" cy="1143000"/>
          </a:xfrm>
        </p:spPr>
        <p:txBody>
          <a:bodyPr/>
          <a:lstStyle/>
          <a:p>
            <a:r>
              <a:rPr lang="en-US" altLang="en-US" b="1" dirty="0" smtClean="0"/>
              <a:t>Metadata</a:t>
            </a:r>
          </a:p>
        </p:txBody>
      </p:sp>
      <p:sp>
        <p:nvSpPr>
          <p:cNvPr id="26627" name="Content Placeholder 2"/>
          <p:cNvSpPr>
            <a:spLocks noGrp="1"/>
          </p:cNvSpPr>
          <p:nvPr>
            <p:ph idx="1"/>
          </p:nvPr>
        </p:nvSpPr>
        <p:spPr>
          <a:xfrm>
            <a:off x="990565" y="1907704"/>
            <a:ext cx="7973923" cy="4545632"/>
          </a:xfrm>
        </p:spPr>
        <p:txBody>
          <a:bodyPr>
            <a:normAutofit lnSpcReduction="10000"/>
          </a:bodyPr>
          <a:lstStyle/>
          <a:p>
            <a:pPr marL="342900" lvl="1" indent="-342900">
              <a:buFont typeface="Arial" panose="020B0604020202020204" pitchFamily="34" charset="0"/>
              <a:buChar char="•"/>
            </a:pPr>
            <a:r>
              <a:rPr lang="en-US" sz="2000" b="1" dirty="0"/>
              <a:t>Metadata</a:t>
            </a:r>
            <a:r>
              <a:rPr lang="en-US" sz="2000" dirty="0"/>
              <a:t> </a:t>
            </a:r>
            <a:r>
              <a:rPr lang="en-US" sz="2000" dirty="0" smtClean="0"/>
              <a:t>(“</a:t>
            </a:r>
            <a:r>
              <a:rPr lang="en-US" sz="2000" i="1" dirty="0" smtClean="0"/>
              <a:t>data about data</a:t>
            </a:r>
            <a:r>
              <a:rPr lang="en-US" sz="2000" dirty="0" smtClean="0"/>
              <a:t>”) provide </a:t>
            </a:r>
            <a:r>
              <a:rPr lang="en-US" sz="2000" dirty="0"/>
              <a:t>information about one or more aspects of the </a:t>
            </a:r>
            <a:r>
              <a:rPr lang="en-US" sz="2000" dirty="0" smtClean="0"/>
              <a:t>data</a:t>
            </a:r>
          </a:p>
          <a:p>
            <a:pPr marL="342900" lvl="1" indent="-342900">
              <a:buFont typeface="Arial" panose="020B0604020202020204" pitchFamily="34" charset="0"/>
              <a:buChar char="•"/>
            </a:pPr>
            <a:endParaRPr lang="en-US" sz="2000" dirty="0" smtClean="0"/>
          </a:p>
          <a:p>
            <a:pPr marL="342900" lvl="1" indent="-342900">
              <a:buFont typeface="Arial" panose="020B0604020202020204" pitchFamily="34" charset="0"/>
              <a:buChar char="•"/>
            </a:pPr>
            <a:r>
              <a:rPr lang="en-US" sz="2000" dirty="0" smtClean="0"/>
              <a:t>Should include quality </a:t>
            </a:r>
            <a:r>
              <a:rPr lang="en-US" sz="2000" dirty="0"/>
              <a:t>measures </a:t>
            </a:r>
            <a:endParaRPr lang="en-US" sz="2000" dirty="0" smtClean="0"/>
          </a:p>
          <a:p>
            <a:pPr marL="342900" lvl="1" indent="-342900">
              <a:buFont typeface="Arial" panose="020B0604020202020204" pitchFamily="34" charset="0"/>
              <a:buChar char="•"/>
            </a:pPr>
            <a:endParaRPr lang="en-US" sz="2000" dirty="0" smtClean="0"/>
          </a:p>
          <a:p>
            <a:pPr marL="342900" lvl="1" indent="-342900">
              <a:buFont typeface="Arial" panose="020B0604020202020204" pitchFamily="34" charset="0"/>
              <a:buChar char="•"/>
            </a:pPr>
            <a:r>
              <a:rPr lang="en-US" sz="2000" dirty="0" smtClean="0"/>
              <a:t>Metadata help</a:t>
            </a:r>
            <a:r>
              <a:rPr lang="en-GB" altLang="en-US" sz="2000" dirty="0" smtClean="0"/>
              <a:t> users:</a:t>
            </a:r>
          </a:p>
          <a:p>
            <a:pPr marL="542925" lvl="2" indent="-342900">
              <a:buFont typeface="Wingdings" panose="05000000000000000000" pitchFamily="2" charset="2"/>
              <a:buChar char="Ø"/>
            </a:pPr>
            <a:r>
              <a:rPr lang="en-GB" altLang="en-US" sz="2000" i="1" dirty="0" smtClean="0"/>
              <a:t>understand what the data are measuring and how they have been created, </a:t>
            </a:r>
          </a:p>
          <a:p>
            <a:pPr marL="542925" lvl="2" indent="-342900">
              <a:buFont typeface="Wingdings" panose="05000000000000000000" pitchFamily="2" charset="2"/>
              <a:buChar char="Ø"/>
            </a:pPr>
            <a:r>
              <a:rPr lang="en-GB" altLang="en-US" sz="2000" i="1" dirty="0" smtClean="0"/>
              <a:t>prevent them from misunderstanding the data and helps to promote appropriate use of the data</a:t>
            </a:r>
          </a:p>
          <a:p>
            <a:pPr marL="542925" lvl="2" indent="-342900">
              <a:buFont typeface="Wingdings" panose="05000000000000000000" pitchFamily="2" charset="2"/>
              <a:buChar char="Ø"/>
            </a:pPr>
            <a:r>
              <a:rPr lang="en-GB" altLang="en-US" sz="2000" i="1" dirty="0" smtClean="0"/>
              <a:t>understand the quality of data by providing information about </a:t>
            </a:r>
            <a:r>
              <a:rPr lang="en-GB" sz="2000" i="1" dirty="0"/>
              <a:t>the</a:t>
            </a:r>
            <a:r>
              <a:rPr lang="en-GB" sz="2000" dirty="0"/>
              <a:t> </a:t>
            </a:r>
            <a:r>
              <a:rPr lang="en-GB" sz="2000" i="1" dirty="0"/>
              <a:t>data collection process </a:t>
            </a:r>
            <a:endParaRPr lang="en-GB" sz="2000" i="1" dirty="0" smtClean="0"/>
          </a:p>
          <a:p>
            <a:pPr marL="542925" lvl="2" indent="-342900">
              <a:buFont typeface="Wingdings" panose="05000000000000000000" pitchFamily="2" charset="2"/>
              <a:buChar char="Ø"/>
            </a:pPr>
            <a:r>
              <a:rPr lang="en-US" sz="2000" i="1" dirty="0" smtClean="0"/>
              <a:t>better interpret and use the census results</a:t>
            </a:r>
            <a:r>
              <a:rPr lang="en-US" sz="2000" dirty="0" smtClean="0"/>
              <a:t>.</a:t>
            </a:r>
            <a:endParaRPr lang="en-US" sz="2000" dirty="0"/>
          </a:p>
          <a:p>
            <a:pPr marL="342900" lvl="1" indent="-342900">
              <a:buFontTx/>
              <a:buNone/>
            </a:pPr>
            <a:r>
              <a:rPr lang="en-US" altLang="en-US" dirty="0" smtClean="0"/>
              <a:t> </a:t>
            </a:r>
          </a:p>
          <a:p>
            <a:endParaRPr lang="en-US" altLang="en-US" dirty="0" smtClean="0"/>
          </a:p>
        </p:txBody>
      </p:sp>
      <p:sp>
        <p:nvSpPr>
          <p:cNvPr id="2" name="Slide Number Placeholder 1"/>
          <p:cNvSpPr>
            <a:spLocks noGrp="1"/>
          </p:cNvSpPr>
          <p:nvPr>
            <p:ph type="sldNum" sz="quarter" idx="12"/>
          </p:nvPr>
        </p:nvSpPr>
        <p:spPr/>
        <p:txBody>
          <a:bodyPr/>
          <a:lstStyle/>
          <a:p>
            <a:pPr>
              <a:defRPr/>
            </a:pPr>
            <a:fld id="{295C7970-528A-4E6B-9828-E035C7872C03}" type="slidenum">
              <a:rPr lang="en-GB" smtClean="0"/>
              <a:pPr>
                <a:defRPr/>
              </a:pPr>
              <a:t>17</a:t>
            </a:fld>
            <a:endParaRPr lang="en-GB"/>
          </a:p>
        </p:txBody>
      </p:sp>
    </p:spTree>
    <p:extLst>
      <p:ext uri="{BB962C8B-B14F-4D97-AF65-F5344CB8AC3E}">
        <p14:creationId xmlns:p14="http://schemas.microsoft.com/office/powerpoint/2010/main" val="10329189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1264" y="816772"/>
            <a:ext cx="7955232" cy="812028"/>
          </a:xfrm>
        </p:spPr>
        <p:txBody>
          <a:bodyPr>
            <a:normAutofit/>
          </a:bodyPr>
          <a:lstStyle/>
          <a:p>
            <a:r>
              <a:rPr lang="en-US" altLang="en-US" sz="3600" b="1" dirty="0"/>
              <a:t>Dissemination </a:t>
            </a:r>
            <a:r>
              <a:rPr lang="en-US" altLang="en-US" sz="3600" b="1" dirty="0" smtClean="0"/>
              <a:t>products and services</a:t>
            </a:r>
            <a:endParaRPr lang="en-GB" sz="3600" dirty="0"/>
          </a:p>
        </p:txBody>
      </p:sp>
      <p:sp>
        <p:nvSpPr>
          <p:cNvPr id="3" name="Content Placeholder 2"/>
          <p:cNvSpPr>
            <a:spLocks noGrp="1"/>
          </p:cNvSpPr>
          <p:nvPr>
            <p:ph idx="1"/>
          </p:nvPr>
        </p:nvSpPr>
        <p:spPr>
          <a:xfrm>
            <a:off x="1043609" y="1484784"/>
            <a:ext cx="6120679" cy="5328828"/>
          </a:xfrm>
        </p:spPr>
        <p:txBody>
          <a:bodyPr>
            <a:normAutofit fontScale="85000" lnSpcReduction="20000"/>
          </a:bodyPr>
          <a:lstStyle/>
          <a:p>
            <a:pPr marL="539496" indent="-457200">
              <a:lnSpc>
                <a:spcPct val="120000"/>
              </a:lnSpc>
            </a:pPr>
            <a:r>
              <a:rPr lang="en-GB" sz="2900" b="1" dirty="0" smtClean="0">
                <a:solidFill>
                  <a:schemeClr val="accent3">
                    <a:lumMod val="50000"/>
                  </a:schemeClr>
                </a:solidFill>
              </a:rPr>
              <a:t>Reports:</a:t>
            </a:r>
            <a:endParaRPr lang="en-US" sz="2900" b="1" dirty="0">
              <a:solidFill>
                <a:schemeClr val="accent3">
                  <a:lumMod val="50000"/>
                </a:schemeClr>
              </a:solidFill>
            </a:endParaRPr>
          </a:p>
          <a:p>
            <a:pPr marL="801688" lvl="1" indent="-398463">
              <a:lnSpc>
                <a:spcPct val="120000"/>
              </a:lnSpc>
              <a:buFont typeface="Courier New" panose="02070309020205020404" pitchFamily="49" charset="0"/>
              <a:buChar char="o"/>
            </a:pPr>
            <a:r>
              <a:rPr lang="en-GB" dirty="0"/>
              <a:t>Report on preliminary results </a:t>
            </a:r>
            <a:endParaRPr lang="en-US" dirty="0"/>
          </a:p>
          <a:p>
            <a:pPr marL="801688" lvl="1" indent="-398463">
              <a:lnSpc>
                <a:spcPct val="120000"/>
              </a:lnSpc>
              <a:buFont typeface="Courier New" panose="02070309020205020404" pitchFamily="49" charset="0"/>
              <a:buChar char="o"/>
            </a:pPr>
            <a:r>
              <a:rPr lang="en-GB" dirty="0"/>
              <a:t>Report on final results </a:t>
            </a:r>
            <a:endParaRPr lang="en-US" dirty="0"/>
          </a:p>
          <a:p>
            <a:pPr marL="801688" lvl="1" indent="-398463">
              <a:lnSpc>
                <a:spcPct val="120000"/>
              </a:lnSpc>
              <a:buFont typeface="Courier New" panose="02070309020205020404" pitchFamily="49" charset="0"/>
              <a:buChar char="o"/>
            </a:pPr>
            <a:r>
              <a:rPr lang="en-GB" dirty="0"/>
              <a:t>Analytical/thematic </a:t>
            </a:r>
            <a:r>
              <a:rPr lang="en-GB" dirty="0" smtClean="0"/>
              <a:t>reports</a:t>
            </a:r>
          </a:p>
          <a:p>
            <a:pPr marL="801688" lvl="1" indent="-398463">
              <a:lnSpc>
                <a:spcPct val="120000"/>
              </a:lnSpc>
              <a:buFont typeface="Courier New" panose="02070309020205020404" pitchFamily="49" charset="0"/>
              <a:buChar char="o"/>
            </a:pPr>
            <a:r>
              <a:rPr lang="en-GB" dirty="0"/>
              <a:t>Report on quality evaluation (including results of PES)</a:t>
            </a:r>
            <a:endParaRPr lang="en-US" dirty="0"/>
          </a:p>
          <a:p>
            <a:pPr marL="801688" lvl="1" indent="-398463">
              <a:lnSpc>
                <a:spcPct val="120000"/>
              </a:lnSpc>
              <a:buFont typeface="Courier New" panose="02070309020205020404" pitchFamily="49" charset="0"/>
              <a:buChar char="o"/>
            </a:pPr>
            <a:r>
              <a:rPr lang="en-GB" dirty="0" smtClean="0"/>
              <a:t>Technical </a:t>
            </a:r>
            <a:r>
              <a:rPr lang="en-GB" dirty="0"/>
              <a:t>report </a:t>
            </a:r>
            <a:endParaRPr lang="en-GB" dirty="0" smtClean="0"/>
          </a:p>
          <a:p>
            <a:pPr marL="402336" lvl="1" indent="0">
              <a:lnSpc>
                <a:spcPct val="120000"/>
              </a:lnSpc>
              <a:buNone/>
            </a:pPr>
            <a:endParaRPr lang="en-GB" dirty="0" smtClean="0"/>
          </a:p>
          <a:p>
            <a:pPr marL="539496" indent="-457200">
              <a:lnSpc>
                <a:spcPct val="120000"/>
              </a:lnSpc>
            </a:pPr>
            <a:r>
              <a:rPr lang="en-GB" sz="2800" b="1" dirty="0">
                <a:solidFill>
                  <a:schemeClr val="accent3">
                    <a:lumMod val="50000"/>
                  </a:schemeClr>
                </a:solidFill>
              </a:rPr>
              <a:t>Data products and services:  </a:t>
            </a:r>
            <a:endParaRPr lang="en-US" sz="2800" b="1" dirty="0">
              <a:solidFill>
                <a:schemeClr val="accent3">
                  <a:lumMod val="50000"/>
                </a:schemeClr>
              </a:solidFill>
            </a:endParaRPr>
          </a:p>
          <a:p>
            <a:pPr marL="801688" lvl="1" indent="-398463">
              <a:lnSpc>
                <a:spcPct val="120000"/>
              </a:lnSpc>
              <a:buFont typeface="Courier New" panose="02070309020205020404" pitchFamily="49" charset="0"/>
              <a:buChar char="o"/>
            </a:pPr>
            <a:r>
              <a:rPr lang="en-US" dirty="0"/>
              <a:t>Tabulated data </a:t>
            </a:r>
          </a:p>
          <a:p>
            <a:pPr marL="801688" lvl="1" indent="-398463">
              <a:lnSpc>
                <a:spcPct val="120000"/>
              </a:lnSpc>
              <a:buFont typeface="Courier New" panose="02070309020205020404" pitchFamily="49" charset="0"/>
              <a:buChar char="o"/>
            </a:pPr>
            <a:r>
              <a:rPr lang="en-US" dirty="0"/>
              <a:t>Providing access to macro-databases and to micro-databases</a:t>
            </a:r>
          </a:p>
          <a:p>
            <a:pPr lvl="1">
              <a:lnSpc>
                <a:spcPct val="120000"/>
              </a:lnSpc>
              <a:spcBef>
                <a:spcPts val="0"/>
              </a:spcBef>
              <a:buNone/>
            </a:pPr>
            <a:endParaRPr lang="en-US" sz="2000" dirty="0"/>
          </a:p>
          <a:p>
            <a:pPr marL="539496" indent="-457200">
              <a:lnSpc>
                <a:spcPct val="120000"/>
              </a:lnSpc>
            </a:pPr>
            <a:r>
              <a:rPr lang="en-GB" sz="2900" b="1" dirty="0">
                <a:solidFill>
                  <a:schemeClr val="accent3">
                    <a:lumMod val="50000"/>
                  </a:schemeClr>
                </a:solidFill>
              </a:rPr>
              <a:t>Other products:</a:t>
            </a:r>
            <a:endParaRPr lang="en-US" sz="2900" b="1" dirty="0">
              <a:solidFill>
                <a:schemeClr val="accent3">
                  <a:lumMod val="50000"/>
                </a:schemeClr>
              </a:solidFill>
            </a:endParaRPr>
          </a:p>
          <a:p>
            <a:pPr marL="801688" lvl="1" indent="-398463">
              <a:lnSpc>
                <a:spcPct val="120000"/>
              </a:lnSpc>
              <a:buFont typeface="Courier New" panose="02070309020205020404" pitchFamily="49" charset="0"/>
              <a:buChar char="o"/>
            </a:pPr>
            <a:r>
              <a:rPr lang="en-GB" sz="2900" dirty="0"/>
              <a:t>Brochures and flyers </a:t>
            </a:r>
            <a:endParaRPr lang="en-US" sz="2900" dirty="0"/>
          </a:p>
          <a:p>
            <a:pPr marL="801688" lvl="1" indent="-398463">
              <a:lnSpc>
                <a:spcPct val="120000"/>
              </a:lnSpc>
              <a:buFont typeface="Courier New" panose="02070309020205020404" pitchFamily="49" charset="0"/>
              <a:buChar char="o"/>
            </a:pPr>
            <a:r>
              <a:rPr lang="en-GB" sz="2900" dirty="0"/>
              <a:t>Atlases and other geographic  products </a:t>
            </a:r>
          </a:p>
          <a:p>
            <a:pPr lvl="1">
              <a:buFont typeface="Arial" pitchFamily="34" charset="0"/>
              <a:buChar char="•"/>
            </a:pPr>
            <a:endParaRPr lang="en-US" dirty="0"/>
          </a:p>
          <a:p>
            <a:endParaRPr lang="en-GB" dirty="0"/>
          </a:p>
        </p:txBody>
      </p:sp>
      <p:sp>
        <p:nvSpPr>
          <p:cNvPr id="4" name="Slide Number Placeholder 3"/>
          <p:cNvSpPr>
            <a:spLocks noGrp="1"/>
          </p:cNvSpPr>
          <p:nvPr>
            <p:ph type="sldNum" sz="quarter" idx="12"/>
          </p:nvPr>
        </p:nvSpPr>
        <p:spPr/>
        <p:txBody>
          <a:bodyPr/>
          <a:lstStyle/>
          <a:p>
            <a:fld id="{412FF748-1325-48DC-AE50-E54CCC902008}" type="slidenum">
              <a:rPr lang="es-ES" smtClean="0"/>
              <a:pPr/>
              <a:t>18</a:t>
            </a:fld>
            <a:endParaRPr lang="es-ES"/>
          </a:p>
        </p:txBody>
      </p:sp>
      <p:pic>
        <p:nvPicPr>
          <p:cNvPr id="21506" name="Picture 2" descr="Image result for reports icon"/>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a:off x="7164288" y="1628799"/>
            <a:ext cx="1368152" cy="1368153"/>
          </a:xfrm>
          <a:prstGeom prst="rect">
            <a:avLst/>
          </a:prstGeom>
          <a:noFill/>
        </p:spPr>
      </p:pic>
      <p:pic>
        <p:nvPicPr>
          <p:cNvPr id="21508" name="Picture 4" descr="Image result for Data products"/>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7164288" y="3356992"/>
            <a:ext cx="1736422" cy="980238"/>
          </a:xfrm>
          <a:prstGeom prst="rect">
            <a:avLst/>
          </a:prstGeom>
          <a:noFill/>
        </p:spPr>
      </p:pic>
      <p:pic>
        <p:nvPicPr>
          <p:cNvPr id="21510" name="Picture 6" descr="Image result for brochures icon"/>
          <p:cNvPicPr>
            <a:picLocks noChangeAspect="1" noChangeArrowheads="1"/>
          </p:cNvPicPr>
          <p:nvPr/>
        </p:nvPicPr>
        <p:blipFill>
          <a:blip r:embed="rId4" cstate="print">
            <a:duotone>
              <a:schemeClr val="accent3">
                <a:shade val="45000"/>
                <a:satMod val="135000"/>
              </a:schemeClr>
              <a:prstClr val="white"/>
            </a:duotone>
          </a:blip>
          <a:srcRect/>
          <a:stretch>
            <a:fillRect/>
          </a:stretch>
        </p:blipFill>
        <p:spPr bwMode="auto">
          <a:xfrm>
            <a:off x="7268113" y="4797152"/>
            <a:ext cx="1336335" cy="1512168"/>
          </a:xfrm>
          <a:prstGeom prst="rect">
            <a:avLst/>
          </a:prstGeom>
          <a:noFill/>
        </p:spPr>
      </p:pic>
    </p:spTree>
    <p:extLst>
      <p:ext uri="{BB962C8B-B14F-4D97-AF65-F5344CB8AC3E}">
        <p14:creationId xmlns:p14="http://schemas.microsoft.com/office/powerpoint/2010/main" val="182293452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115616" y="1124744"/>
            <a:ext cx="7596802" cy="720080"/>
          </a:xfrm>
        </p:spPr>
        <p:txBody>
          <a:bodyPr>
            <a:normAutofit fontScale="90000"/>
          </a:bodyPr>
          <a:lstStyle/>
          <a:p>
            <a:r>
              <a:rPr lang="en-US" altLang="en-US" b="1" dirty="0" smtClean="0"/>
              <a:t>Dissemination products and services (</a:t>
            </a:r>
            <a:r>
              <a:rPr lang="en-US" altLang="en-US" b="1" dirty="0" err="1" smtClean="0"/>
              <a:t>contd</a:t>
            </a:r>
            <a:r>
              <a:rPr lang="en-US" altLang="en-US" b="1" dirty="0" smtClean="0"/>
              <a:t>)</a:t>
            </a:r>
          </a:p>
        </p:txBody>
      </p:sp>
      <p:sp>
        <p:nvSpPr>
          <p:cNvPr id="11267" name="Content Placeholder 2"/>
          <p:cNvSpPr>
            <a:spLocks noGrp="1"/>
          </p:cNvSpPr>
          <p:nvPr>
            <p:ph idx="1"/>
          </p:nvPr>
        </p:nvSpPr>
        <p:spPr>
          <a:xfrm>
            <a:off x="1017712" y="1700808"/>
            <a:ext cx="8126288" cy="5157192"/>
          </a:xfrm>
        </p:spPr>
        <p:txBody>
          <a:bodyPr>
            <a:noAutofit/>
          </a:bodyPr>
          <a:lstStyle/>
          <a:p>
            <a:endParaRPr lang="en-GB" sz="2400" b="1" dirty="0" smtClean="0"/>
          </a:p>
          <a:p>
            <a:r>
              <a:rPr lang="en-GB" sz="2400" b="1" dirty="0" smtClean="0"/>
              <a:t>Use of GIS </a:t>
            </a:r>
            <a:r>
              <a:rPr lang="en-GB" sz="2400" dirty="0" smtClean="0"/>
              <a:t>to provide easy and user-friendly access to census data in user-relevant formats</a:t>
            </a:r>
            <a:r>
              <a:rPr lang="en-GB" sz="2800" dirty="0" smtClean="0"/>
              <a:t>.</a:t>
            </a:r>
          </a:p>
          <a:p>
            <a:pPr>
              <a:buNone/>
            </a:pPr>
            <a:endParaRPr lang="en-GB" sz="2800" dirty="0" smtClean="0"/>
          </a:p>
          <a:p>
            <a:r>
              <a:rPr lang="en-GB" sz="2400" b="1" dirty="0" smtClean="0"/>
              <a:t>Interactive products:</a:t>
            </a:r>
          </a:p>
          <a:p>
            <a:pPr marL="812800" lvl="1" indent="-409575">
              <a:buFont typeface="Wingdings" pitchFamily="2" charset="2"/>
              <a:buChar char="Ø"/>
            </a:pPr>
            <a:r>
              <a:rPr lang="en-GB" sz="2400" dirty="0" smtClean="0"/>
              <a:t>allow for complex maps and visualizations, various cross-tabulations, and other customized data queries, </a:t>
            </a:r>
          </a:p>
          <a:p>
            <a:pPr marL="812800" lvl="1" indent="-409575">
              <a:buFont typeface="Wingdings" pitchFamily="2" charset="2"/>
              <a:buChar char="Ø"/>
            </a:pPr>
            <a:r>
              <a:rPr lang="en-GB" sz="2400" dirty="0" smtClean="0"/>
              <a:t>enable users to access census data themselves, and build their own customized tables or spatially configure data outputs according to varying spatial requirements.</a:t>
            </a:r>
            <a:endParaRPr lang="en-US" sz="2400" dirty="0" smtClean="0"/>
          </a:p>
          <a:p>
            <a:endParaRPr lang="en-US" sz="2800" dirty="0" smtClean="0"/>
          </a:p>
          <a:p>
            <a:endParaRPr lang="en-US" altLang="en-US" sz="2200" dirty="0" smtClean="0"/>
          </a:p>
        </p:txBody>
      </p:sp>
      <p:sp>
        <p:nvSpPr>
          <p:cNvPr id="2" name="Slide Number Placeholder 1"/>
          <p:cNvSpPr>
            <a:spLocks noGrp="1"/>
          </p:cNvSpPr>
          <p:nvPr>
            <p:ph type="sldNum" sz="quarter" idx="12"/>
          </p:nvPr>
        </p:nvSpPr>
        <p:spPr/>
        <p:txBody>
          <a:bodyPr/>
          <a:lstStyle/>
          <a:p>
            <a:pPr>
              <a:defRPr/>
            </a:pPr>
            <a:fld id="{295C7970-528A-4E6B-9828-E035C7872C03}" type="slidenum">
              <a:rPr lang="en-GB" smtClean="0"/>
              <a:pPr>
                <a:defRPr/>
              </a:pPr>
              <a:t>19</a:t>
            </a:fld>
            <a:endParaRPr lang="en-GB"/>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3" y="1268760"/>
            <a:ext cx="2268413" cy="854968"/>
          </a:xfrm>
        </p:spPr>
        <p:txBody>
          <a:bodyPr/>
          <a:lstStyle/>
          <a:p>
            <a:pPr>
              <a:defRPr/>
            </a:pPr>
            <a:r>
              <a:rPr lang="ro-RO" b="1" dirty="0" smtClean="0"/>
              <a:t>Contents</a:t>
            </a:r>
            <a:endParaRPr lang="en-US" b="1" dirty="0"/>
          </a:p>
        </p:txBody>
      </p:sp>
      <p:sp>
        <p:nvSpPr>
          <p:cNvPr id="4099" name="Content Placeholder 2"/>
          <p:cNvSpPr>
            <a:spLocks noGrp="1"/>
          </p:cNvSpPr>
          <p:nvPr>
            <p:ph idx="1"/>
          </p:nvPr>
        </p:nvSpPr>
        <p:spPr>
          <a:xfrm>
            <a:off x="1030313" y="2348880"/>
            <a:ext cx="5184576" cy="2354259"/>
          </a:xfrm>
        </p:spPr>
        <p:txBody>
          <a:bodyPr>
            <a:normAutofit/>
          </a:bodyPr>
          <a:lstStyle/>
          <a:p>
            <a:r>
              <a:rPr lang="ro-RO" altLang="en-US" sz="2200" b="1" dirty="0"/>
              <a:t>Tabulation</a:t>
            </a:r>
          </a:p>
          <a:p>
            <a:r>
              <a:rPr lang="ro-RO" altLang="en-US" sz="2200" b="1" dirty="0" smtClean="0"/>
              <a:t>Dissemination </a:t>
            </a:r>
            <a:r>
              <a:rPr lang="en-US" altLang="en-US" sz="2200" b="1" dirty="0" smtClean="0"/>
              <a:t>of aggregate results</a:t>
            </a:r>
          </a:p>
          <a:p>
            <a:r>
              <a:rPr lang="en-US" sz="2200" b="1" dirty="0"/>
              <a:t>Safe access to census microdata</a:t>
            </a:r>
            <a:endParaRPr lang="en-GB" sz="2200" b="1" dirty="0"/>
          </a:p>
          <a:p>
            <a:r>
              <a:rPr lang="en-US" altLang="en-US" sz="2200" b="1" dirty="0" smtClean="0"/>
              <a:t>Archiving</a:t>
            </a:r>
            <a:r>
              <a:rPr lang="ro-RO" altLang="en-US" sz="2200" b="1" dirty="0" smtClean="0"/>
              <a:t> </a:t>
            </a:r>
            <a:endParaRPr lang="en-US" altLang="en-US" sz="2200" b="1" dirty="0" smtClean="0"/>
          </a:p>
          <a:p>
            <a:r>
              <a:rPr lang="es-ES" sz="2200" b="1" dirty="0"/>
              <a:t>Country </a:t>
            </a:r>
            <a:r>
              <a:rPr lang="en-US" sz="2200" b="1" dirty="0" smtClean="0"/>
              <a:t>example</a:t>
            </a:r>
            <a:endParaRPr lang="en-US" altLang="en-US" sz="2200" b="1" dirty="0" smtClean="0"/>
          </a:p>
          <a:p>
            <a:endParaRPr lang="ro-RO" altLang="en-US" sz="2200" b="1" dirty="0" smtClean="0">
              <a:solidFill>
                <a:srgbClr val="0070C0"/>
              </a:solidFill>
            </a:endParaRPr>
          </a:p>
          <a:p>
            <a:endParaRPr lang="ro-RO" altLang="en-US" sz="2200" b="1" dirty="0" smtClean="0">
              <a:solidFill>
                <a:srgbClr val="0070C0"/>
              </a:solidFill>
            </a:endParaRPr>
          </a:p>
          <a:p>
            <a:endParaRPr lang="ro-RO" altLang="en-US" sz="2200" b="1" dirty="0" smtClean="0">
              <a:solidFill>
                <a:srgbClr val="0070C0"/>
              </a:solidFill>
            </a:endParaRPr>
          </a:p>
          <a:p>
            <a:endParaRPr lang="ro-RO" altLang="en-US" sz="2200" b="1" dirty="0" smtClean="0">
              <a:solidFill>
                <a:srgbClr val="0070C0"/>
              </a:solidFill>
            </a:endParaRPr>
          </a:p>
          <a:p>
            <a:endParaRPr lang="en-US" altLang="en-US" sz="2200" b="1" dirty="0" smtClean="0">
              <a:solidFill>
                <a:srgbClr val="0070C0"/>
              </a:solidFill>
            </a:endParaRPr>
          </a:p>
        </p:txBody>
      </p:sp>
      <p:pic>
        <p:nvPicPr>
          <p:cNvPr id="3" name="Picture 2"/>
          <p:cNvPicPr>
            <a:picLocks noChangeAspect="1"/>
          </p:cNvPicPr>
          <p:nvPr/>
        </p:nvPicPr>
        <p:blipFill>
          <a:blip r:embed="rId2" cstate="print"/>
          <a:stretch>
            <a:fillRect/>
          </a:stretch>
        </p:blipFill>
        <p:spPr>
          <a:xfrm>
            <a:off x="4788024" y="3480167"/>
            <a:ext cx="4080953" cy="3132000"/>
          </a:xfrm>
          <a:prstGeom prst="ellipse">
            <a:avLst/>
          </a:prstGeom>
        </p:spPr>
      </p:pic>
      <p:sp>
        <p:nvSpPr>
          <p:cNvPr id="4" name="Slide Number Placeholder 3"/>
          <p:cNvSpPr>
            <a:spLocks noGrp="1"/>
          </p:cNvSpPr>
          <p:nvPr>
            <p:ph type="sldNum" sz="quarter" idx="12"/>
          </p:nvPr>
        </p:nvSpPr>
        <p:spPr/>
        <p:txBody>
          <a:bodyPr/>
          <a:lstStyle/>
          <a:p>
            <a:pPr>
              <a:defRPr/>
            </a:pPr>
            <a:fld id="{295C7970-528A-4E6B-9828-E035C7872C03}" type="slidenum">
              <a:rPr lang="en-GB" smtClean="0"/>
              <a:pPr>
                <a:defRPr/>
              </a:pPr>
              <a:t>2</a:t>
            </a:fld>
            <a:endParaRPr lang="en-GB"/>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360" y="692696"/>
            <a:ext cx="7498080" cy="792088"/>
          </a:xfrm>
        </p:spPr>
        <p:txBody>
          <a:bodyPr>
            <a:normAutofit/>
          </a:bodyPr>
          <a:lstStyle/>
          <a:p>
            <a:r>
              <a:rPr lang="en-GB" sz="3800" b="1" dirty="0"/>
              <a:t>Report</a:t>
            </a:r>
            <a:r>
              <a:rPr lang="ro-RO" sz="3800" b="1" dirty="0"/>
              <a:t>s</a:t>
            </a:r>
            <a:r>
              <a:rPr lang="en-GB" sz="3800" b="1" dirty="0"/>
              <a:t> on preliminary results</a:t>
            </a:r>
          </a:p>
        </p:txBody>
      </p:sp>
      <p:sp>
        <p:nvSpPr>
          <p:cNvPr id="3" name="Content Placeholder 2"/>
          <p:cNvSpPr>
            <a:spLocks noGrp="1"/>
          </p:cNvSpPr>
          <p:nvPr>
            <p:ph idx="1"/>
          </p:nvPr>
        </p:nvSpPr>
        <p:spPr>
          <a:xfrm>
            <a:off x="1043608" y="1412776"/>
            <a:ext cx="7498080" cy="1080120"/>
          </a:xfrm>
        </p:spPr>
        <p:txBody>
          <a:bodyPr>
            <a:normAutofit/>
          </a:bodyPr>
          <a:lstStyle/>
          <a:p>
            <a:pPr marL="0" lvl="0" indent="-285750">
              <a:lnSpc>
                <a:spcPct val="100000"/>
              </a:lnSpc>
            </a:pPr>
            <a:r>
              <a:rPr lang="en-US" sz="1800" b="1" dirty="0">
                <a:latin typeface="Arial" charset="0"/>
                <a:cs typeface="Arial" charset="0"/>
              </a:rPr>
              <a:t>The advance estimates </a:t>
            </a:r>
            <a:r>
              <a:rPr lang="en-US" sz="1800" dirty="0">
                <a:latin typeface="Arial" charset="0"/>
                <a:cs typeface="Arial" charset="0"/>
              </a:rPr>
              <a:t>of principal characteristics of the holdings are provisional and subject to revision once the full data-processing and verification operations have been </a:t>
            </a:r>
            <a:r>
              <a:rPr lang="en-US" sz="1800" dirty="0" smtClean="0">
                <a:latin typeface="Arial" charset="0"/>
                <a:cs typeface="Arial" charset="0"/>
              </a:rPr>
              <a:t>completed.</a:t>
            </a:r>
          </a:p>
          <a:p>
            <a:pPr marL="0" indent="-285750">
              <a:lnSpc>
                <a:spcPct val="120000"/>
              </a:lnSpc>
            </a:pPr>
            <a:endParaRPr lang="en-GB" sz="1800" dirty="0">
              <a:latin typeface="Arial" charset="0"/>
              <a:cs typeface="Arial" charset="0"/>
            </a:endParaRPr>
          </a:p>
        </p:txBody>
      </p:sp>
      <p:sp>
        <p:nvSpPr>
          <p:cNvPr id="4" name="Slide Number Placeholder 3"/>
          <p:cNvSpPr>
            <a:spLocks noGrp="1"/>
          </p:cNvSpPr>
          <p:nvPr>
            <p:ph type="sldNum" sz="quarter" idx="12"/>
          </p:nvPr>
        </p:nvSpPr>
        <p:spPr/>
        <p:txBody>
          <a:bodyPr/>
          <a:lstStyle/>
          <a:p>
            <a:fld id="{412FF748-1325-48DC-AE50-E54CCC902008}" type="slidenum">
              <a:rPr lang="es-ES" smtClean="0"/>
              <a:pPr/>
              <a:t>20</a:t>
            </a:fld>
            <a:endParaRPr lang="es-ES"/>
          </a:p>
        </p:txBody>
      </p:sp>
      <p:sp>
        <p:nvSpPr>
          <p:cNvPr id="6" name="Rectangle 5"/>
          <p:cNvSpPr/>
          <p:nvPr/>
        </p:nvSpPr>
        <p:spPr>
          <a:xfrm>
            <a:off x="971600" y="2420888"/>
            <a:ext cx="6048672" cy="1655838"/>
          </a:xfrm>
          <a:prstGeom prst="rect">
            <a:avLst/>
          </a:prstGeom>
        </p:spPr>
        <p:txBody>
          <a:bodyPr wrap="square">
            <a:spAutoFit/>
          </a:bodyPr>
          <a:lstStyle/>
          <a:p>
            <a:pPr marL="468000" lvl="0" indent="-252000" algn="just">
              <a:lnSpc>
                <a:spcPct val="120000"/>
              </a:lnSpc>
              <a:buFont typeface="Arial" panose="020B0604020202020204" pitchFamily="34" charset="0"/>
              <a:buChar char="•"/>
            </a:pPr>
            <a:r>
              <a:rPr lang="en-US" b="1" dirty="0" smtClean="0">
                <a:solidFill>
                  <a:srgbClr val="0070C0"/>
                </a:solidFill>
              </a:rPr>
              <a:t>Preliminary results </a:t>
            </a:r>
            <a:r>
              <a:rPr lang="ro-RO" b="1" dirty="0" smtClean="0">
                <a:solidFill>
                  <a:srgbClr val="0070C0"/>
                </a:solidFill>
              </a:rPr>
              <a:t>results </a:t>
            </a:r>
            <a:r>
              <a:rPr lang="en-US" b="1" dirty="0" smtClean="0">
                <a:solidFill>
                  <a:srgbClr val="0070C0"/>
                </a:solidFill>
              </a:rPr>
              <a:t>could be based on:</a:t>
            </a:r>
            <a:endParaRPr lang="ro-RO" b="1" dirty="0" smtClean="0">
              <a:solidFill>
                <a:srgbClr val="0070C0"/>
              </a:solidFill>
            </a:endParaRPr>
          </a:p>
          <a:p>
            <a:pPr marL="879325" lvl="1" indent="-342900" algn="just">
              <a:buFont typeface="Wingdings" pitchFamily="2" charset="2"/>
              <a:buChar char="§"/>
            </a:pPr>
            <a:r>
              <a:rPr lang="en-US" sz="1600" u="sng" dirty="0" smtClean="0"/>
              <a:t>Key data </a:t>
            </a:r>
            <a:r>
              <a:rPr lang="en-US" sz="1600" dirty="0" smtClean="0"/>
              <a:t>on all the holdings enumerated in the census, per example through primary manual tabulations, or</a:t>
            </a:r>
          </a:p>
          <a:p>
            <a:pPr marL="879325" lvl="1" indent="-342900" algn="just">
              <a:buFont typeface="Wingdings" pitchFamily="2" charset="2"/>
              <a:buChar char="§"/>
            </a:pPr>
            <a:r>
              <a:rPr lang="en-US" sz="1600" dirty="0" smtClean="0"/>
              <a:t> </a:t>
            </a:r>
            <a:r>
              <a:rPr lang="en-US" sz="1600" u="sng" dirty="0" smtClean="0"/>
              <a:t>A subset of the census data</a:t>
            </a:r>
            <a:r>
              <a:rPr lang="en-US" sz="1600" dirty="0" smtClean="0"/>
              <a:t>, either a representative sample or a geographic subset. </a:t>
            </a:r>
          </a:p>
          <a:p>
            <a:pPr marL="879325" lvl="1" indent="-342900" algn="just"/>
            <a:r>
              <a:rPr lang="en-US" sz="1600" dirty="0" smtClean="0"/>
              <a:t> </a:t>
            </a:r>
          </a:p>
        </p:txBody>
      </p:sp>
      <p:pic>
        <p:nvPicPr>
          <p:cNvPr id="20484" name="Picture 4" descr="Image result for preliminary results"/>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6996269" y="2492896"/>
            <a:ext cx="2184243" cy="1008112"/>
          </a:xfrm>
          <a:prstGeom prst="rect">
            <a:avLst/>
          </a:prstGeom>
          <a:noFill/>
        </p:spPr>
      </p:pic>
      <p:sp>
        <p:nvSpPr>
          <p:cNvPr id="8" name="Rectangle 7"/>
          <p:cNvSpPr/>
          <p:nvPr/>
        </p:nvSpPr>
        <p:spPr>
          <a:xfrm>
            <a:off x="971600" y="4061971"/>
            <a:ext cx="7920880" cy="2031325"/>
          </a:xfrm>
          <a:prstGeom prst="rect">
            <a:avLst/>
          </a:prstGeom>
        </p:spPr>
        <p:txBody>
          <a:bodyPr wrap="square">
            <a:spAutoFit/>
          </a:bodyPr>
          <a:lstStyle/>
          <a:p>
            <a:pPr marL="468000" indent="-252000" algn="just">
              <a:buFont typeface="Arial" panose="020B0604020202020204" pitchFamily="34" charset="0"/>
              <a:buChar char="•"/>
            </a:pPr>
            <a:r>
              <a:rPr lang="en-GB" b="1" dirty="0" smtClean="0">
                <a:solidFill>
                  <a:srgbClr val="0070C0"/>
                </a:solidFill>
              </a:rPr>
              <a:t>Preliminary results should be issued as early as practical</a:t>
            </a:r>
            <a:r>
              <a:rPr lang="ro-RO" b="1" dirty="0" smtClean="0">
                <a:solidFill>
                  <a:srgbClr val="0070C0"/>
                </a:solidFill>
              </a:rPr>
              <a:t>.</a:t>
            </a:r>
            <a:r>
              <a:rPr lang="en-US" b="1" dirty="0" smtClean="0">
                <a:solidFill>
                  <a:srgbClr val="0070C0"/>
                </a:solidFill>
              </a:rPr>
              <a:t> </a:t>
            </a:r>
            <a:r>
              <a:rPr lang="en-US" dirty="0" smtClean="0"/>
              <a:t>According to best practices, countries release the first preliminary census results within 3 months after the end of the enumeration period and/or 6 months after the end of the census reference period.</a:t>
            </a:r>
          </a:p>
          <a:p>
            <a:pPr marL="468000" indent="-252000" algn="just"/>
            <a:endParaRPr lang="ro-RO" dirty="0" smtClean="0"/>
          </a:p>
          <a:p>
            <a:pPr marL="468000" lvl="0" indent="-252000" algn="just">
              <a:buFont typeface="Arial" panose="020B0604020202020204" pitchFamily="34" charset="0"/>
              <a:buChar char="•"/>
            </a:pPr>
            <a:r>
              <a:rPr lang="en-US" b="1" dirty="0" smtClean="0">
                <a:solidFill>
                  <a:srgbClr val="0070C0"/>
                </a:solidFill>
              </a:rPr>
              <a:t>Both online and printed dissemination media can be used for dissemination of preliminary census results</a:t>
            </a:r>
            <a:r>
              <a:rPr lang="en-US" dirty="0" smtClean="0">
                <a:solidFill>
                  <a:srgbClr val="0070C0"/>
                </a:solidFill>
              </a:rPr>
              <a:t>.</a:t>
            </a:r>
          </a:p>
        </p:txBody>
      </p:sp>
    </p:spTree>
    <p:extLst>
      <p:ext uri="{BB962C8B-B14F-4D97-AF65-F5344CB8AC3E}">
        <p14:creationId xmlns:p14="http://schemas.microsoft.com/office/powerpoint/2010/main" val="269095738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744764"/>
            <a:ext cx="7498080" cy="1028052"/>
          </a:xfrm>
        </p:spPr>
        <p:txBody>
          <a:bodyPr>
            <a:normAutofit/>
          </a:bodyPr>
          <a:lstStyle/>
          <a:p>
            <a:r>
              <a:rPr lang="en-GB" sz="4000" b="1" dirty="0"/>
              <a:t>Report</a:t>
            </a:r>
            <a:r>
              <a:rPr lang="ro-RO" sz="4000" b="1" dirty="0"/>
              <a:t>s</a:t>
            </a:r>
            <a:r>
              <a:rPr lang="en-GB" sz="4000" b="1" dirty="0"/>
              <a:t> on </a:t>
            </a:r>
            <a:r>
              <a:rPr lang="ro-RO" sz="4000" b="1" dirty="0"/>
              <a:t>final </a:t>
            </a:r>
            <a:r>
              <a:rPr lang="en-GB" sz="4000" b="1" dirty="0"/>
              <a:t>results</a:t>
            </a:r>
          </a:p>
        </p:txBody>
      </p:sp>
      <p:sp>
        <p:nvSpPr>
          <p:cNvPr id="3" name="Content Placeholder 2"/>
          <p:cNvSpPr>
            <a:spLocks noGrp="1"/>
          </p:cNvSpPr>
          <p:nvPr>
            <p:ph idx="1"/>
          </p:nvPr>
        </p:nvSpPr>
        <p:spPr>
          <a:xfrm>
            <a:off x="971600" y="1556792"/>
            <a:ext cx="8099248" cy="936104"/>
          </a:xfrm>
        </p:spPr>
        <p:txBody>
          <a:bodyPr>
            <a:noAutofit/>
          </a:bodyPr>
          <a:lstStyle/>
          <a:p>
            <a:pPr marL="0" indent="-285750">
              <a:lnSpc>
                <a:spcPct val="100000"/>
              </a:lnSpc>
            </a:pPr>
            <a:r>
              <a:rPr lang="en-GB" sz="1800" b="1" dirty="0">
                <a:latin typeface="Arial" charset="0"/>
                <a:cs typeface="Arial" charset="0"/>
              </a:rPr>
              <a:t>The final census results </a:t>
            </a:r>
            <a:r>
              <a:rPr lang="en-GB" sz="1800" dirty="0">
                <a:latin typeface="Arial" charset="0"/>
                <a:cs typeface="Arial" charset="0"/>
              </a:rPr>
              <a:t>must be published as soon as </a:t>
            </a:r>
            <a:r>
              <a:rPr lang="en-GB" sz="1800" dirty="0" smtClean="0">
                <a:latin typeface="Arial" charset="0"/>
                <a:cs typeface="Arial" charset="0"/>
              </a:rPr>
              <a:t>possible: according </a:t>
            </a:r>
            <a:r>
              <a:rPr lang="en-GB" sz="1800" dirty="0">
                <a:latin typeface="Arial" charset="0"/>
                <a:cs typeface="Arial" charset="0"/>
              </a:rPr>
              <a:t>to good </a:t>
            </a:r>
            <a:r>
              <a:rPr lang="en-GB" sz="1800" dirty="0" smtClean="0">
                <a:latin typeface="Arial" charset="0"/>
                <a:cs typeface="Arial" charset="0"/>
              </a:rPr>
              <a:t>practices - within </a:t>
            </a:r>
            <a:r>
              <a:rPr lang="en-GB" sz="1800" dirty="0">
                <a:latin typeface="Arial" charset="0"/>
                <a:cs typeface="Arial" charset="0"/>
              </a:rPr>
              <a:t>two years after the end of </a:t>
            </a:r>
            <a:r>
              <a:rPr lang="en-GB" sz="1800" dirty="0" smtClean="0">
                <a:latin typeface="Arial" charset="0"/>
                <a:cs typeface="Arial" charset="0"/>
              </a:rPr>
              <a:t>the census </a:t>
            </a:r>
            <a:r>
              <a:rPr lang="en-GB" sz="1800" dirty="0">
                <a:latin typeface="Arial" charset="0"/>
                <a:cs typeface="Arial" charset="0"/>
              </a:rPr>
              <a:t>reference </a:t>
            </a:r>
            <a:r>
              <a:rPr lang="en-GB" sz="1800" dirty="0" smtClean="0">
                <a:latin typeface="Arial" charset="0"/>
                <a:cs typeface="Arial" charset="0"/>
              </a:rPr>
              <a:t>period. </a:t>
            </a:r>
            <a:r>
              <a:rPr lang="en-US" sz="1800" dirty="0" smtClean="0">
                <a:latin typeface="Arial" charset="0"/>
                <a:cs typeface="Arial" charset="0"/>
              </a:rPr>
              <a:t>T</a:t>
            </a:r>
            <a:r>
              <a:rPr lang="ro-RO" sz="1800" dirty="0">
                <a:latin typeface="Arial" charset="0"/>
                <a:cs typeface="Arial" charset="0"/>
              </a:rPr>
              <a:t>he Report</a:t>
            </a:r>
            <a:r>
              <a:rPr lang="en-US" sz="1800" dirty="0">
                <a:latin typeface="Arial" charset="0"/>
                <a:cs typeface="Arial" charset="0"/>
              </a:rPr>
              <a:t>  should </a:t>
            </a:r>
            <a:r>
              <a:rPr lang="en-US" sz="1800" dirty="0" smtClean="0">
                <a:latin typeface="Arial" charset="0"/>
                <a:cs typeface="Arial" charset="0"/>
              </a:rPr>
              <a:t>include</a:t>
            </a:r>
            <a:r>
              <a:rPr lang="en-US" sz="1800" dirty="0" smtClean="0">
                <a:solidFill>
                  <a:srgbClr val="0070C0"/>
                </a:solidFill>
                <a:latin typeface="Arial" charset="0"/>
                <a:cs typeface="Arial" charset="0"/>
              </a:rPr>
              <a:t>:</a:t>
            </a:r>
          </a:p>
          <a:p>
            <a:endParaRPr lang="en-GB" sz="1100" dirty="0"/>
          </a:p>
        </p:txBody>
      </p:sp>
      <p:sp>
        <p:nvSpPr>
          <p:cNvPr id="4" name="Slide Number Placeholder 3"/>
          <p:cNvSpPr>
            <a:spLocks noGrp="1"/>
          </p:cNvSpPr>
          <p:nvPr>
            <p:ph type="sldNum" sz="quarter" idx="12"/>
          </p:nvPr>
        </p:nvSpPr>
        <p:spPr/>
        <p:txBody>
          <a:bodyPr/>
          <a:lstStyle/>
          <a:p>
            <a:fld id="{412FF748-1325-48DC-AE50-E54CCC902008}" type="slidenum">
              <a:rPr lang="es-ES" smtClean="0"/>
              <a:pPr/>
              <a:t>21</a:t>
            </a:fld>
            <a:endParaRPr lang="es-ES"/>
          </a:p>
        </p:txBody>
      </p:sp>
      <p:sp>
        <p:nvSpPr>
          <p:cNvPr id="5" name="Rectangle 4"/>
          <p:cNvSpPr/>
          <p:nvPr/>
        </p:nvSpPr>
        <p:spPr>
          <a:xfrm>
            <a:off x="1043608" y="2595676"/>
            <a:ext cx="4104456" cy="3785652"/>
          </a:xfrm>
          <a:prstGeom prst="rect">
            <a:avLst/>
          </a:prstGeom>
        </p:spPr>
        <p:txBody>
          <a:bodyPr wrap="square">
            <a:spAutoFit/>
          </a:bodyPr>
          <a:lstStyle/>
          <a:p>
            <a:pPr marL="482346" indent="-400050">
              <a:lnSpc>
                <a:spcPct val="100000"/>
              </a:lnSpc>
              <a:buFont typeface="+mj-lt"/>
              <a:buAutoNum type="romanUcPeriod"/>
              <a:tabLst>
                <a:tab pos="268288" algn="l"/>
              </a:tabLst>
            </a:pPr>
            <a:r>
              <a:rPr lang="en-US" b="1" dirty="0" smtClean="0">
                <a:solidFill>
                  <a:srgbClr val="0070C0"/>
                </a:solidFill>
              </a:rPr>
              <a:t>GENERAL  PART</a:t>
            </a:r>
          </a:p>
          <a:p>
            <a:pPr marL="482346" indent="-400050">
              <a:lnSpc>
                <a:spcPct val="100000"/>
              </a:lnSpc>
              <a:tabLst>
                <a:tab pos="268288" algn="l"/>
              </a:tabLst>
            </a:pPr>
            <a:endParaRPr lang="en-US" b="1" dirty="0" smtClean="0">
              <a:solidFill>
                <a:srgbClr val="0070C0"/>
              </a:solidFill>
            </a:endParaRPr>
          </a:p>
          <a:p>
            <a:pPr indent="-400050">
              <a:lnSpc>
                <a:spcPct val="100000"/>
              </a:lnSpc>
              <a:tabLst>
                <a:tab pos="268288" algn="l"/>
              </a:tabLst>
            </a:pPr>
            <a:r>
              <a:rPr lang="en-US" sz="1600" b="1" dirty="0" smtClean="0"/>
              <a:t>Objectives </a:t>
            </a:r>
            <a:r>
              <a:rPr lang="en-US" sz="1600" dirty="0" smtClean="0"/>
              <a:t>of the census.</a:t>
            </a:r>
          </a:p>
          <a:p>
            <a:pPr indent="-400050">
              <a:lnSpc>
                <a:spcPct val="100000"/>
              </a:lnSpc>
              <a:tabLst>
                <a:tab pos="268288" algn="l"/>
              </a:tabLst>
            </a:pPr>
            <a:r>
              <a:rPr lang="en-US" sz="1600" b="1" dirty="0" smtClean="0"/>
              <a:t>Historical background</a:t>
            </a:r>
            <a:r>
              <a:rPr lang="en-US" sz="1600" dirty="0" smtClean="0"/>
              <a:t>: a brief history of previous censuses.</a:t>
            </a:r>
          </a:p>
          <a:p>
            <a:pPr indent="-400050">
              <a:lnSpc>
                <a:spcPct val="100000"/>
              </a:lnSpc>
              <a:tabLst>
                <a:tab pos="268288" algn="l"/>
              </a:tabLst>
            </a:pPr>
            <a:r>
              <a:rPr lang="en-US" sz="1600" b="1" dirty="0" smtClean="0"/>
              <a:t>A brief description of the country </a:t>
            </a:r>
            <a:r>
              <a:rPr lang="en-US" sz="1400" dirty="0" smtClean="0"/>
              <a:t>(e.g. geographical area, agro-ecol zones; importance of agric.)</a:t>
            </a:r>
          </a:p>
          <a:p>
            <a:pPr indent="-400050">
              <a:lnSpc>
                <a:spcPct val="100000"/>
              </a:lnSpc>
              <a:tabLst>
                <a:tab pos="268288" algn="l"/>
              </a:tabLst>
            </a:pPr>
            <a:r>
              <a:rPr lang="en-US" sz="1600" b="1" dirty="0" smtClean="0"/>
              <a:t>Census scope and coverage.</a:t>
            </a:r>
          </a:p>
          <a:p>
            <a:pPr indent="-400050">
              <a:lnSpc>
                <a:spcPct val="100000"/>
              </a:lnSpc>
              <a:tabLst>
                <a:tab pos="268288" algn="l"/>
              </a:tabLst>
            </a:pPr>
            <a:r>
              <a:rPr lang="en-US" sz="1600" b="1" dirty="0" smtClean="0"/>
              <a:t>Census methodology </a:t>
            </a:r>
            <a:r>
              <a:rPr lang="en-US" sz="1600" dirty="0" smtClean="0"/>
              <a:t>and organization: a short summary.</a:t>
            </a:r>
          </a:p>
          <a:p>
            <a:pPr indent="-400050">
              <a:lnSpc>
                <a:spcPct val="100000"/>
              </a:lnSpc>
              <a:tabLst>
                <a:tab pos="268288" algn="l"/>
              </a:tabLst>
            </a:pPr>
            <a:r>
              <a:rPr lang="en-US" sz="1600" b="1" dirty="0" smtClean="0"/>
              <a:t>Main concepts and definitions</a:t>
            </a:r>
            <a:r>
              <a:rPr lang="en-US" sz="1600" dirty="0" smtClean="0"/>
              <a:t>, including the definition of the statistical unit.</a:t>
            </a:r>
          </a:p>
          <a:p>
            <a:pPr indent="-400050">
              <a:lnSpc>
                <a:spcPct val="100000"/>
              </a:lnSpc>
              <a:tabLst>
                <a:tab pos="268288" algn="l"/>
              </a:tabLst>
            </a:pPr>
            <a:r>
              <a:rPr lang="en-US" sz="1600" b="1" dirty="0" smtClean="0"/>
              <a:t>Census enumeration period and reference period/date.</a:t>
            </a:r>
          </a:p>
        </p:txBody>
      </p:sp>
      <p:sp>
        <p:nvSpPr>
          <p:cNvPr id="6" name="Rectangle 5"/>
          <p:cNvSpPr/>
          <p:nvPr/>
        </p:nvSpPr>
        <p:spPr>
          <a:xfrm>
            <a:off x="5580112" y="2636912"/>
            <a:ext cx="3131840" cy="2154436"/>
          </a:xfrm>
          <a:prstGeom prst="rect">
            <a:avLst/>
          </a:prstGeom>
        </p:spPr>
        <p:txBody>
          <a:bodyPr wrap="square">
            <a:spAutoFit/>
          </a:bodyPr>
          <a:lstStyle/>
          <a:p>
            <a:pPr marL="482346" lvl="1" indent="-400050">
              <a:lnSpc>
                <a:spcPct val="100000"/>
              </a:lnSpc>
              <a:spcBef>
                <a:spcPts val="600"/>
              </a:spcBef>
              <a:buSzPct val="80000"/>
              <a:buNone/>
              <a:tabLst>
                <a:tab pos="268288" algn="l"/>
              </a:tabLst>
            </a:pPr>
            <a:r>
              <a:rPr lang="en-GB" b="1" dirty="0" smtClean="0">
                <a:solidFill>
                  <a:srgbClr val="0070C0"/>
                </a:solidFill>
              </a:rPr>
              <a:t>II. </a:t>
            </a:r>
            <a:r>
              <a:rPr lang="en-US" b="1" dirty="0" smtClean="0">
                <a:solidFill>
                  <a:srgbClr val="0070C0"/>
                </a:solidFill>
              </a:rPr>
              <a:t>RESULTS</a:t>
            </a:r>
          </a:p>
          <a:p>
            <a:pPr marL="0" lvl="1" indent="266700">
              <a:lnSpc>
                <a:spcPct val="100000"/>
              </a:lnSpc>
            </a:pPr>
            <a:endParaRPr lang="en-US" b="1" dirty="0" smtClean="0">
              <a:solidFill>
                <a:srgbClr val="0070C0"/>
              </a:solidFill>
            </a:endParaRPr>
          </a:p>
          <a:p>
            <a:pPr marL="0" lvl="1">
              <a:lnSpc>
                <a:spcPct val="100000"/>
              </a:lnSpc>
            </a:pPr>
            <a:r>
              <a:rPr lang="en-US" sz="1600" b="1" dirty="0" smtClean="0"/>
              <a:t>Summary</a:t>
            </a:r>
            <a:r>
              <a:rPr lang="en-US" sz="1600" dirty="0" smtClean="0"/>
              <a:t> of results.</a:t>
            </a:r>
          </a:p>
          <a:p>
            <a:pPr marL="0" lvl="1">
              <a:lnSpc>
                <a:spcPct val="100000"/>
              </a:lnSpc>
            </a:pPr>
            <a:r>
              <a:rPr lang="en-US" sz="1600" b="1" dirty="0" smtClean="0"/>
              <a:t>Explanations</a:t>
            </a:r>
            <a:r>
              <a:rPr lang="en-US" sz="1600" dirty="0" smtClean="0"/>
              <a:t> for use of tables.</a:t>
            </a:r>
          </a:p>
          <a:p>
            <a:pPr marL="0" lvl="1">
              <a:lnSpc>
                <a:spcPct val="100000"/>
              </a:lnSpc>
            </a:pPr>
            <a:r>
              <a:rPr lang="en-US" sz="1600" b="1" dirty="0" smtClean="0"/>
              <a:t>Basic</a:t>
            </a:r>
            <a:r>
              <a:rPr lang="en-US" sz="1600" dirty="0" smtClean="0"/>
              <a:t> (standard) tables.</a:t>
            </a:r>
          </a:p>
          <a:p>
            <a:pPr marL="0" lvl="1" indent="266700">
              <a:lnSpc>
                <a:spcPct val="100000"/>
              </a:lnSpc>
              <a:buNone/>
            </a:pPr>
            <a:endParaRPr lang="en-US" sz="1600" dirty="0" smtClean="0"/>
          </a:p>
          <a:p>
            <a:pPr marL="0" lvl="1">
              <a:lnSpc>
                <a:spcPct val="100000"/>
              </a:lnSpc>
              <a:buNone/>
            </a:pPr>
            <a:r>
              <a:rPr lang="en-GB" b="1" dirty="0" smtClean="0">
                <a:solidFill>
                  <a:srgbClr val="0070C0"/>
                </a:solidFill>
              </a:rPr>
              <a:t>III. </a:t>
            </a:r>
            <a:r>
              <a:rPr lang="en-US" b="1" dirty="0" smtClean="0">
                <a:solidFill>
                  <a:srgbClr val="0070C0"/>
                </a:solidFill>
              </a:rPr>
              <a:t>ANNEXES </a:t>
            </a:r>
            <a:r>
              <a:rPr lang="en-US" sz="1600" dirty="0" smtClean="0"/>
              <a:t>(such as census questionnaire(s), maps).</a:t>
            </a:r>
          </a:p>
        </p:txBody>
      </p:sp>
      <p:pic>
        <p:nvPicPr>
          <p:cNvPr id="18434" name="Picture 2" descr="Image result for final results"/>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5868144" y="5085184"/>
            <a:ext cx="2607101" cy="1152128"/>
          </a:xfrm>
          <a:prstGeom prst="rect">
            <a:avLst/>
          </a:prstGeom>
          <a:noFill/>
        </p:spPr>
      </p:pic>
    </p:spTree>
    <p:extLst>
      <p:ext uri="{BB962C8B-B14F-4D97-AF65-F5344CB8AC3E}">
        <p14:creationId xmlns:p14="http://schemas.microsoft.com/office/powerpoint/2010/main" val="303249249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99592" y="2276872"/>
            <a:ext cx="8316416" cy="3951890"/>
          </a:xfrm>
        </p:spPr>
        <p:txBody>
          <a:bodyPr>
            <a:normAutofit/>
          </a:bodyPr>
          <a:lstStyle/>
          <a:p>
            <a:pPr lvl="0">
              <a:buNone/>
            </a:pPr>
            <a:r>
              <a:rPr lang="en-US" sz="2400" b="1" dirty="0" smtClean="0"/>
              <a:t>B. Methods and tools for dissemination of aggregate census results: </a:t>
            </a:r>
          </a:p>
          <a:p>
            <a:r>
              <a:rPr lang="en-GB" sz="2400" dirty="0" smtClean="0"/>
              <a:t>Printed materials</a:t>
            </a:r>
            <a:endParaRPr lang="en-US" sz="2400" dirty="0" smtClean="0"/>
          </a:p>
          <a:p>
            <a:r>
              <a:rPr lang="en-GB" sz="2400" dirty="0" smtClean="0"/>
              <a:t>Online dissemination</a:t>
            </a:r>
            <a:r>
              <a:rPr lang="en-GB" sz="2400" strike="sngStrike" dirty="0" smtClean="0"/>
              <a:t> </a:t>
            </a:r>
            <a:endParaRPr lang="en-US" sz="2400" dirty="0" smtClean="0"/>
          </a:p>
          <a:p>
            <a:r>
              <a:rPr lang="en-GB" sz="2400" dirty="0" smtClean="0"/>
              <a:t>Other electronic methods (CD-Rom, DVD, Flash Drive)</a:t>
            </a:r>
            <a:endParaRPr lang="en-US" sz="2400" dirty="0" smtClean="0"/>
          </a:p>
          <a:p>
            <a:pPr>
              <a:buNone/>
            </a:pPr>
            <a:endParaRPr lang="en-GB" sz="2400" dirty="0" smtClean="0"/>
          </a:p>
          <a:p>
            <a:pPr>
              <a:buNone/>
            </a:pPr>
            <a:r>
              <a:rPr lang="en-GB" sz="2400" b="1" dirty="0" smtClean="0"/>
              <a:t>C. Methods for safe access to </a:t>
            </a:r>
            <a:r>
              <a:rPr lang="en-GB" sz="2400" b="1" dirty="0" err="1" smtClean="0"/>
              <a:t>microdata</a:t>
            </a:r>
            <a:r>
              <a:rPr lang="en-GB" sz="2400" b="1" dirty="0" smtClean="0"/>
              <a:t>.</a:t>
            </a:r>
          </a:p>
          <a:p>
            <a:pPr>
              <a:buNone/>
            </a:pPr>
            <a:endParaRPr lang="en-GB" sz="2400" dirty="0" smtClean="0"/>
          </a:p>
        </p:txBody>
      </p:sp>
      <p:sp>
        <p:nvSpPr>
          <p:cNvPr id="4" name="Title 3"/>
          <p:cNvSpPr>
            <a:spLocks noGrp="1"/>
          </p:cNvSpPr>
          <p:nvPr>
            <p:ph type="title"/>
          </p:nvPr>
        </p:nvSpPr>
        <p:spPr>
          <a:xfrm>
            <a:off x="971600" y="1205880"/>
            <a:ext cx="8172400" cy="1143000"/>
          </a:xfrm>
        </p:spPr>
        <p:txBody>
          <a:bodyPr>
            <a:noAutofit/>
          </a:bodyPr>
          <a:lstStyle/>
          <a:p>
            <a:r>
              <a:rPr lang="en-US" b="1" dirty="0"/>
              <a:t>Methods of dissemination and media</a:t>
            </a:r>
            <a:r>
              <a:rPr lang="en-US" b="1" dirty="0">
                <a:solidFill>
                  <a:srgbClr val="00B0F0"/>
                </a:solidFill>
              </a:rPr>
              <a:t/>
            </a:r>
            <a:br>
              <a:rPr lang="en-US" b="1" dirty="0">
                <a:solidFill>
                  <a:srgbClr val="00B0F0"/>
                </a:solidFill>
              </a:rPr>
            </a:br>
            <a:endParaRPr lang="en-US" b="1" dirty="0"/>
          </a:p>
        </p:txBody>
      </p:sp>
      <p:sp>
        <p:nvSpPr>
          <p:cNvPr id="2" name="Slide Number Placeholder 1"/>
          <p:cNvSpPr>
            <a:spLocks noGrp="1"/>
          </p:cNvSpPr>
          <p:nvPr>
            <p:ph type="sldNum" sz="quarter" idx="12"/>
          </p:nvPr>
        </p:nvSpPr>
        <p:spPr/>
        <p:txBody>
          <a:bodyPr/>
          <a:lstStyle/>
          <a:p>
            <a:pPr>
              <a:defRPr/>
            </a:pPr>
            <a:fld id="{295C7970-528A-4E6B-9828-E035C7872C03}" type="slidenum">
              <a:rPr lang="en-GB" smtClean="0"/>
              <a:pPr>
                <a:defRPr/>
              </a:pPr>
              <a:t>22</a:t>
            </a:fld>
            <a:endParaRPr lang="en-GB"/>
          </a:p>
        </p:txBody>
      </p:sp>
    </p:spTree>
    <p:extLst>
      <p:ext uri="{BB962C8B-B14F-4D97-AF65-F5344CB8AC3E}">
        <p14:creationId xmlns:p14="http://schemas.microsoft.com/office/powerpoint/2010/main" val="27634586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908720"/>
            <a:ext cx="7498080" cy="504056"/>
          </a:xfrm>
        </p:spPr>
        <p:txBody>
          <a:bodyPr>
            <a:normAutofit fontScale="90000"/>
          </a:bodyPr>
          <a:lstStyle/>
          <a:p>
            <a:r>
              <a:rPr lang="en-US" b="1" dirty="0" smtClean="0"/>
              <a:t/>
            </a:r>
            <a:br>
              <a:rPr lang="en-US" b="1" dirty="0" smtClean="0"/>
            </a:br>
            <a:r>
              <a:rPr lang="en-US" b="1" dirty="0" smtClean="0"/>
              <a:t>Analytical/Thematic </a:t>
            </a:r>
            <a:r>
              <a:rPr lang="en-US" b="1" dirty="0"/>
              <a:t>reports</a:t>
            </a:r>
            <a:r>
              <a:rPr lang="en-GB" b="1" dirty="0"/>
              <a:t/>
            </a:r>
            <a:br>
              <a:rPr lang="en-GB" b="1" dirty="0"/>
            </a:br>
            <a:endParaRPr lang="en-GB" dirty="0"/>
          </a:p>
        </p:txBody>
      </p:sp>
      <p:sp>
        <p:nvSpPr>
          <p:cNvPr id="3" name="Content Placeholder 2"/>
          <p:cNvSpPr>
            <a:spLocks noGrp="1"/>
          </p:cNvSpPr>
          <p:nvPr>
            <p:ph idx="1"/>
          </p:nvPr>
        </p:nvSpPr>
        <p:spPr>
          <a:xfrm>
            <a:off x="937248" y="1556792"/>
            <a:ext cx="7955232" cy="5256820"/>
          </a:xfrm>
        </p:spPr>
        <p:txBody>
          <a:bodyPr>
            <a:normAutofit fontScale="25000" lnSpcReduction="20000"/>
          </a:bodyPr>
          <a:lstStyle/>
          <a:p>
            <a:pPr marL="363538" indent="-282575">
              <a:lnSpc>
                <a:spcPct val="120000"/>
              </a:lnSpc>
              <a:buFont typeface="Arial" panose="020B0604020202020204" pitchFamily="34" charset="0"/>
              <a:buChar char="•"/>
            </a:pPr>
            <a:r>
              <a:rPr lang="en-US" sz="7200" dirty="0"/>
              <a:t>The reports may range from volumes presenting extensive and detailed statistical tabulations, particularly cross-tabulations, to more analytical reports that combine tabular materials with some interpretative or analytical text. </a:t>
            </a:r>
            <a:endParaRPr lang="en-US" sz="7200" dirty="0" smtClean="0"/>
          </a:p>
          <a:p>
            <a:pPr marL="363538" indent="-282575">
              <a:lnSpc>
                <a:spcPct val="120000"/>
              </a:lnSpc>
              <a:buFont typeface="Arial" panose="020B0604020202020204" pitchFamily="34" charset="0"/>
              <a:buChar char="•"/>
            </a:pPr>
            <a:r>
              <a:rPr lang="en-US" sz="7200" dirty="0" smtClean="0"/>
              <a:t>Must </a:t>
            </a:r>
            <a:r>
              <a:rPr lang="en-US" sz="7200" dirty="0"/>
              <a:t>be based on user needs and respond to a country's specific development needs and emerging issues. </a:t>
            </a:r>
            <a:endParaRPr lang="en-US" sz="7200" dirty="0" smtClean="0"/>
          </a:p>
          <a:p>
            <a:pPr marL="363538" indent="-282575">
              <a:lnSpc>
                <a:spcPct val="120000"/>
              </a:lnSpc>
              <a:buFont typeface="Arial" panose="020B0604020202020204" pitchFamily="34" charset="0"/>
              <a:buChar char="•"/>
            </a:pPr>
            <a:r>
              <a:rPr lang="en-US" sz="7200" dirty="0" smtClean="0"/>
              <a:t>May include time </a:t>
            </a:r>
            <a:r>
              <a:rPr lang="en-US" sz="7200" dirty="0"/>
              <a:t>series and trends analyses of main census items and may combine census data with other data sources to provide a more comprehensive and current outlook</a:t>
            </a:r>
            <a:r>
              <a:rPr lang="en-US" sz="7200" dirty="0" smtClean="0"/>
              <a:t>.</a:t>
            </a:r>
          </a:p>
          <a:p>
            <a:pPr marL="363538" indent="-282575">
              <a:lnSpc>
                <a:spcPct val="120000"/>
              </a:lnSpc>
              <a:buFont typeface="Arial" panose="020B0604020202020204" pitchFamily="34" charset="0"/>
              <a:buChar char="•"/>
            </a:pPr>
            <a:r>
              <a:rPr lang="en-US" sz="7200" dirty="0" smtClean="0"/>
              <a:t>Must </a:t>
            </a:r>
            <a:r>
              <a:rPr lang="en-US" sz="7200" dirty="0"/>
              <a:t>be planned and scheduled during the preparatory phase and published according to the release </a:t>
            </a:r>
            <a:r>
              <a:rPr lang="en-US" sz="7200" dirty="0" smtClean="0"/>
              <a:t>calendar. </a:t>
            </a:r>
          </a:p>
          <a:p>
            <a:pPr marL="363538" indent="-282575">
              <a:lnSpc>
                <a:spcPct val="120000"/>
              </a:lnSpc>
              <a:buFont typeface="Arial" panose="020B0604020202020204" pitchFamily="34" charset="0"/>
              <a:buChar char="•"/>
            </a:pPr>
            <a:r>
              <a:rPr lang="en-US" sz="7200" dirty="0"/>
              <a:t>Examples: </a:t>
            </a:r>
          </a:p>
          <a:p>
            <a:pPr marL="627063" indent="-363538" algn="just">
              <a:lnSpc>
                <a:spcPct val="120000"/>
              </a:lnSpc>
              <a:buFont typeface="Courier New" panose="02070309020205020404" pitchFamily="49" charset="0"/>
              <a:buChar char="o"/>
            </a:pPr>
            <a:r>
              <a:rPr lang="en-US" sz="6400" dirty="0" smtClean="0"/>
              <a:t>Volumes </a:t>
            </a:r>
            <a:r>
              <a:rPr lang="en-US" sz="6400" dirty="0"/>
              <a:t>of regional analysis on such topics </a:t>
            </a:r>
            <a:r>
              <a:rPr lang="en-US" sz="6400" dirty="0" smtClean="0"/>
              <a:t>as: typology </a:t>
            </a:r>
            <a:r>
              <a:rPr lang="en-US" sz="6400" dirty="0"/>
              <a:t>of agricultural holdings and their regional distribution; </a:t>
            </a:r>
            <a:r>
              <a:rPr lang="en-US" sz="6400" dirty="0" smtClean="0"/>
              <a:t>production </a:t>
            </a:r>
            <a:r>
              <a:rPr lang="en-US" sz="6400" dirty="0"/>
              <a:t>methods used in agricultural sector; </a:t>
            </a:r>
            <a:r>
              <a:rPr lang="en-US" sz="6400" dirty="0" smtClean="0"/>
              <a:t>gender </a:t>
            </a:r>
            <a:r>
              <a:rPr lang="en-US" sz="6400" dirty="0"/>
              <a:t>and other socio-demographic aspects of the </a:t>
            </a:r>
            <a:r>
              <a:rPr lang="en-US" sz="6400" dirty="0" smtClean="0"/>
              <a:t>holdings; land </a:t>
            </a:r>
            <a:r>
              <a:rPr lang="en-US" sz="6400" dirty="0"/>
              <a:t>use, crops, livestock, work on the holding, input use, etc</a:t>
            </a:r>
            <a:r>
              <a:rPr lang="en-US" sz="6400" dirty="0" smtClean="0"/>
              <a:t>.</a:t>
            </a:r>
          </a:p>
          <a:p>
            <a:pPr marL="627063" indent="-363538" algn="just">
              <a:lnSpc>
                <a:spcPct val="120000"/>
              </a:lnSpc>
              <a:buFont typeface="Courier New" panose="02070309020205020404" pitchFamily="49" charset="0"/>
              <a:buChar char="o"/>
            </a:pPr>
            <a:r>
              <a:rPr lang="en-US" sz="6400" dirty="0" smtClean="0"/>
              <a:t>Community </a:t>
            </a:r>
            <a:r>
              <a:rPr lang="en-US" sz="6400" dirty="0"/>
              <a:t>profile analysis (when community level data are available, especially when a community survey has been conducted). </a:t>
            </a:r>
            <a:endParaRPr lang="en-US" sz="6400" dirty="0" smtClean="0"/>
          </a:p>
          <a:p>
            <a:pPr marL="539496" indent="-457200">
              <a:buFont typeface="Wingdings" panose="05000000000000000000" pitchFamily="2" charset="2"/>
              <a:buChar char="§"/>
            </a:pPr>
            <a:endParaRPr lang="en-GB" dirty="0"/>
          </a:p>
          <a:p>
            <a:endParaRPr lang="en-GB" dirty="0"/>
          </a:p>
        </p:txBody>
      </p:sp>
      <p:sp>
        <p:nvSpPr>
          <p:cNvPr id="4" name="Slide Number Placeholder 3"/>
          <p:cNvSpPr>
            <a:spLocks noGrp="1"/>
          </p:cNvSpPr>
          <p:nvPr>
            <p:ph type="sldNum" sz="quarter" idx="12"/>
          </p:nvPr>
        </p:nvSpPr>
        <p:spPr/>
        <p:txBody>
          <a:bodyPr/>
          <a:lstStyle/>
          <a:p>
            <a:fld id="{412FF748-1325-48DC-AE50-E54CCC902008}" type="slidenum">
              <a:rPr lang="es-ES" smtClean="0"/>
              <a:pPr/>
              <a:t>23</a:t>
            </a:fld>
            <a:endParaRPr lang="es-ES"/>
          </a:p>
        </p:txBody>
      </p:sp>
    </p:spTree>
    <p:extLst>
      <p:ext uri="{BB962C8B-B14F-4D97-AF65-F5344CB8AC3E}">
        <p14:creationId xmlns:p14="http://schemas.microsoft.com/office/powerpoint/2010/main" val="305073532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908720"/>
            <a:ext cx="7498080" cy="668012"/>
          </a:xfrm>
        </p:spPr>
        <p:txBody>
          <a:bodyPr>
            <a:normAutofit fontScale="90000"/>
          </a:bodyPr>
          <a:lstStyle/>
          <a:p>
            <a:r>
              <a:rPr lang="en-US" dirty="0" smtClean="0"/>
              <a:t/>
            </a:r>
            <a:br>
              <a:rPr lang="en-US" dirty="0" smtClean="0"/>
            </a:br>
            <a:r>
              <a:rPr lang="en-US" b="1" dirty="0" smtClean="0"/>
              <a:t>Technical </a:t>
            </a:r>
            <a:r>
              <a:rPr lang="en-US" b="1" dirty="0"/>
              <a:t>report</a:t>
            </a:r>
            <a:r>
              <a:rPr lang="en-GB" b="1" dirty="0"/>
              <a:t/>
            </a:r>
            <a:br>
              <a:rPr lang="en-GB" b="1" dirty="0"/>
            </a:br>
            <a:endParaRPr lang="en-GB" dirty="0"/>
          </a:p>
        </p:txBody>
      </p:sp>
      <p:sp>
        <p:nvSpPr>
          <p:cNvPr id="3" name="Content Placeholder 2"/>
          <p:cNvSpPr>
            <a:spLocks noGrp="1"/>
          </p:cNvSpPr>
          <p:nvPr>
            <p:ph idx="1"/>
          </p:nvPr>
        </p:nvSpPr>
        <p:spPr>
          <a:xfrm>
            <a:off x="1043608" y="1628800"/>
            <a:ext cx="7826089" cy="5184812"/>
          </a:xfrm>
        </p:spPr>
        <p:txBody>
          <a:bodyPr>
            <a:normAutofit fontScale="77500" lnSpcReduction="20000"/>
          </a:bodyPr>
          <a:lstStyle/>
          <a:p>
            <a:pPr marL="0" indent="-457200" algn="just">
              <a:lnSpc>
                <a:spcPct val="120000"/>
              </a:lnSpc>
              <a:buFont typeface="Wingdings" pitchFamily="2" charset="2"/>
              <a:buChar char="§"/>
            </a:pPr>
            <a:r>
              <a:rPr lang="en-US" sz="2300" dirty="0"/>
              <a:t>A </a:t>
            </a:r>
            <a:r>
              <a:rPr lang="en-US" sz="2300" b="1" dirty="0"/>
              <a:t>technical report </a:t>
            </a:r>
            <a:r>
              <a:rPr lang="en-US" sz="2300" dirty="0"/>
              <a:t>is aimed at describing in detail how the whole census operation has been conducted, the methodology, choices made, concepts and definitions applied, difficulties encountered, possible delays and their reasons, the results of quality evaluation, etc., and to use this evaluation for making recommendations for future censuses.  </a:t>
            </a:r>
            <a:endParaRPr lang="en-US" sz="2300" dirty="0" smtClean="0"/>
          </a:p>
          <a:p>
            <a:pPr marL="0" indent="-457200" algn="just">
              <a:lnSpc>
                <a:spcPct val="120000"/>
              </a:lnSpc>
              <a:buFont typeface="Wingdings" pitchFamily="2" charset="2"/>
              <a:buChar char="§"/>
            </a:pPr>
            <a:r>
              <a:rPr lang="en-US" sz="2300" dirty="0" smtClean="0"/>
              <a:t>A </a:t>
            </a:r>
            <a:r>
              <a:rPr lang="en-US" sz="2300" b="1" dirty="0"/>
              <a:t>technical report </a:t>
            </a:r>
            <a:r>
              <a:rPr lang="en-US" sz="2300" dirty="0"/>
              <a:t>should include an evaluation of problems met, mistakes made and solutions found, and may include many confidential elements</a:t>
            </a:r>
            <a:r>
              <a:rPr lang="en-US" sz="2300" dirty="0" smtClean="0"/>
              <a:t>.</a:t>
            </a:r>
          </a:p>
          <a:p>
            <a:pPr marL="539496" indent="-457200" algn="just">
              <a:lnSpc>
                <a:spcPct val="120000"/>
              </a:lnSpc>
            </a:pPr>
            <a:r>
              <a:rPr lang="en-US" sz="2300" b="1" dirty="0" smtClean="0"/>
              <a:t>Suggested </a:t>
            </a:r>
            <a:r>
              <a:rPr lang="en-US" sz="2300" b="1" dirty="0" smtClean="0"/>
              <a:t>structure of the Technical report:</a:t>
            </a:r>
          </a:p>
          <a:p>
            <a:pPr marL="1126213" lvl="2" indent="-342900" algn="just">
              <a:lnSpc>
                <a:spcPct val="120000"/>
              </a:lnSpc>
              <a:buFont typeface="Wingdings" pitchFamily="2" charset="2"/>
              <a:buChar char="§"/>
            </a:pPr>
            <a:r>
              <a:rPr lang="en-US" sz="2300" dirty="0"/>
              <a:t>Introduction</a:t>
            </a:r>
            <a:r>
              <a:rPr lang="en-US" sz="2300" dirty="0" smtClean="0"/>
              <a:t>.</a:t>
            </a:r>
          </a:p>
          <a:p>
            <a:pPr marL="1126213" lvl="2" indent="-342900" algn="just">
              <a:lnSpc>
                <a:spcPct val="120000"/>
              </a:lnSpc>
              <a:buFont typeface="Wingdings" pitchFamily="2" charset="2"/>
              <a:buChar char="§"/>
            </a:pPr>
            <a:r>
              <a:rPr lang="en-US" sz="2300" dirty="0"/>
              <a:t>Approach to census methodology. </a:t>
            </a:r>
            <a:endParaRPr lang="en-US" sz="2300" dirty="0" smtClean="0"/>
          </a:p>
          <a:p>
            <a:pPr marL="1126213" lvl="2" indent="-342900" algn="just">
              <a:lnSpc>
                <a:spcPct val="120000"/>
              </a:lnSpc>
              <a:buFont typeface="Wingdings" pitchFamily="2" charset="2"/>
              <a:buChar char="§"/>
            </a:pPr>
            <a:r>
              <a:rPr lang="en-US" sz="2300" dirty="0"/>
              <a:t>Pre-field-work preparation. </a:t>
            </a:r>
            <a:endParaRPr lang="en-US" sz="2300" dirty="0" smtClean="0"/>
          </a:p>
          <a:p>
            <a:pPr marL="1126213" lvl="2" indent="-342900" algn="just">
              <a:lnSpc>
                <a:spcPct val="120000"/>
              </a:lnSpc>
              <a:buFont typeface="Wingdings" pitchFamily="2" charset="2"/>
              <a:buChar char="§"/>
            </a:pPr>
            <a:r>
              <a:rPr lang="en-US" sz="2300" dirty="0"/>
              <a:t>Field-work. </a:t>
            </a:r>
            <a:endParaRPr lang="en-US" sz="2300" dirty="0" smtClean="0"/>
          </a:p>
          <a:p>
            <a:pPr marL="1126213" lvl="2" indent="-342900" algn="just">
              <a:lnSpc>
                <a:spcPct val="120000"/>
              </a:lnSpc>
              <a:buFont typeface="Wingdings" pitchFamily="2" charset="2"/>
              <a:buChar char="§"/>
            </a:pPr>
            <a:r>
              <a:rPr lang="en-US" sz="2300" dirty="0"/>
              <a:t>Use of sampling methods (if applicable). </a:t>
            </a:r>
            <a:endParaRPr lang="en-US" sz="2300" dirty="0" smtClean="0"/>
          </a:p>
          <a:p>
            <a:pPr marL="1126213" lvl="2" indent="-342900" algn="just">
              <a:lnSpc>
                <a:spcPct val="120000"/>
              </a:lnSpc>
              <a:buFont typeface="Wingdings" pitchFamily="2" charset="2"/>
              <a:buChar char="§"/>
            </a:pPr>
            <a:r>
              <a:rPr lang="en-US" sz="2300" dirty="0"/>
              <a:t>Data processing. </a:t>
            </a:r>
            <a:endParaRPr lang="en-US" sz="2300" dirty="0" smtClean="0"/>
          </a:p>
          <a:p>
            <a:pPr marL="1126213" lvl="2" indent="-342900" algn="just">
              <a:lnSpc>
                <a:spcPct val="120000"/>
              </a:lnSpc>
              <a:buFont typeface="Wingdings" pitchFamily="2" charset="2"/>
              <a:buChar char="§"/>
            </a:pPr>
            <a:r>
              <a:rPr lang="en-US" sz="2300" dirty="0"/>
              <a:t>Quality evaluation of census </a:t>
            </a:r>
            <a:r>
              <a:rPr lang="en-US" sz="2300" dirty="0" smtClean="0"/>
              <a:t>results (including results of PES). </a:t>
            </a:r>
          </a:p>
          <a:p>
            <a:pPr marL="1126213" lvl="2" indent="-342900" algn="just">
              <a:lnSpc>
                <a:spcPct val="120000"/>
              </a:lnSpc>
              <a:buFont typeface="Wingdings" pitchFamily="2" charset="2"/>
              <a:buChar char="§"/>
            </a:pPr>
            <a:r>
              <a:rPr lang="en-US" sz="2300" dirty="0"/>
              <a:t>Suggestions for further tasks. </a:t>
            </a:r>
            <a:endParaRPr lang="en-US" sz="2300" dirty="0" smtClean="0"/>
          </a:p>
          <a:p>
            <a:pPr marL="539496" indent="-457200">
              <a:buFont typeface="Wingdings" panose="05000000000000000000" pitchFamily="2" charset="2"/>
              <a:buChar char="§"/>
            </a:pPr>
            <a:endParaRPr lang="en-GB" dirty="0"/>
          </a:p>
        </p:txBody>
      </p:sp>
      <p:sp>
        <p:nvSpPr>
          <p:cNvPr id="4" name="Slide Number Placeholder 3"/>
          <p:cNvSpPr>
            <a:spLocks noGrp="1"/>
          </p:cNvSpPr>
          <p:nvPr>
            <p:ph type="sldNum" sz="quarter" idx="12"/>
          </p:nvPr>
        </p:nvSpPr>
        <p:spPr/>
        <p:txBody>
          <a:bodyPr/>
          <a:lstStyle/>
          <a:p>
            <a:fld id="{412FF748-1325-48DC-AE50-E54CCC902008}" type="slidenum">
              <a:rPr lang="es-ES" smtClean="0"/>
              <a:pPr/>
              <a:t>24</a:t>
            </a:fld>
            <a:endParaRPr lang="es-ES"/>
          </a:p>
        </p:txBody>
      </p:sp>
      <p:pic>
        <p:nvPicPr>
          <p:cNvPr id="14338" name="Picture 2" descr="Image result for technical report"/>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6084168" y="3861048"/>
            <a:ext cx="2262596" cy="2016224"/>
          </a:xfrm>
          <a:prstGeom prst="rect">
            <a:avLst/>
          </a:prstGeom>
          <a:noFill/>
        </p:spPr>
      </p:pic>
    </p:spTree>
    <p:extLst>
      <p:ext uri="{BB962C8B-B14F-4D97-AF65-F5344CB8AC3E}">
        <p14:creationId xmlns:p14="http://schemas.microsoft.com/office/powerpoint/2010/main" val="26497057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032796"/>
            <a:ext cx="3672408" cy="523996"/>
          </a:xfrm>
        </p:spPr>
        <p:txBody>
          <a:bodyPr>
            <a:normAutofit fontScale="90000"/>
          </a:bodyPr>
          <a:lstStyle/>
          <a:p>
            <a:r>
              <a:rPr lang="en-US" i="1" dirty="0" smtClean="0"/>
              <a:t/>
            </a:r>
            <a:br>
              <a:rPr lang="en-US" i="1" dirty="0" smtClean="0"/>
            </a:br>
            <a:r>
              <a:rPr lang="en-US" b="1" dirty="0" smtClean="0"/>
              <a:t>Tabulated </a:t>
            </a:r>
            <a:r>
              <a:rPr lang="en-US" b="1" dirty="0"/>
              <a:t>data</a:t>
            </a:r>
            <a:r>
              <a:rPr lang="en-GB" b="1" dirty="0"/>
              <a:t/>
            </a:r>
            <a:br>
              <a:rPr lang="en-GB" b="1" dirty="0"/>
            </a:br>
            <a:endParaRPr lang="en-GB" b="1" dirty="0"/>
          </a:p>
        </p:txBody>
      </p:sp>
      <p:sp>
        <p:nvSpPr>
          <p:cNvPr id="3" name="Content Placeholder 2"/>
          <p:cNvSpPr>
            <a:spLocks noGrp="1"/>
          </p:cNvSpPr>
          <p:nvPr>
            <p:ph idx="1"/>
          </p:nvPr>
        </p:nvSpPr>
        <p:spPr>
          <a:xfrm>
            <a:off x="899592" y="1700808"/>
            <a:ext cx="7498080" cy="4752528"/>
          </a:xfrm>
        </p:spPr>
        <p:txBody>
          <a:bodyPr>
            <a:normAutofit/>
          </a:bodyPr>
          <a:lstStyle/>
          <a:p>
            <a:pPr marL="539496" indent="-457200">
              <a:buFont typeface="Arial" panose="020B0604020202020204" pitchFamily="34" charset="0"/>
              <a:buChar char="•"/>
            </a:pPr>
            <a:r>
              <a:rPr lang="en-US" sz="2400" b="1" dirty="0" smtClean="0"/>
              <a:t>Standard </a:t>
            </a:r>
            <a:r>
              <a:rPr lang="en-US" sz="2400" b="1" dirty="0"/>
              <a:t>tabulated products (standard tables</a:t>
            </a:r>
            <a:r>
              <a:rPr lang="en-US" sz="2400" b="1" dirty="0" smtClean="0"/>
              <a:t>): </a:t>
            </a:r>
          </a:p>
          <a:p>
            <a:pPr marL="714375" indent="-450850">
              <a:buFont typeface="Courier New" panose="02070309020205020404" pitchFamily="49" charset="0"/>
              <a:buChar char="o"/>
            </a:pPr>
            <a:r>
              <a:rPr lang="en-US" sz="2400" dirty="0"/>
              <a:t>Are designed according to the Tabulation plan.</a:t>
            </a:r>
          </a:p>
          <a:p>
            <a:pPr marL="714375" indent="-450850">
              <a:buFont typeface="Courier New" panose="02070309020205020404" pitchFamily="49" charset="0"/>
              <a:buChar char="o"/>
            </a:pPr>
            <a:r>
              <a:rPr lang="en-US" sz="2400" dirty="0"/>
              <a:t>Should provide basic tabulations and cross-tabulations and satisfy the majority of census data users. </a:t>
            </a:r>
          </a:p>
          <a:p>
            <a:pPr marL="539496" indent="-457200">
              <a:buFont typeface="Arial" panose="020B0604020202020204" pitchFamily="34" charset="0"/>
              <a:buChar char="•"/>
            </a:pPr>
            <a:r>
              <a:rPr lang="en-US" sz="2400" b="1" dirty="0"/>
              <a:t>Additional </a:t>
            </a:r>
            <a:r>
              <a:rPr lang="en-US" sz="2400" b="1" dirty="0" smtClean="0"/>
              <a:t>tables:</a:t>
            </a:r>
            <a:endParaRPr lang="en-US" sz="2400" b="1" dirty="0"/>
          </a:p>
          <a:p>
            <a:pPr marL="714375" indent="-450850">
              <a:buFont typeface="Courier New" panose="02070309020205020404" pitchFamily="49" charset="0"/>
              <a:buChar char="o"/>
            </a:pPr>
            <a:r>
              <a:rPr lang="en-US" sz="2400" dirty="0"/>
              <a:t>Are based on specific users’ </a:t>
            </a:r>
            <a:r>
              <a:rPr lang="en-US" sz="2400" dirty="0" smtClean="0"/>
              <a:t>requests.</a:t>
            </a:r>
            <a:endParaRPr lang="en-US" sz="2400" dirty="0"/>
          </a:p>
          <a:p>
            <a:pPr marL="714375" indent="-450850">
              <a:buFont typeface="Courier New" panose="02070309020205020404" pitchFamily="49" charset="0"/>
              <a:buChar char="o"/>
            </a:pPr>
            <a:r>
              <a:rPr lang="en-US" sz="2400" dirty="0"/>
              <a:t>May require customized tabulations. </a:t>
            </a:r>
          </a:p>
          <a:p>
            <a:pPr marL="714375" indent="-450850">
              <a:buFont typeface="Courier New" panose="02070309020205020404" pitchFamily="49" charset="0"/>
              <a:buChar char="o"/>
            </a:pPr>
            <a:r>
              <a:rPr lang="en-US" sz="2400" dirty="0"/>
              <a:t>Could be provided by census agency as soon as the census database has been established and tabulation software packages </a:t>
            </a:r>
            <a:r>
              <a:rPr lang="en-US" sz="2400" dirty="0" smtClean="0"/>
              <a:t>introduced.</a:t>
            </a:r>
            <a:endParaRPr lang="en-GB" sz="2400" dirty="0"/>
          </a:p>
        </p:txBody>
      </p:sp>
      <p:sp>
        <p:nvSpPr>
          <p:cNvPr id="4" name="Slide Number Placeholder 3"/>
          <p:cNvSpPr>
            <a:spLocks noGrp="1"/>
          </p:cNvSpPr>
          <p:nvPr>
            <p:ph type="sldNum" sz="quarter" idx="12"/>
          </p:nvPr>
        </p:nvSpPr>
        <p:spPr/>
        <p:txBody>
          <a:bodyPr/>
          <a:lstStyle/>
          <a:p>
            <a:fld id="{412FF748-1325-48DC-AE50-E54CCC902008}" type="slidenum">
              <a:rPr lang="es-ES" smtClean="0"/>
              <a:pPr/>
              <a:t>25</a:t>
            </a:fld>
            <a:endParaRPr lang="es-ES"/>
          </a:p>
        </p:txBody>
      </p:sp>
    </p:spTree>
    <p:extLst>
      <p:ext uri="{BB962C8B-B14F-4D97-AF65-F5344CB8AC3E}">
        <p14:creationId xmlns:p14="http://schemas.microsoft.com/office/powerpoint/2010/main" val="106239453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980728"/>
            <a:ext cx="7789222" cy="648072"/>
          </a:xfrm>
        </p:spPr>
        <p:txBody>
          <a:bodyPr>
            <a:normAutofit/>
          </a:bodyPr>
          <a:lstStyle/>
          <a:p>
            <a:r>
              <a:rPr lang="en-US" sz="3600" b="1" dirty="0"/>
              <a:t>Providing access to census </a:t>
            </a:r>
            <a:r>
              <a:rPr lang="en-US" sz="3600" b="1" dirty="0" smtClean="0"/>
              <a:t>databases </a:t>
            </a:r>
            <a:endParaRPr lang="en-GB" sz="3600" b="1" dirty="0"/>
          </a:p>
        </p:txBody>
      </p:sp>
      <p:sp>
        <p:nvSpPr>
          <p:cNvPr id="3" name="Content Placeholder 2"/>
          <p:cNvSpPr>
            <a:spLocks noGrp="1"/>
          </p:cNvSpPr>
          <p:nvPr>
            <p:ph idx="1"/>
          </p:nvPr>
        </p:nvSpPr>
        <p:spPr>
          <a:xfrm>
            <a:off x="1115617" y="1628800"/>
            <a:ext cx="7560840" cy="5184812"/>
          </a:xfrm>
        </p:spPr>
        <p:txBody>
          <a:bodyPr>
            <a:normAutofit fontScale="25000" lnSpcReduction="20000"/>
          </a:bodyPr>
          <a:lstStyle/>
          <a:p>
            <a:pPr marL="263525" indent="-182563" algn="just">
              <a:lnSpc>
                <a:spcPct val="120000"/>
              </a:lnSpc>
            </a:pPr>
            <a:r>
              <a:rPr lang="en-US" sz="8000" b="1" dirty="0" smtClean="0"/>
              <a:t>Providing public access to database for macro-data</a:t>
            </a:r>
          </a:p>
          <a:p>
            <a:pPr marL="538163" indent="-265113" algn="just">
              <a:lnSpc>
                <a:spcPct val="120000"/>
              </a:lnSpc>
              <a:spcBef>
                <a:spcPts val="0"/>
              </a:spcBef>
              <a:buFont typeface="Courier New" panose="02070309020205020404" pitchFamily="49" charset="0"/>
              <a:buChar char="o"/>
            </a:pPr>
            <a:r>
              <a:rPr lang="en-US" sz="6400" dirty="0" smtClean="0"/>
              <a:t>The simplest form of a database for macro-data is a straight copy of a publication on a digital medium, usually on the website of the census office (CO)</a:t>
            </a:r>
          </a:p>
          <a:p>
            <a:pPr marL="538163" indent="-265113" algn="just">
              <a:lnSpc>
                <a:spcPct val="120000"/>
              </a:lnSpc>
              <a:spcBef>
                <a:spcPts val="0"/>
              </a:spcBef>
              <a:buFont typeface="Courier New" panose="02070309020205020404" pitchFamily="49" charset="0"/>
              <a:buChar char="o"/>
            </a:pPr>
            <a:r>
              <a:rPr lang="en-US" sz="6400" dirty="0" smtClean="0"/>
              <a:t>More advanced: </a:t>
            </a:r>
          </a:p>
          <a:p>
            <a:pPr marL="804863" indent="-273050" algn="just">
              <a:lnSpc>
                <a:spcPct val="120000"/>
              </a:lnSpc>
              <a:spcBef>
                <a:spcPts val="0"/>
              </a:spcBef>
              <a:buFont typeface="Wingdings" panose="05000000000000000000" pitchFamily="2" charset="2"/>
              <a:buChar char="Ø"/>
            </a:pPr>
            <a:r>
              <a:rPr lang="en-US" sz="6400" dirty="0" smtClean="0"/>
              <a:t>Offers </a:t>
            </a:r>
            <a:r>
              <a:rPr lang="en-US" sz="6400" dirty="0"/>
              <a:t>to users the possibility to manipulate the tables in various ways in order to obtain views or results that represent their specific </a:t>
            </a:r>
            <a:r>
              <a:rPr lang="en-US" sz="6400" dirty="0" smtClean="0"/>
              <a:t>requirements. </a:t>
            </a:r>
          </a:p>
          <a:p>
            <a:pPr marL="804863" indent="-273050" algn="just">
              <a:lnSpc>
                <a:spcPct val="120000"/>
              </a:lnSpc>
              <a:spcBef>
                <a:spcPts val="0"/>
              </a:spcBef>
              <a:buFont typeface="Wingdings" panose="05000000000000000000" pitchFamily="2" charset="2"/>
              <a:buChar char="Ø"/>
            </a:pPr>
            <a:r>
              <a:rPr lang="en-US" sz="6400" dirty="0" smtClean="0"/>
              <a:t>May include associated </a:t>
            </a:r>
            <a:r>
              <a:rPr lang="en-US" sz="6400" dirty="0"/>
              <a:t>graphing and thematic mapping </a:t>
            </a:r>
            <a:r>
              <a:rPr lang="en-US" sz="6400" dirty="0" smtClean="0"/>
              <a:t>capabilities. </a:t>
            </a:r>
          </a:p>
          <a:p>
            <a:pPr marL="804863" indent="-273050" algn="just">
              <a:lnSpc>
                <a:spcPct val="120000"/>
              </a:lnSpc>
              <a:spcBef>
                <a:spcPts val="0"/>
              </a:spcBef>
              <a:buFont typeface="Wingdings" panose="05000000000000000000" pitchFamily="2" charset="2"/>
              <a:buChar char="Ø"/>
            </a:pPr>
            <a:r>
              <a:rPr lang="en-US" sz="6400" dirty="0" smtClean="0"/>
              <a:t>Can </a:t>
            </a:r>
            <a:r>
              <a:rPr lang="en-US" sz="6400" dirty="0"/>
              <a:t>also cover the results of </a:t>
            </a:r>
            <a:r>
              <a:rPr lang="en-US" sz="6400" dirty="0" smtClean="0"/>
              <a:t>earlier censuses.</a:t>
            </a:r>
          </a:p>
          <a:p>
            <a:pPr marL="804863" indent="-273050" algn="just">
              <a:lnSpc>
                <a:spcPct val="120000"/>
              </a:lnSpc>
              <a:spcBef>
                <a:spcPts val="0"/>
              </a:spcBef>
            </a:pPr>
            <a:endParaRPr lang="en-US" sz="6400" dirty="0"/>
          </a:p>
          <a:p>
            <a:pPr marL="263525" indent="-182563" algn="just">
              <a:lnSpc>
                <a:spcPct val="120000"/>
              </a:lnSpc>
              <a:spcBef>
                <a:spcPts val="0"/>
              </a:spcBef>
            </a:pPr>
            <a:r>
              <a:rPr lang="en-US" sz="8000" b="1" dirty="0"/>
              <a:t>Providing </a:t>
            </a:r>
            <a:r>
              <a:rPr lang="en-GB" sz="8000" b="1" dirty="0"/>
              <a:t>public </a:t>
            </a:r>
            <a:r>
              <a:rPr lang="en-US" sz="8000" b="1" dirty="0"/>
              <a:t>access to </a:t>
            </a:r>
            <a:r>
              <a:rPr lang="en-US" sz="8000" b="1" dirty="0" smtClean="0"/>
              <a:t>micro-data </a:t>
            </a:r>
            <a:endParaRPr lang="en-US" sz="8000" b="1" dirty="0"/>
          </a:p>
          <a:p>
            <a:pPr marL="538163" indent="-265113" algn="just">
              <a:lnSpc>
                <a:spcPct val="120000"/>
              </a:lnSpc>
              <a:spcBef>
                <a:spcPts val="0"/>
              </a:spcBef>
              <a:buFont typeface="Courier New" panose="02070309020205020404" pitchFamily="49" charset="0"/>
              <a:buChar char="o"/>
            </a:pPr>
            <a:r>
              <a:rPr lang="en-GB" sz="6400" dirty="0"/>
              <a:t>Should meet </a:t>
            </a:r>
            <a:r>
              <a:rPr lang="en-US" sz="6400" dirty="0"/>
              <a:t>legislated </a:t>
            </a:r>
            <a:r>
              <a:rPr lang="en-US" sz="6400" dirty="0" smtClean="0"/>
              <a:t>requirements (e.g. on confidentiality)</a:t>
            </a:r>
            <a:r>
              <a:rPr lang="en-GB" sz="6400" dirty="0" smtClean="0"/>
              <a:t>. </a:t>
            </a:r>
            <a:endParaRPr lang="en-GB" sz="6400" dirty="0"/>
          </a:p>
          <a:p>
            <a:pPr marL="538163" indent="-265113" algn="just">
              <a:lnSpc>
                <a:spcPct val="120000"/>
              </a:lnSpc>
              <a:spcBef>
                <a:spcPts val="0"/>
              </a:spcBef>
              <a:buFont typeface="Courier New" panose="02070309020205020404" pitchFamily="49" charset="0"/>
              <a:buChar char="o"/>
            </a:pPr>
            <a:r>
              <a:rPr lang="en-US" sz="6400" dirty="0"/>
              <a:t>Institution’s capacities to ensure the security and the confidentiality of the individual information when providing users’ access to microdata; Ensuring confidentiality of microdata are referred to Statistical Disclosure Control or </a:t>
            </a:r>
            <a:r>
              <a:rPr lang="en-US" sz="6400" dirty="0" err="1"/>
              <a:t>anonymisation</a:t>
            </a:r>
            <a:r>
              <a:rPr lang="en-US" sz="6400" dirty="0"/>
              <a:t>.</a:t>
            </a:r>
          </a:p>
          <a:p>
            <a:pPr marL="538163" indent="-265113" algn="just">
              <a:lnSpc>
                <a:spcPct val="120000"/>
              </a:lnSpc>
              <a:spcBef>
                <a:spcPts val="0"/>
              </a:spcBef>
              <a:buFont typeface="Courier New" panose="02070309020205020404" pitchFamily="49" charset="0"/>
              <a:buChar char="o"/>
            </a:pPr>
            <a:r>
              <a:rPr lang="en-GB" sz="6400" dirty="0" smtClean="0"/>
              <a:t>For </a:t>
            </a:r>
            <a:r>
              <a:rPr lang="en-GB" sz="6400" dirty="0"/>
              <a:t>the purpose </a:t>
            </a:r>
            <a:r>
              <a:rPr lang="en-GB" sz="6400" dirty="0" smtClean="0"/>
              <a:t>of dissemination, a </a:t>
            </a:r>
            <a:r>
              <a:rPr lang="en-GB" sz="6400" dirty="0"/>
              <a:t>representative sample of the individual records </a:t>
            </a:r>
            <a:r>
              <a:rPr lang="en-GB" sz="6400" dirty="0" smtClean="0"/>
              <a:t>could </a:t>
            </a:r>
            <a:r>
              <a:rPr lang="en-GB" sz="6400" dirty="0"/>
              <a:t>be made </a:t>
            </a:r>
            <a:r>
              <a:rPr lang="en-GB" sz="6400" dirty="0" smtClean="0"/>
              <a:t>available. </a:t>
            </a:r>
            <a:r>
              <a:rPr lang="en-GB" sz="6400" dirty="0"/>
              <a:t>The size of the sample would </a:t>
            </a:r>
            <a:r>
              <a:rPr lang="en-GB" sz="6400" dirty="0" smtClean="0"/>
              <a:t>also depend </a:t>
            </a:r>
            <a:r>
              <a:rPr lang="en-GB" sz="6400" dirty="0"/>
              <a:t>on the capacity and resources of the </a:t>
            </a:r>
            <a:r>
              <a:rPr lang="en-GB" sz="6400" dirty="0" smtClean="0"/>
              <a:t>CO. </a:t>
            </a:r>
            <a:endParaRPr lang="en-GB" sz="6400" dirty="0"/>
          </a:p>
          <a:p>
            <a:pPr marL="263525" indent="-171450" algn="just">
              <a:lnSpc>
                <a:spcPct val="120000"/>
              </a:lnSpc>
              <a:spcBef>
                <a:spcPts val="0"/>
              </a:spcBef>
              <a:buFont typeface="Arial" panose="020B0604020202020204" pitchFamily="34" charset="0"/>
              <a:buChar char="•"/>
            </a:pPr>
            <a:r>
              <a:rPr lang="en-US" sz="6400" dirty="0" smtClean="0"/>
              <a:t>A </a:t>
            </a:r>
            <a:r>
              <a:rPr lang="en-US" sz="6400" dirty="0"/>
              <a:t>basic decision must be made whether to provide access to macro-database, to </a:t>
            </a:r>
            <a:r>
              <a:rPr lang="en-US" sz="6400" dirty="0" smtClean="0"/>
              <a:t>micro-data base, </a:t>
            </a:r>
            <a:r>
              <a:rPr lang="en-US" sz="6400"/>
              <a:t>or </a:t>
            </a:r>
            <a:r>
              <a:rPr lang="en-US" sz="6400" smtClean="0"/>
              <a:t>both.</a:t>
            </a:r>
            <a:endParaRPr lang="en-GB" sz="6400" dirty="0"/>
          </a:p>
          <a:p>
            <a:pPr marL="538163" indent="-265113" algn="just">
              <a:lnSpc>
                <a:spcPct val="120000"/>
              </a:lnSpc>
              <a:buFont typeface="Courier New" panose="02070309020205020404" pitchFamily="49" charset="0"/>
              <a:buChar char="o"/>
            </a:pPr>
            <a:endParaRPr lang="en-GB" sz="6400" dirty="0" smtClean="0">
              <a:solidFill>
                <a:srgbClr val="FF0000"/>
              </a:solidFill>
            </a:endParaRPr>
          </a:p>
          <a:p>
            <a:pPr marL="539496" indent="-457200">
              <a:buFont typeface="Wingdings" panose="05000000000000000000" pitchFamily="2" charset="2"/>
              <a:buChar char="§"/>
            </a:pPr>
            <a:endParaRPr lang="en-GB" sz="3100" dirty="0"/>
          </a:p>
          <a:p>
            <a:endParaRPr lang="en-GB" dirty="0"/>
          </a:p>
        </p:txBody>
      </p:sp>
      <p:sp>
        <p:nvSpPr>
          <p:cNvPr id="4" name="Slide Number Placeholder 3"/>
          <p:cNvSpPr>
            <a:spLocks noGrp="1"/>
          </p:cNvSpPr>
          <p:nvPr>
            <p:ph type="sldNum" sz="quarter" idx="12"/>
          </p:nvPr>
        </p:nvSpPr>
        <p:spPr/>
        <p:txBody>
          <a:bodyPr/>
          <a:lstStyle/>
          <a:p>
            <a:fld id="{412FF748-1325-48DC-AE50-E54CCC902008}" type="slidenum">
              <a:rPr lang="es-ES" smtClean="0"/>
              <a:pPr/>
              <a:t>26</a:t>
            </a:fld>
            <a:endParaRPr lang="es-ES" dirty="0"/>
          </a:p>
        </p:txBody>
      </p:sp>
    </p:spTree>
    <p:extLst>
      <p:ext uri="{BB962C8B-B14F-4D97-AF65-F5344CB8AC3E}">
        <p14:creationId xmlns:p14="http://schemas.microsoft.com/office/powerpoint/2010/main" val="17771511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085" y="836712"/>
            <a:ext cx="3246859" cy="782960"/>
          </a:xfrm>
        </p:spPr>
        <p:txBody>
          <a:bodyPr>
            <a:noAutofit/>
          </a:bodyPr>
          <a:lstStyle/>
          <a:p>
            <a:pPr>
              <a:defRPr/>
            </a:pPr>
            <a:r>
              <a:rPr lang="en-US" b="1" dirty="0" smtClean="0"/>
              <a:t/>
            </a:r>
            <a:br>
              <a:rPr lang="en-US" b="1" dirty="0" smtClean="0"/>
            </a:br>
            <a:r>
              <a:rPr lang="en-US" b="1" dirty="0" smtClean="0"/>
              <a:t> Microdata</a:t>
            </a:r>
            <a:endParaRPr lang="en-US" b="1" dirty="0"/>
          </a:p>
        </p:txBody>
      </p:sp>
      <p:sp>
        <p:nvSpPr>
          <p:cNvPr id="27651" name="Content Placeholder 2"/>
          <p:cNvSpPr>
            <a:spLocks noGrp="1"/>
          </p:cNvSpPr>
          <p:nvPr>
            <p:ph idx="1"/>
          </p:nvPr>
        </p:nvSpPr>
        <p:spPr>
          <a:xfrm>
            <a:off x="1043608" y="2173560"/>
            <a:ext cx="7920880" cy="4495800"/>
          </a:xfrm>
        </p:spPr>
        <p:txBody>
          <a:bodyPr>
            <a:noAutofit/>
          </a:bodyPr>
          <a:lstStyle/>
          <a:p>
            <a:pPr marL="342900" lvl="1" indent="-342900">
              <a:buFont typeface="Arial" panose="020B0604020202020204" pitchFamily="34" charset="0"/>
              <a:buChar char="•"/>
            </a:pPr>
            <a:r>
              <a:rPr lang="en-GB" sz="2200" b="1" dirty="0"/>
              <a:t>Microdata</a:t>
            </a:r>
            <a:r>
              <a:rPr lang="en-GB" sz="2200" dirty="0"/>
              <a:t> are the data recorded on the unit of enumeration, they allow users to carry out a wider range of analysis than with aggregate </a:t>
            </a:r>
            <a:r>
              <a:rPr lang="en-GB" sz="2200" dirty="0" smtClean="0"/>
              <a:t>data.</a:t>
            </a:r>
          </a:p>
          <a:p>
            <a:pPr marL="342900" lvl="1" indent="-342900">
              <a:buFont typeface="Arial" panose="020B0604020202020204" pitchFamily="34" charset="0"/>
              <a:buChar char="•"/>
            </a:pPr>
            <a:r>
              <a:rPr lang="en-US" altLang="en-US" sz="2200" dirty="0" smtClean="0"/>
              <a:t>Each set of information about a unit represents a microdata record. </a:t>
            </a:r>
          </a:p>
          <a:p>
            <a:pPr marL="342900" lvl="1" indent="-342900">
              <a:buFont typeface="Arial" panose="020B0604020202020204" pitchFamily="34" charset="0"/>
              <a:buChar char="•"/>
            </a:pPr>
            <a:r>
              <a:rPr lang="en-US" altLang="en-US" sz="2200" dirty="0" smtClean="0"/>
              <a:t>Access to Census microdata:</a:t>
            </a:r>
          </a:p>
          <a:p>
            <a:pPr marL="742950" lvl="2" indent="-342900">
              <a:buFont typeface="Courier New" panose="02070309020205020404" pitchFamily="49" charset="0"/>
              <a:buChar char="o"/>
            </a:pPr>
            <a:r>
              <a:rPr lang="en-US" altLang="en-US" sz="2200" dirty="0" smtClean="0"/>
              <a:t>Allows users to carry out a wider range of analyses than is possible with aggregate data</a:t>
            </a:r>
          </a:p>
          <a:p>
            <a:pPr marL="742950" lvl="2" indent="-342900">
              <a:buFont typeface="Courier New" panose="02070309020205020404" pitchFamily="49" charset="0"/>
              <a:buChar char="o"/>
            </a:pPr>
            <a:r>
              <a:rPr lang="en-US" altLang="en-US" sz="2200" dirty="0" smtClean="0"/>
              <a:t>Legal framework</a:t>
            </a:r>
          </a:p>
          <a:p>
            <a:pPr marL="742950" lvl="2" indent="-342900">
              <a:buFont typeface="Courier New" panose="02070309020205020404" pitchFamily="49" charset="0"/>
              <a:buChar char="o"/>
            </a:pPr>
            <a:r>
              <a:rPr lang="en-US" altLang="en-US" sz="2200" dirty="0" smtClean="0"/>
              <a:t>Organizational  and technical framework</a:t>
            </a:r>
          </a:p>
          <a:p>
            <a:pPr marL="742950" lvl="2" indent="-342900">
              <a:buFont typeface="Courier New" panose="02070309020205020404" pitchFamily="49" charset="0"/>
              <a:buChar char="o"/>
            </a:pPr>
            <a:r>
              <a:rPr lang="en-GB" sz="2200" dirty="0"/>
              <a:t>Confidentiality of the information recorded from respondents must be strictly preserved.</a:t>
            </a:r>
          </a:p>
          <a:p>
            <a:pPr marL="0" indent="0">
              <a:buNone/>
            </a:pPr>
            <a:endParaRPr lang="en-US" altLang="en-US" sz="2200" dirty="0" smtClean="0"/>
          </a:p>
        </p:txBody>
      </p:sp>
      <p:sp>
        <p:nvSpPr>
          <p:cNvPr id="3" name="Slide Number Placeholder 2"/>
          <p:cNvSpPr>
            <a:spLocks noGrp="1"/>
          </p:cNvSpPr>
          <p:nvPr>
            <p:ph type="sldNum" sz="quarter" idx="12"/>
          </p:nvPr>
        </p:nvSpPr>
        <p:spPr/>
        <p:txBody>
          <a:bodyPr/>
          <a:lstStyle/>
          <a:p>
            <a:pPr>
              <a:defRPr/>
            </a:pPr>
            <a:fld id="{295C7970-528A-4E6B-9828-E035C7872C03}" type="slidenum">
              <a:rPr lang="en-GB" smtClean="0"/>
              <a:pPr>
                <a:defRPr/>
              </a:pPr>
              <a:t>27</a:t>
            </a:fld>
            <a:endParaRPr lang="en-GB"/>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764704"/>
            <a:ext cx="7498080" cy="1143000"/>
          </a:xfrm>
        </p:spPr>
        <p:txBody>
          <a:bodyPr/>
          <a:lstStyle/>
          <a:p>
            <a:pPr>
              <a:defRPr/>
            </a:pPr>
            <a:r>
              <a:rPr lang="en-US" b="1" dirty="0"/>
              <a:t>Methods for </a:t>
            </a:r>
            <a:r>
              <a:rPr lang="en-US" b="1" dirty="0" smtClean="0"/>
              <a:t>access to microdata </a:t>
            </a:r>
            <a:endParaRPr lang="en-US" b="1" dirty="0"/>
          </a:p>
        </p:txBody>
      </p:sp>
      <p:sp>
        <p:nvSpPr>
          <p:cNvPr id="28675" name="Content Placeholder 2"/>
          <p:cNvSpPr>
            <a:spLocks noGrp="1"/>
          </p:cNvSpPr>
          <p:nvPr>
            <p:ph idx="1"/>
          </p:nvPr>
        </p:nvSpPr>
        <p:spPr>
          <a:xfrm>
            <a:off x="971600" y="2420888"/>
            <a:ext cx="7993632" cy="3399234"/>
          </a:xfrm>
        </p:spPr>
        <p:txBody>
          <a:bodyPr>
            <a:normAutofit/>
          </a:bodyPr>
          <a:lstStyle/>
          <a:p>
            <a:pPr marL="266700" indent="-266700">
              <a:buFont typeface="+mj-lt"/>
              <a:buAutoNum type="arabicPeriod"/>
            </a:pPr>
            <a:r>
              <a:rPr lang="en-US" altLang="en-US" sz="2200" b="1" dirty="0" smtClean="0"/>
              <a:t>Public Use Files (PUFs):</a:t>
            </a:r>
            <a:r>
              <a:rPr lang="en-US" altLang="en-US" sz="2200" dirty="0" smtClean="0"/>
              <a:t> these files undergo a rigorous statistical disclosure control (SDC) process so that the chance of re-identification of respondents is minimal. </a:t>
            </a:r>
          </a:p>
          <a:p>
            <a:pPr marL="266700" indent="-266700">
              <a:buFont typeface="+mj-lt"/>
              <a:buAutoNum type="arabicPeriod"/>
            </a:pPr>
            <a:endParaRPr lang="en-US" altLang="en-US" sz="2200" dirty="0" smtClean="0"/>
          </a:p>
          <a:p>
            <a:pPr marL="266700" indent="-266700">
              <a:buFont typeface="+mj-lt"/>
              <a:buAutoNum type="arabicPeriod"/>
            </a:pPr>
            <a:r>
              <a:rPr lang="en-US" altLang="en-US" sz="2200" b="1" dirty="0" smtClean="0"/>
              <a:t>Licensed Files</a:t>
            </a:r>
            <a:r>
              <a:rPr lang="en-US" altLang="en-US" sz="2200" dirty="0" smtClean="0"/>
              <a:t>: licensed files are also </a:t>
            </a:r>
            <a:r>
              <a:rPr lang="en-US" altLang="en-US" sz="2200" dirty="0" err="1" smtClean="0"/>
              <a:t>anonymised</a:t>
            </a:r>
            <a:r>
              <a:rPr lang="en-US" altLang="en-US" sz="2200" dirty="0" smtClean="0"/>
              <a:t> but with the possibility of fewer SDC procedures being applied. Researchers are asked  by NSO to be explicit about the research that they are doing and to sign a license on the conditions of microdata’s use.</a:t>
            </a:r>
          </a:p>
          <a:p>
            <a:pPr marL="425196" indent="-342900">
              <a:buFont typeface="+mj-lt"/>
              <a:buAutoNum type="arabicPeriod"/>
            </a:pPr>
            <a:endParaRPr lang="en-US" altLang="en-US" dirty="0" smtClean="0"/>
          </a:p>
        </p:txBody>
      </p:sp>
      <p:sp>
        <p:nvSpPr>
          <p:cNvPr id="3" name="Slide Number Placeholder 2"/>
          <p:cNvSpPr>
            <a:spLocks noGrp="1"/>
          </p:cNvSpPr>
          <p:nvPr>
            <p:ph type="sldNum" sz="quarter" idx="12"/>
          </p:nvPr>
        </p:nvSpPr>
        <p:spPr/>
        <p:txBody>
          <a:bodyPr/>
          <a:lstStyle/>
          <a:p>
            <a:pPr>
              <a:defRPr/>
            </a:pPr>
            <a:fld id="{295C7970-528A-4E6B-9828-E035C7872C03}" type="slidenum">
              <a:rPr lang="en-GB" smtClean="0"/>
              <a:pPr>
                <a:defRPr/>
              </a:pPr>
              <a:t>28</a:t>
            </a:fld>
            <a:endParaRPr lang="en-GB"/>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764704"/>
            <a:ext cx="7498080" cy="1143000"/>
          </a:xfrm>
        </p:spPr>
        <p:txBody>
          <a:bodyPr/>
          <a:lstStyle/>
          <a:p>
            <a:pPr>
              <a:defRPr/>
            </a:pPr>
            <a:r>
              <a:rPr lang="en-US" b="1" dirty="0" smtClean="0"/>
              <a:t>Access to microdata (</a:t>
            </a:r>
            <a:r>
              <a:rPr lang="en-US" b="1" dirty="0" err="1" smtClean="0"/>
              <a:t>contd</a:t>
            </a:r>
            <a:r>
              <a:rPr lang="en-US" b="1" dirty="0" smtClean="0"/>
              <a:t>)</a:t>
            </a:r>
            <a:endParaRPr lang="en-US" b="1" dirty="0"/>
          </a:p>
        </p:txBody>
      </p:sp>
      <p:sp>
        <p:nvSpPr>
          <p:cNvPr id="29699" name="Content Placeholder 2"/>
          <p:cNvSpPr>
            <a:spLocks noGrp="1"/>
          </p:cNvSpPr>
          <p:nvPr>
            <p:ph idx="1"/>
          </p:nvPr>
        </p:nvSpPr>
        <p:spPr>
          <a:xfrm>
            <a:off x="971600" y="2129408"/>
            <a:ext cx="7920880" cy="4539952"/>
          </a:xfrm>
        </p:spPr>
        <p:txBody>
          <a:bodyPr>
            <a:normAutofit fontScale="92500" lnSpcReduction="10000"/>
          </a:bodyPr>
          <a:lstStyle/>
          <a:p>
            <a:pPr marL="539496" indent="-457200">
              <a:buFont typeface="+mj-lt"/>
              <a:buAutoNum type="arabicPeriod" startAt="3"/>
            </a:pPr>
            <a:r>
              <a:rPr lang="en-GB" altLang="en-US" sz="2200" b="1" dirty="0" smtClean="0"/>
              <a:t>Remote Access Facilities (RAFs):</a:t>
            </a:r>
            <a:r>
              <a:rPr lang="en-GB" altLang="en-US" sz="2200" dirty="0" smtClean="0"/>
              <a:t> with a service window provided by NSOs which allow researchers to supply the algorithm and tools they will be using. NSO’s staff can run the job against the actual data set before returning the output to the user. </a:t>
            </a:r>
          </a:p>
          <a:p>
            <a:pPr marL="539496" indent="-457200">
              <a:buFont typeface="+mj-lt"/>
              <a:buAutoNum type="arabicPeriod" startAt="3"/>
            </a:pPr>
            <a:r>
              <a:rPr lang="en-US" altLang="en-US" sz="2200" b="1" dirty="0" smtClean="0"/>
              <a:t>Data enclaves</a:t>
            </a:r>
            <a:r>
              <a:rPr lang="en-US" altLang="en-US" sz="2200" dirty="0" smtClean="0"/>
              <a:t>: a facility within the premises of the NSOs to which researchers can come in order to perform their research on detailed files. </a:t>
            </a:r>
          </a:p>
          <a:p>
            <a:pPr marL="539496" indent="-457200">
              <a:buFont typeface="+mj-lt"/>
              <a:buAutoNum type="arabicPeriod" startAt="5"/>
            </a:pPr>
            <a:r>
              <a:rPr lang="en-US" altLang="en-US" sz="2200" b="1" dirty="0"/>
              <a:t>Deemed Employee:</a:t>
            </a:r>
            <a:r>
              <a:rPr lang="en-US" altLang="en-US" sz="2200" dirty="0"/>
              <a:t> a researcher may be sworn in to work with the agency as a temporary staff member. In this case the researcher would be subject to the same secrecy and ethical provisions and as the regular staff. </a:t>
            </a:r>
          </a:p>
          <a:p>
            <a:pPr marL="539496" indent="-457200">
              <a:buFont typeface="+mj-lt"/>
              <a:buAutoNum type="arabicPeriod" startAt="5"/>
            </a:pPr>
            <a:endParaRPr lang="en-US" altLang="en-US" sz="2200" dirty="0"/>
          </a:p>
          <a:p>
            <a:pPr marL="542925" indent="-361950">
              <a:buNone/>
            </a:pPr>
            <a:r>
              <a:rPr lang="en-US" altLang="en-US" sz="2000" dirty="0"/>
              <a:t>For more details </a:t>
            </a:r>
            <a:r>
              <a:rPr lang="en-US" altLang="en-US" sz="2000" dirty="0" smtClean="0"/>
              <a:t>see </a:t>
            </a:r>
            <a:r>
              <a:rPr lang="en-US" altLang="en-US" sz="2100" i="1" dirty="0">
                <a:solidFill>
                  <a:schemeClr val="bg2">
                    <a:lumMod val="50000"/>
                  </a:schemeClr>
                </a:solidFill>
              </a:rPr>
              <a:t>Providing Access to Agricultural Microdata: A Guide’ (Global 	Strategy, 2014).</a:t>
            </a:r>
          </a:p>
          <a:p>
            <a:pPr marL="539496" indent="-457200">
              <a:buFont typeface="+mj-lt"/>
              <a:buAutoNum type="arabicPeriod" startAt="3"/>
            </a:pPr>
            <a:endParaRPr lang="en-US" altLang="en-US" sz="2200" dirty="0" smtClean="0"/>
          </a:p>
          <a:p>
            <a:pPr marL="539496" indent="-457200">
              <a:buFont typeface="+mj-lt"/>
              <a:buAutoNum type="arabicPeriod" startAt="3"/>
            </a:pPr>
            <a:endParaRPr lang="en-US" altLang="en-US" sz="2200" dirty="0" smtClean="0"/>
          </a:p>
          <a:p>
            <a:pPr marL="539496" indent="-457200">
              <a:buFont typeface="+mj-lt"/>
              <a:buAutoNum type="arabicPeriod" startAt="3"/>
            </a:pPr>
            <a:endParaRPr lang="en-US" altLang="en-US" sz="2200" dirty="0" smtClean="0"/>
          </a:p>
          <a:p>
            <a:pPr marL="539496" indent="-457200">
              <a:buFont typeface="+mj-lt"/>
              <a:buAutoNum type="arabicPeriod" startAt="3"/>
            </a:pPr>
            <a:endParaRPr lang="en-US" altLang="en-US" sz="2200" dirty="0" smtClean="0"/>
          </a:p>
        </p:txBody>
      </p:sp>
      <p:sp>
        <p:nvSpPr>
          <p:cNvPr id="3" name="Slide Number Placeholder 2"/>
          <p:cNvSpPr>
            <a:spLocks noGrp="1"/>
          </p:cNvSpPr>
          <p:nvPr>
            <p:ph type="sldNum" sz="quarter" idx="12"/>
          </p:nvPr>
        </p:nvSpPr>
        <p:spPr/>
        <p:txBody>
          <a:bodyPr/>
          <a:lstStyle/>
          <a:p>
            <a:pPr>
              <a:defRPr/>
            </a:pPr>
            <a:fld id="{295C7970-528A-4E6B-9828-E035C7872C03}" type="slidenum">
              <a:rPr lang="en-GB" smtClean="0"/>
              <a:pPr>
                <a:defRPr/>
              </a:pPr>
              <a:t>29</a:t>
            </a:fld>
            <a:endParaRPr lang="en-GB"/>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971600" y="1772816"/>
            <a:ext cx="7982272" cy="4752528"/>
          </a:xfrm>
        </p:spPr>
        <p:txBody>
          <a:bodyPr>
            <a:normAutofit fontScale="92500"/>
          </a:bodyPr>
          <a:lstStyle/>
          <a:p>
            <a:r>
              <a:rPr lang="en-US" sz="2600" b="1" dirty="0" smtClean="0"/>
              <a:t>The tabulation </a:t>
            </a:r>
            <a:r>
              <a:rPr lang="en-US" sz="2600" b="1" dirty="0" err="1" smtClean="0"/>
              <a:t>programme</a:t>
            </a:r>
            <a:r>
              <a:rPr lang="en-US" sz="2600" b="1" dirty="0" smtClean="0"/>
              <a:t> (or plan): </a:t>
            </a:r>
            <a:r>
              <a:rPr lang="en-US" sz="2600" dirty="0" smtClean="0"/>
              <a:t>a</a:t>
            </a:r>
            <a:r>
              <a:rPr lang="en-GB" altLang="en-US" sz="2600" dirty="0" smtClean="0"/>
              <a:t> set of </a:t>
            </a:r>
            <a:r>
              <a:rPr lang="en-US" sz="2600" dirty="0" smtClean="0"/>
              <a:t>prototypes of </a:t>
            </a:r>
            <a:r>
              <a:rPr lang="en-GB" altLang="en-US" sz="2600" dirty="0" smtClean="0"/>
              <a:t>statistical tables </a:t>
            </a:r>
            <a:r>
              <a:rPr lang="en-US" sz="2600" dirty="0" smtClean="0"/>
              <a:t>(dummy tables) </a:t>
            </a:r>
            <a:r>
              <a:rPr lang="en-GB" altLang="en-US" sz="2600" dirty="0" smtClean="0"/>
              <a:t>prepared to present the main census results, based on the users’ primary needs.</a:t>
            </a:r>
          </a:p>
          <a:p>
            <a:r>
              <a:rPr lang="en-US" sz="2600" dirty="0" smtClean="0"/>
              <a:t>These are mainly the </a:t>
            </a:r>
            <a:r>
              <a:rPr lang="en-US" sz="2600" b="1" dirty="0" smtClean="0"/>
              <a:t>priority</a:t>
            </a:r>
            <a:r>
              <a:rPr lang="en-US" sz="2600" dirty="0" smtClean="0"/>
              <a:t> and </a:t>
            </a:r>
            <a:r>
              <a:rPr lang="en-US" sz="2600" b="1" dirty="0" smtClean="0"/>
              <a:t>standard</a:t>
            </a:r>
            <a:r>
              <a:rPr lang="en-US" sz="2600" dirty="0" smtClean="0"/>
              <a:t> tables responding to the needs of the majority of users. </a:t>
            </a:r>
          </a:p>
          <a:p>
            <a:r>
              <a:rPr lang="en-US" sz="2600" dirty="0" smtClean="0"/>
              <a:t>Customized tabulations, in addition to the tabulation plan may be produced on demand using census databases.</a:t>
            </a:r>
          </a:p>
          <a:p>
            <a:r>
              <a:rPr lang="en-US" altLang="en-US" sz="2600" dirty="0" smtClean="0"/>
              <a:t>It is</a:t>
            </a:r>
            <a:r>
              <a:rPr lang="en-GB" altLang="en-US" sz="2600" dirty="0" smtClean="0"/>
              <a:t> paramount for developing the census questionnaire and to ensure that all relevant census information is included.</a:t>
            </a:r>
          </a:p>
          <a:p>
            <a:r>
              <a:rPr lang="en-GB" sz="2600" dirty="0" smtClean="0"/>
              <a:t>Tabulation plan with main tables must be developed before designing the census questionnaires. </a:t>
            </a:r>
          </a:p>
          <a:p>
            <a:pPr>
              <a:lnSpc>
                <a:spcPct val="150000"/>
              </a:lnSpc>
            </a:pPr>
            <a:endParaRPr lang="ro-RO" altLang="en-US" sz="2400" dirty="0" smtClean="0"/>
          </a:p>
          <a:p>
            <a:pPr>
              <a:lnSpc>
                <a:spcPct val="150000"/>
              </a:lnSpc>
              <a:buNone/>
            </a:pPr>
            <a:endParaRPr lang="en-US" altLang="en-US" sz="2400" dirty="0" smtClean="0"/>
          </a:p>
        </p:txBody>
      </p:sp>
      <p:sp>
        <p:nvSpPr>
          <p:cNvPr id="2" name="Title 1"/>
          <p:cNvSpPr>
            <a:spLocks noGrp="1"/>
          </p:cNvSpPr>
          <p:nvPr>
            <p:ph type="title"/>
          </p:nvPr>
        </p:nvSpPr>
        <p:spPr>
          <a:xfrm>
            <a:off x="1403648" y="908720"/>
            <a:ext cx="7066032" cy="648072"/>
          </a:xfrm>
        </p:spPr>
        <p:txBody>
          <a:bodyPr>
            <a:normAutofit fontScale="90000"/>
          </a:bodyPr>
          <a:lstStyle/>
          <a:p>
            <a:r>
              <a:rPr lang="en-GB" altLang="en-US" b="1" dirty="0"/>
              <a:t>Tabulation programme</a:t>
            </a:r>
            <a:endParaRPr lang="en-US" b="1" dirty="0"/>
          </a:p>
        </p:txBody>
      </p:sp>
      <p:sp>
        <p:nvSpPr>
          <p:cNvPr id="3" name="Slide Number Placeholder 2"/>
          <p:cNvSpPr>
            <a:spLocks noGrp="1"/>
          </p:cNvSpPr>
          <p:nvPr>
            <p:ph type="sldNum" sz="quarter" idx="12"/>
          </p:nvPr>
        </p:nvSpPr>
        <p:spPr/>
        <p:txBody>
          <a:bodyPr/>
          <a:lstStyle/>
          <a:p>
            <a:pPr>
              <a:defRPr/>
            </a:pPr>
            <a:fld id="{295C7970-528A-4E6B-9828-E035C7872C03}" type="slidenum">
              <a:rPr lang="en-GB" smtClean="0"/>
              <a:pPr>
                <a:defRPr/>
              </a:pPr>
              <a:t>3</a:t>
            </a:fld>
            <a:endParaRPr lang="en-GB"/>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121" y="845840"/>
            <a:ext cx="3671887" cy="1143000"/>
          </a:xfrm>
        </p:spPr>
        <p:txBody>
          <a:bodyPr>
            <a:normAutofit/>
          </a:bodyPr>
          <a:lstStyle/>
          <a:p>
            <a:pPr>
              <a:defRPr/>
            </a:pPr>
            <a:r>
              <a:rPr lang="en-GB" b="1" dirty="0" smtClean="0"/>
              <a:t>Data archiving</a:t>
            </a:r>
            <a:endParaRPr lang="en-US" b="1" dirty="0"/>
          </a:p>
        </p:txBody>
      </p:sp>
      <p:sp>
        <p:nvSpPr>
          <p:cNvPr id="31747" name="Content Placeholder 2"/>
          <p:cNvSpPr>
            <a:spLocks noGrp="1"/>
          </p:cNvSpPr>
          <p:nvPr>
            <p:ph idx="1"/>
          </p:nvPr>
        </p:nvSpPr>
        <p:spPr>
          <a:xfrm>
            <a:off x="988145" y="2132856"/>
            <a:ext cx="7976343" cy="3744416"/>
          </a:xfrm>
        </p:spPr>
        <p:txBody>
          <a:bodyPr>
            <a:noAutofit/>
          </a:bodyPr>
          <a:lstStyle/>
          <a:p>
            <a:pPr marL="180975" lvl="1" indent="-180975">
              <a:buFont typeface="Arial" panose="020B0604020202020204" pitchFamily="34" charset="0"/>
              <a:buChar char="•"/>
            </a:pPr>
            <a:r>
              <a:rPr lang="en-GB" altLang="en-US" sz="2200" dirty="0" smtClean="0"/>
              <a:t>A means of ensuring long term preservation of data.</a:t>
            </a:r>
          </a:p>
          <a:p>
            <a:pPr marL="180975" lvl="1" indent="-180975">
              <a:buFont typeface="Arial" panose="020B0604020202020204" pitchFamily="34" charset="0"/>
              <a:buChar char="•"/>
            </a:pPr>
            <a:r>
              <a:rPr lang="en-GB" sz="2200" dirty="0" smtClean="0"/>
              <a:t>Assists </a:t>
            </a:r>
            <a:r>
              <a:rPr lang="en-GB" sz="2200" dirty="0"/>
              <a:t>users in understanding and interpreting the data. </a:t>
            </a:r>
            <a:endParaRPr lang="en-GB" sz="2200" dirty="0" smtClean="0"/>
          </a:p>
          <a:p>
            <a:pPr marL="180975" lvl="1" indent="-180975">
              <a:buFont typeface="Arial" panose="020B0604020202020204" pitchFamily="34" charset="0"/>
              <a:buChar char="•"/>
            </a:pPr>
            <a:r>
              <a:rPr lang="en-GB" sz="2200" dirty="0" smtClean="0"/>
              <a:t>Ensures </a:t>
            </a:r>
            <a:r>
              <a:rPr lang="en-GB" sz="2200" dirty="0"/>
              <a:t>the continued access to the census data by users over long periods of time. </a:t>
            </a:r>
          </a:p>
          <a:p>
            <a:pPr marL="180975" lvl="1" indent="-180975">
              <a:buFont typeface="Arial" panose="020B0604020202020204" pitchFamily="34" charset="0"/>
              <a:buChar char="•"/>
            </a:pPr>
            <a:r>
              <a:rPr lang="en-GB" sz="2200" dirty="0" smtClean="0"/>
              <a:t>Primarily </a:t>
            </a:r>
            <a:r>
              <a:rPr lang="en-GB" sz="2200" dirty="0"/>
              <a:t>relates to digital </a:t>
            </a:r>
            <a:r>
              <a:rPr lang="en-GB" sz="2200" dirty="0" smtClean="0"/>
              <a:t>data.</a:t>
            </a:r>
            <a:endParaRPr lang="en-GB" altLang="en-US" sz="2200" dirty="0" smtClean="0"/>
          </a:p>
          <a:p>
            <a:pPr marL="180975" lvl="1" indent="-180975">
              <a:buFont typeface="Arial" panose="020B0604020202020204" pitchFamily="34" charset="0"/>
              <a:buChar char="•"/>
            </a:pPr>
            <a:r>
              <a:rPr lang="en-GB" sz="2200" dirty="0"/>
              <a:t>Digital data can be vulnerable to obsolescence of enabling technologies, from hardware and software used to store and access the data to physical damage </a:t>
            </a:r>
            <a:r>
              <a:rPr lang="en-GB" sz="2200" dirty="0" smtClean="0"/>
              <a:t>and </a:t>
            </a:r>
            <a:r>
              <a:rPr lang="en-GB" sz="2200" dirty="0"/>
              <a:t>to loss due to the passage of </a:t>
            </a:r>
            <a:r>
              <a:rPr lang="en-GB" sz="2200" dirty="0" smtClean="0"/>
              <a:t>time.</a:t>
            </a:r>
          </a:p>
          <a:p>
            <a:endParaRPr lang="en-US" altLang="en-US" sz="2200" dirty="0" smtClean="0"/>
          </a:p>
        </p:txBody>
      </p:sp>
      <p:sp>
        <p:nvSpPr>
          <p:cNvPr id="3" name="Slide Number Placeholder 2"/>
          <p:cNvSpPr>
            <a:spLocks noGrp="1"/>
          </p:cNvSpPr>
          <p:nvPr>
            <p:ph type="sldNum" sz="quarter" idx="12"/>
          </p:nvPr>
        </p:nvSpPr>
        <p:spPr/>
        <p:txBody>
          <a:bodyPr/>
          <a:lstStyle/>
          <a:p>
            <a:pPr>
              <a:defRPr/>
            </a:pPr>
            <a:fld id="{295C7970-528A-4E6B-9828-E035C7872C03}" type="slidenum">
              <a:rPr lang="en-GB" smtClean="0"/>
              <a:pPr>
                <a:defRPr/>
              </a:pPr>
              <a:t>30</a:t>
            </a:fld>
            <a:endParaRPr lang="en-GB"/>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672" y="692696"/>
            <a:ext cx="5220504" cy="1143000"/>
          </a:xfrm>
        </p:spPr>
        <p:txBody>
          <a:bodyPr/>
          <a:lstStyle/>
          <a:p>
            <a:r>
              <a:rPr lang="en-GB" b="1" dirty="0"/>
              <a:t>Data </a:t>
            </a:r>
            <a:r>
              <a:rPr lang="en-GB" b="1" dirty="0" smtClean="0"/>
              <a:t>archiving (</a:t>
            </a:r>
            <a:r>
              <a:rPr lang="en-GB" b="1" dirty="0" err="1" smtClean="0"/>
              <a:t>contd</a:t>
            </a:r>
            <a:r>
              <a:rPr lang="en-GB" b="1" dirty="0" smtClean="0"/>
              <a:t>)</a:t>
            </a:r>
            <a:endParaRPr lang="en-GB" b="1" dirty="0"/>
          </a:p>
        </p:txBody>
      </p:sp>
      <p:sp>
        <p:nvSpPr>
          <p:cNvPr id="3" name="Content Placeholder 2"/>
          <p:cNvSpPr>
            <a:spLocks noGrp="1"/>
          </p:cNvSpPr>
          <p:nvPr>
            <p:ph idx="1"/>
          </p:nvPr>
        </p:nvSpPr>
        <p:spPr>
          <a:xfrm>
            <a:off x="1007680" y="2002160"/>
            <a:ext cx="7956808" cy="4235152"/>
          </a:xfrm>
        </p:spPr>
        <p:txBody>
          <a:bodyPr>
            <a:normAutofit/>
          </a:bodyPr>
          <a:lstStyle/>
          <a:p>
            <a:pPr marL="0" lvl="1" indent="0">
              <a:buNone/>
            </a:pPr>
            <a:r>
              <a:rPr lang="en-US" altLang="en-US" sz="2200" b="1" dirty="0"/>
              <a:t>Should include:</a:t>
            </a:r>
          </a:p>
          <a:p>
            <a:pPr marL="523875" lvl="2" indent="-342900">
              <a:buClr>
                <a:srgbClr val="0070C0"/>
              </a:buClr>
              <a:buFont typeface="Wingdings" panose="05000000000000000000" pitchFamily="2" charset="2"/>
              <a:buChar char="Ø"/>
            </a:pPr>
            <a:r>
              <a:rPr lang="en-US" altLang="en-US" sz="2200" i="1" dirty="0"/>
              <a:t>raw microdata</a:t>
            </a:r>
          </a:p>
          <a:p>
            <a:pPr marL="523875" lvl="2" indent="-342900">
              <a:buClr>
                <a:srgbClr val="0070C0"/>
              </a:buClr>
              <a:buFont typeface="Wingdings" panose="05000000000000000000" pitchFamily="2" charset="2"/>
              <a:buChar char="Ø"/>
            </a:pPr>
            <a:r>
              <a:rPr lang="en-US" altLang="en-US" sz="2200" i="1" dirty="0"/>
              <a:t>edited microdata, </a:t>
            </a:r>
          </a:p>
          <a:p>
            <a:pPr marL="523875" lvl="2" indent="-342900">
              <a:buClr>
                <a:srgbClr val="0070C0"/>
              </a:buClr>
              <a:buFont typeface="Wingdings" panose="05000000000000000000" pitchFamily="2" charset="2"/>
              <a:buChar char="Ø"/>
            </a:pPr>
            <a:r>
              <a:rPr lang="en-US" altLang="en-US" sz="2200" i="1" dirty="0" err="1"/>
              <a:t>macrodata</a:t>
            </a:r>
            <a:endParaRPr lang="en-US" altLang="en-US" sz="2200" i="1" dirty="0"/>
          </a:p>
          <a:p>
            <a:pPr marL="523875" lvl="2" indent="-342900">
              <a:buClr>
                <a:srgbClr val="0070C0"/>
              </a:buClr>
              <a:buFont typeface="Wingdings" panose="05000000000000000000" pitchFamily="2" charset="2"/>
              <a:buChar char="Ø"/>
            </a:pPr>
            <a:r>
              <a:rPr lang="en-US" altLang="en-US" sz="2200" i="1" dirty="0"/>
              <a:t>the appropriate </a:t>
            </a:r>
            <a:r>
              <a:rPr lang="en-US" altLang="en-US" sz="2200" i="1" dirty="0" smtClean="0"/>
              <a:t>metadata</a:t>
            </a:r>
          </a:p>
          <a:p>
            <a:pPr marL="523875" lvl="2" indent="-342900">
              <a:buClr>
                <a:srgbClr val="0070C0"/>
              </a:buClr>
              <a:buFont typeface="Wingdings" panose="05000000000000000000" pitchFamily="2" charset="2"/>
              <a:buChar char="Ø"/>
            </a:pPr>
            <a:r>
              <a:rPr lang="en-US" sz="2200" i="1" dirty="0"/>
              <a:t>census dissemination products </a:t>
            </a:r>
            <a:endParaRPr lang="en-US" sz="2200" i="1" dirty="0" smtClean="0"/>
          </a:p>
          <a:p>
            <a:pPr marL="523875" lvl="2" indent="-342900">
              <a:buClr>
                <a:srgbClr val="0070C0"/>
              </a:buClr>
              <a:buFont typeface="Wingdings" panose="05000000000000000000" pitchFamily="2" charset="2"/>
              <a:buChar char="Ø"/>
            </a:pPr>
            <a:r>
              <a:rPr lang="en-US" sz="2200" i="1" dirty="0" smtClean="0"/>
              <a:t>census </a:t>
            </a:r>
            <a:r>
              <a:rPr lang="en-US" sz="2200" i="1" dirty="0"/>
              <a:t>tools </a:t>
            </a:r>
            <a:r>
              <a:rPr lang="en-US" sz="2200" dirty="0"/>
              <a:t>such as computational programs, conversion tables, enumeration manuals, training manuals, supervision manuals, questionnaires, cartography, etc. </a:t>
            </a:r>
            <a:endParaRPr lang="en-GB" sz="2200" dirty="0"/>
          </a:p>
          <a:p>
            <a:pPr marL="0" indent="0">
              <a:buNone/>
            </a:pPr>
            <a:endParaRPr lang="en-GB" sz="2200" dirty="0"/>
          </a:p>
        </p:txBody>
      </p:sp>
      <p:sp>
        <p:nvSpPr>
          <p:cNvPr id="4" name="Slide Number Placeholder 3"/>
          <p:cNvSpPr>
            <a:spLocks noGrp="1"/>
          </p:cNvSpPr>
          <p:nvPr>
            <p:ph type="sldNum" sz="quarter" idx="12"/>
          </p:nvPr>
        </p:nvSpPr>
        <p:spPr/>
        <p:txBody>
          <a:bodyPr/>
          <a:lstStyle/>
          <a:p>
            <a:pPr>
              <a:defRPr/>
            </a:pPr>
            <a:fld id="{295C7970-528A-4E6B-9828-E035C7872C03}" type="slidenum">
              <a:rPr lang="en-GB" smtClean="0"/>
              <a:pPr>
                <a:defRPr/>
              </a:pPr>
              <a:t>31</a:t>
            </a:fld>
            <a:endParaRPr lang="en-GB"/>
          </a:p>
        </p:txBody>
      </p:sp>
    </p:spTree>
    <p:extLst>
      <p:ext uri="{BB962C8B-B14F-4D97-AF65-F5344CB8AC3E}">
        <p14:creationId xmlns:p14="http://schemas.microsoft.com/office/powerpoint/2010/main" val="231697160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360" y="773832"/>
            <a:ext cx="7498080" cy="1143000"/>
          </a:xfrm>
        </p:spPr>
        <p:txBody>
          <a:bodyPr/>
          <a:lstStyle/>
          <a:p>
            <a:pPr>
              <a:defRPr/>
            </a:pPr>
            <a:r>
              <a:rPr lang="en-GB" sz="4000" b="1" dirty="0"/>
              <a:t>Data archiving (</a:t>
            </a:r>
            <a:r>
              <a:rPr lang="en-GB" sz="4000" b="1" dirty="0" err="1" smtClean="0"/>
              <a:t>contd</a:t>
            </a:r>
            <a:r>
              <a:rPr lang="en-GB" sz="4000" b="1" dirty="0" smtClean="0"/>
              <a:t>)</a:t>
            </a:r>
            <a:endParaRPr lang="en-US" sz="4000" b="1" dirty="0"/>
          </a:p>
        </p:txBody>
      </p:sp>
      <p:sp>
        <p:nvSpPr>
          <p:cNvPr id="32771" name="Content Placeholder 2"/>
          <p:cNvSpPr>
            <a:spLocks noGrp="1"/>
          </p:cNvSpPr>
          <p:nvPr>
            <p:ph idx="1"/>
          </p:nvPr>
        </p:nvSpPr>
        <p:spPr>
          <a:xfrm>
            <a:off x="971600" y="2348880"/>
            <a:ext cx="7992888" cy="3956670"/>
          </a:xfrm>
        </p:spPr>
        <p:txBody>
          <a:bodyPr>
            <a:normAutofit/>
          </a:bodyPr>
          <a:lstStyle/>
          <a:p>
            <a:pPr marL="285750" lvl="1" indent="-285750">
              <a:buFont typeface="Arial" panose="020B0604020202020204" pitchFamily="34" charset="0"/>
              <a:buChar char="•"/>
            </a:pPr>
            <a:r>
              <a:rPr lang="en-GB" altLang="en-US" sz="2200" dirty="0"/>
              <a:t>Safe storage of the data in a sustainable </a:t>
            </a:r>
            <a:r>
              <a:rPr lang="en-GB" altLang="en-US" sz="2200" dirty="0" smtClean="0"/>
              <a:t>environment:</a:t>
            </a:r>
            <a:endParaRPr lang="en-GB" altLang="en-US" sz="2200" dirty="0"/>
          </a:p>
          <a:p>
            <a:pPr marL="742950" lvl="2" indent="-342900">
              <a:buFont typeface="Wingdings" panose="05000000000000000000" pitchFamily="2" charset="2"/>
              <a:buChar char="Ø"/>
            </a:pPr>
            <a:r>
              <a:rPr lang="en-GB" altLang="en-US" sz="2200" dirty="0" smtClean="0"/>
              <a:t>with appropriate </a:t>
            </a:r>
            <a:r>
              <a:rPr lang="en-GB" altLang="en-US" sz="2200" dirty="0"/>
              <a:t>policies and procedures</a:t>
            </a:r>
          </a:p>
          <a:p>
            <a:pPr marL="742950" lvl="2" indent="-342900">
              <a:buFont typeface="Wingdings" panose="05000000000000000000" pitchFamily="2" charset="2"/>
              <a:buChar char="Ø"/>
            </a:pPr>
            <a:r>
              <a:rPr lang="en-GB" altLang="en-US" sz="2200" dirty="0"/>
              <a:t>ensuring that the archived census data can be made available over time to authorised users</a:t>
            </a:r>
            <a:r>
              <a:rPr lang="en-US" altLang="en-US" sz="2200" dirty="0" smtClean="0"/>
              <a:t>.</a:t>
            </a:r>
          </a:p>
          <a:p>
            <a:pPr marL="400050" lvl="2" indent="0">
              <a:buNone/>
            </a:pPr>
            <a:endParaRPr lang="en-US" altLang="en-US" sz="2200" dirty="0"/>
          </a:p>
          <a:p>
            <a:pPr marL="285750" lvl="1" indent="-285750">
              <a:buFont typeface="Arial" panose="020B0604020202020204" pitchFamily="34" charset="0"/>
              <a:buChar char="•"/>
            </a:pPr>
            <a:r>
              <a:rPr lang="en-US" sz="2200" dirty="0" smtClean="0"/>
              <a:t>More details in:</a:t>
            </a:r>
          </a:p>
          <a:p>
            <a:pPr marL="285750" lvl="1" indent="-285750">
              <a:buFont typeface="Wingdings" pitchFamily="2" charset="2"/>
              <a:buChar char="Ø"/>
            </a:pPr>
            <a:r>
              <a:rPr lang="en-US" sz="2200" i="1" dirty="0" smtClean="0">
                <a:solidFill>
                  <a:schemeClr val="bg2">
                    <a:lumMod val="50000"/>
                  </a:schemeClr>
                </a:solidFill>
              </a:rPr>
              <a:t>WCA 2020, Chapter 10</a:t>
            </a:r>
          </a:p>
          <a:p>
            <a:pPr marL="285750" lvl="1" indent="-285750">
              <a:buFont typeface="Wingdings" pitchFamily="2" charset="2"/>
              <a:buChar char="Ø"/>
            </a:pPr>
            <a:r>
              <a:rPr lang="en-US" sz="2200" i="1" dirty="0" smtClean="0">
                <a:solidFill>
                  <a:schemeClr val="bg2">
                    <a:lumMod val="50000"/>
                  </a:schemeClr>
                </a:solidFill>
              </a:rPr>
              <a:t>International </a:t>
            </a:r>
            <a:r>
              <a:rPr lang="en-US" sz="2200" i="1" dirty="0">
                <a:solidFill>
                  <a:schemeClr val="bg2">
                    <a:lumMod val="50000"/>
                  </a:schemeClr>
                </a:solidFill>
              </a:rPr>
              <a:t>Household Survey Network. Working Paper 3: Principles and Good Practices for Preserving Data (IHSN 2009).</a:t>
            </a:r>
            <a:endParaRPr lang="en-US" altLang="en-US" sz="2200" i="1" dirty="0">
              <a:solidFill>
                <a:schemeClr val="bg2">
                  <a:lumMod val="50000"/>
                </a:schemeClr>
              </a:solidFill>
            </a:endParaRPr>
          </a:p>
        </p:txBody>
      </p:sp>
      <p:sp>
        <p:nvSpPr>
          <p:cNvPr id="3" name="Slide Number Placeholder 2"/>
          <p:cNvSpPr>
            <a:spLocks noGrp="1"/>
          </p:cNvSpPr>
          <p:nvPr>
            <p:ph type="sldNum" sz="quarter" idx="12"/>
          </p:nvPr>
        </p:nvSpPr>
        <p:spPr/>
        <p:txBody>
          <a:bodyPr/>
          <a:lstStyle/>
          <a:p>
            <a:pPr>
              <a:defRPr/>
            </a:pPr>
            <a:fld id="{295C7970-528A-4E6B-9828-E035C7872C03}" type="slidenum">
              <a:rPr lang="en-GB" smtClean="0"/>
              <a:pPr>
                <a:defRPr/>
              </a:pPr>
              <a:t>32</a:t>
            </a:fld>
            <a:endParaRPr lang="en-GB"/>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978024"/>
            <a:ext cx="7924800" cy="1226840"/>
          </a:xfrm>
        </p:spPr>
        <p:txBody>
          <a:bodyPr>
            <a:noAutofit/>
          </a:bodyPr>
          <a:lstStyle/>
          <a:p>
            <a:pPr>
              <a:defRPr/>
            </a:pPr>
            <a:r>
              <a:rPr lang="en-US" b="1" dirty="0" smtClean="0"/>
              <a:t>Public events to disseminate the main census results</a:t>
            </a:r>
            <a:endParaRPr lang="en-US" b="1" dirty="0"/>
          </a:p>
        </p:txBody>
      </p:sp>
      <p:sp>
        <p:nvSpPr>
          <p:cNvPr id="33795" name="Content Placeholder 2"/>
          <p:cNvSpPr>
            <a:spLocks noGrp="1"/>
          </p:cNvSpPr>
          <p:nvPr>
            <p:ph idx="1"/>
          </p:nvPr>
        </p:nvSpPr>
        <p:spPr>
          <a:xfrm>
            <a:off x="951806" y="2564904"/>
            <a:ext cx="8084690" cy="3456384"/>
          </a:xfrm>
        </p:spPr>
        <p:txBody>
          <a:bodyPr>
            <a:normAutofit/>
          </a:bodyPr>
          <a:lstStyle/>
          <a:p>
            <a:pPr marL="342900" lvl="1" indent="-342900">
              <a:buFont typeface="Arial" panose="020B0604020202020204" pitchFamily="34" charset="0"/>
              <a:buChar char="•"/>
            </a:pPr>
            <a:r>
              <a:rPr lang="en-US" altLang="en-US" sz="2200" dirty="0" smtClean="0"/>
              <a:t>Important national events performed  in accordance with Dissemination Strategy and Plan, such as:</a:t>
            </a:r>
          </a:p>
          <a:p>
            <a:pPr marL="953262" lvl="3" indent="-342900">
              <a:buClr>
                <a:srgbClr val="0070C0"/>
              </a:buClr>
              <a:buFont typeface="Courier New" panose="02070309020205020404" pitchFamily="49" charset="0"/>
              <a:buChar char="o"/>
            </a:pPr>
            <a:r>
              <a:rPr lang="en-US" altLang="en-US" sz="2200" dirty="0" smtClean="0"/>
              <a:t>National seminars to disseminate the main census results along with regional dissemination seminars</a:t>
            </a:r>
          </a:p>
          <a:p>
            <a:pPr marL="953262" lvl="3" indent="-342900">
              <a:buClr>
                <a:srgbClr val="0070C0"/>
              </a:buClr>
              <a:buFont typeface="Courier New" panose="02070309020205020404" pitchFamily="49" charset="0"/>
              <a:buChar char="o"/>
            </a:pPr>
            <a:r>
              <a:rPr lang="en-US" sz="2200" dirty="0"/>
              <a:t>Press </a:t>
            </a:r>
            <a:r>
              <a:rPr lang="en-US" sz="2200" dirty="0" smtClean="0"/>
              <a:t>conferences.</a:t>
            </a:r>
          </a:p>
          <a:p>
            <a:pPr marL="342900" lvl="1" indent="-342900">
              <a:buFont typeface="Arial" panose="020B0604020202020204" pitchFamily="34" charset="0"/>
              <a:buChar char="•"/>
            </a:pPr>
            <a:r>
              <a:rPr lang="en-US" altLang="en-US" sz="2200" dirty="0" smtClean="0"/>
              <a:t>The events organized to present:</a:t>
            </a:r>
          </a:p>
          <a:p>
            <a:pPr marL="953262" lvl="3" indent="-342900">
              <a:buClr>
                <a:srgbClr val="0070C0"/>
              </a:buClr>
              <a:buFont typeface="Courier New" panose="02070309020205020404" pitchFamily="49" charset="0"/>
              <a:buChar char="o"/>
            </a:pPr>
            <a:r>
              <a:rPr lang="en-US" altLang="en-US" sz="2200" dirty="0"/>
              <a:t>Preliminary census results</a:t>
            </a:r>
          </a:p>
          <a:p>
            <a:pPr marL="953262" lvl="3" indent="-342900">
              <a:buClr>
                <a:srgbClr val="0070C0"/>
              </a:buClr>
              <a:buFont typeface="Courier New" panose="02070309020205020404" pitchFamily="49" charset="0"/>
              <a:buChar char="o"/>
            </a:pPr>
            <a:r>
              <a:rPr lang="en-US" altLang="en-US" sz="2200" dirty="0"/>
              <a:t>Final census results.</a:t>
            </a:r>
          </a:p>
          <a:p>
            <a:endParaRPr lang="en-US" altLang="en-US" sz="2200" dirty="0" smtClean="0"/>
          </a:p>
        </p:txBody>
      </p:sp>
      <p:sp>
        <p:nvSpPr>
          <p:cNvPr id="3" name="Slide Number Placeholder 2"/>
          <p:cNvSpPr>
            <a:spLocks noGrp="1"/>
          </p:cNvSpPr>
          <p:nvPr>
            <p:ph type="sldNum" sz="quarter" idx="12"/>
          </p:nvPr>
        </p:nvSpPr>
        <p:spPr/>
        <p:txBody>
          <a:bodyPr/>
          <a:lstStyle/>
          <a:p>
            <a:pPr>
              <a:defRPr/>
            </a:pPr>
            <a:fld id="{295C7970-528A-4E6B-9828-E035C7872C03}" type="slidenum">
              <a:rPr lang="en-GB" smtClean="0"/>
              <a:pPr>
                <a:defRPr/>
              </a:pPr>
              <a:t>33</a:t>
            </a:fld>
            <a:endParaRPr lang="en-GB"/>
          </a:p>
        </p:txBody>
      </p:sp>
    </p:spTree>
    <p:extLst>
      <p:ext uri="{BB962C8B-B14F-4D97-AF65-F5344CB8AC3E}">
        <p14:creationId xmlns:p14="http://schemas.microsoft.com/office/powerpoint/2010/main" val="311697271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067944" y="116632"/>
            <a:ext cx="4608512" cy="720080"/>
          </a:xfrm>
        </p:spPr>
        <p:txBody>
          <a:bodyPr>
            <a:normAutofit/>
          </a:bodyPr>
          <a:lstStyle/>
          <a:p>
            <a:r>
              <a:rPr lang="es-ES" b="1" dirty="0"/>
              <a:t>Country </a:t>
            </a:r>
            <a:r>
              <a:rPr lang="en-US" b="1" dirty="0" smtClean="0"/>
              <a:t>examples</a:t>
            </a:r>
            <a:endParaRPr lang="en-US" b="1" dirty="0"/>
          </a:p>
        </p:txBody>
      </p:sp>
      <p:sp>
        <p:nvSpPr>
          <p:cNvPr id="3" name="2 Marcador de contenido"/>
          <p:cNvSpPr>
            <a:spLocks noGrp="1"/>
          </p:cNvSpPr>
          <p:nvPr>
            <p:ph idx="1"/>
          </p:nvPr>
        </p:nvSpPr>
        <p:spPr>
          <a:xfrm>
            <a:off x="971600" y="1196752"/>
            <a:ext cx="7704856" cy="5661248"/>
          </a:xfrm>
        </p:spPr>
        <p:txBody>
          <a:bodyPr>
            <a:normAutofit/>
          </a:bodyPr>
          <a:lstStyle/>
          <a:p>
            <a:pPr>
              <a:buNone/>
            </a:pPr>
            <a:r>
              <a:rPr lang="en-US" sz="2800" b="1" dirty="0">
                <a:solidFill>
                  <a:srgbClr val="0070C0"/>
                </a:solidFill>
                <a:ea typeface="+mj-ea"/>
              </a:rPr>
              <a:t>Saint </a:t>
            </a:r>
            <a:r>
              <a:rPr lang="en-US" sz="2800" b="1" dirty="0" smtClean="0">
                <a:solidFill>
                  <a:srgbClr val="0070C0"/>
                </a:solidFill>
                <a:ea typeface="+mj-ea"/>
              </a:rPr>
              <a:t>Lucia: </a:t>
            </a:r>
            <a:r>
              <a:rPr lang="en-US" sz="2800" b="1" dirty="0">
                <a:solidFill>
                  <a:srgbClr val="0070C0"/>
                </a:solidFill>
                <a:ea typeface="+mj-ea"/>
              </a:rPr>
              <a:t>Agricultural Census 2007</a:t>
            </a:r>
          </a:p>
          <a:p>
            <a:pPr>
              <a:spcBef>
                <a:spcPts val="0"/>
              </a:spcBef>
              <a:buNone/>
            </a:pPr>
            <a:r>
              <a:rPr lang="en-US" b="1" dirty="0">
                <a:ea typeface="+mj-ea"/>
              </a:rPr>
              <a:t>The </a:t>
            </a:r>
            <a:r>
              <a:rPr lang="en-US" b="1" dirty="0" smtClean="0">
                <a:ea typeface="+mj-ea"/>
              </a:rPr>
              <a:t>AC tabulation </a:t>
            </a:r>
            <a:r>
              <a:rPr lang="en-US" b="1" dirty="0">
                <a:ea typeface="+mj-ea"/>
              </a:rPr>
              <a:t>plan </a:t>
            </a:r>
            <a:r>
              <a:rPr lang="en-US" dirty="0" smtClean="0">
                <a:ea typeface="+mj-ea"/>
              </a:rPr>
              <a:t>included two aspects:</a:t>
            </a:r>
          </a:p>
          <a:p>
            <a:pPr>
              <a:spcBef>
                <a:spcPts val="0"/>
              </a:spcBef>
              <a:buFont typeface="Arial" panose="020B0604020202020204" pitchFamily="34" charset="0"/>
              <a:buChar char="•"/>
            </a:pPr>
            <a:r>
              <a:rPr lang="en-GB" altLang="en-US" dirty="0" smtClean="0">
                <a:ea typeface="+mj-ea"/>
              </a:rPr>
              <a:t> </a:t>
            </a:r>
            <a:r>
              <a:rPr lang="en-GB" altLang="en-US" b="1" i="1" dirty="0" smtClean="0">
                <a:ea typeface="+mj-ea"/>
              </a:rPr>
              <a:t>Main </a:t>
            </a:r>
            <a:r>
              <a:rPr lang="en-GB" altLang="en-US" b="1" i="1" dirty="0">
                <a:ea typeface="+mj-ea"/>
              </a:rPr>
              <a:t>characteristics of </a:t>
            </a:r>
            <a:r>
              <a:rPr lang="en-GB" altLang="en-US" b="1" i="1" dirty="0" smtClean="0">
                <a:ea typeface="+mj-ea"/>
              </a:rPr>
              <a:t>the agricultural sector by </a:t>
            </a:r>
            <a:r>
              <a:rPr lang="en-GB" altLang="en-US" b="1" i="1" dirty="0">
                <a:ea typeface="+mj-ea"/>
              </a:rPr>
              <a:t>administrative </a:t>
            </a:r>
            <a:r>
              <a:rPr lang="en-GB" altLang="en-US" b="1" i="1" dirty="0" smtClean="0">
                <a:ea typeface="+mj-ea"/>
              </a:rPr>
              <a:t>districts:</a:t>
            </a:r>
            <a:endParaRPr lang="es-ES" b="1" i="1" dirty="0">
              <a:ea typeface="+mj-ea"/>
            </a:endParaRPr>
          </a:p>
        </p:txBody>
      </p:sp>
      <p:sp>
        <p:nvSpPr>
          <p:cNvPr id="5" name="Slide Number Placeholder 4"/>
          <p:cNvSpPr>
            <a:spLocks noGrp="1"/>
          </p:cNvSpPr>
          <p:nvPr>
            <p:ph type="sldNum" sz="quarter" idx="12"/>
          </p:nvPr>
        </p:nvSpPr>
        <p:spPr/>
        <p:txBody>
          <a:bodyPr/>
          <a:lstStyle/>
          <a:p>
            <a:pPr>
              <a:defRPr/>
            </a:pPr>
            <a:fld id="{295C7970-528A-4E6B-9828-E035C7872C03}" type="slidenum">
              <a:rPr lang="en-GB" smtClean="0"/>
              <a:pPr>
                <a:defRPr/>
              </a:pPr>
              <a:t>34</a:t>
            </a:fld>
            <a:endParaRPr lang="en-GB"/>
          </a:p>
        </p:txBody>
      </p:sp>
      <p:graphicFrame>
        <p:nvGraphicFramePr>
          <p:cNvPr id="7" name="Table 6"/>
          <p:cNvGraphicFramePr>
            <a:graphicFrameLocks noGrp="1"/>
          </p:cNvGraphicFramePr>
          <p:nvPr>
            <p:extLst>
              <p:ext uri="{D42A27DB-BD31-4B8C-83A1-F6EECF244321}">
                <p14:modId xmlns:p14="http://schemas.microsoft.com/office/powerpoint/2010/main" val="3269087930"/>
              </p:ext>
            </p:extLst>
          </p:nvPr>
        </p:nvGraphicFramePr>
        <p:xfrm>
          <a:off x="1043608" y="2276871"/>
          <a:ext cx="8027240" cy="4552996"/>
        </p:xfrm>
        <a:graphic>
          <a:graphicData uri="http://schemas.openxmlformats.org/drawingml/2006/table">
            <a:tbl>
              <a:tblPr firstRow="1" firstCol="1" bandRow="1">
                <a:tableStyleId>{5C22544A-7EE6-4342-B048-85BDC9FD1C3A}</a:tableStyleId>
              </a:tblPr>
              <a:tblGrid>
                <a:gridCol w="8027240"/>
              </a:tblGrid>
              <a:tr h="240994">
                <a:tc>
                  <a:txBody>
                    <a:bodyPr/>
                    <a:lstStyle/>
                    <a:p>
                      <a:pPr marL="342900" lvl="0" indent="-342900" algn="just">
                        <a:lnSpc>
                          <a:spcPct val="115000"/>
                        </a:lnSpc>
                        <a:spcAft>
                          <a:spcPts val="0"/>
                        </a:spcAft>
                        <a:buFont typeface="Wingdings" panose="05000000000000000000" pitchFamily="2" charset="2"/>
                        <a:buChar char="q"/>
                      </a:pPr>
                      <a:r>
                        <a:rPr lang="en-GB" sz="1400" dirty="0">
                          <a:effectLst/>
                        </a:rPr>
                        <a:t>Total Household members in holdings</a:t>
                      </a:r>
                      <a:endParaRPr lang="en-GB"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6923" marR="66923" marT="0" marB="0" anchor="b"/>
                </a:tc>
              </a:tr>
              <a:tr h="240994">
                <a:tc>
                  <a:txBody>
                    <a:bodyPr/>
                    <a:lstStyle/>
                    <a:p>
                      <a:pPr marL="342900" lvl="0" indent="-342900" algn="just">
                        <a:lnSpc>
                          <a:spcPct val="115000"/>
                        </a:lnSpc>
                        <a:spcAft>
                          <a:spcPts val="0"/>
                        </a:spcAft>
                        <a:buFont typeface="Wingdings" panose="05000000000000000000" pitchFamily="2" charset="2"/>
                        <a:buChar char="q"/>
                      </a:pPr>
                      <a:r>
                        <a:rPr lang="en-GB" sz="1400" dirty="0">
                          <a:effectLst/>
                        </a:rPr>
                        <a:t>Average Size of Holder's Household</a:t>
                      </a:r>
                      <a:endParaRPr lang="en-GB"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6923" marR="66923" marT="0" marB="0" anchor="b"/>
                </a:tc>
              </a:tr>
              <a:tr h="240994">
                <a:tc>
                  <a:txBody>
                    <a:bodyPr/>
                    <a:lstStyle/>
                    <a:p>
                      <a:pPr marL="342900" lvl="0" indent="-342900" algn="just">
                        <a:lnSpc>
                          <a:spcPct val="115000"/>
                        </a:lnSpc>
                        <a:spcAft>
                          <a:spcPts val="0"/>
                        </a:spcAft>
                        <a:buFont typeface="Wingdings" panose="05000000000000000000" pitchFamily="2" charset="2"/>
                        <a:buChar char="q"/>
                      </a:pPr>
                      <a:r>
                        <a:rPr lang="en-GB" sz="1400">
                          <a:effectLst/>
                        </a:rPr>
                        <a:t>Number of Holdings (Landless included)</a:t>
                      </a:r>
                      <a:endParaRPr lang="en-GB"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66923" marR="66923" marT="0" marB="0" anchor="b"/>
                </a:tc>
              </a:tr>
              <a:tr h="240994">
                <a:tc>
                  <a:txBody>
                    <a:bodyPr/>
                    <a:lstStyle/>
                    <a:p>
                      <a:pPr marL="342900" lvl="0" indent="-342900" algn="just">
                        <a:lnSpc>
                          <a:spcPct val="115000"/>
                        </a:lnSpc>
                        <a:spcAft>
                          <a:spcPts val="0"/>
                        </a:spcAft>
                        <a:buFont typeface="Wingdings" panose="05000000000000000000" pitchFamily="2" charset="2"/>
                        <a:buChar char="q"/>
                      </a:pPr>
                      <a:r>
                        <a:rPr lang="en-GB" sz="1400">
                          <a:effectLst/>
                        </a:rPr>
                        <a:t>Number of Holdings with Land</a:t>
                      </a:r>
                      <a:endParaRPr lang="en-GB"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66923" marR="66923" marT="0" marB="0" anchor="b"/>
                </a:tc>
              </a:tr>
              <a:tr h="240994">
                <a:tc>
                  <a:txBody>
                    <a:bodyPr/>
                    <a:lstStyle/>
                    <a:p>
                      <a:pPr marL="342900" lvl="0" indent="-342900" algn="just">
                        <a:lnSpc>
                          <a:spcPct val="115000"/>
                        </a:lnSpc>
                        <a:spcAft>
                          <a:spcPts val="0"/>
                        </a:spcAft>
                        <a:buFont typeface="Wingdings" panose="05000000000000000000" pitchFamily="2" charset="2"/>
                        <a:buChar char="q"/>
                      </a:pPr>
                      <a:r>
                        <a:rPr lang="en-GB" sz="1400" dirty="0">
                          <a:effectLst/>
                        </a:rPr>
                        <a:t>Total Holding Area (acres)</a:t>
                      </a:r>
                      <a:endParaRPr lang="en-GB"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6923" marR="66923" marT="0" marB="0" anchor="b"/>
                </a:tc>
              </a:tr>
              <a:tr h="240994">
                <a:tc>
                  <a:txBody>
                    <a:bodyPr/>
                    <a:lstStyle/>
                    <a:p>
                      <a:pPr marL="342900" lvl="0" indent="-342900" algn="just">
                        <a:lnSpc>
                          <a:spcPct val="115000"/>
                        </a:lnSpc>
                        <a:spcAft>
                          <a:spcPts val="0"/>
                        </a:spcAft>
                        <a:buFont typeface="Wingdings" panose="05000000000000000000" pitchFamily="2" charset="2"/>
                        <a:buChar char="q"/>
                      </a:pPr>
                      <a:r>
                        <a:rPr lang="en-GB" sz="1400">
                          <a:effectLst/>
                        </a:rPr>
                        <a:t>Average Size of Holdings (acres)</a:t>
                      </a:r>
                      <a:endParaRPr lang="en-GB"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66923" marR="66923" marT="0" marB="0" anchor="b"/>
                </a:tc>
              </a:tr>
              <a:tr h="264856">
                <a:tc>
                  <a:txBody>
                    <a:bodyPr/>
                    <a:lstStyle/>
                    <a:p>
                      <a:pPr marL="342900" lvl="0" indent="-342900" algn="just">
                        <a:lnSpc>
                          <a:spcPct val="115000"/>
                        </a:lnSpc>
                        <a:spcAft>
                          <a:spcPts val="0"/>
                        </a:spcAft>
                        <a:buFont typeface="Wingdings" panose="05000000000000000000" pitchFamily="2" charset="2"/>
                        <a:buChar char="q"/>
                      </a:pPr>
                      <a:r>
                        <a:rPr lang="en-GB" sz="1400">
                          <a:effectLst/>
                        </a:rPr>
                        <a:t>Number of Female Holders (Individual Holdings)</a:t>
                      </a:r>
                      <a:endParaRPr lang="en-GB"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66923" marR="66923" marT="0" marB="0" anchor="b"/>
                </a:tc>
              </a:tr>
              <a:tr h="264856">
                <a:tc>
                  <a:txBody>
                    <a:bodyPr/>
                    <a:lstStyle/>
                    <a:p>
                      <a:pPr marL="342900" lvl="0" indent="-342900" algn="just">
                        <a:lnSpc>
                          <a:spcPct val="115000"/>
                        </a:lnSpc>
                        <a:spcAft>
                          <a:spcPts val="0"/>
                        </a:spcAft>
                        <a:buFont typeface="Wingdings" panose="05000000000000000000" pitchFamily="2" charset="2"/>
                        <a:buChar char="q"/>
                      </a:pPr>
                      <a:r>
                        <a:rPr lang="en-GB" sz="1400">
                          <a:effectLst/>
                        </a:rPr>
                        <a:t>Number of Male Holders (Individual Holdings)</a:t>
                      </a:r>
                      <a:endParaRPr lang="en-GB"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66923" marR="66923" marT="0" marB="0" anchor="b"/>
                </a:tc>
              </a:tr>
              <a:tr h="264856">
                <a:tc>
                  <a:txBody>
                    <a:bodyPr/>
                    <a:lstStyle/>
                    <a:p>
                      <a:pPr marL="342900" lvl="0" indent="-342900" algn="just">
                        <a:lnSpc>
                          <a:spcPct val="115000"/>
                        </a:lnSpc>
                        <a:spcAft>
                          <a:spcPts val="0"/>
                        </a:spcAft>
                        <a:buFont typeface="Wingdings" panose="05000000000000000000" pitchFamily="2" charset="2"/>
                        <a:buChar char="q"/>
                      </a:pPr>
                      <a:r>
                        <a:rPr lang="en-GB" sz="1400" dirty="0">
                          <a:effectLst/>
                        </a:rPr>
                        <a:t>Median Age of Female Holders (Individual Holders)</a:t>
                      </a:r>
                      <a:endParaRPr lang="en-GB"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6923" marR="66923" marT="0" marB="0" anchor="b"/>
                </a:tc>
              </a:tr>
              <a:tr h="264856">
                <a:tc>
                  <a:txBody>
                    <a:bodyPr/>
                    <a:lstStyle/>
                    <a:p>
                      <a:pPr marL="342900" lvl="0" indent="-342900" algn="just">
                        <a:lnSpc>
                          <a:spcPct val="115000"/>
                        </a:lnSpc>
                        <a:spcAft>
                          <a:spcPts val="0"/>
                        </a:spcAft>
                        <a:buFont typeface="Wingdings" panose="05000000000000000000" pitchFamily="2" charset="2"/>
                        <a:buChar char="q"/>
                      </a:pPr>
                      <a:r>
                        <a:rPr lang="en-GB" sz="1400" dirty="0">
                          <a:effectLst/>
                        </a:rPr>
                        <a:t>Median Age of Male Holders  (Individual Holders)</a:t>
                      </a:r>
                      <a:endParaRPr lang="en-GB"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6923" marR="66923" marT="0" marB="0" anchor="b"/>
                </a:tc>
              </a:tr>
              <a:tr h="240994">
                <a:tc>
                  <a:txBody>
                    <a:bodyPr/>
                    <a:lstStyle/>
                    <a:p>
                      <a:pPr marL="342900" lvl="0" indent="-342900" algn="just">
                        <a:lnSpc>
                          <a:spcPct val="115000"/>
                        </a:lnSpc>
                        <a:spcAft>
                          <a:spcPts val="0"/>
                        </a:spcAft>
                        <a:buFont typeface="Wingdings" panose="05000000000000000000" pitchFamily="2" charset="2"/>
                        <a:buChar char="q"/>
                      </a:pPr>
                      <a:r>
                        <a:rPr lang="en-GB" sz="1400" dirty="0">
                          <a:effectLst/>
                        </a:rPr>
                        <a:t>Number of Parcels</a:t>
                      </a:r>
                      <a:endParaRPr lang="en-GB"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6923" marR="66923" marT="0" marB="0" anchor="b"/>
                </a:tc>
              </a:tr>
              <a:tr h="240994">
                <a:tc>
                  <a:txBody>
                    <a:bodyPr/>
                    <a:lstStyle/>
                    <a:p>
                      <a:pPr marL="342900" lvl="0" indent="-342900" algn="just">
                        <a:lnSpc>
                          <a:spcPct val="115000"/>
                        </a:lnSpc>
                        <a:spcAft>
                          <a:spcPts val="0"/>
                        </a:spcAft>
                        <a:buFont typeface="Wingdings" panose="05000000000000000000" pitchFamily="2" charset="2"/>
                        <a:buChar char="q"/>
                      </a:pPr>
                      <a:r>
                        <a:rPr lang="en-GB" sz="1400">
                          <a:effectLst/>
                        </a:rPr>
                        <a:t>Average Number of Parcels per Holding</a:t>
                      </a:r>
                      <a:endParaRPr lang="en-GB"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66923" marR="66923" marT="0" marB="0" anchor="b"/>
                </a:tc>
              </a:tr>
              <a:tr h="264856">
                <a:tc>
                  <a:txBody>
                    <a:bodyPr/>
                    <a:lstStyle/>
                    <a:p>
                      <a:pPr marL="342900" lvl="0" indent="-342900" algn="just">
                        <a:lnSpc>
                          <a:spcPct val="115000"/>
                        </a:lnSpc>
                        <a:spcAft>
                          <a:spcPts val="0"/>
                        </a:spcAft>
                        <a:buFont typeface="Wingdings" panose="05000000000000000000" pitchFamily="2" charset="2"/>
                        <a:buChar char="q"/>
                      </a:pPr>
                      <a:r>
                        <a:rPr lang="en-GB" sz="1400" dirty="0">
                          <a:effectLst/>
                        </a:rPr>
                        <a:t>Number of Holdings with Agricultural Land</a:t>
                      </a:r>
                      <a:endParaRPr lang="en-GB"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6923" marR="66923" marT="0" marB="0" anchor="b"/>
                </a:tc>
              </a:tr>
              <a:tr h="240994">
                <a:tc>
                  <a:txBody>
                    <a:bodyPr/>
                    <a:lstStyle/>
                    <a:p>
                      <a:pPr marL="342900" lvl="0" indent="-342900" algn="just">
                        <a:lnSpc>
                          <a:spcPct val="115000"/>
                        </a:lnSpc>
                        <a:spcAft>
                          <a:spcPts val="0"/>
                        </a:spcAft>
                        <a:buFont typeface="Wingdings" panose="05000000000000000000" pitchFamily="2" charset="2"/>
                        <a:buChar char="q"/>
                      </a:pPr>
                      <a:r>
                        <a:rPr lang="en-GB" sz="1400" dirty="0">
                          <a:effectLst/>
                        </a:rPr>
                        <a:t>Total Agricultural Land (acres)</a:t>
                      </a:r>
                      <a:endParaRPr lang="en-GB"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6923" marR="66923" marT="0" marB="0" anchor="b"/>
                </a:tc>
              </a:tr>
              <a:tr h="264856">
                <a:tc>
                  <a:txBody>
                    <a:bodyPr/>
                    <a:lstStyle/>
                    <a:p>
                      <a:pPr marL="342900" lvl="0" indent="-342900" algn="just">
                        <a:lnSpc>
                          <a:spcPct val="115000"/>
                        </a:lnSpc>
                        <a:spcAft>
                          <a:spcPts val="0"/>
                        </a:spcAft>
                        <a:buFont typeface="Wingdings" panose="05000000000000000000" pitchFamily="2" charset="2"/>
                        <a:buChar char="q"/>
                      </a:pPr>
                      <a:r>
                        <a:rPr lang="en-GB" sz="1400">
                          <a:effectLst/>
                        </a:rPr>
                        <a:t>Average Agricultural Area per Holding with Agricultural Land</a:t>
                      </a:r>
                      <a:endParaRPr lang="en-GB"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66923" marR="66923" marT="0" marB="0" anchor="b"/>
                </a:tc>
              </a:tr>
              <a:tr h="240994">
                <a:tc>
                  <a:txBody>
                    <a:bodyPr/>
                    <a:lstStyle/>
                    <a:p>
                      <a:pPr marL="342900" lvl="0" indent="-342900" algn="just">
                        <a:lnSpc>
                          <a:spcPct val="115000"/>
                        </a:lnSpc>
                        <a:spcAft>
                          <a:spcPts val="0"/>
                        </a:spcAft>
                        <a:buFont typeface="Wingdings" panose="05000000000000000000" pitchFamily="2" charset="2"/>
                        <a:buChar char="q"/>
                      </a:pPr>
                      <a:r>
                        <a:rPr lang="en-GB" sz="1400" dirty="0">
                          <a:effectLst/>
                        </a:rPr>
                        <a:t>Number of Holdings with Cropland Area</a:t>
                      </a:r>
                      <a:endParaRPr lang="en-GB"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6923" marR="66923" marT="0" marB="0" anchor="b"/>
                </a:tc>
              </a:tr>
              <a:tr h="240994">
                <a:tc>
                  <a:txBody>
                    <a:bodyPr/>
                    <a:lstStyle/>
                    <a:p>
                      <a:pPr marL="342900" lvl="0" indent="-342900" algn="just">
                        <a:lnSpc>
                          <a:spcPct val="115000"/>
                        </a:lnSpc>
                        <a:spcAft>
                          <a:spcPts val="0"/>
                        </a:spcAft>
                        <a:buFont typeface="Wingdings" panose="05000000000000000000" pitchFamily="2" charset="2"/>
                        <a:buChar char="q"/>
                      </a:pPr>
                      <a:r>
                        <a:rPr lang="en-GB" sz="1400">
                          <a:effectLst/>
                        </a:rPr>
                        <a:t>Total Cropland Area</a:t>
                      </a:r>
                      <a:endParaRPr lang="en-GB"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66923" marR="66923" marT="0" marB="0" anchor="b"/>
                </a:tc>
              </a:tr>
              <a:tr h="264856">
                <a:tc>
                  <a:txBody>
                    <a:bodyPr/>
                    <a:lstStyle/>
                    <a:p>
                      <a:pPr marL="342900" lvl="0" indent="-342900" algn="just">
                        <a:lnSpc>
                          <a:spcPct val="115000"/>
                        </a:lnSpc>
                        <a:spcAft>
                          <a:spcPts val="0"/>
                        </a:spcAft>
                        <a:buFont typeface="Wingdings" panose="05000000000000000000" pitchFamily="2" charset="2"/>
                        <a:buChar char="q"/>
                      </a:pPr>
                      <a:r>
                        <a:rPr lang="en-GB" sz="1400" dirty="0">
                          <a:effectLst/>
                        </a:rPr>
                        <a:t>Average Cropland Area per Holding with Cropland</a:t>
                      </a:r>
                      <a:endParaRPr lang="en-GB"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6923" marR="66923" marT="0" marB="0" anchor="b"/>
                </a:tc>
              </a:tr>
            </a:tbl>
          </a:graphicData>
        </a:graphic>
      </p:graphicFrame>
    </p:spTree>
    <p:extLst>
      <p:ext uri="{BB962C8B-B14F-4D97-AF65-F5344CB8AC3E}">
        <p14:creationId xmlns:p14="http://schemas.microsoft.com/office/powerpoint/2010/main" val="3784922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63888" y="116632"/>
            <a:ext cx="5506960" cy="720080"/>
          </a:xfrm>
        </p:spPr>
        <p:txBody>
          <a:bodyPr>
            <a:normAutofit fontScale="90000"/>
          </a:bodyPr>
          <a:lstStyle/>
          <a:p>
            <a:r>
              <a:rPr lang="es-ES" b="1" dirty="0"/>
              <a:t>Country </a:t>
            </a:r>
            <a:r>
              <a:rPr lang="en-US" b="1" dirty="0" smtClean="0"/>
              <a:t>examples (</a:t>
            </a:r>
            <a:r>
              <a:rPr lang="en-US" b="1" dirty="0" err="1" smtClean="0"/>
              <a:t>contd</a:t>
            </a:r>
            <a:r>
              <a:rPr lang="en-US" b="1" dirty="0" smtClean="0"/>
              <a:t>)</a:t>
            </a:r>
            <a:endParaRPr lang="en-US" b="1" dirty="0"/>
          </a:p>
        </p:txBody>
      </p:sp>
      <p:sp>
        <p:nvSpPr>
          <p:cNvPr id="3" name="2 Marcador de contenido"/>
          <p:cNvSpPr>
            <a:spLocks noGrp="1"/>
          </p:cNvSpPr>
          <p:nvPr>
            <p:ph idx="1"/>
          </p:nvPr>
        </p:nvSpPr>
        <p:spPr>
          <a:xfrm>
            <a:off x="971600" y="1196752"/>
            <a:ext cx="7704856" cy="5661248"/>
          </a:xfrm>
        </p:spPr>
        <p:txBody>
          <a:bodyPr>
            <a:normAutofit/>
          </a:bodyPr>
          <a:lstStyle/>
          <a:p>
            <a:pPr>
              <a:buNone/>
            </a:pPr>
            <a:r>
              <a:rPr lang="en-US" sz="2800" b="1" dirty="0">
                <a:solidFill>
                  <a:srgbClr val="0070C0"/>
                </a:solidFill>
                <a:ea typeface="+mj-ea"/>
              </a:rPr>
              <a:t>Saint </a:t>
            </a:r>
            <a:r>
              <a:rPr lang="en-US" sz="2800" b="1" dirty="0" smtClean="0">
                <a:solidFill>
                  <a:srgbClr val="0070C0"/>
                </a:solidFill>
                <a:ea typeface="+mj-ea"/>
              </a:rPr>
              <a:t>Lucia: Agricultural </a:t>
            </a:r>
            <a:r>
              <a:rPr lang="en-US" sz="2800" b="1" dirty="0">
                <a:solidFill>
                  <a:srgbClr val="0070C0"/>
                </a:solidFill>
                <a:ea typeface="+mj-ea"/>
              </a:rPr>
              <a:t>Census 2007</a:t>
            </a:r>
          </a:p>
          <a:p>
            <a:pPr>
              <a:spcBef>
                <a:spcPts val="0"/>
              </a:spcBef>
              <a:buFont typeface="Arial" panose="020B0604020202020204" pitchFamily="34" charset="0"/>
              <a:buChar char="•"/>
            </a:pPr>
            <a:r>
              <a:rPr lang="en-GB" b="1" i="1" dirty="0" smtClean="0"/>
              <a:t>A </a:t>
            </a:r>
            <a:r>
              <a:rPr lang="en-GB" b="1" i="1" dirty="0"/>
              <a:t>classification of tables according to the main classification </a:t>
            </a:r>
            <a:r>
              <a:rPr lang="en-GB" b="1" i="1" dirty="0" smtClean="0"/>
              <a:t>variable</a:t>
            </a:r>
            <a:r>
              <a:rPr lang="en-GB" altLang="en-US" dirty="0" smtClean="0">
                <a:ea typeface="+mj-ea"/>
              </a:rPr>
              <a:t>:</a:t>
            </a:r>
            <a:endParaRPr lang="es-ES" dirty="0">
              <a:ea typeface="+mj-ea"/>
            </a:endParaRPr>
          </a:p>
        </p:txBody>
      </p:sp>
      <p:sp>
        <p:nvSpPr>
          <p:cNvPr id="5" name="Slide Number Placeholder 4"/>
          <p:cNvSpPr>
            <a:spLocks noGrp="1"/>
          </p:cNvSpPr>
          <p:nvPr>
            <p:ph type="sldNum" sz="quarter" idx="12"/>
          </p:nvPr>
        </p:nvSpPr>
        <p:spPr/>
        <p:txBody>
          <a:bodyPr/>
          <a:lstStyle/>
          <a:p>
            <a:pPr>
              <a:defRPr/>
            </a:pPr>
            <a:fld id="{295C7970-528A-4E6B-9828-E035C7872C03}" type="slidenum">
              <a:rPr lang="en-GB" smtClean="0"/>
              <a:pPr>
                <a:defRPr/>
              </a:pPr>
              <a:t>35</a:t>
            </a:fld>
            <a:endParaRPr lang="en-GB"/>
          </a:p>
        </p:txBody>
      </p:sp>
      <p:graphicFrame>
        <p:nvGraphicFramePr>
          <p:cNvPr id="7" name="Table 6"/>
          <p:cNvGraphicFramePr>
            <a:graphicFrameLocks noGrp="1"/>
          </p:cNvGraphicFramePr>
          <p:nvPr>
            <p:extLst>
              <p:ext uri="{D42A27DB-BD31-4B8C-83A1-F6EECF244321}">
                <p14:modId xmlns:p14="http://schemas.microsoft.com/office/powerpoint/2010/main" val="2719777944"/>
              </p:ext>
            </p:extLst>
          </p:nvPr>
        </p:nvGraphicFramePr>
        <p:xfrm>
          <a:off x="1115616" y="1988836"/>
          <a:ext cx="7955232" cy="4814664"/>
        </p:xfrm>
        <a:graphic>
          <a:graphicData uri="http://schemas.openxmlformats.org/drawingml/2006/table">
            <a:tbl>
              <a:tblPr firstRow="1" firstCol="1" bandRow="1">
                <a:tableStyleId>{5C22544A-7EE6-4342-B048-85BDC9FD1C3A}</a:tableStyleId>
              </a:tblPr>
              <a:tblGrid>
                <a:gridCol w="7955232"/>
              </a:tblGrid>
              <a:tr h="288036">
                <a:tc>
                  <a:txBody>
                    <a:bodyPr/>
                    <a:lstStyle/>
                    <a:p>
                      <a:pPr marL="450850" lvl="2" indent="-365125" algn="l" rtl="0" eaLnBrk="1" hangingPunct="1">
                        <a:buFont typeface="Wingdings" panose="05000000000000000000" pitchFamily="2" charset="2"/>
                        <a:buChar char="q"/>
                      </a:pPr>
                      <a:r>
                        <a:rPr lang="en-GB" sz="1600" b="1" kern="1200" dirty="0" smtClean="0">
                          <a:solidFill>
                            <a:schemeClr val="lt1"/>
                          </a:solidFill>
                          <a:effectLst/>
                          <a:latin typeface="+mn-lt"/>
                          <a:ea typeface="+mn-ea"/>
                          <a:cs typeface="+mn-cs"/>
                        </a:rPr>
                        <a:t>A. Tables – General Tables at Administrative District Level (58 tables)</a:t>
                      </a:r>
                    </a:p>
                    <a:p>
                      <a:pPr marL="450850" lvl="2" indent="-365125" algn="l" rtl="0" eaLnBrk="1" hangingPunct="1">
                        <a:buFont typeface="Wingdings" panose="05000000000000000000" pitchFamily="2" charset="2"/>
                        <a:buChar char="q"/>
                      </a:pPr>
                      <a:endParaRPr lang="en-GB" sz="1600" b="1" kern="1200" dirty="0">
                        <a:solidFill>
                          <a:schemeClr val="lt1"/>
                        </a:solidFill>
                        <a:effectLst/>
                        <a:latin typeface="+mn-lt"/>
                        <a:ea typeface="+mn-ea"/>
                        <a:cs typeface="+mn-cs"/>
                      </a:endParaRPr>
                    </a:p>
                  </a:txBody>
                  <a:tcPr marL="66923" marR="66923" marT="0" marB="0" anchor="b"/>
                </a:tc>
              </a:tr>
              <a:tr h="288032">
                <a:tc>
                  <a:txBody>
                    <a:bodyPr/>
                    <a:lstStyle/>
                    <a:p>
                      <a:pPr marL="450850" lvl="2" indent="-365125" algn="l" rtl="0" eaLnBrk="1" hangingPunct="1">
                        <a:buFont typeface="Wingdings" panose="05000000000000000000" pitchFamily="2" charset="2"/>
                        <a:buChar char="q"/>
                      </a:pPr>
                      <a:r>
                        <a:rPr lang="en-GB" sz="1600" b="1" kern="1200" dirty="0" smtClean="0">
                          <a:solidFill>
                            <a:schemeClr val="lt1"/>
                          </a:solidFill>
                          <a:effectLst/>
                          <a:latin typeface="+mn-lt"/>
                          <a:ea typeface="+mn-ea"/>
                          <a:cs typeface="+mn-cs"/>
                        </a:rPr>
                        <a:t>B. Tables – Cross Tables at National Level:</a:t>
                      </a:r>
                    </a:p>
                    <a:p>
                      <a:pPr marL="450850" lvl="2" indent="-365125" algn="l" rtl="0" eaLnBrk="1" hangingPunct="1">
                        <a:buFont typeface="Wingdings" panose="05000000000000000000" pitchFamily="2" charset="2"/>
                        <a:buChar char="q"/>
                      </a:pPr>
                      <a:endParaRPr lang="en-GB" sz="1600" b="1" kern="1200" dirty="0">
                        <a:solidFill>
                          <a:schemeClr val="lt1"/>
                        </a:solidFill>
                        <a:effectLst/>
                        <a:latin typeface="+mn-lt"/>
                        <a:ea typeface="+mn-ea"/>
                        <a:cs typeface="+mn-cs"/>
                      </a:endParaRPr>
                    </a:p>
                  </a:txBody>
                  <a:tcPr marL="66923" marR="66923" marT="0" marB="0" anchor="b"/>
                </a:tc>
              </a:tr>
              <a:tr h="444341">
                <a:tc>
                  <a:txBody>
                    <a:bodyPr/>
                    <a:lstStyle/>
                    <a:p>
                      <a:pPr marL="804863" lvl="3" indent="-354013">
                        <a:buFont typeface="Wingdings" panose="05000000000000000000" pitchFamily="2" charset="2"/>
                        <a:buChar char="v"/>
                      </a:pPr>
                      <a:r>
                        <a:rPr lang="en-GB" sz="1600" b="1" kern="1200" dirty="0" smtClean="0">
                          <a:solidFill>
                            <a:schemeClr val="lt1"/>
                          </a:solidFill>
                          <a:effectLst/>
                          <a:latin typeface="+mn-lt"/>
                          <a:ea typeface="+mn-ea"/>
                          <a:cs typeface="+mn-cs"/>
                        </a:rPr>
                        <a:t>B1 - Main Classification Criterion: Total Holding Area and Agricultural Area (44 tables)</a:t>
                      </a:r>
                      <a:endParaRPr lang="en-GB" sz="1800" b="1" kern="1200" dirty="0">
                        <a:solidFill>
                          <a:schemeClr val="lt1"/>
                        </a:solidFill>
                        <a:effectLst/>
                        <a:latin typeface="+mn-lt"/>
                        <a:ea typeface="+mn-ea"/>
                        <a:cs typeface="+mn-cs"/>
                      </a:endParaRPr>
                    </a:p>
                  </a:txBody>
                  <a:tcPr marL="66923" marR="66923" marT="0" marB="0" anchor="b"/>
                </a:tc>
              </a:tr>
              <a:tr h="444341">
                <a:tc>
                  <a:txBody>
                    <a:bodyPr/>
                    <a:lstStyle/>
                    <a:p>
                      <a:pPr marL="804863" lvl="3" indent="-354013" algn="l" rtl="0" eaLnBrk="1" hangingPunct="1">
                        <a:buFont typeface="Wingdings" panose="05000000000000000000" pitchFamily="2" charset="2"/>
                        <a:buChar char="v"/>
                      </a:pPr>
                      <a:r>
                        <a:rPr lang="en-GB" sz="1600" b="1" kern="1200" dirty="0" smtClean="0">
                          <a:solidFill>
                            <a:schemeClr val="lt1"/>
                          </a:solidFill>
                          <a:effectLst/>
                          <a:latin typeface="+mn-lt"/>
                          <a:ea typeface="+mn-ea"/>
                          <a:cs typeface="+mn-cs"/>
                        </a:rPr>
                        <a:t>B2 - Main Classification Criterion: Cropland (12 tables) </a:t>
                      </a:r>
                      <a:endParaRPr lang="en-GB" sz="1600" b="1" kern="1200" dirty="0">
                        <a:solidFill>
                          <a:schemeClr val="lt1"/>
                        </a:solidFill>
                        <a:effectLst/>
                        <a:latin typeface="+mn-lt"/>
                        <a:ea typeface="+mn-ea"/>
                        <a:cs typeface="+mn-cs"/>
                      </a:endParaRPr>
                    </a:p>
                  </a:txBody>
                  <a:tcPr marL="66923" marR="66923" marT="0" marB="0" anchor="b"/>
                </a:tc>
              </a:tr>
              <a:tr h="444341">
                <a:tc>
                  <a:txBody>
                    <a:bodyPr/>
                    <a:lstStyle/>
                    <a:p>
                      <a:pPr marL="804863" lvl="3" indent="-354013" algn="l" rtl="0" eaLnBrk="1" hangingPunct="1">
                        <a:buFont typeface="Wingdings" panose="05000000000000000000" pitchFamily="2" charset="2"/>
                        <a:buChar char="v"/>
                      </a:pPr>
                      <a:r>
                        <a:rPr lang="en-GB" sz="1600" b="1" kern="1200" smtClean="0">
                          <a:solidFill>
                            <a:schemeClr val="lt1"/>
                          </a:solidFill>
                          <a:effectLst/>
                          <a:latin typeface="+mn-lt"/>
                          <a:ea typeface="+mn-ea"/>
                          <a:cs typeface="+mn-cs"/>
                        </a:rPr>
                        <a:t>B3 - Main Classification Criterion: Number of Permanent Workers (54 tables)</a:t>
                      </a:r>
                      <a:endParaRPr lang="en-GB" sz="1600" b="1" kern="1200" dirty="0">
                        <a:solidFill>
                          <a:schemeClr val="lt1"/>
                        </a:solidFill>
                        <a:effectLst/>
                        <a:latin typeface="+mn-lt"/>
                        <a:ea typeface="+mn-ea"/>
                        <a:cs typeface="+mn-cs"/>
                      </a:endParaRPr>
                    </a:p>
                  </a:txBody>
                  <a:tcPr marL="66923" marR="66923" marT="0" marB="0" anchor="b"/>
                </a:tc>
              </a:tr>
              <a:tr h="308491">
                <a:tc>
                  <a:txBody>
                    <a:bodyPr/>
                    <a:lstStyle/>
                    <a:p>
                      <a:pPr marL="804863" lvl="3" indent="-354013" algn="l" rtl="0" eaLnBrk="1" hangingPunct="1">
                        <a:buFont typeface="Wingdings" panose="05000000000000000000" pitchFamily="2" charset="2"/>
                        <a:buChar char="v"/>
                      </a:pPr>
                      <a:r>
                        <a:rPr lang="en-GB" sz="1600" b="1" kern="1200" dirty="0" smtClean="0">
                          <a:solidFill>
                            <a:schemeClr val="lt1"/>
                          </a:solidFill>
                          <a:effectLst/>
                          <a:latin typeface="+mn-lt"/>
                          <a:ea typeface="+mn-ea"/>
                          <a:cs typeface="+mn-cs"/>
                        </a:rPr>
                        <a:t>B4 - Main Classification Criterion: Land Tenure (6 tables)</a:t>
                      </a:r>
                      <a:endParaRPr lang="en-GB" sz="1600" b="1" kern="1200" dirty="0">
                        <a:solidFill>
                          <a:schemeClr val="lt1"/>
                        </a:solidFill>
                        <a:effectLst/>
                        <a:latin typeface="+mn-lt"/>
                        <a:ea typeface="+mn-ea"/>
                        <a:cs typeface="+mn-cs"/>
                      </a:endParaRPr>
                    </a:p>
                  </a:txBody>
                  <a:tcPr marL="66923" marR="66923" marT="0" marB="0" anchor="b"/>
                </a:tc>
              </a:tr>
              <a:tr h="288032">
                <a:tc>
                  <a:txBody>
                    <a:bodyPr/>
                    <a:lstStyle/>
                    <a:p>
                      <a:pPr marL="804863" lvl="3" indent="-354013" algn="l" rtl="0" eaLnBrk="1" hangingPunct="1">
                        <a:buFont typeface="Wingdings" panose="05000000000000000000" pitchFamily="2" charset="2"/>
                        <a:buChar char="v"/>
                      </a:pPr>
                      <a:r>
                        <a:rPr lang="en-GB" sz="1600" b="1" kern="1200" dirty="0" smtClean="0">
                          <a:solidFill>
                            <a:schemeClr val="lt1"/>
                          </a:solidFill>
                          <a:effectLst/>
                          <a:latin typeface="+mn-lt"/>
                          <a:ea typeface="+mn-ea"/>
                          <a:cs typeface="+mn-cs"/>
                        </a:rPr>
                        <a:t>B5 - Main Classification Criterion: Legal Status (4 tables)</a:t>
                      </a:r>
                      <a:endParaRPr lang="en-GB" sz="1600" b="1" kern="1200" dirty="0">
                        <a:solidFill>
                          <a:schemeClr val="lt1"/>
                        </a:solidFill>
                        <a:effectLst/>
                        <a:latin typeface="+mn-lt"/>
                        <a:ea typeface="+mn-ea"/>
                        <a:cs typeface="+mn-cs"/>
                      </a:endParaRPr>
                    </a:p>
                  </a:txBody>
                  <a:tcPr marL="66923" marR="66923" marT="0" marB="0" anchor="b"/>
                </a:tc>
              </a:tr>
              <a:tr h="360040">
                <a:tc>
                  <a:txBody>
                    <a:bodyPr/>
                    <a:lstStyle/>
                    <a:p>
                      <a:pPr marL="804863" lvl="3" indent="-354013" algn="l" rtl="0" eaLnBrk="1" hangingPunct="1">
                        <a:buFont typeface="Wingdings" panose="05000000000000000000" pitchFamily="2" charset="2"/>
                        <a:buChar char="v"/>
                      </a:pPr>
                      <a:r>
                        <a:rPr lang="en-GB" sz="1600" b="1" kern="1200" smtClean="0">
                          <a:solidFill>
                            <a:schemeClr val="lt1"/>
                          </a:solidFill>
                          <a:effectLst/>
                          <a:latin typeface="+mn-lt"/>
                          <a:ea typeface="+mn-ea"/>
                          <a:cs typeface="+mn-cs"/>
                        </a:rPr>
                        <a:t>B6 - Main Classification Criterion: Size of Holder’s Household (2 tables)</a:t>
                      </a:r>
                      <a:endParaRPr lang="en-GB" sz="1600" b="1" kern="1200" dirty="0">
                        <a:solidFill>
                          <a:schemeClr val="lt1"/>
                        </a:solidFill>
                        <a:effectLst/>
                        <a:latin typeface="+mn-lt"/>
                        <a:ea typeface="+mn-ea"/>
                        <a:cs typeface="+mn-cs"/>
                      </a:endParaRPr>
                    </a:p>
                  </a:txBody>
                  <a:tcPr marL="66923" marR="66923" marT="0" marB="0" anchor="b"/>
                </a:tc>
              </a:tr>
              <a:tr h="1460405">
                <a:tc>
                  <a:txBody>
                    <a:bodyPr/>
                    <a:lstStyle/>
                    <a:p>
                      <a:pPr marL="804863" lvl="3" indent="-354013" algn="l" rtl="0" eaLnBrk="1" hangingPunct="1">
                        <a:buFont typeface="Wingdings" panose="05000000000000000000" pitchFamily="2" charset="2"/>
                        <a:buChar char="v"/>
                      </a:pPr>
                      <a:r>
                        <a:rPr lang="en-GB" sz="1600" b="1" kern="1200" dirty="0" smtClean="0">
                          <a:solidFill>
                            <a:schemeClr val="lt1"/>
                          </a:solidFill>
                          <a:effectLst/>
                          <a:latin typeface="+mn-lt"/>
                          <a:ea typeface="+mn-ea"/>
                          <a:cs typeface="+mn-cs"/>
                        </a:rPr>
                        <a:t>B7 - Main Classification Criterion: Sex and Age of Holder (8 tables)</a:t>
                      </a:r>
                    </a:p>
                    <a:p>
                      <a:pPr marL="804863" lvl="3" indent="-354013" algn="l" rtl="0" eaLnBrk="1" hangingPunct="1">
                        <a:buFont typeface="Wingdings" panose="05000000000000000000" pitchFamily="2" charset="2"/>
                        <a:buChar char="v"/>
                      </a:pPr>
                      <a:endParaRPr lang="en-US" sz="1600" b="1" kern="1200" dirty="0" smtClean="0">
                        <a:solidFill>
                          <a:schemeClr val="lt1"/>
                        </a:solidFill>
                        <a:effectLst/>
                        <a:latin typeface="+mn-lt"/>
                        <a:ea typeface="+mn-ea"/>
                        <a:cs typeface="+mn-cs"/>
                      </a:endParaRPr>
                    </a:p>
                    <a:p>
                      <a:pPr marL="450850" marR="0" lvl="3"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600" b="1" kern="1200" dirty="0" smtClean="0">
                          <a:solidFill>
                            <a:schemeClr val="lt1"/>
                          </a:solidFill>
                          <a:effectLst/>
                          <a:latin typeface="+mn-lt"/>
                          <a:ea typeface="+mn-ea"/>
                          <a:cs typeface="+mn-cs"/>
                        </a:rPr>
                        <a:t>Link to  2007 Saint  Lucia Census of Agriculture Final Report: http://www.fao.org/fileadmin/templates/ess/ess_test_folder/World_Census_Agriculture/Country_info_2010/Reports/STL_ENG_REP_2007.pdf</a:t>
                      </a:r>
                    </a:p>
                    <a:p>
                      <a:pPr marL="804863" lvl="3" indent="-354013" algn="l" rtl="0" eaLnBrk="1" hangingPunct="1">
                        <a:buFont typeface="Wingdings" panose="05000000000000000000" pitchFamily="2" charset="2"/>
                        <a:buChar char="v"/>
                      </a:pPr>
                      <a:endParaRPr lang="en-GB" sz="1600" b="1" kern="1200" dirty="0">
                        <a:solidFill>
                          <a:schemeClr val="lt1"/>
                        </a:solidFill>
                        <a:effectLst/>
                        <a:latin typeface="+mn-lt"/>
                        <a:ea typeface="+mn-ea"/>
                        <a:cs typeface="+mn-cs"/>
                      </a:endParaRPr>
                    </a:p>
                  </a:txBody>
                  <a:tcPr marL="66923" marR="66923" marT="0" marB="0" anchor="b"/>
                </a:tc>
              </a:tr>
            </a:tbl>
          </a:graphicData>
        </a:graphic>
      </p:graphicFrame>
    </p:spTree>
    <p:extLst>
      <p:ext uri="{BB962C8B-B14F-4D97-AF65-F5344CB8AC3E}">
        <p14:creationId xmlns:p14="http://schemas.microsoft.com/office/powerpoint/2010/main" val="1616240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971600" y="2420888"/>
            <a:ext cx="7643813" cy="1431032"/>
          </a:xfrm>
        </p:spPr>
        <p:txBody>
          <a:bodyPr>
            <a:noAutofit/>
          </a:bodyPr>
          <a:lstStyle/>
          <a:p>
            <a:pPr eaLnBrk="1" hangingPunct="1">
              <a:buFont typeface="Wingdings" pitchFamily="2" charset="2"/>
              <a:buNone/>
              <a:defRPr/>
            </a:pPr>
            <a:endParaRPr lang="en-US" sz="4400" b="1" dirty="0" smtClean="0">
              <a:solidFill>
                <a:srgbClr val="0070C0"/>
              </a:solidFill>
            </a:endParaRPr>
          </a:p>
          <a:p>
            <a:pPr algn="ctr" eaLnBrk="1" hangingPunct="1">
              <a:buFont typeface="Wingdings" pitchFamily="2" charset="2"/>
              <a:buNone/>
              <a:defRPr/>
            </a:pPr>
            <a:r>
              <a:rPr lang="en-US" sz="4400" b="1" dirty="0" smtClean="0">
                <a:solidFill>
                  <a:srgbClr val="0070C0"/>
                </a:solidFill>
                <a:ea typeface="+mj-ea"/>
              </a:rPr>
              <a:t>THANK  YOU</a:t>
            </a:r>
            <a:endParaRPr lang="ru-RU" sz="4400" b="1" dirty="0" smtClean="0">
              <a:solidFill>
                <a:srgbClr val="0070C0"/>
              </a:solidFill>
              <a:ea typeface="+mj-ea"/>
            </a:endParaRPr>
          </a:p>
        </p:txBody>
      </p:sp>
      <p:sp>
        <p:nvSpPr>
          <p:cNvPr id="2" name="Slide Number Placeholder 1"/>
          <p:cNvSpPr>
            <a:spLocks noGrp="1"/>
          </p:cNvSpPr>
          <p:nvPr>
            <p:ph type="sldNum" sz="quarter" idx="12"/>
          </p:nvPr>
        </p:nvSpPr>
        <p:spPr/>
        <p:txBody>
          <a:bodyPr/>
          <a:lstStyle/>
          <a:p>
            <a:pPr>
              <a:defRPr/>
            </a:pPr>
            <a:fld id="{295C7970-528A-4E6B-9828-E035C7872C03}" type="slidenum">
              <a:rPr lang="en-GB" smtClean="0"/>
              <a:pPr>
                <a:defRPr/>
              </a:pPr>
              <a:t>36</a:t>
            </a:fld>
            <a:endParaRPr lang="en-GB"/>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1115616" y="1556792"/>
            <a:ext cx="7802329" cy="5040560"/>
          </a:xfrm>
        </p:spPr>
        <p:txBody>
          <a:bodyPr>
            <a:normAutofit/>
          </a:bodyPr>
          <a:lstStyle/>
          <a:p>
            <a:pPr marL="82296" indent="0" algn="just">
              <a:buFont typeface="Arial" pitchFamily="34" charset="0"/>
              <a:buChar char="•"/>
            </a:pPr>
            <a:r>
              <a:rPr lang="en-US" altLang="en-US" sz="2000" b="1" dirty="0" smtClean="0"/>
              <a:t>  Coherence </a:t>
            </a:r>
            <a:r>
              <a:rPr lang="en-US" altLang="en-US" sz="2000" b="1" dirty="0"/>
              <a:t>and </a:t>
            </a:r>
            <a:r>
              <a:rPr lang="en-US" altLang="en-US" sz="2000" b="1" dirty="0" smtClean="0"/>
              <a:t>comparability:</a:t>
            </a:r>
          </a:p>
          <a:p>
            <a:pPr marL="452438" lvl="1" indent="-187325" algn="just">
              <a:buFont typeface="Wingdings" pitchFamily="2" charset="2"/>
              <a:buChar char="Ø"/>
            </a:pPr>
            <a:r>
              <a:rPr lang="en-US" altLang="en-US" sz="2000" i="1" dirty="0" smtClean="0"/>
              <a:t>with previous </a:t>
            </a:r>
            <a:r>
              <a:rPr lang="en-US" altLang="en-US" sz="2000" i="1" dirty="0"/>
              <a:t>censuses (when  available)</a:t>
            </a:r>
          </a:p>
          <a:p>
            <a:pPr marL="452438" lvl="1" indent="-187325" algn="just">
              <a:buFont typeface="Wingdings" pitchFamily="2" charset="2"/>
              <a:buChar char="Ø"/>
            </a:pPr>
            <a:r>
              <a:rPr lang="en-US" altLang="en-US" sz="2000" i="1" dirty="0"/>
              <a:t>other statistical data</a:t>
            </a:r>
          </a:p>
          <a:p>
            <a:pPr marL="452438" lvl="1" indent="-187325" algn="just">
              <a:buFont typeface="Wingdings" pitchFamily="2" charset="2"/>
              <a:buChar char="Ø"/>
            </a:pPr>
            <a:r>
              <a:rPr lang="en-US" altLang="en-US" sz="2000" i="1" dirty="0"/>
              <a:t>relevant and reliable administrative data sources (land </a:t>
            </a:r>
            <a:r>
              <a:rPr lang="en-US" altLang="en-US" sz="2000" i="1" dirty="0" smtClean="0"/>
              <a:t>cadaster </a:t>
            </a:r>
            <a:r>
              <a:rPr lang="en-US" altLang="en-US" sz="2000" i="1" dirty="0"/>
              <a:t>information, agricultural machinery, organic farming, etc</a:t>
            </a:r>
            <a:r>
              <a:rPr lang="en-US" altLang="en-US" sz="2000" i="1" dirty="0" smtClean="0"/>
              <a:t>.)</a:t>
            </a:r>
          </a:p>
          <a:p>
            <a:pPr marL="452438" lvl="1" indent="-187325" algn="just">
              <a:buFont typeface="Wingdings" pitchFamily="2" charset="2"/>
              <a:buChar char="Ø"/>
            </a:pPr>
            <a:r>
              <a:rPr lang="en-US" altLang="en-US" sz="2000" i="1" dirty="0" smtClean="0"/>
              <a:t>international </a:t>
            </a:r>
            <a:r>
              <a:rPr lang="en-US" altLang="en-US" sz="2000" i="1" dirty="0"/>
              <a:t>comparability </a:t>
            </a:r>
            <a:r>
              <a:rPr lang="en-US" altLang="en-US" sz="2000" dirty="0"/>
              <a:t>(including the use of </a:t>
            </a:r>
            <a:r>
              <a:rPr lang="en-US" altLang="en-US" sz="2000" dirty="0" smtClean="0"/>
              <a:t>recommended classifications</a:t>
            </a:r>
            <a:r>
              <a:rPr lang="en-US" altLang="en-US" sz="2000" dirty="0"/>
              <a:t>/ tabulation classes</a:t>
            </a:r>
            <a:r>
              <a:rPr lang="en-US" altLang="en-US" sz="2000" dirty="0" smtClean="0"/>
              <a:t>).</a:t>
            </a:r>
          </a:p>
          <a:p>
            <a:pPr marL="82296" indent="0" algn="just">
              <a:buFont typeface="Arial" pitchFamily="34" charset="0"/>
              <a:buChar char="•"/>
            </a:pPr>
            <a:r>
              <a:rPr lang="en-US" sz="2000" dirty="0" smtClean="0"/>
              <a:t>  The preparation of the tabulation plan is an iterative  process: census questionnaire and also census methodology are conditioned by the data to be tabulated and, on the other hand, tables depend upon census questions and also census methodology. </a:t>
            </a:r>
          </a:p>
          <a:p>
            <a:pPr marL="82296" lvl="0" indent="0" algn="just">
              <a:buFont typeface="Arial" pitchFamily="34" charset="0"/>
              <a:buChar char="•"/>
            </a:pPr>
            <a:r>
              <a:rPr lang="en-US" sz="2000" dirty="0" smtClean="0"/>
              <a:t>  If sample enumeration is used, tabulation for small areas or for rare items will not be possible because of large sampling errors.</a:t>
            </a:r>
          </a:p>
          <a:p>
            <a:pPr marL="82296" indent="0" algn="just">
              <a:buFont typeface="Arial" pitchFamily="34" charset="0"/>
              <a:buChar char="•"/>
            </a:pPr>
            <a:endParaRPr lang="en-US" sz="2000" dirty="0" smtClean="0"/>
          </a:p>
          <a:p>
            <a:pPr marL="82296" indent="0" algn="just">
              <a:buNone/>
            </a:pPr>
            <a:endParaRPr lang="en-GB" sz="2200" dirty="0" smtClean="0"/>
          </a:p>
          <a:p>
            <a:pPr algn="just">
              <a:buFont typeface="Wingdings" pitchFamily="2" charset="2"/>
              <a:buNone/>
            </a:pPr>
            <a:endParaRPr lang="en-US" altLang="en-US" dirty="0" smtClean="0"/>
          </a:p>
        </p:txBody>
      </p:sp>
      <p:sp>
        <p:nvSpPr>
          <p:cNvPr id="2" name="Title 1"/>
          <p:cNvSpPr>
            <a:spLocks noGrp="1"/>
          </p:cNvSpPr>
          <p:nvPr>
            <p:ph type="title"/>
          </p:nvPr>
        </p:nvSpPr>
        <p:spPr>
          <a:xfrm>
            <a:off x="1259632" y="620688"/>
            <a:ext cx="7632848" cy="936104"/>
          </a:xfrm>
        </p:spPr>
        <p:txBody>
          <a:bodyPr/>
          <a:lstStyle/>
          <a:p>
            <a:r>
              <a:rPr lang="en-GB" altLang="en-US" b="1" dirty="0"/>
              <a:t>Tabulation programme (</a:t>
            </a:r>
            <a:r>
              <a:rPr lang="en-GB" altLang="en-US" b="1" dirty="0" err="1" smtClean="0"/>
              <a:t>contd</a:t>
            </a:r>
            <a:r>
              <a:rPr lang="en-GB" altLang="en-US" b="1" dirty="0" smtClean="0"/>
              <a:t>)</a:t>
            </a:r>
            <a:endParaRPr lang="en-US" b="1" dirty="0"/>
          </a:p>
        </p:txBody>
      </p:sp>
      <p:sp>
        <p:nvSpPr>
          <p:cNvPr id="3" name="Slide Number Placeholder 2"/>
          <p:cNvSpPr>
            <a:spLocks noGrp="1"/>
          </p:cNvSpPr>
          <p:nvPr>
            <p:ph type="sldNum" sz="quarter" idx="12"/>
          </p:nvPr>
        </p:nvSpPr>
        <p:spPr/>
        <p:txBody>
          <a:bodyPr/>
          <a:lstStyle/>
          <a:p>
            <a:pPr>
              <a:defRPr/>
            </a:pPr>
            <a:fld id="{295C7970-528A-4E6B-9828-E035C7872C03}" type="slidenum">
              <a:rPr lang="en-GB" smtClean="0"/>
              <a:pPr>
                <a:defRPr/>
              </a:pPr>
              <a:t>4</a:t>
            </a:fld>
            <a:endParaRPr lang="en-GB"/>
          </a:p>
        </p:txBody>
      </p:sp>
    </p:spTree>
    <p:extLst>
      <p:ext uri="{BB962C8B-B14F-4D97-AF65-F5344CB8AC3E}">
        <p14:creationId xmlns:p14="http://schemas.microsoft.com/office/powerpoint/2010/main" val="196386741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764704"/>
            <a:ext cx="7498080" cy="1143000"/>
          </a:xfrm>
        </p:spPr>
        <p:txBody>
          <a:bodyPr/>
          <a:lstStyle/>
          <a:p>
            <a:pPr>
              <a:defRPr/>
            </a:pPr>
            <a:r>
              <a:rPr lang="en-US" b="1" dirty="0" smtClean="0"/>
              <a:t>Standard statistical </a:t>
            </a:r>
            <a:r>
              <a:rPr lang="en-GB" b="1" dirty="0" smtClean="0"/>
              <a:t>tables</a:t>
            </a:r>
            <a:endParaRPr lang="en-US" b="1" dirty="0"/>
          </a:p>
        </p:txBody>
      </p:sp>
      <p:sp>
        <p:nvSpPr>
          <p:cNvPr id="17411" name="Content Placeholder 2"/>
          <p:cNvSpPr>
            <a:spLocks noGrp="1"/>
          </p:cNvSpPr>
          <p:nvPr>
            <p:ph idx="1"/>
          </p:nvPr>
        </p:nvSpPr>
        <p:spPr>
          <a:xfrm>
            <a:off x="971600" y="2060848"/>
            <a:ext cx="8099609" cy="4320480"/>
          </a:xfrm>
        </p:spPr>
        <p:txBody>
          <a:bodyPr>
            <a:noAutofit/>
          </a:bodyPr>
          <a:lstStyle/>
          <a:p>
            <a:pPr>
              <a:spcAft>
                <a:spcPts val="600"/>
              </a:spcAft>
              <a:buFont typeface="Arial" panose="020B0604020202020204" pitchFamily="34" charset="0"/>
              <a:buChar char="•"/>
            </a:pPr>
            <a:r>
              <a:rPr lang="en-GB" altLang="en-US" sz="2200" dirty="0" smtClean="0"/>
              <a:t>Totals for items collected, such as: </a:t>
            </a:r>
            <a:r>
              <a:rPr lang="en-GB" altLang="en-US" sz="2200" i="1" dirty="0" smtClean="0">
                <a:solidFill>
                  <a:srgbClr val="0070C0"/>
                </a:solidFill>
              </a:rPr>
              <a:t>total </a:t>
            </a:r>
            <a:r>
              <a:rPr lang="ro-RO" altLang="en-US" sz="2200" i="1" dirty="0" smtClean="0">
                <a:solidFill>
                  <a:srgbClr val="0070C0"/>
                </a:solidFill>
              </a:rPr>
              <a:t>area </a:t>
            </a:r>
            <a:r>
              <a:rPr lang="en-US" altLang="en-US" sz="2200" i="1" dirty="0" smtClean="0">
                <a:solidFill>
                  <a:srgbClr val="0070C0"/>
                </a:solidFill>
              </a:rPr>
              <a:t>of  </a:t>
            </a:r>
            <a:r>
              <a:rPr lang="en-US" altLang="en-US" sz="2200" i="1" dirty="0">
                <a:solidFill>
                  <a:srgbClr val="0070C0"/>
                </a:solidFill>
              </a:rPr>
              <a:t>holdings according to land </a:t>
            </a:r>
            <a:r>
              <a:rPr lang="en-US" altLang="en-US" sz="2200" i="1" dirty="0" smtClean="0">
                <a:solidFill>
                  <a:srgbClr val="0070C0"/>
                </a:solidFill>
              </a:rPr>
              <a:t>use (or land tenure) </a:t>
            </a:r>
            <a:r>
              <a:rPr lang="en-US" altLang="en-US" sz="2200" i="1" dirty="0">
                <a:solidFill>
                  <a:srgbClr val="0070C0"/>
                </a:solidFill>
              </a:rPr>
              <a:t>types </a:t>
            </a:r>
            <a:r>
              <a:rPr lang="ro-RO" altLang="en-US" sz="2200" dirty="0" smtClean="0">
                <a:solidFill>
                  <a:srgbClr val="0070C0"/>
                </a:solidFill>
              </a:rPr>
              <a:t>or</a:t>
            </a:r>
            <a:r>
              <a:rPr lang="ro-RO" altLang="en-US" sz="2200" i="1" dirty="0" smtClean="0">
                <a:solidFill>
                  <a:srgbClr val="0070C0"/>
                </a:solidFill>
              </a:rPr>
              <a:t> </a:t>
            </a:r>
            <a:r>
              <a:rPr lang="en-GB" altLang="en-US" sz="2200" i="1" dirty="0" smtClean="0">
                <a:solidFill>
                  <a:srgbClr val="0070C0"/>
                </a:solidFill>
              </a:rPr>
              <a:t> </a:t>
            </a:r>
            <a:r>
              <a:rPr lang="en-GB" altLang="en-US" sz="2200" i="1" dirty="0">
                <a:solidFill>
                  <a:srgbClr val="0070C0"/>
                </a:solidFill>
              </a:rPr>
              <a:t>number of animals for each </a:t>
            </a:r>
            <a:r>
              <a:rPr lang="ro-RO" altLang="en-US" sz="2200" i="1" dirty="0">
                <a:solidFill>
                  <a:srgbClr val="0070C0"/>
                </a:solidFill>
              </a:rPr>
              <a:t>livestock</a:t>
            </a:r>
            <a:r>
              <a:rPr lang="en-US" altLang="en-US" sz="2200" i="1" dirty="0">
                <a:solidFill>
                  <a:srgbClr val="0070C0"/>
                </a:solidFill>
              </a:rPr>
              <a:t> </a:t>
            </a:r>
            <a:r>
              <a:rPr lang="en-GB" altLang="en-US" sz="2200" i="1" dirty="0" smtClean="0">
                <a:solidFill>
                  <a:srgbClr val="0070C0"/>
                </a:solidFill>
              </a:rPr>
              <a:t>type. </a:t>
            </a:r>
          </a:p>
          <a:p>
            <a:pPr>
              <a:spcAft>
                <a:spcPts val="600"/>
              </a:spcAft>
              <a:buFont typeface="Arial" panose="020B0604020202020204" pitchFamily="34" charset="0"/>
              <a:buChar char="•"/>
            </a:pPr>
            <a:r>
              <a:rPr lang="en-GB" altLang="en-US" sz="2200" dirty="0" smtClean="0"/>
              <a:t>Total number of units with certain characteristics, such as </a:t>
            </a:r>
            <a:r>
              <a:rPr lang="en-GB" altLang="en-US" sz="2200" i="1" dirty="0">
                <a:solidFill>
                  <a:srgbClr val="0070C0"/>
                </a:solidFill>
              </a:rPr>
              <a:t>the number of holdings with </a:t>
            </a:r>
            <a:r>
              <a:rPr lang="ro-RO" altLang="en-US" sz="2200" i="1" dirty="0">
                <a:solidFill>
                  <a:srgbClr val="0070C0"/>
                </a:solidFill>
              </a:rPr>
              <a:t>both agricultural land and livestock or only with land</a:t>
            </a:r>
            <a:r>
              <a:rPr lang="en-US" altLang="en-US" sz="2200" i="1" dirty="0">
                <a:solidFill>
                  <a:srgbClr val="0070C0"/>
                </a:solidFill>
              </a:rPr>
              <a:t>,</a:t>
            </a:r>
            <a:r>
              <a:rPr lang="ro-RO" altLang="en-US" sz="2200" i="1" dirty="0">
                <a:solidFill>
                  <a:srgbClr val="0070C0"/>
                </a:solidFill>
              </a:rPr>
              <a:t> or just </a:t>
            </a:r>
            <a:r>
              <a:rPr lang="ro-RO" altLang="en-US" sz="2200" i="1" dirty="0" smtClean="0">
                <a:solidFill>
                  <a:srgbClr val="0070C0"/>
                </a:solidFill>
              </a:rPr>
              <a:t>animals</a:t>
            </a:r>
            <a:r>
              <a:rPr lang="en-US" altLang="en-US" sz="2200" i="1" dirty="0" smtClean="0">
                <a:solidFill>
                  <a:srgbClr val="0070C0"/>
                </a:solidFill>
              </a:rPr>
              <a:t>.</a:t>
            </a:r>
            <a:endParaRPr lang="en-US" altLang="en-US" sz="2200" i="1" dirty="0">
              <a:solidFill>
                <a:srgbClr val="0070C0"/>
              </a:solidFill>
            </a:endParaRPr>
          </a:p>
          <a:p>
            <a:pPr>
              <a:spcAft>
                <a:spcPts val="600"/>
              </a:spcAft>
              <a:buFont typeface="Arial" panose="020B0604020202020204" pitchFamily="34" charset="0"/>
              <a:buChar char="•"/>
            </a:pPr>
            <a:r>
              <a:rPr lang="en-GB" altLang="en-US" sz="2200" dirty="0" smtClean="0"/>
              <a:t>Averages for items, such as </a:t>
            </a:r>
            <a:r>
              <a:rPr lang="en-GB" altLang="en-US" sz="2200" i="1" dirty="0">
                <a:solidFill>
                  <a:srgbClr val="0070C0"/>
                </a:solidFill>
              </a:rPr>
              <a:t>the average area of the holding</a:t>
            </a:r>
            <a:r>
              <a:rPr lang="en-US" altLang="en-US" sz="2200" i="1" dirty="0">
                <a:solidFill>
                  <a:srgbClr val="0070C0"/>
                </a:solidFill>
              </a:rPr>
              <a:t> or </a:t>
            </a:r>
            <a:r>
              <a:rPr lang="ro-RO" altLang="en-US" sz="2200" i="1" dirty="0">
                <a:solidFill>
                  <a:srgbClr val="0070C0"/>
                </a:solidFill>
              </a:rPr>
              <a:t>number of parcels per </a:t>
            </a:r>
            <a:r>
              <a:rPr lang="en-GB" altLang="en-US" sz="2200" i="1" dirty="0" smtClean="0">
                <a:solidFill>
                  <a:srgbClr val="0070C0"/>
                </a:solidFill>
              </a:rPr>
              <a:t>holding.</a:t>
            </a:r>
            <a:endParaRPr lang="en-GB" altLang="en-US" sz="2200" i="1" dirty="0">
              <a:solidFill>
                <a:srgbClr val="0070C0"/>
              </a:solidFill>
            </a:endParaRPr>
          </a:p>
          <a:p>
            <a:pPr>
              <a:spcAft>
                <a:spcPts val="600"/>
              </a:spcAft>
              <a:buFont typeface="Arial" panose="020B0604020202020204" pitchFamily="34" charset="0"/>
              <a:buChar char="•"/>
            </a:pPr>
            <a:r>
              <a:rPr lang="en-GB" altLang="en-US" sz="2200" dirty="0" smtClean="0"/>
              <a:t>Percentages</a:t>
            </a:r>
            <a:r>
              <a:rPr lang="ro-RO" altLang="en-US" sz="2200" dirty="0" smtClean="0"/>
              <a:t> </a:t>
            </a:r>
            <a:r>
              <a:rPr lang="ro-RO" altLang="en-US" sz="2200" dirty="0" smtClean="0">
                <a:solidFill>
                  <a:srgbClr val="0070C0"/>
                </a:solidFill>
              </a:rPr>
              <a:t>(e.g. </a:t>
            </a:r>
            <a:r>
              <a:rPr lang="en-GB" altLang="en-US" sz="2200" i="1" dirty="0">
                <a:solidFill>
                  <a:srgbClr val="0070C0"/>
                </a:solidFill>
              </a:rPr>
              <a:t>of holdings using organic fertilizers </a:t>
            </a:r>
            <a:r>
              <a:rPr lang="ro-RO" altLang="en-US" sz="2200" i="1" dirty="0">
                <a:solidFill>
                  <a:srgbClr val="0070C0"/>
                </a:solidFill>
              </a:rPr>
              <a:t>or with animals</a:t>
            </a:r>
            <a:r>
              <a:rPr lang="ro-RO" altLang="en-US" sz="2200" i="1" dirty="0" smtClean="0">
                <a:solidFill>
                  <a:srgbClr val="0070C0"/>
                </a:solidFill>
              </a:rPr>
              <a:t>)</a:t>
            </a:r>
            <a:r>
              <a:rPr lang="en-US" altLang="en-US" sz="2200" i="1" dirty="0" smtClean="0">
                <a:solidFill>
                  <a:srgbClr val="0070C0"/>
                </a:solidFill>
              </a:rPr>
              <a:t>.</a:t>
            </a:r>
            <a:endParaRPr lang="en-US" altLang="en-US" sz="2200" i="1" dirty="0">
              <a:solidFill>
                <a:srgbClr val="0070C0"/>
              </a:solidFill>
            </a:endParaRPr>
          </a:p>
          <a:p>
            <a:pPr marL="82296" indent="0">
              <a:lnSpc>
                <a:spcPct val="120000"/>
              </a:lnSpc>
              <a:buNone/>
            </a:pPr>
            <a:endParaRPr lang="en-US" altLang="en-US" sz="2200" i="1" dirty="0">
              <a:solidFill>
                <a:srgbClr val="0070C0"/>
              </a:solidFill>
            </a:endParaRPr>
          </a:p>
        </p:txBody>
      </p:sp>
      <p:sp>
        <p:nvSpPr>
          <p:cNvPr id="3" name="Slide Number Placeholder 2"/>
          <p:cNvSpPr>
            <a:spLocks noGrp="1"/>
          </p:cNvSpPr>
          <p:nvPr>
            <p:ph type="sldNum" sz="quarter" idx="12"/>
          </p:nvPr>
        </p:nvSpPr>
        <p:spPr/>
        <p:txBody>
          <a:bodyPr/>
          <a:lstStyle/>
          <a:p>
            <a:pPr>
              <a:defRPr/>
            </a:pPr>
            <a:fld id="{295C7970-528A-4E6B-9828-E035C7872C03}" type="slidenum">
              <a:rPr lang="en-GB" smtClean="0"/>
              <a:pPr>
                <a:defRPr/>
              </a:pPr>
              <a:t>5</a:t>
            </a:fld>
            <a:endParaRPr lang="en-GB"/>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92095415"/>
              </p:ext>
            </p:extLst>
          </p:nvPr>
        </p:nvGraphicFramePr>
        <p:xfrm>
          <a:off x="1043608" y="2773219"/>
          <a:ext cx="7920880" cy="3536101"/>
        </p:xfrm>
        <a:graphic>
          <a:graphicData uri="http://schemas.openxmlformats.org/drawingml/2006/table">
            <a:tbl>
              <a:tblPr firstRow="1" bandRow="1">
                <a:tableStyleId>{5C22544A-7EE6-4342-B048-85BDC9FD1C3A}</a:tableStyleId>
              </a:tblPr>
              <a:tblGrid>
                <a:gridCol w="3960440"/>
                <a:gridCol w="3960440"/>
              </a:tblGrid>
              <a:tr h="396661">
                <a:tc>
                  <a:txBody>
                    <a:bodyPr/>
                    <a:lstStyle/>
                    <a:p>
                      <a:endParaRPr lang="en-US" sz="2000" dirty="0"/>
                    </a:p>
                  </a:txBody>
                  <a:tcPr>
                    <a:solidFill>
                      <a:schemeClr val="bg1"/>
                    </a:solidFill>
                  </a:tcPr>
                </a:tc>
                <a:tc>
                  <a:txBody>
                    <a:bodyPr/>
                    <a:lstStyle/>
                    <a:p>
                      <a:endParaRPr lang="en-US" sz="2000" dirty="0"/>
                    </a:p>
                  </a:txBody>
                  <a:tcPr>
                    <a:solidFill>
                      <a:schemeClr val="bg1"/>
                    </a:solidFill>
                  </a:tcPr>
                </a:tc>
              </a:tr>
              <a:tr h="2776627">
                <a:tc>
                  <a:txBody>
                    <a:bodyPr/>
                    <a:lstStyle/>
                    <a:p>
                      <a:pPr marL="354013" lvl="1" indent="-265113">
                        <a:buFont typeface="+mj-lt"/>
                        <a:buAutoNum type="arabicPeriod"/>
                      </a:pPr>
                      <a:r>
                        <a:rPr lang="en-GB" sz="2000" b="0" i="0" dirty="0" smtClean="0">
                          <a:solidFill>
                            <a:schemeClr val="tx1"/>
                          </a:solidFill>
                          <a:latin typeface="Times New Roman" panose="02020603050405020304" pitchFamily="18" charset="0"/>
                          <a:cs typeface="Times New Roman" panose="02020603050405020304" pitchFamily="18" charset="0"/>
                        </a:rPr>
                        <a:t>Administrative unit or agro-ecological zone </a:t>
                      </a:r>
                    </a:p>
                    <a:p>
                      <a:pPr marL="354013" lvl="1" indent="-265113">
                        <a:buFont typeface="+mj-lt"/>
                        <a:buAutoNum type="arabicPeriod"/>
                      </a:pPr>
                      <a:r>
                        <a:rPr lang="en-GB" sz="2000" b="0" i="0" dirty="0" smtClean="0">
                          <a:solidFill>
                            <a:schemeClr val="tx1"/>
                          </a:solidFill>
                          <a:latin typeface="Times New Roman" panose="02020603050405020304" pitchFamily="18" charset="0"/>
                          <a:cs typeface="Times New Roman" panose="02020603050405020304" pitchFamily="18" charset="0"/>
                        </a:rPr>
                        <a:t>Legal status of </a:t>
                      </a:r>
                      <a:r>
                        <a:rPr lang="en-US" sz="2000" b="0" i="0" dirty="0" smtClean="0">
                          <a:solidFill>
                            <a:schemeClr val="tx1"/>
                          </a:solidFill>
                          <a:latin typeface="Times New Roman" panose="02020603050405020304" pitchFamily="18" charset="0"/>
                          <a:cs typeface="Times New Roman" panose="02020603050405020304" pitchFamily="18" charset="0"/>
                        </a:rPr>
                        <a:t>agricultural </a:t>
                      </a:r>
                      <a:r>
                        <a:rPr lang="en-GB" sz="2000" b="0" i="0" dirty="0" smtClean="0">
                          <a:solidFill>
                            <a:schemeClr val="tx1"/>
                          </a:solidFill>
                          <a:latin typeface="Times New Roman" panose="02020603050405020304" pitchFamily="18" charset="0"/>
                          <a:cs typeface="Times New Roman" panose="02020603050405020304" pitchFamily="18" charset="0"/>
                        </a:rPr>
                        <a:t>holder (type of holder) </a:t>
                      </a:r>
                    </a:p>
                    <a:p>
                      <a:pPr marL="354013" lvl="1" indent="-265113">
                        <a:buFont typeface="+mj-lt"/>
                        <a:buAutoNum type="arabicPeriod"/>
                      </a:pPr>
                      <a:r>
                        <a:rPr lang="en-GB" sz="2000" b="0" i="0" dirty="0" smtClean="0">
                          <a:solidFill>
                            <a:schemeClr val="tx1"/>
                          </a:solidFill>
                          <a:latin typeface="Times New Roman" panose="02020603050405020304" pitchFamily="18" charset="0"/>
                          <a:cs typeface="Times New Roman" panose="02020603050405020304" pitchFamily="18" charset="0"/>
                        </a:rPr>
                        <a:t>Total a</a:t>
                      </a:r>
                      <a:r>
                        <a:rPr lang="ro-RO" altLang="en-US" sz="2000" b="0" i="0" dirty="0" smtClean="0">
                          <a:solidFill>
                            <a:schemeClr val="tx1"/>
                          </a:solidFill>
                          <a:latin typeface="Times New Roman" panose="02020603050405020304" pitchFamily="18" charset="0"/>
                          <a:cs typeface="Times New Roman" panose="02020603050405020304" pitchFamily="18" charset="0"/>
                        </a:rPr>
                        <a:t>r</a:t>
                      </a:r>
                      <a:r>
                        <a:rPr lang="en-GB" altLang="en-US" sz="2000" b="0" i="0" dirty="0" err="1" smtClean="0">
                          <a:solidFill>
                            <a:schemeClr val="tx1"/>
                          </a:solidFill>
                          <a:latin typeface="Times New Roman" panose="02020603050405020304" pitchFamily="18" charset="0"/>
                          <a:cs typeface="Times New Roman" panose="02020603050405020304" pitchFamily="18" charset="0"/>
                        </a:rPr>
                        <a:t>ea</a:t>
                      </a:r>
                      <a:r>
                        <a:rPr lang="en-GB" altLang="en-US" sz="2000" b="0" i="0" dirty="0" smtClean="0">
                          <a:solidFill>
                            <a:schemeClr val="tx1"/>
                          </a:solidFill>
                          <a:latin typeface="Times New Roman" panose="02020603050405020304" pitchFamily="18" charset="0"/>
                          <a:cs typeface="Times New Roman" panose="02020603050405020304" pitchFamily="18" charset="0"/>
                        </a:rPr>
                        <a:t> of holding</a:t>
                      </a:r>
                      <a:r>
                        <a:rPr lang="ro-RO" altLang="en-US" sz="2000" b="0" i="0" dirty="0" smtClean="0">
                          <a:solidFill>
                            <a:schemeClr val="tx1"/>
                          </a:solidFill>
                          <a:latin typeface="Times New Roman" panose="02020603050405020304" pitchFamily="18" charset="0"/>
                          <a:cs typeface="Times New Roman" panose="02020603050405020304" pitchFamily="18" charset="0"/>
                        </a:rPr>
                        <a:t> </a:t>
                      </a:r>
                    </a:p>
                    <a:p>
                      <a:pPr marL="354013" lvl="1" indent="-265113">
                        <a:buFont typeface="+mj-lt"/>
                        <a:buAutoNum type="arabicPeriod"/>
                      </a:pPr>
                      <a:r>
                        <a:rPr lang="en-GB" sz="2000" b="0" i="0" dirty="0" smtClean="0">
                          <a:solidFill>
                            <a:schemeClr val="tx1"/>
                          </a:solidFill>
                          <a:latin typeface="Times New Roman" panose="02020603050405020304" pitchFamily="18" charset="0"/>
                          <a:cs typeface="Times New Roman" panose="02020603050405020304" pitchFamily="18" charset="0"/>
                        </a:rPr>
                        <a:t>Area of agricultural land (as well as by main land use classes, e.g. arable land, land under permanent crops)</a:t>
                      </a:r>
                    </a:p>
                    <a:p>
                      <a:endParaRPr lang="en-US" sz="2000" b="0" i="0"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pPr marL="431800" lvl="1" indent="-342900" algn="l" rtl="0" eaLnBrk="1" hangingPunct="1">
                        <a:buFont typeface="+mj-lt"/>
                        <a:buAutoNum type="arabicPeriod" startAt="5"/>
                      </a:pPr>
                      <a:r>
                        <a:rPr lang="en-GB" sz="2000" b="0" i="0" kern="1200" dirty="0" smtClean="0">
                          <a:solidFill>
                            <a:schemeClr val="tx1"/>
                          </a:solidFill>
                          <a:latin typeface="Times New Roman" panose="02020603050405020304" pitchFamily="18" charset="0"/>
                          <a:ea typeface="+mn-ea"/>
                          <a:cs typeface="Times New Roman" panose="02020603050405020304" pitchFamily="18" charset="0"/>
                        </a:rPr>
                        <a:t>Number of livestock (for a particular livestock type) </a:t>
                      </a:r>
                    </a:p>
                    <a:p>
                      <a:pPr marL="354013" lvl="1" indent="-265113" algn="l" rtl="0" eaLnBrk="1" hangingPunct="1">
                        <a:buFont typeface="+mj-lt"/>
                        <a:buAutoNum type="arabicPeriod" startAt="5"/>
                      </a:pPr>
                      <a:r>
                        <a:rPr lang="en-GB" sz="2000" b="0" i="0" kern="1200" dirty="0" smtClean="0">
                          <a:solidFill>
                            <a:schemeClr val="tx1"/>
                          </a:solidFill>
                          <a:latin typeface="Times New Roman" panose="02020603050405020304" pitchFamily="18" charset="0"/>
                          <a:ea typeface="+mn-ea"/>
                          <a:cs typeface="Times New Roman" panose="02020603050405020304" pitchFamily="18" charset="0"/>
                        </a:rPr>
                        <a:t>Main purpose of production of the holding </a:t>
                      </a:r>
                    </a:p>
                    <a:p>
                      <a:pPr marL="354013" lvl="1" indent="-265113" algn="l" rtl="0" eaLnBrk="1" hangingPunct="1">
                        <a:buFont typeface="+mj-lt"/>
                        <a:buAutoNum type="arabicPeriod" startAt="5"/>
                      </a:pPr>
                      <a:r>
                        <a:rPr lang="en-GB" sz="2000" b="0" i="0" kern="1200" dirty="0" smtClean="0">
                          <a:solidFill>
                            <a:schemeClr val="tx1"/>
                          </a:solidFill>
                          <a:latin typeface="Times New Roman" panose="02020603050405020304" pitchFamily="18" charset="0"/>
                          <a:ea typeface="+mn-ea"/>
                          <a:cs typeface="Times New Roman" panose="02020603050405020304" pitchFamily="18" charset="0"/>
                        </a:rPr>
                        <a:t>Household size by sex and age group </a:t>
                      </a:r>
                    </a:p>
                    <a:p>
                      <a:pPr marL="354013" lvl="1" indent="-265113" algn="l" rtl="0" eaLnBrk="1" hangingPunct="1">
                        <a:buFont typeface="+mj-lt"/>
                        <a:buAutoNum type="arabicPeriod" startAt="5"/>
                      </a:pPr>
                      <a:r>
                        <a:rPr lang="en-GB" sz="2000" b="0" i="0" kern="1200" dirty="0" smtClean="0">
                          <a:solidFill>
                            <a:schemeClr val="tx1"/>
                          </a:solidFill>
                          <a:latin typeface="Times New Roman" panose="02020603050405020304" pitchFamily="18" charset="0"/>
                          <a:ea typeface="+mn-ea"/>
                          <a:cs typeface="Times New Roman" panose="02020603050405020304" pitchFamily="18" charset="0"/>
                        </a:rPr>
                        <a:t>Sex of agricultural holder </a:t>
                      </a:r>
                    </a:p>
                    <a:p>
                      <a:pPr marL="354013" lvl="1" indent="-265113" algn="l" rtl="0" eaLnBrk="1" hangingPunct="1">
                        <a:buFont typeface="+mj-lt"/>
                        <a:buAutoNum type="arabicPeriod" startAt="5"/>
                      </a:pPr>
                      <a:r>
                        <a:rPr lang="en-US" altLang="en-US" sz="2000" b="0" i="0" kern="1200" dirty="0" smtClean="0">
                          <a:solidFill>
                            <a:schemeClr val="tx1"/>
                          </a:solidFill>
                          <a:latin typeface="Times New Roman" panose="02020603050405020304" pitchFamily="18" charset="0"/>
                          <a:ea typeface="+mn-ea"/>
                          <a:cs typeface="Times New Roman" panose="02020603050405020304" pitchFamily="18" charset="0"/>
                        </a:rPr>
                        <a:t>Age </a:t>
                      </a:r>
                      <a:r>
                        <a:rPr lang="en-GB" altLang="en-US" sz="2000" b="0" i="0" kern="1200" dirty="0" smtClean="0">
                          <a:solidFill>
                            <a:schemeClr val="tx1"/>
                          </a:solidFill>
                          <a:latin typeface="Times New Roman" panose="02020603050405020304" pitchFamily="18" charset="0"/>
                          <a:ea typeface="+mn-ea"/>
                          <a:cs typeface="Times New Roman" panose="02020603050405020304" pitchFamily="18" charset="0"/>
                        </a:rPr>
                        <a:t>of </a:t>
                      </a:r>
                      <a:r>
                        <a:rPr lang="en-GB" sz="2000" b="0" i="0" kern="1200" dirty="0" smtClean="0">
                          <a:solidFill>
                            <a:schemeClr val="tx1"/>
                          </a:solidFill>
                          <a:latin typeface="Times New Roman" panose="02020603050405020304" pitchFamily="18" charset="0"/>
                          <a:ea typeface="+mn-ea"/>
                          <a:cs typeface="Times New Roman" panose="02020603050405020304" pitchFamily="18" charset="0"/>
                        </a:rPr>
                        <a:t>agricultural </a:t>
                      </a:r>
                      <a:r>
                        <a:rPr lang="en-GB" altLang="en-US" sz="2000" b="0" i="0" kern="1200" dirty="0" smtClean="0">
                          <a:solidFill>
                            <a:schemeClr val="tx1"/>
                          </a:solidFill>
                          <a:latin typeface="Times New Roman" panose="02020603050405020304" pitchFamily="18" charset="0"/>
                          <a:ea typeface="+mn-ea"/>
                          <a:cs typeface="Times New Roman" panose="02020603050405020304" pitchFamily="18" charset="0"/>
                        </a:rPr>
                        <a:t> holder.</a:t>
                      </a:r>
                      <a:r>
                        <a:rPr lang="ro-RO" altLang="en-US" sz="2000" b="0" i="0" kern="1200" dirty="0" smtClean="0">
                          <a:solidFill>
                            <a:schemeClr val="tx1"/>
                          </a:solidFill>
                          <a:latin typeface="Times New Roman" panose="02020603050405020304" pitchFamily="18" charset="0"/>
                          <a:ea typeface="+mn-ea"/>
                          <a:cs typeface="Times New Roman" panose="02020603050405020304" pitchFamily="18" charset="0"/>
                        </a:rPr>
                        <a:t> </a:t>
                      </a:r>
                      <a:endParaRPr lang="en-US" altLang="en-US" sz="2000" b="0" i="0" kern="1200" dirty="0" smtClean="0">
                        <a:solidFill>
                          <a:schemeClr val="tx1"/>
                        </a:solidFill>
                        <a:latin typeface="Times New Roman" panose="02020603050405020304" pitchFamily="18" charset="0"/>
                        <a:ea typeface="+mn-ea"/>
                        <a:cs typeface="Times New Roman" panose="02020603050405020304" pitchFamily="18" charset="0"/>
                      </a:endParaRPr>
                    </a:p>
                    <a:p>
                      <a:pPr marL="354013" lvl="1" indent="-265113" algn="l" rtl="0" eaLnBrk="1" hangingPunct="1">
                        <a:buFont typeface="+mj-lt"/>
                        <a:buAutoNum type="arabicPeriod" startAt="5"/>
                      </a:pPr>
                      <a:endParaRPr lang="en-US" sz="2000" b="0" i="0" kern="1200" dirty="0">
                        <a:solidFill>
                          <a:schemeClr val="tx1"/>
                        </a:solidFill>
                        <a:latin typeface="Times New Roman" panose="02020603050405020304" pitchFamily="18" charset="0"/>
                        <a:ea typeface="+mn-ea"/>
                        <a:cs typeface="Times New Roman" panose="02020603050405020304" pitchFamily="18" charset="0"/>
                      </a:endParaRPr>
                    </a:p>
                  </a:txBody>
                  <a:tcPr>
                    <a:solidFill>
                      <a:schemeClr val="accent2">
                        <a:lumMod val="40000"/>
                        <a:lumOff val="60000"/>
                      </a:schemeClr>
                    </a:solidFill>
                  </a:tcPr>
                </a:tc>
              </a:tr>
            </a:tbl>
          </a:graphicData>
        </a:graphic>
      </p:graphicFrame>
      <p:sp>
        <p:nvSpPr>
          <p:cNvPr id="2" name="Title 1"/>
          <p:cNvSpPr>
            <a:spLocks noGrp="1"/>
          </p:cNvSpPr>
          <p:nvPr>
            <p:ph type="title"/>
          </p:nvPr>
        </p:nvSpPr>
        <p:spPr>
          <a:xfrm>
            <a:off x="971600" y="845840"/>
            <a:ext cx="7498080" cy="1143000"/>
          </a:xfrm>
        </p:spPr>
        <p:txBody>
          <a:bodyPr/>
          <a:lstStyle/>
          <a:p>
            <a:pPr>
              <a:defRPr/>
            </a:pPr>
            <a:r>
              <a:rPr lang="en-GB" b="1" dirty="0" smtClean="0">
                <a:ea typeface="+mn-ea"/>
              </a:rPr>
              <a:t>Classification variables</a:t>
            </a:r>
            <a:endParaRPr lang="en-US" b="1" dirty="0"/>
          </a:p>
        </p:txBody>
      </p:sp>
      <p:sp>
        <p:nvSpPr>
          <p:cNvPr id="19459" name="Content Placeholder 2"/>
          <p:cNvSpPr>
            <a:spLocks noGrp="1"/>
          </p:cNvSpPr>
          <p:nvPr>
            <p:ph idx="1"/>
          </p:nvPr>
        </p:nvSpPr>
        <p:spPr>
          <a:xfrm>
            <a:off x="1043608" y="1916832"/>
            <a:ext cx="7776864" cy="1152128"/>
          </a:xfrm>
          <a:solidFill>
            <a:schemeClr val="accent2">
              <a:lumMod val="20000"/>
              <a:lumOff val="80000"/>
            </a:schemeClr>
          </a:solidFill>
        </p:spPr>
        <p:txBody>
          <a:bodyPr/>
          <a:lstStyle/>
          <a:p>
            <a:pPr marL="82296" indent="0">
              <a:buNone/>
            </a:pPr>
            <a:r>
              <a:rPr lang="en-GB" sz="2000" b="1" dirty="0" smtClean="0">
                <a:solidFill>
                  <a:srgbClr val="0070C0"/>
                </a:solidFill>
              </a:rPr>
              <a:t>Classification variables </a:t>
            </a:r>
            <a:r>
              <a:rPr lang="en-GB" sz="2000" dirty="0" smtClean="0"/>
              <a:t>are characteristics used for data tabulation. </a:t>
            </a:r>
          </a:p>
          <a:p>
            <a:pPr marL="82296" indent="0">
              <a:buNone/>
            </a:pPr>
            <a:r>
              <a:rPr lang="en-US" altLang="en-US" sz="2000" dirty="0" smtClean="0"/>
              <a:t>Nine m</a:t>
            </a:r>
            <a:r>
              <a:rPr lang="ro-RO" altLang="en-US" sz="2000" dirty="0" smtClean="0"/>
              <a:t>ain classification variables</a:t>
            </a:r>
            <a:r>
              <a:rPr lang="en-US" altLang="en-US" sz="2000" b="1" dirty="0"/>
              <a:t> </a:t>
            </a:r>
            <a:r>
              <a:rPr lang="en-US" altLang="en-US" sz="2000" dirty="0" smtClean="0"/>
              <a:t>have been </a:t>
            </a:r>
            <a:r>
              <a:rPr lang="en-GB" sz="2000" dirty="0" smtClean="0"/>
              <a:t>identified </a:t>
            </a:r>
            <a:r>
              <a:rPr lang="en-GB" sz="2000" dirty="0"/>
              <a:t>for </a:t>
            </a:r>
            <a:r>
              <a:rPr lang="en-GB" sz="2000" dirty="0" smtClean="0"/>
              <a:t>tabulations </a:t>
            </a:r>
            <a:r>
              <a:rPr lang="en-GB" sz="2000" dirty="0"/>
              <a:t>of the essential </a:t>
            </a:r>
            <a:r>
              <a:rPr lang="en-GB" sz="2000" dirty="0" smtClean="0"/>
              <a:t>items:</a:t>
            </a:r>
            <a:endParaRPr lang="ro-RO" altLang="en-US" sz="2000" dirty="0" smtClean="0"/>
          </a:p>
          <a:p>
            <a:pPr>
              <a:buNone/>
            </a:pPr>
            <a:endParaRPr lang="en-US" altLang="en-US" dirty="0" smtClean="0"/>
          </a:p>
        </p:txBody>
      </p:sp>
      <p:sp>
        <p:nvSpPr>
          <p:cNvPr id="4" name="Slide Number Placeholder 3"/>
          <p:cNvSpPr>
            <a:spLocks noGrp="1"/>
          </p:cNvSpPr>
          <p:nvPr>
            <p:ph type="sldNum" sz="quarter" idx="12"/>
          </p:nvPr>
        </p:nvSpPr>
        <p:spPr/>
        <p:txBody>
          <a:bodyPr/>
          <a:lstStyle/>
          <a:p>
            <a:pPr>
              <a:defRPr/>
            </a:pPr>
            <a:fld id="{295C7970-528A-4E6B-9828-E035C7872C03}" type="slidenum">
              <a:rPr lang="en-GB" smtClean="0"/>
              <a:pPr>
                <a:defRPr/>
              </a:pPr>
              <a:t>6</a:t>
            </a:fld>
            <a:endParaRPr lang="en-GB"/>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836712"/>
            <a:ext cx="4464496" cy="936104"/>
          </a:xfrm>
        </p:spPr>
        <p:txBody>
          <a:bodyPr/>
          <a:lstStyle/>
          <a:p>
            <a:r>
              <a:rPr lang="ro-RO" b="1" dirty="0"/>
              <a:t>T</a:t>
            </a:r>
            <a:r>
              <a:rPr lang="en-GB" b="1" dirty="0" err="1"/>
              <a:t>abulation</a:t>
            </a:r>
            <a:r>
              <a:rPr lang="en-GB" b="1" dirty="0"/>
              <a:t> classes</a:t>
            </a:r>
          </a:p>
        </p:txBody>
      </p:sp>
      <p:sp>
        <p:nvSpPr>
          <p:cNvPr id="3" name="Content Placeholder 2"/>
          <p:cNvSpPr>
            <a:spLocks noGrp="1"/>
          </p:cNvSpPr>
          <p:nvPr>
            <p:ph idx="1"/>
          </p:nvPr>
        </p:nvSpPr>
        <p:spPr>
          <a:xfrm>
            <a:off x="1043608" y="1772816"/>
            <a:ext cx="7776864" cy="1224136"/>
          </a:xfrm>
          <a:solidFill>
            <a:schemeClr val="accent2">
              <a:lumMod val="40000"/>
              <a:lumOff val="60000"/>
            </a:schemeClr>
          </a:solidFill>
        </p:spPr>
        <p:txBody>
          <a:bodyPr>
            <a:normAutofit fontScale="92500" lnSpcReduction="10000"/>
          </a:bodyPr>
          <a:lstStyle/>
          <a:p>
            <a:pPr marL="82296" indent="0">
              <a:buNone/>
            </a:pPr>
            <a:r>
              <a:rPr lang="en-GB" sz="2000" dirty="0"/>
              <a:t>Often, classification variables need to be formed into suitable </a:t>
            </a:r>
            <a:r>
              <a:rPr lang="en-GB" sz="2000" b="1" dirty="0"/>
              <a:t>classes </a:t>
            </a:r>
            <a:r>
              <a:rPr lang="en-GB" altLang="en-US" sz="2000" dirty="0" smtClean="0"/>
              <a:t>for </a:t>
            </a:r>
            <a:r>
              <a:rPr lang="en-GB" altLang="en-US" sz="2000" dirty="0"/>
              <a:t>presentation in the </a:t>
            </a:r>
            <a:r>
              <a:rPr lang="en-GB" altLang="en-US" sz="2000" dirty="0" smtClean="0"/>
              <a:t>tables.</a:t>
            </a:r>
            <a:endParaRPr lang="es-ES" altLang="en-US" sz="2000" dirty="0"/>
          </a:p>
          <a:p>
            <a:pPr marL="82296" indent="0">
              <a:buNone/>
            </a:pPr>
            <a:r>
              <a:rPr lang="en-GB" sz="2000" dirty="0" smtClean="0"/>
              <a:t>FAO recommends to use census essential items for the </a:t>
            </a:r>
            <a:r>
              <a:rPr lang="en-GB" sz="2000" dirty="0"/>
              <a:t>tabulation </a:t>
            </a:r>
            <a:r>
              <a:rPr lang="en-GB" sz="2000" dirty="0" smtClean="0"/>
              <a:t>classes. Examples:</a:t>
            </a:r>
            <a:endParaRPr lang="en-GB" sz="2000" dirty="0"/>
          </a:p>
        </p:txBody>
      </p:sp>
      <p:graphicFrame>
        <p:nvGraphicFramePr>
          <p:cNvPr id="4" name="Table 3"/>
          <p:cNvGraphicFramePr>
            <a:graphicFrameLocks noGrp="1"/>
          </p:cNvGraphicFramePr>
          <p:nvPr>
            <p:extLst>
              <p:ext uri="{D42A27DB-BD31-4B8C-83A1-F6EECF244321}">
                <p14:modId xmlns:p14="http://schemas.microsoft.com/office/powerpoint/2010/main" val="4250564532"/>
              </p:ext>
            </p:extLst>
          </p:nvPr>
        </p:nvGraphicFramePr>
        <p:xfrm>
          <a:off x="1043608" y="3212976"/>
          <a:ext cx="7776864" cy="3312368"/>
        </p:xfrm>
        <a:graphic>
          <a:graphicData uri="http://schemas.openxmlformats.org/drawingml/2006/table">
            <a:tbl>
              <a:tblPr firstRow="1" firstCol="1" lastRow="1" lastCol="1" bandRow="1" bandCol="1">
                <a:tableStyleId>{5C22544A-7EE6-4342-B048-85BDC9FD1C3A}</a:tableStyleId>
              </a:tblPr>
              <a:tblGrid>
                <a:gridCol w="4104456"/>
                <a:gridCol w="3672408"/>
              </a:tblGrid>
              <a:tr h="523021">
                <a:tc>
                  <a:txBody>
                    <a:bodyPr/>
                    <a:lstStyle/>
                    <a:p>
                      <a:pPr>
                        <a:spcBef>
                          <a:spcPts val="145"/>
                        </a:spcBef>
                        <a:spcAft>
                          <a:spcPts val="0"/>
                        </a:spcAft>
                      </a:pPr>
                      <a:r>
                        <a:rPr lang="fr-FR" sz="1800" b="1" kern="1200" dirty="0" smtClean="0">
                          <a:solidFill>
                            <a:srgbClr val="0070C0"/>
                          </a:solidFill>
                          <a:effectLst/>
                          <a:latin typeface="Times New Roman" panose="02020603050405020304" pitchFamily="18" charset="0"/>
                          <a:ea typeface="+mn-ea"/>
                          <a:cs typeface="Times New Roman" panose="02020603050405020304" pitchFamily="18" charset="0"/>
                        </a:rPr>
                        <a:t>Essential item/c</a:t>
                      </a:r>
                      <a:r>
                        <a:rPr lang="fr-FR" sz="2000" b="1" spc="5" dirty="0" smtClean="0">
                          <a:solidFill>
                            <a:srgbClr val="0070C0"/>
                          </a:solidFill>
                          <a:effectLst/>
                          <a:latin typeface="Times New Roman" panose="02020603050405020304" pitchFamily="18" charset="0"/>
                          <a:cs typeface="Times New Roman" panose="02020603050405020304" pitchFamily="18" charset="0"/>
                        </a:rPr>
                        <a:t>lassification </a:t>
                      </a:r>
                      <a:r>
                        <a:rPr lang="fr-FR" sz="2000" b="1" spc="5" dirty="0">
                          <a:solidFill>
                            <a:srgbClr val="0070C0"/>
                          </a:solidFill>
                          <a:effectLst/>
                          <a:latin typeface="Times New Roman" panose="02020603050405020304" pitchFamily="18" charset="0"/>
                          <a:cs typeface="Times New Roman" panose="02020603050405020304" pitchFamily="18" charset="0"/>
                        </a:rPr>
                        <a:t>variable</a:t>
                      </a:r>
                      <a:endParaRPr lang="en-GB" sz="3600" b="1" dirty="0">
                        <a:solidFill>
                          <a:srgbClr val="0070C0"/>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solidFill>
                      <a:schemeClr val="bg2"/>
                    </a:solidFill>
                  </a:tcPr>
                </a:tc>
                <a:tc>
                  <a:txBody>
                    <a:bodyPr/>
                    <a:lstStyle/>
                    <a:p>
                      <a:pPr marL="60960">
                        <a:spcBef>
                          <a:spcPts val="145"/>
                        </a:spcBef>
                        <a:spcAft>
                          <a:spcPts val="0"/>
                        </a:spcAft>
                      </a:pPr>
                      <a:r>
                        <a:rPr lang="en-GB" sz="2000" b="1" dirty="0">
                          <a:solidFill>
                            <a:srgbClr val="0070C0"/>
                          </a:solidFill>
                          <a:effectLst/>
                          <a:latin typeface="Times New Roman" panose="02020603050405020304" pitchFamily="18" charset="0"/>
                          <a:cs typeface="Times New Roman" panose="02020603050405020304" pitchFamily="18" charset="0"/>
                        </a:rPr>
                        <a:t>T</a:t>
                      </a:r>
                      <a:r>
                        <a:rPr lang="en-GB" sz="2000" b="1" spc="5" dirty="0">
                          <a:solidFill>
                            <a:srgbClr val="0070C0"/>
                          </a:solidFill>
                          <a:effectLst/>
                          <a:latin typeface="Times New Roman" panose="02020603050405020304" pitchFamily="18" charset="0"/>
                          <a:cs typeface="Times New Roman" panose="02020603050405020304" pitchFamily="18" charset="0"/>
                        </a:rPr>
                        <a:t>abulatio</a:t>
                      </a:r>
                      <a:r>
                        <a:rPr lang="en-GB" sz="2000" b="1" dirty="0">
                          <a:solidFill>
                            <a:srgbClr val="0070C0"/>
                          </a:solidFill>
                          <a:effectLst/>
                          <a:latin typeface="Times New Roman" panose="02020603050405020304" pitchFamily="18" charset="0"/>
                          <a:cs typeface="Times New Roman" panose="02020603050405020304" pitchFamily="18" charset="0"/>
                        </a:rPr>
                        <a:t>n</a:t>
                      </a:r>
                      <a:r>
                        <a:rPr lang="en-GB" sz="2000" b="1" spc="-40" dirty="0">
                          <a:solidFill>
                            <a:srgbClr val="0070C0"/>
                          </a:solidFill>
                          <a:effectLst/>
                          <a:latin typeface="Times New Roman" panose="02020603050405020304" pitchFamily="18" charset="0"/>
                          <a:cs typeface="Times New Roman" panose="02020603050405020304" pitchFamily="18" charset="0"/>
                        </a:rPr>
                        <a:t> </a:t>
                      </a:r>
                      <a:r>
                        <a:rPr lang="en-GB" sz="2000" b="1" spc="5" dirty="0">
                          <a:solidFill>
                            <a:srgbClr val="0070C0"/>
                          </a:solidFill>
                          <a:effectLst/>
                          <a:latin typeface="Times New Roman" panose="02020603050405020304" pitchFamily="18" charset="0"/>
                          <a:cs typeface="Times New Roman" panose="02020603050405020304" pitchFamily="18" charset="0"/>
                        </a:rPr>
                        <a:t>classes</a:t>
                      </a:r>
                      <a:endParaRPr lang="en-GB" sz="3600" b="1" dirty="0">
                        <a:solidFill>
                          <a:srgbClr val="0070C0"/>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solidFill>
                      <a:schemeClr val="bg2"/>
                    </a:solidFill>
                  </a:tcPr>
                </a:tc>
              </a:tr>
              <a:tr h="887455">
                <a:tc>
                  <a:txBody>
                    <a:bodyPr/>
                    <a:lstStyle/>
                    <a:p>
                      <a:pPr marL="36195" indent="-36195">
                        <a:spcBef>
                          <a:spcPts val="145"/>
                        </a:spcBef>
                        <a:spcAft>
                          <a:spcPts val="0"/>
                        </a:spcAft>
                      </a:pPr>
                      <a:r>
                        <a:rPr lang="en-GB" sz="1400" b="0" spc="5" dirty="0" smtClean="0">
                          <a:solidFill>
                            <a:schemeClr val="tx1"/>
                          </a:solidFill>
                          <a:effectLst/>
                          <a:latin typeface="Times New Roman" panose="02020603050405020304" pitchFamily="18" charset="0"/>
                          <a:cs typeface="Times New Roman" panose="02020603050405020304" pitchFamily="18" charset="0"/>
                        </a:rPr>
                        <a:t>Lega</a:t>
                      </a:r>
                      <a:r>
                        <a:rPr lang="en-GB" sz="1400" b="0" dirty="0" smtClean="0">
                          <a:solidFill>
                            <a:schemeClr val="tx1"/>
                          </a:solidFill>
                          <a:effectLst/>
                          <a:latin typeface="Times New Roman" panose="02020603050405020304" pitchFamily="18" charset="0"/>
                          <a:cs typeface="Times New Roman" panose="02020603050405020304" pitchFamily="18" charset="0"/>
                        </a:rPr>
                        <a:t>l</a:t>
                      </a:r>
                      <a:r>
                        <a:rPr lang="en-GB" sz="1400" b="0" spc="-15" dirty="0" smtClean="0">
                          <a:solidFill>
                            <a:schemeClr val="tx1"/>
                          </a:solidFill>
                          <a:effectLst/>
                          <a:latin typeface="Times New Roman" panose="02020603050405020304" pitchFamily="18" charset="0"/>
                          <a:cs typeface="Times New Roman" panose="02020603050405020304" pitchFamily="18" charset="0"/>
                        </a:rPr>
                        <a:t> </a:t>
                      </a:r>
                      <a:r>
                        <a:rPr lang="en-GB" sz="1400" b="0" spc="5" dirty="0">
                          <a:solidFill>
                            <a:schemeClr val="tx1"/>
                          </a:solidFill>
                          <a:effectLst/>
                          <a:latin typeface="Times New Roman" panose="02020603050405020304" pitchFamily="18" charset="0"/>
                          <a:cs typeface="Times New Roman" panose="02020603050405020304" pitchFamily="18" charset="0"/>
                        </a:rPr>
                        <a:t>statu</a:t>
                      </a:r>
                      <a:r>
                        <a:rPr lang="en-GB" sz="1400" b="0" dirty="0">
                          <a:solidFill>
                            <a:schemeClr val="tx1"/>
                          </a:solidFill>
                          <a:effectLst/>
                          <a:latin typeface="Times New Roman" panose="02020603050405020304" pitchFamily="18" charset="0"/>
                          <a:cs typeface="Times New Roman" panose="02020603050405020304" pitchFamily="18" charset="0"/>
                        </a:rPr>
                        <a:t>s</a:t>
                      </a:r>
                      <a:r>
                        <a:rPr lang="en-GB" sz="1400" b="0" spc="-20" dirty="0">
                          <a:solidFill>
                            <a:schemeClr val="tx1"/>
                          </a:solidFill>
                          <a:effectLst/>
                          <a:latin typeface="Times New Roman" panose="02020603050405020304" pitchFamily="18" charset="0"/>
                          <a:cs typeface="Times New Roman" panose="02020603050405020304" pitchFamily="18" charset="0"/>
                        </a:rPr>
                        <a:t> </a:t>
                      </a:r>
                      <a:r>
                        <a:rPr lang="en-GB" sz="1400" b="0" spc="5" dirty="0">
                          <a:solidFill>
                            <a:schemeClr val="tx1"/>
                          </a:solidFill>
                          <a:effectLst/>
                          <a:latin typeface="Times New Roman" panose="02020603050405020304" pitchFamily="18" charset="0"/>
                          <a:cs typeface="Times New Roman" panose="02020603050405020304" pitchFamily="18" charset="0"/>
                        </a:rPr>
                        <a:t>of </a:t>
                      </a:r>
                      <a:r>
                        <a:rPr lang="en-GB" sz="1400" b="0" dirty="0">
                          <a:solidFill>
                            <a:schemeClr val="tx1"/>
                          </a:solidFill>
                          <a:effectLst/>
                          <a:latin typeface="Times New Roman" panose="02020603050405020304" pitchFamily="18" charset="0"/>
                          <a:cs typeface="Times New Roman" panose="02020603050405020304" pitchFamily="18" charset="0"/>
                        </a:rPr>
                        <a:t>agricultural</a:t>
                      </a:r>
                      <a:r>
                        <a:rPr lang="en-GB" sz="1400" b="0" spc="5" dirty="0">
                          <a:solidFill>
                            <a:schemeClr val="tx1"/>
                          </a:solidFill>
                          <a:effectLst/>
                          <a:latin typeface="Times New Roman" panose="02020603050405020304" pitchFamily="18" charset="0"/>
                          <a:cs typeface="Times New Roman" panose="02020603050405020304" pitchFamily="18" charset="0"/>
                        </a:rPr>
                        <a:t> holder (type of holder)</a:t>
                      </a:r>
                      <a:endParaRPr lang="en-GB" sz="2400" b="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21590" indent="0">
                        <a:spcBef>
                          <a:spcPts val="45"/>
                        </a:spcBef>
                        <a:spcAft>
                          <a:spcPts val="0"/>
                        </a:spcAft>
                        <a:buClr>
                          <a:srgbClr val="0070C0"/>
                        </a:buClr>
                        <a:buFont typeface="Arial" panose="020B0604020202020204" pitchFamily="34" charset="0"/>
                        <a:buNone/>
                      </a:pPr>
                      <a:r>
                        <a:rPr lang="en-GB" sz="1400" b="0" dirty="0">
                          <a:solidFill>
                            <a:schemeClr val="tx1"/>
                          </a:solidFill>
                          <a:effectLst/>
                          <a:latin typeface="Times New Roman" panose="02020603050405020304" pitchFamily="18" charset="0"/>
                          <a:cs typeface="Times New Roman" panose="02020603050405020304" pitchFamily="18" charset="0"/>
                        </a:rPr>
                        <a:t>A civil person</a:t>
                      </a:r>
                      <a:endParaRPr lang="en-GB" sz="2400" b="0" dirty="0">
                        <a:solidFill>
                          <a:schemeClr val="tx1"/>
                        </a:solidFill>
                        <a:effectLst/>
                        <a:latin typeface="Times New Roman" panose="02020603050405020304" pitchFamily="18" charset="0"/>
                        <a:cs typeface="Times New Roman" panose="02020603050405020304" pitchFamily="18" charset="0"/>
                      </a:endParaRPr>
                    </a:p>
                    <a:p>
                      <a:pPr marL="21590" indent="0">
                        <a:spcBef>
                          <a:spcPts val="45"/>
                        </a:spcBef>
                        <a:spcAft>
                          <a:spcPts val="0"/>
                        </a:spcAft>
                        <a:buClr>
                          <a:srgbClr val="0070C0"/>
                        </a:buClr>
                        <a:buFont typeface="Arial" panose="020B0604020202020204" pitchFamily="34" charset="0"/>
                        <a:buNone/>
                      </a:pPr>
                      <a:r>
                        <a:rPr lang="en-GB" sz="1400" b="0" dirty="0">
                          <a:solidFill>
                            <a:schemeClr val="tx1"/>
                          </a:solidFill>
                          <a:effectLst/>
                          <a:latin typeface="Times New Roman" panose="02020603050405020304" pitchFamily="18" charset="0"/>
                          <a:cs typeface="Times New Roman" panose="02020603050405020304" pitchFamily="18" charset="0"/>
                        </a:rPr>
                        <a:t>Group of civil persons</a:t>
                      </a:r>
                      <a:endParaRPr lang="en-GB" sz="2400" b="0" dirty="0">
                        <a:solidFill>
                          <a:schemeClr val="tx1"/>
                        </a:solidFill>
                        <a:effectLst/>
                        <a:latin typeface="Times New Roman" panose="02020603050405020304" pitchFamily="18" charset="0"/>
                        <a:cs typeface="Times New Roman" panose="02020603050405020304" pitchFamily="18" charset="0"/>
                      </a:endParaRPr>
                    </a:p>
                    <a:p>
                      <a:pPr marL="21590" indent="0">
                        <a:spcBef>
                          <a:spcPts val="45"/>
                        </a:spcBef>
                        <a:spcAft>
                          <a:spcPts val="0"/>
                        </a:spcAft>
                        <a:buClr>
                          <a:srgbClr val="0070C0"/>
                        </a:buClr>
                        <a:buFont typeface="Arial" panose="020B0604020202020204" pitchFamily="34" charset="0"/>
                        <a:buNone/>
                      </a:pPr>
                      <a:r>
                        <a:rPr lang="en-GB" sz="1400" b="0" dirty="0">
                          <a:solidFill>
                            <a:schemeClr val="tx1"/>
                          </a:solidFill>
                          <a:effectLst/>
                          <a:latin typeface="Times New Roman" panose="02020603050405020304" pitchFamily="18" charset="0"/>
                          <a:cs typeface="Times New Roman" panose="02020603050405020304" pitchFamily="18" charset="0"/>
                        </a:rPr>
                        <a:t>Juridical </a:t>
                      </a:r>
                      <a:r>
                        <a:rPr lang="en-GB" sz="1400" b="0" dirty="0" smtClean="0">
                          <a:solidFill>
                            <a:schemeClr val="tx1"/>
                          </a:solidFill>
                          <a:effectLst/>
                          <a:latin typeface="Times New Roman" panose="02020603050405020304" pitchFamily="18" charset="0"/>
                          <a:cs typeface="Times New Roman" panose="02020603050405020304" pitchFamily="18" charset="0"/>
                        </a:rPr>
                        <a:t>person</a:t>
                      </a:r>
                      <a:endParaRPr lang="en-GB" sz="2400" b="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r>
              <a:tr h="1901892">
                <a:tc>
                  <a:txBody>
                    <a:bodyPr/>
                    <a:lstStyle/>
                    <a:p>
                      <a:pPr>
                        <a:spcBef>
                          <a:spcPts val="145"/>
                        </a:spcBef>
                        <a:spcAft>
                          <a:spcPts val="0"/>
                        </a:spcAft>
                      </a:pPr>
                      <a:r>
                        <a:rPr lang="en-GB" sz="1400" b="0" spc="5"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Ag</a:t>
                      </a:r>
                      <a:r>
                        <a:rPr lang="en-GB" sz="14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a:t>
                      </a:r>
                      <a:r>
                        <a:rPr lang="en-GB" sz="1400" b="0" spc="-1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b="0" spc="-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of</a:t>
                      </a:r>
                      <a:r>
                        <a:rPr lang="en-GB"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agricultural </a:t>
                      </a:r>
                      <a:r>
                        <a:rPr lang="en-GB" sz="1400" b="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holder</a:t>
                      </a:r>
                      <a:endParaRPr lang="en-GB" sz="2400" b="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p>
                      <a:pPr marL="450215" indent="-389255">
                        <a:lnSpc>
                          <a:spcPct val="105000"/>
                        </a:lnSpc>
                        <a:spcBef>
                          <a:spcPts val="45"/>
                        </a:spcBef>
                        <a:spcAft>
                          <a:spcPts val="0"/>
                        </a:spcAft>
                        <a:tabLst>
                          <a:tab pos="450215" algn="l"/>
                        </a:tabLst>
                      </a:pPr>
                      <a:r>
                        <a:rPr lang="en-GB"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400" b="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21590" indent="0" algn="l" rtl="0" eaLnBrk="1" hangingPunct="1">
                        <a:spcBef>
                          <a:spcPts val="45"/>
                        </a:spcBef>
                        <a:spcAft>
                          <a:spcPts val="0"/>
                        </a:spcAft>
                        <a:buClr>
                          <a:srgbClr val="0070C0"/>
                        </a:buClr>
                        <a:buFont typeface="Arial" panose="020B0604020202020204" pitchFamily="34" charset="0"/>
                        <a:buNone/>
                      </a:pPr>
                      <a:r>
                        <a:rPr lang="en-GB" sz="1400" b="0" kern="1200" dirty="0">
                          <a:solidFill>
                            <a:schemeClr val="tx1"/>
                          </a:solidFill>
                          <a:effectLst/>
                          <a:latin typeface="Times New Roman" panose="02020603050405020304" pitchFamily="18" charset="0"/>
                          <a:ea typeface="+mn-ea"/>
                          <a:cs typeface="Times New Roman" panose="02020603050405020304" pitchFamily="18" charset="0"/>
                        </a:rPr>
                        <a:t>Holder is a civil person  </a:t>
                      </a:r>
                    </a:p>
                    <a:p>
                      <a:pPr marL="361950" indent="-180975">
                        <a:spcBef>
                          <a:spcPts val="35"/>
                        </a:spcBef>
                        <a:spcAft>
                          <a:spcPts val="0"/>
                        </a:spcAft>
                        <a:buFont typeface="Arial" panose="020B0604020202020204" pitchFamily="34" charset="0"/>
                        <a:buChar char="•"/>
                      </a:pPr>
                      <a:r>
                        <a:rPr lang="en-GB" sz="1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U</a:t>
                      </a:r>
                      <a:r>
                        <a:rPr lang="en-GB" sz="1400" b="1" i="1" spc="5"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nde</a:t>
                      </a:r>
                      <a:r>
                        <a:rPr lang="en-GB" sz="1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r</a:t>
                      </a:r>
                      <a:r>
                        <a:rPr lang="en-GB" sz="1400" b="1" i="1" spc="-25"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b="1" i="1" spc="5"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GB" sz="1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5</a:t>
                      </a:r>
                      <a:r>
                        <a:rPr lang="en-GB" sz="1400" b="1" i="1" spc="-5"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b="1" i="1" spc="5"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years</a:t>
                      </a:r>
                      <a:endParaRPr lang="en-GB" sz="2400" b="1" i="1" dirty="0">
                        <a:solidFill>
                          <a:srgbClr val="0070C0"/>
                        </a:solidFill>
                        <a:effectLst/>
                        <a:latin typeface="Times New Roman" panose="02020603050405020304" pitchFamily="18" charset="0"/>
                        <a:ea typeface="PMingLiU" panose="02020500000000000000" pitchFamily="18" charset="-120"/>
                        <a:cs typeface="Times New Roman" panose="02020603050405020304" pitchFamily="18" charset="0"/>
                      </a:endParaRPr>
                    </a:p>
                    <a:p>
                      <a:pPr marL="361950" indent="-180975">
                        <a:spcBef>
                          <a:spcPts val="95"/>
                        </a:spcBef>
                        <a:spcAft>
                          <a:spcPts val="0"/>
                        </a:spcAft>
                        <a:buFont typeface="Arial" panose="020B0604020202020204" pitchFamily="34" charset="0"/>
                        <a:buChar char="•"/>
                      </a:pPr>
                      <a:r>
                        <a:rPr lang="en-GB" sz="1400" b="1" i="1" spc="5"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25</a:t>
                      </a:r>
                      <a:r>
                        <a:rPr lang="en-GB" sz="1400" b="1" i="1" spc="-1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b="1" i="1" spc="5"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GB" sz="1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GB" sz="1400" b="1" i="1" spc="-5"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b="1" i="1" spc="5"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yea</a:t>
                      </a:r>
                      <a:r>
                        <a:rPr lang="en-GB" sz="1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rs</a:t>
                      </a:r>
                      <a:endParaRPr lang="en-GB" sz="2400" b="1" i="1" dirty="0">
                        <a:solidFill>
                          <a:srgbClr val="0070C0"/>
                        </a:solidFill>
                        <a:effectLst/>
                        <a:latin typeface="Times New Roman" panose="02020603050405020304" pitchFamily="18" charset="0"/>
                        <a:ea typeface="PMingLiU" panose="02020500000000000000" pitchFamily="18" charset="-120"/>
                        <a:cs typeface="Times New Roman" panose="02020603050405020304" pitchFamily="18" charset="0"/>
                      </a:endParaRPr>
                    </a:p>
                    <a:p>
                      <a:pPr marL="361950" indent="-180975">
                        <a:spcBef>
                          <a:spcPts val="95"/>
                        </a:spcBef>
                        <a:spcAft>
                          <a:spcPts val="0"/>
                        </a:spcAft>
                        <a:buFont typeface="Arial" panose="020B0604020202020204" pitchFamily="34" charset="0"/>
                        <a:buChar char="•"/>
                      </a:pPr>
                      <a:r>
                        <a:rPr lang="en-GB" sz="1400" b="1" i="1" spc="5"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35</a:t>
                      </a:r>
                      <a:r>
                        <a:rPr lang="en-GB" sz="1400" b="1" i="1" spc="-1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b="1" i="1" spc="5"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GB" sz="1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GB" sz="1400" b="1" i="1" spc="-5"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b="1" i="1" spc="5"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yea</a:t>
                      </a:r>
                      <a:r>
                        <a:rPr lang="en-GB" sz="1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rs</a:t>
                      </a:r>
                      <a:endParaRPr lang="en-GB" sz="2400" b="1" i="1" dirty="0">
                        <a:solidFill>
                          <a:srgbClr val="0070C0"/>
                        </a:solidFill>
                        <a:effectLst/>
                        <a:latin typeface="Times New Roman" panose="02020603050405020304" pitchFamily="18" charset="0"/>
                        <a:ea typeface="PMingLiU" panose="02020500000000000000" pitchFamily="18" charset="-120"/>
                        <a:cs typeface="Times New Roman" panose="02020603050405020304" pitchFamily="18" charset="0"/>
                      </a:endParaRPr>
                    </a:p>
                    <a:p>
                      <a:pPr marL="361950" indent="-180975">
                        <a:spcBef>
                          <a:spcPts val="95"/>
                        </a:spcBef>
                        <a:spcAft>
                          <a:spcPts val="0"/>
                        </a:spcAft>
                        <a:buFont typeface="Arial" panose="020B0604020202020204" pitchFamily="34" charset="0"/>
                        <a:buChar char="•"/>
                      </a:pPr>
                      <a:r>
                        <a:rPr lang="en-GB" sz="1400" b="1" i="1" spc="5"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45</a:t>
                      </a:r>
                      <a:r>
                        <a:rPr lang="en-GB" sz="1400" b="1" i="1" spc="-1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b="1" i="1" spc="5"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5</a:t>
                      </a:r>
                      <a:r>
                        <a:rPr lang="en-GB" sz="1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GB" sz="1400" b="1" i="1" spc="-5"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b="1" i="1" spc="5"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yea</a:t>
                      </a:r>
                      <a:r>
                        <a:rPr lang="en-GB" sz="1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rs</a:t>
                      </a:r>
                      <a:endParaRPr lang="en-GB" sz="2400" b="1" i="1" dirty="0">
                        <a:solidFill>
                          <a:srgbClr val="0070C0"/>
                        </a:solidFill>
                        <a:effectLst/>
                        <a:latin typeface="Times New Roman" panose="02020603050405020304" pitchFamily="18" charset="0"/>
                        <a:ea typeface="PMingLiU" panose="02020500000000000000" pitchFamily="18" charset="-120"/>
                        <a:cs typeface="Times New Roman" panose="02020603050405020304" pitchFamily="18" charset="0"/>
                      </a:endParaRPr>
                    </a:p>
                    <a:p>
                      <a:pPr marL="361950" indent="-180975">
                        <a:spcBef>
                          <a:spcPts val="95"/>
                        </a:spcBef>
                        <a:spcAft>
                          <a:spcPts val="0"/>
                        </a:spcAft>
                        <a:buFont typeface="Arial" panose="020B0604020202020204" pitchFamily="34" charset="0"/>
                        <a:buChar char="•"/>
                      </a:pPr>
                      <a:r>
                        <a:rPr lang="en-GB" sz="1400" b="1" i="1" spc="5"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55</a:t>
                      </a:r>
                      <a:r>
                        <a:rPr lang="en-GB" sz="1400" b="1" i="1" spc="-1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b="1" i="1" spc="5"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6</a:t>
                      </a:r>
                      <a:r>
                        <a:rPr lang="en-GB" sz="1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GB" sz="1400" b="1" i="1" spc="-5"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b="1" i="1" spc="5"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yea</a:t>
                      </a:r>
                      <a:r>
                        <a:rPr lang="en-GB" sz="1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rs</a:t>
                      </a:r>
                      <a:endParaRPr lang="en-GB" sz="2400" b="1" i="1" dirty="0">
                        <a:solidFill>
                          <a:srgbClr val="0070C0"/>
                        </a:solidFill>
                        <a:effectLst/>
                        <a:latin typeface="Times New Roman" panose="02020603050405020304" pitchFamily="18" charset="0"/>
                        <a:ea typeface="PMingLiU" panose="02020500000000000000" pitchFamily="18" charset="-120"/>
                        <a:cs typeface="Times New Roman" panose="02020603050405020304" pitchFamily="18" charset="0"/>
                      </a:endParaRPr>
                    </a:p>
                    <a:p>
                      <a:pPr marL="361950" indent="-180975">
                        <a:spcBef>
                          <a:spcPts val="95"/>
                        </a:spcBef>
                        <a:spcAft>
                          <a:spcPts val="0"/>
                        </a:spcAft>
                        <a:buFont typeface="Arial" panose="020B0604020202020204" pitchFamily="34" charset="0"/>
                        <a:buChar char="•"/>
                      </a:pPr>
                      <a:r>
                        <a:rPr lang="en-GB" sz="1400" b="1" i="1" spc="5"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6</a:t>
                      </a:r>
                      <a:r>
                        <a:rPr lang="en-GB" sz="1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5</a:t>
                      </a:r>
                      <a:r>
                        <a:rPr lang="en-GB" sz="1400" b="1" i="1" spc="-5"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b="1" i="1" spc="5"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year</a:t>
                      </a:r>
                      <a:r>
                        <a:rPr lang="en-GB" sz="1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a:t>
                      </a:r>
                      <a:r>
                        <a:rPr lang="en-GB" sz="1400" b="1" i="1" spc="-15"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b="1" i="1" spc="5"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an</a:t>
                      </a:r>
                      <a:r>
                        <a:rPr lang="en-GB" sz="1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en-GB" sz="1400" b="1" i="1" spc="-1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b="1" i="1" spc="5"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over</a:t>
                      </a:r>
                      <a:endParaRPr lang="en-GB" sz="2400" b="1" i="1" dirty="0">
                        <a:solidFill>
                          <a:srgbClr val="0070C0"/>
                        </a:solidFill>
                        <a:effectLst/>
                        <a:latin typeface="Times New Roman" panose="02020603050405020304" pitchFamily="18" charset="0"/>
                        <a:ea typeface="PMingLiU" panose="02020500000000000000" pitchFamily="18" charset="-120"/>
                        <a:cs typeface="Times New Roman" panose="02020603050405020304" pitchFamily="18" charset="0"/>
                      </a:endParaRPr>
                    </a:p>
                    <a:p>
                      <a:pPr marL="21590" indent="0" algn="l" rtl="0" eaLnBrk="1" hangingPunct="1">
                        <a:spcBef>
                          <a:spcPts val="45"/>
                        </a:spcBef>
                        <a:spcAft>
                          <a:spcPts val="0"/>
                        </a:spcAft>
                        <a:buClr>
                          <a:srgbClr val="0070C0"/>
                        </a:buClr>
                        <a:buFont typeface="Arial" panose="020B0604020202020204" pitchFamily="34" charset="0"/>
                        <a:buNone/>
                      </a:pPr>
                      <a:r>
                        <a:rPr lang="en-GB" sz="1400" b="0" kern="1200" dirty="0">
                          <a:solidFill>
                            <a:schemeClr val="tx1"/>
                          </a:solidFill>
                          <a:effectLst/>
                          <a:latin typeface="Times New Roman" panose="02020603050405020304" pitchFamily="18" charset="0"/>
                          <a:ea typeface="+mn-ea"/>
                          <a:cs typeface="Times New Roman" panose="02020603050405020304" pitchFamily="18" charset="0"/>
                        </a:rPr>
                        <a:t>Joint holders</a:t>
                      </a:r>
                    </a:p>
                  </a:txBody>
                  <a:tcPr marL="68580" marR="68580" marT="0" marB="0">
                    <a:solidFill>
                      <a:schemeClr val="accent3">
                        <a:lumMod val="20000"/>
                        <a:lumOff val="80000"/>
                      </a:schemeClr>
                    </a:solidFill>
                  </a:tcPr>
                </a:tc>
              </a:tr>
            </a:tbl>
          </a:graphicData>
        </a:graphic>
      </p:graphicFrame>
      <p:sp>
        <p:nvSpPr>
          <p:cNvPr id="5" name="Slide Number Placeholder 4"/>
          <p:cNvSpPr>
            <a:spLocks noGrp="1"/>
          </p:cNvSpPr>
          <p:nvPr>
            <p:ph type="sldNum" sz="quarter" idx="12"/>
          </p:nvPr>
        </p:nvSpPr>
        <p:spPr/>
        <p:txBody>
          <a:bodyPr/>
          <a:lstStyle/>
          <a:p>
            <a:pPr>
              <a:defRPr/>
            </a:pPr>
            <a:fld id="{295C7970-528A-4E6B-9828-E035C7872C03}" type="slidenum">
              <a:rPr lang="en-GB" smtClean="0"/>
              <a:pPr>
                <a:defRPr/>
              </a:pPr>
              <a:t>7</a:t>
            </a:fld>
            <a:endParaRPr lang="en-GB"/>
          </a:p>
        </p:txBody>
      </p:sp>
    </p:spTree>
    <p:extLst>
      <p:ext uri="{BB962C8B-B14F-4D97-AF65-F5344CB8AC3E}">
        <p14:creationId xmlns:p14="http://schemas.microsoft.com/office/powerpoint/2010/main" val="407633089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526" y="1052736"/>
            <a:ext cx="6156608" cy="998984"/>
          </a:xfrm>
        </p:spPr>
        <p:txBody>
          <a:bodyPr/>
          <a:lstStyle/>
          <a:p>
            <a:pPr>
              <a:defRPr/>
            </a:pPr>
            <a:r>
              <a:rPr lang="ro-RO" b="1" dirty="0" smtClean="0"/>
              <a:t>T</a:t>
            </a:r>
            <a:r>
              <a:rPr lang="en-GB" b="1" dirty="0" err="1" smtClean="0"/>
              <a:t>abulation</a:t>
            </a:r>
            <a:r>
              <a:rPr lang="en-GB" b="1" dirty="0" smtClean="0"/>
              <a:t> classes (</a:t>
            </a:r>
            <a:r>
              <a:rPr lang="en-GB" b="1" dirty="0" err="1" smtClean="0"/>
              <a:t>contd</a:t>
            </a:r>
            <a:r>
              <a:rPr lang="en-GB" b="1" dirty="0" smtClean="0"/>
              <a:t>)</a:t>
            </a:r>
            <a:endParaRPr lang="en-US" b="1" dirty="0"/>
          </a:p>
        </p:txBody>
      </p:sp>
      <p:sp>
        <p:nvSpPr>
          <p:cNvPr id="20483" name="Content Placeholder 2"/>
          <p:cNvSpPr>
            <a:spLocks noGrp="1"/>
          </p:cNvSpPr>
          <p:nvPr>
            <p:ph idx="1"/>
          </p:nvPr>
        </p:nvSpPr>
        <p:spPr>
          <a:xfrm>
            <a:off x="899592" y="2051720"/>
            <a:ext cx="8064896" cy="4730080"/>
          </a:xfrm>
        </p:spPr>
        <p:txBody>
          <a:bodyPr>
            <a:normAutofit lnSpcReduction="10000"/>
          </a:bodyPr>
          <a:lstStyle/>
          <a:p>
            <a:pPr>
              <a:spcAft>
                <a:spcPts val="600"/>
              </a:spcAft>
              <a:buFont typeface="Arial" panose="020B0604020202020204" pitchFamily="34" charset="0"/>
              <a:buChar char="•"/>
            </a:pPr>
            <a:r>
              <a:rPr lang="en-US" altLang="en-US" sz="2200" dirty="0" smtClean="0"/>
              <a:t>Consistency </a:t>
            </a:r>
            <a:r>
              <a:rPr lang="en-GB" altLang="en-US" sz="2200" dirty="0" smtClean="0"/>
              <a:t>between statistical collections in the country</a:t>
            </a:r>
            <a:r>
              <a:rPr lang="ro-RO" altLang="en-US" sz="2200" dirty="0" smtClean="0"/>
              <a:t> (e.g. </a:t>
            </a:r>
            <a:r>
              <a:rPr lang="en-US" altLang="en-US" sz="2200" dirty="0" smtClean="0"/>
              <a:t>using </a:t>
            </a:r>
            <a:r>
              <a:rPr lang="ro-RO" altLang="en-US" sz="2200" dirty="0" smtClean="0"/>
              <a:t>the same </a:t>
            </a:r>
            <a:r>
              <a:rPr lang="en-GB" altLang="en-US" sz="2200" dirty="0" smtClean="0"/>
              <a:t>age groups </a:t>
            </a:r>
            <a:r>
              <a:rPr lang="ro-RO" altLang="en-US" sz="2200" dirty="0" smtClean="0"/>
              <a:t>(</a:t>
            </a:r>
            <a:r>
              <a:rPr lang="ro-RO" altLang="en-US" sz="2200" i="1" dirty="0" smtClean="0"/>
              <a:t>for ex. </a:t>
            </a:r>
            <a:r>
              <a:rPr lang="en-GB" altLang="en-US" sz="2200" i="1" dirty="0" smtClean="0"/>
              <a:t>25-34, 35-44</a:t>
            </a:r>
            <a:r>
              <a:rPr lang="ro-RO" altLang="en-US" sz="2200" i="1" dirty="0" smtClean="0"/>
              <a:t>, etc.)</a:t>
            </a:r>
            <a:r>
              <a:rPr lang="en-US" altLang="en-US" sz="2200" i="1" dirty="0" smtClean="0"/>
              <a:t>.</a:t>
            </a:r>
          </a:p>
          <a:p>
            <a:pPr>
              <a:spcAft>
                <a:spcPts val="600"/>
              </a:spcAft>
              <a:buFont typeface="Arial" panose="020B0604020202020204" pitchFamily="34" charset="0"/>
              <a:buChar char="•"/>
            </a:pPr>
            <a:r>
              <a:rPr lang="en-US" altLang="en-US" sz="2200" dirty="0" smtClean="0"/>
              <a:t>International </a:t>
            </a:r>
            <a:r>
              <a:rPr lang="en-GB" altLang="en-US" sz="2200" dirty="0" smtClean="0"/>
              <a:t>standards</a:t>
            </a:r>
            <a:r>
              <a:rPr lang="en-US" altLang="en-US" sz="2200" dirty="0" smtClean="0"/>
              <a:t>: </a:t>
            </a:r>
            <a:r>
              <a:rPr lang="en-GB" altLang="en-US" sz="2200" dirty="0" smtClean="0"/>
              <a:t>countries should adhere to those wherever possible to help in making comparisons between countries.</a:t>
            </a:r>
          </a:p>
          <a:p>
            <a:pPr>
              <a:spcAft>
                <a:spcPts val="600"/>
              </a:spcAft>
              <a:buFont typeface="Arial" panose="020B0604020202020204" pitchFamily="34" charset="0"/>
              <a:buChar char="•"/>
            </a:pPr>
            <a:r>
              <a:rPr lang="ro-RO" altLang="en-US" sz="2200" dirty="0" smtClean="0"/>
              <a:t>T</a:t>
            </a:r>
            <a:r>
              <a:rPr lang="en-GB" altLang="en-US" sz="2200" dirty="0"/>
              <a:t>o meet national reporting needs, more </a:t>
            </a:r>
            <a:r>
              <a:rPr lang="en-GB" altLang="en-US" sz="2200" dirty="0" smtClean="0"/>
              <a:t>disaggregated </a:t>
            </a:r>
            <a:r>
              <a:rPr lang="en-GB" altLang="en-US" sz="2200" dirty="0"/>
              <a:t>classes are encouraged</a:t>
            </a:r>
            <a:r>
              <a:rPr lang="ro-RO" altLang="en-US" sz="2200" dirty="0"/>
              <a:t> (to </a:t>
            </a:r>
            <a:r>
              <a:rPr lang="en-GB" altLang="en-US" sz="2200" dirty="0"/>
              <a:t>allow for re-aggregation</a:t>
            </a:r>
            <a:r>
              <a:rPr lang="ro-RO" altLang="en-US" sz="2200" dirty="0" smtClean="0"/>
              <a:t>)</a:t>
            </a:r>
            <a:r>
              <a:rPr lang="en-US" altLang="en-US" sz="2200" dirty="0" smtClean="0"/>
              <a:t>.</a:t>
            </a:r>
          </a:p>
          <a:p>
            <a:pPr>
              <a:spcAft>
                <a:spcPts val="600"/>
              </a:spcAft>
              <a:buFont typeface="Arial" panose="020B0604020202020204" pitchFamily="34" charset="0"/>
              <a:buChar char="•"/>
            </a:pPr>
            <a:r>
              <a:rPr lang="en-GB" altLang="en-US" sz="2200" dirty="0"/>
              <a:t>Where countries wish to use different class groupings in their standard reports, they should also report the results according to the guidelines given in the WCA 2020 for international comparison purposes.</a:t>
            </a:r>
          </a:p>
          <a:p>
            <a:pPr>
              <a:spcAft>
                <a:spcPts val="600"/>
              </a:spcAft>
              <a:buFont typeface="Arial" panose="020B0604020202020204" pitchFamily="34" charset="0"/>
              <a:buChar char="•"/>
            </a:pPr>
            <a:r>
              <a:rPr lang="en-US" altLang="en-US" sz="2200" dirty="0" smtClean="0"/>
              <a:t>For </a:t>
            </a:r>
            <a:r>
              <a:rPr lang="en-US" altLang="en-US" sz="2200" dirty="0"/>
              <a:t>more details see </a:t>
            </a:r>
            <a:r>
              <a:rPr lang="en-GB" altLang="en-US" sz="2200" dirty="0"/>
              <a:t>WCA 2020, </a:t>
            </a:r>
            <a:r>
              <a:rPr lang="ro-RO" altLang="en-US" sz="2200" b="1" dirty="0"/>
              <a:t>T</a:t>
            </a:r>
            <a:r>
              <a:rPr lang="en-GB" altLang="en-US" sz="2200" b="1" dirty="0" smtClean="0"/>
              <a:t>able 1</a:t>
            </a:r>
            <a:r>
              <a:rPr lang="en-GB" altLang="en-US" sz="2200" b="1" dirty="0"/>
              <a:t>: Agricultural census essential items: tabulation classes</a:t>
            </a:r>
            <a:r>
              <a:rPr lang="en-GB" altLang="en-US" sz="2200" dirty="0"/>
              <a:t>.</a:t>
            </a:r>
            <a:endParaRPr lang="en-US" altLang="en-US" sz="2200" dirty="0"/>
          </a:p>
          <a:p>
            <a:pPr marL="82296" indent="0">
              <a:spcAft>
                <a:spcPts val="600"/>
              </a:spcAft>
              <a:buNone/>
            </a:pPr>
            <a:endParaRPr lang="ro-RO" altLang="en-US" sz="2200" dirty="0"/>
          </a:p>
          <a:p>
            <a:pPr>
              <a:buFont typeface="Wingdings" pitchFamily="2" charset="2"/>
              <a:buNone/>
            </a:pPr>
            <a:endParaRPr lang="en-US" altLang="en-US" sz="2200" dirty="0" smtClean="0"/>
          </a:p>
          <a:p>
            <a:endParaRPr lang="en-US" altLang="en-US" sz="2200" dirty="0" smtClean="0"/>
          </a:p>
        </p:txBody>
      </p:sp>
      <p:sp>
        <p:nvSpPr>
          <p:cNvPr id="3" name="Slide Number Placeholder 2"/>
          <p:cNvSpPr>
            <a:spLocks noGrp="1"/>
          </p:cNvSpPr>
          <p:nvPr>
            <p:ph type="sldNum" sz="quarter" idx="12"/>
          </p:nvPr>
        </p:nvSpPr>
        <p:spPr/>
        <p:txBody>
          <a:bodyPr/>
          <a:lstStyle/>
          <a:p>
            <a:pPr>
              <a:defRPr/>
            </a:pPr>
            <a:fld id="{295C7970-528A-4E6B-9828-E035C7872C03}" type="slidenum">
              <a:rPr lang="en-GB" smtClean="0"/>
              <a:pPr>
                <a:defRPr/>
              </a:pPr>
              <a:t>8</a:t>
            </a:fld>
            <a:endParaRPr lang="en-GB"/>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845840"/>
            <a:ext cx="8064896" cy="1143000"/>
          </a:xfrm>
        </p:spPr>
        <p:txBody>
          <a:bodyPr>
            <a:noAutofit/>
          </a:bodyPr>
          <a:lstStyle/>
          <a:p>
            <a:pPr>
              <a:defRPr/>
            </a:pPr>
            <a:r>
              <a:rPr lang="en-US" altLang="en-US" b="1" dirty="0"/>
              <a:t>Territorial profile of census </a:t>
            </a:r>
            <a:r>
              <a:rPr lang="en-US" altLang="en-US" b="1" dirty="0" smtClean="0"/>
              <a:t>results </a:t>
            </a:r>
            <a:endParaRPr lang="en-US" b="1" dirty="0">
              <a:solidFill>
                <a:schemeClr val="accent1">
                  <a:lumMod val="50000"/>
                </a:schemeClr>
              </a:solidFill>
            </a:endParaRPr>
          </a:p>
        </p:txBody>
      </p:sp>
      <p:sp>
        <p:nvSpPr>
          <p:cNvPr id="18435" name="Content Placeholder 2"/>
          <p:cNvSpPr>
            <a:spLocks noGrp="1"/>
          </p:cNvSpPr>
          <p:nvPr>
            <p:ph idx="1"/>
          </p:nvPr>
        </p:nvSpPr>
        <p:spPr>
          <a:xfrm>
            <a:off x="971600" y="2204864"/>
            <a:ext cx="7848872" cy="4176464"/>
          </a:xfrm>
        </p:spPr>
        <p:txBody>
          <a:bodyPr>
            <a:noAutofit/>
          </a:bodyPr>
          <a:lstStyle/>
          <a:p>
            <a:pPr marL="82296" indent="0">
              <a:buNone/>
            </a:pPr>
            <a:r>
              <a:rPr lang="ro-RO" altLang="en-US" sz="2200" b="1" dirty="0" smtClean="0"/>
              <a:t>Different levels, by</a:t>
            </a:r>
            <a:r>
              <a:rPr lang="ro-RO" altLang="en-US" sz="2200" dirty="0" smtClean="0"/>
              <a:t>:</a:t>
            </a:r>
          </a:p>
          <a:p>
            <a:pPr lvl="1">
              <a:buFont typeface="Wingdings" panose="05000000000000000000" pitchFamily="2" charset="2"/>
              <a:buChar char="Ø"/>
            </a:pPr>
            <a:r>
              <a:rPr lang="en-GB" altLang="en-US" sz="2200" i="1" dirty="0" smtClean="0"/>
              <a:t>administrative region</a:t>
            </a:r>
            <a:r>
              <a:rPr lang="ro-RO" altLang="en-US" sz="2200" i="1" dirty="0" smtClean="0"/>
              <a:t>s/rayons</a:t>
            </a:r>
          </a:p>
          <a:p>
            <a:pPr lvl="1">
              <a:buFont typeface="Wingdings" panose="05000000000000000000" pitchFamily="2" charset="2"/>
              <a:buChar char="Ø"/>
            </a:pPr>
            <a:r>
              <a:rPr lang="en-GB" altLang="en-US" sz="2200" i="1" dirty="0" smtClean="0"/>
              <a:t>agro-ecological zone</a:t>
            </a:r>
            <a:r>
              <a:rPr lang="ro-RO" altLang="en-US" sz="2200" i="1" dirty="0" smtClean="0"/>
              <a:t>s</a:t>
            </a:r>
          </a:p>
          <a:p>
            <a:pPr lvl="1">
              <a:buFont typeface="Wingdings" panose="05000000000000000000" pitchFamily="2" charset="2"/>
              <a:buChar char="Ø"/>
            </a:pPr>
            <a:r>
              <a:rPr lang="en-US" altLang="en-US" sz="2200" i="1" dirty="0" smtClean="0"/>
              <a:t> villages/c</a:t>
            </a:r>
            <a:r>
              <a:rPr lang="ro-RO" altLang="en-US" sz="2200" i="1" dirty="0" smtClean="0"/>
              <a:t>ommunities</a:t>
            </a:r>
            <a:endParaRPr lang="en-US" altLang="en-US" sz="2200" i="1" dirty="0" smtClean="0"/>
          </a:p>
          <a:p>
            <a:pPr lvl="1">
              <a:buFont typeface="Wingdings" panose="05000000000000000000" pitchFamily="2" charset="2"/>
              <a:buChar char="Ø"/>
            </a:pPr>
            <a:r>
              <a:rPr lang="en-US" altLang="en-US" sz="2200" i="1" dirty="0" smtClean="0"/>
              <a:t>o</a:t>
            </a:r>
            <a:r>
              <a:rPr lang="ro-RO" altLang="en-US" sz="2200" i="1" dirty="0" smtClean="0"/>
              <a:t>ther small areas</a:t>
            </a:r>
            <a:endParaRPr lang="en-US" altLang="en-US" sz="2200" i="1" dirty="0" smtClean="0"/>
          </a:p>
          <a:p>
            <a:pPr lvl="1">
              <a:buNone/>
            </a:pPr>
            <a:endParaRPr lang="en-US" altLang="en-US" sz="2200" i="1" dirty="0" smtClean="0"/>
          </a:p>
          <a:p>
            <a:pPr marL="82296" indent="0">
              <a:buNone/>
            </a:pPr>
            <a:r>
              <a:rPr lang="ro-RO" altLang="en-US" sz="2200" b="1" dirty="0" smtClean="0"/>
              <a:t>Dissemination of </a:t>
            </a:r>
            <a:r>
              <a:rPr lang="en-GB" altLang="en-US" sz="2200" b="1" dirty="0" smtClean="0"/>
              <a:t>data items </a:t>
            </a:r>
            <a:r>
              <a:rPr lang="ro-RO" altLang="en-US" sz="2200" dirty="0" smtClean="0"/>
              <a:t>which are relevant</a:t>
            </a:r>
            <a:r>
              <a:rPr lang="en-US" altLang="en-US" sz="2200" dirty="0" smtClean="0"/>
              <a:t>, </a:t>
            </a:r>
            <a:r>
              <a:rPr lang="ro-RO" altLang="en-US" sz="2200" dirty="0" smtClean="0"/>
              <a:t>me</a:t>
            </a:r>
            <a:r>
              <a:rPr lang="es-ES" altLang="en-US" sz="2200" dirty="0" smtClean="0"/>
              <a:t>a</a:t>
            </a:r>
            <a:r>
              <a:rPr lang="ro-RO" altLang="en-US" sz="2200" dirty="0" smtClean="0"/>
              <a:t>ningful</a:t>
            </a:r>
            <a:r>
              <a:rPr lang="en-US" altLang="en-US" sz="2200" dirty="0" smtClean="0"/>
              <a:t> </a:t>
            </a:r>
            <a:r>
              <a:rPr lang="ro-RO" altLang="en-US" sz="2200" dirty="0" smtClean="0"/>
              <a:t>for a particular  level</a:t>
            </a:r>
            <a:r>
              <a:rPr lang="en-US" altLang="en-US" sz="2200" dirty="0" smtClean="0"/>
              <a:t> </a:t>
            </a:r>
            <a:r>
              <a:rPr lang="ro-RO" altLang="en-US" sz="2200" dirty="0" smtClean="0"/>
              <a:t>and</a:t>
            </a:r>
            <a:r>
              <a:rPr lang="en-US" altLang="en-US" sz="2200" dirty="0" smtClean="0"/>
              <a:t> ensuring data confidentiality.</a:t>
            </a:r>
            <a:endParaRPr lang="ro-RO" altLang="en-US" sz="2200" dirty="0" smtClean="0"/>
          </a:p>
          <a:p>
            <a:endParaRPr lang="ro-RO" altLang="en-US" sz="2200" dirty="0" smtClean="0"/>
          </a:p>
        </p:txBody>
      </p:sp>
      <p:sp>
        <p:nvSpPr>
          <p:cNvPr id="3" name="Slide Number Placeholder 2"/>
          <p:cNvSpPr>
            <a:spLocks noGrp="1"/>
          </p:cNvSpPr>
          <p:nvPr>
            <p:ph type="sldNum" sz="quarter" idx="12"/>
          </p:nvPr>
        </p:nvSpPr>
        <p:spPr/>
        <p:txBody>
          <a:bodyPr/>
          <a:lstStyle/>
          <a:p>
            <a:pPr>
              <a:defRPr/>
            </a:pPr>
            <a:fld id="{295C7970-528A-4E6B-9828-E035C7872C03}" type="slidenum">
              <a:rPr lang="en-GB" smtClean="0"/>
              <a:pPr>
                <a:defRPr/>
              </a:pPr>
              <a:t>9</a:t>
            </a:fld>
            <a:endParaRPr lang="en-GB"/>
          </a:p>
        </p:txBody>
      </p:sp>
    </p:spTree>
    <p:extLst>
      <p:ext uri="{BB962C8B-B14F-4D97-AF65-F5344CB8AC3E}">
        <p14:creationId xmlns:p14="http://schemas.microsoft.com/office/powerpoint/2010/main" val="4269321862"/>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100000" t="100000" r="100000" b="10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100000" t="100000" r="100000" b="10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51000" t="-20000" r="2000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layout_proposal_final</Template>
  <TotalTime>13420</TotalTime>
  <Words>3857</Words>
  <Application>Microsoft Office PowerPoint</Application>
  <PresentationFormat>On-screen Show (4:3)</PresentationFormat>
  <Paragraphs>427</Paragraphs>
  <Slides>36</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PMingLiU</vt:lpstr>
      <vt:lpstr>SimSun</vt:lpstr>
      <vt:lpstr>Arial</vt:lpstr>
      <vt:lpstr>Calibri</vt:lpstr>
      <vt:lpstr>Courier New</vt:lpstr>
      <vt:lpstr>Gill Sans MT</vt:lpstr>
      <vt:lpstr>Times New Roman</vt:lpstr>
      <vt:lpstr>Verdana</vt:lpstr>
      <vt:lpstr>Wingdings</vt:lpstr>
      <vt:lpstr>Wingdings 2</vt:lpstr>
      <vt:lpstr>Solstice</vt:lpstr>
      <vt:lpstr>PowerPoint Presentation</vt:lpstr>
      <vt:lpstr>Contents</vt:lpstr>
      <vt:lpstr>Tabulation programme</vt:lpstr>
      <vt:lpstr>Tabulation programme (contd)</vt:lpstr>
      <vt:lpstr>Standard statistical tables</vt:lpstr>
      <vt:lpstr>Classification variables</vt:lpstr>
      <vt:lpstr>Tabulation classes</vt:lpstr>
      <vt:lpstr>Tabulation classes (contd)</vt:lpstr>
      <vt:lpstr>Territorial profile of census results </vt:lpstr>
      <vt:lpstr>Territorial profile of census results (contd)</vt:lpstr>
      <vt:lpstr>Cross-tabulations </vt:lpstr>
      <vt:lpstr> Tabulations: census scope and coverage </vt:lpstr>
      <vt:lpstr>Tabulations: community-level data </vt:lpstr>
      <vt:lpstr>Tabulations: community-level data (contd)</vt:lpstr>
      <vt:lpstr>Dissemination - key stage of a census </vt:lpstr>
      <vt:lpstr>Dissemination - key stage of a census (contd)</vt:lpstr>
      <vt:lpstr>Metadata</vt:lpstr>
      <vt:lpstr>Dissemination products and services</vt:lpstr>
      <vt:lpstr>Dissemination products and services (contd)</vt:lpstr>
      <vt:lpstr>Reports on preliminary results</vt:lpstr>
      <vt:lpstr>Reports on final results</vt:lpstr>
      <vt:lpstr>Methods of dissemination and media </vt:lpstr>
      <vt:lpstr> Analytical/Thematic reports </vt:lpstr>
      <vt:lpstr> Technical report </vt:lpstr>
      <vt:lpstr> Tabulated data </vt:lpstr>
      <vt:lpstr>Providing access to census databases </vt:lpstr>
      <vt:lpstr>  Microdata</vt:lpstr>
      <vt:lpstr>Methods for access to microdata </vt:lpstr>
      <vt:lpstr>Access to microdata (contd)</vt:lpstr>
      <vt:lpstr>Data archiving</vt:lpstr>
      <vt:lpstr>Data archiving (contd)</vt:lpstr>
      <vt:lpstr>Data archiving (contd)</vt:lpstr>
      <vt:lpstr>Public events to disseminate the main census results</vt:lpstr>
      <vt:lpstr>Country examples</vt:lpstr>
      <vt:lpstr>Country examples (contd)</vt:lpstr>
      <vt:lpstr>PowerPoint Presentation</vt:lpstr>
    </vt:vector>
  </TitlesOfParts>
  <Company>FAO of the 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Concepts on Sampling Frames</dc:title>
  <dc:creator>Srivastava, Mukesh (ESSS)</dc:creator>
  <cp:lastModifiedBy>Cara, Oleg (ESS)</cp:lastModifiedBy>
  <cp:revision>577</cp:revision>
  <cp:lastPrinted>2015-05-04T06:18:51Z</cp:lastPrinted>
  <dcterms:created xsi:type="dcterms:W3CDTF">2011-10-15T14:24:33Z</dcterms:created>
  <dcterms:modified xsi:type="dcterms:W3CDTF">2017-05-18T09:50:55Z</dcterms:modified>
</cp:coreProperties>
</file>