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76" r:id="rId2"/>
    <p:sldId id="282" r:id="rId3"/>
    <p:sldId id="258" r:id="rId4"/>
    <p:sldId id="279" r:id="rId5"/>
    <p:sldId id="260" r:id="rId6"/>
    <p:sldId id="259" r:id="rId7"/>
    <p:sldId id="281" r:id="rId8"/>
    <p:sldId id="280" r:id="rId9"/>
    <p:sldId id="261" r:id="rId10"/>
    <p:sldId id="262" r:id="rId11"/>
    <p:sldId id="263" r:id="rId12"/>
    <p:sldId id="264" r:id="rId13"/>
    <p:sldId id="265" r:id="rId14"/>
    <p:sldId id="266" r:id="rId15"/>
    <p:sldId id="267" r:id="rId16"/>
    <p:sldId id="268" r:id="rId17"/>
    <p:sldId id="269" r:id="rId18"/>
    <p:sldId id="270" r:id="rId19"/>
    <p:sldId id="271" r:id="rId20"/>
    <p:sldId id="290" r:id="rId21"/>
    <p:sldId id="289" r:id="rId22"/>
    <p:sldId id="272"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288" y="8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7DCFE-3358-48AC-9D5D-18B583C4FC4A}" type="datetimeFigureOut">
              <a:rPr lang="en-US" smtClean="0"/>
              <a:pPr/>
              <a:t>5/18/2017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59185-2A20-4687-900C-5DDBD8837B4E}" type="slidenum">
              <a:rPr lang="en-US" smtClean="0"/>
              <a:pPr/>
              <a:t>‹#›</a:t>
            </a:fld>
            <a:endParaRPr lang="en-US"/>
          </a:p>
        </p:txBody>
      </p:sp>
    </p:spTree>
    <p:extLst>
      <p:ext uri="{BB962C8B-B14F-4D97-AF65-F5344CB8AC3E}">
        <p14:creationId xmlns:p14="http://schemas.microsoft.com/office/powerpoint/2010/main" val="163607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a:t>
            </a:fld>
            <a:endParaRPr lang="en-US"/>
          </a:p>
        </p:txBody>
      </p:sp>
    </p:spTree>
    <p:extLst>
      <p:ext uri="{BB962C8B-B14F-4D97-AF65-F5344CB8AC3E}">
        <p14:creationId xmlns:p14="http://schemas.microsoft.com/office/powerpoint/2010/main" val="343981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statistical unit for a data collection is the basic unit for which data are collected. In previous agricultural census programmes, the statistical unit used has been the agricultural holding and this is used again in WCA 2020. </a:t>
            </a:r>
            <a:endParaRPr lang="en-US" sz="1200" kern="1200" dirty="0" smtClean="0">
              <a:solidFill>
                <a:schemeClr val="tx1"/>
              </a:solidFill>
              <a:latin typeface="+mn-lt"/>
              <a:ea typeface="+mn-ea"/>
              <a:cs typeface="+mn-cs"/>
            </a:endParaRPr>
          </a:p>
          <a:p>
            <a:pPr lvl="1"/>
            <a:endParaRPr lang="ro-RO" sz="12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The definition of an agricultural holding remains the same as in previous programmes; that is: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“An </a:t>
            </a:r>
            <a:r>
              <a:rPr lang="en-GB" sz="1200" u="sng" kern="1200" dirty="0" smtClean="0">
                <a:solidFill>
                  <a:schemeClr val="tx1"/>
                </a:solidFill>
                <a:latin typeface="+mn-lt"/>
                <a:ea typeface="+mn-ea"/>
                <a:cs typeface="+mn-cs"/>
              </a:rPr>
              <a:t>agricultural holding</a:t>
            </a:r>
            <a:r>
              <a:rPr lang="en-GB" sz="1200" kern="1200" dirty="0" smtClean="0">
                <a:solidFill>
                  <a:schemeClr val="tx1"/>
                </a:solidFill>
                <a:latin typeface="+mn-lt"/>
                <a:ea typeface="+mn-ea"/>
                <a:cs typeface="+mn-cs"/>
              </a:rPr>
              <a:t> is an economic unit of agricultural production under single management comprising all livestock kept and all land used wholly or partly for agricultural production purposes, without regard to title, legal form or size. Single management may be exercised by an individual or household, jointly by two or more individuals or households, by a clan or tribe, or by a juridical person such as a corporation, cooperative or government agency. The holding's land may consist of one or more parcels, located in one or more separate areas or in one or more territorial or administrative divisions, providing the parcels share the same production means, such as labour, farm buildings, machinery or draught animals.” </a:t>
            </a:r>
            <a:endParaRPr lang="ro-RO" sz="1200" kern="1200" dirty="0" smtClean="0">
              <a:solidFill>
                <a:schemeClr val="tx1"/>
              </a:solidFill>
              <a:latin typeface="+mn-lt"/>
              <a:ea typeface="+mn-ea"/>
              <a:cs typeface="+mn-cs"/>
            </a:endParaRPr>
          </a:p>
          <a:p>
            <a:endParaRPr lang="ro-RO" sz="12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There are two types of agricultural holdings: (</a:t>
            </a:r>
            <a:r>
              <a:rPr lang="en-GB" sz="1200" kern="12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 holdings in the household sector – that is, those operated by household members; and (ii) holdings in the non-household sector, such as corporations and government institutions. In most developing countries, the majority of agricultural production is in the household sector. The concept of “agricultural holding” is therefore closely related to the concept of “household”.</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1"/>
            <a:r>
              <a:rPr lang="en-GB" sz="1200" kern="1200" dirty="0" smtClean="0">
                <a:solidFill>
                  <a:schemeClr val="tx1"/>
                </a:solidFill>
                <a:latin typeface="+mn-lt"/>
                <a:ea typeface="+mn-ea"/>
                <a:cs typeface="+mn-cs"/>
              </a:rPr>
              <a:t>The </a:t>
            </a:r>
            <a:r>
              <a:rPr lang="en-GB" sz="1200" u="sng" kern="1200" dirty="0" smtClean="0">
                <a:solidFill>
                  <a:schemeClr val="tx1"/>
                </a:solidFill>
                <a:latin typeface="+mn-lt"/>
                <a:ea typeface="+mn-ea"/>
                <a:cs typeface="+mn-cs"/>
              </a:rPr>
              <a:t>household</a:t>
            </a:r>
            <a:r>
              <a:rPr lang="en-GB" sz="1200" kern="1200" dirty="0" smtClean="0">
                <a:solidFill>
                  <a:schemeClr val="tx1"/>
                </a:solidFill>
                <a:latin typeface="+mn-lt"/>
                <a:ea typeface="+mn-ea"/>
                <a:cs typeface="+mn-cs"/>
              </a:rPr>
              <a:t> is one of the basic elements of a national statistics system and standards for defining a household have been laid down by the UN in its guidelines for population and housing censuses as follows: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concept of household is based on the arrangements made by persons, individually or in groups, for providing themselves with food or other essentials for living. A household may be either (a) a one‑person household, that is to say, a person who makes provision for his or her own food or other essentials for living without combining with any other person to form part of a multi-person household, or (b) a multi-person household, that is to say, a group of two or more persons living together who make common provision for food or other essentials for living. The persons in the group may pool their resources and may have a common budget; they may be related or unrelated persons, or constitute a combination of persons both related and unrelated” (UN, 2015b, paragraph 2.33). </a:t>
            </a:r>
            <a:endParaRPr lang="en-US" sz="1600" kern="1200" dirty="0" smtClean="0">
              <a:solidFill>
                <a:schemeClr val="tx1"/>
              </a:solidFill>
              <a:latin typeface="+mn-lt"/>
              <a:ea typeface="+mn-ea"/>
              <a:cs typeface="+mn-cs"/>
            </a:endParaRPr>
          </a:p>
          <a:p>
            <a:endParaRPr lang="ro-RO" sz="16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Care must be taken in defining the statistical unit for the non-household sector. Corporations and government institutions may have complex structures, in which different activities are undertaken by different parts of the organization. The national accounting concept of </a:t>
            </a:r>
            <a:r>
              <a:rPr lang="en-GB" sz="1200" u="sng" kern="1200" dirty="0" smtClean="0">
                <a:solidFill>
                  <a:schemeClr val="tx1"/>
                </a:solidFill>
                <a:latin typeface="+mn-lt"/>
                <a:ea typeface="+mn-ea"/>
                <a:cs typeface="+mn-cs"/>
              </a:rPr>
              <a:t>establishment</a:t>
            </a:r>
            <a:r>
              <a:rPr lang="en-GB" sz="1200" kern="1200" dirty="0" smtClean="0">
                <a:solidFill>
                  <a:schemeClr val="tx1"/>
                </a:solidFill>
                <a:latin typeface="+mn-lt"/>
                <a:ea typeface="+mn-ea"/>
                <a:cs typeface="+mn-cs"/>
              </a:rPr>
              <a:t> should be used (see Annex1), whereby an establishment is an economic unit engaged in one main productive activity, operating in a single location</a:t>
            </a:r>
            <a:endParaRPr lang="en-US" dirty="0"/>
          </a:p>
        </p:txBody>
      </p:sp>
      <p:sp>
        <p:nvSpPr>
          <p:cNvPr id="4" name="Slide Number Placeholder 3"/>
          <p:cNvSpPr>
            <a:spLocks noGrp="1"/>
          </p:cNvSpPr>
          <p:nvPr>
            <p:ph type="sldNum" sz="quarter" idx="10"/>
          </p:nvPr>
        </p:nvSpPr>
        <p:spPr/>
        <p:txBody>
          <a:bodyPr/>
          <a:lstStyle/>
          <a:p>
            <a:fld id="{88F59185-2A20-4687-900C-5DDBD8837B4E}" type="slidenum">
              <a:rPr lang="en-US" smtClean="0"/>
              <a:pPr/>
              <a:t>5</a:t>
            </a:fld>
            <a:endParaRPr lang="en-US"/>
          </a:p>
        </p:txBody>
      </p:sp>
    </p:spTree>
    <p:extLst>
      <p:ext uri="{BB962C8B-B14F-4D97-AF65-F5344CB8AC3E}">
        <p14:creationId xmlns:p14="http://schemas.microsoft.com/office/powerpoint/2010/main" val="196033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F59185-2A20-4687-900C-5DDBD8837B4E}" type="slidenum">
              <a:rPr lang="en-US" smtClean="0"/>
              <a:pPr/>
              <a:t>6</a:t>
            </a:fld>
            <a:endParaRPr lang="en-US"/>
          </a:p>
        </p:txBody>
      </p:sp>
    </p:spTree>
    <p:extLst>
      <p:ext uri="{BB962C8B-B14F-4D97-AF65-F5344CB8AC3E}">
        <p14:creationId xmlns:p14="http://schemas.microsoft.com/office/powerpoint/2010/main" val="210099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F59185-2A20-4687-900C-5DDBD8837B4E}" type="slidenum">
              <a:rPr lang="en-US" smtClean="0"/>
              <a:pPr/>
              <a:t>7</a:t>
            </a:fld>
            <a:endParaRPr lang="en-US"/>
          </a:p>
        </p:txBody>
      </p:sp>
    </p:spTree>
    <p:extLst>
      <p:ext uri="{BB962C8B-B14F-4D97-AF65-F5344CB8AC3E}">
        <p14:creationId xmlns:p14="http://schemas.microsoft.com/office/powerpoint/2010/main" val="258357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See also para 6.12</a:t>
            </a:r>
            <a:endParaRPr lang="en-US" dirty="0"/>
          </a:p>
        </p:txBody>
      </p:sp>
      <p:sp>
        <p:nvSpPr>
          <p:cNvPr id="4" name="Slide Number Placeholder 3"/>
          <p:cNvSpPr>
            <a:spLocks noGrp="1"/>
          </p:cNvSpPr>
          <p:nvPr>
            <p:ph type="sldNum" sz="quarter" idx="10"/>
          </p:nvPr>
        </p:nvSpPr>
        <p:spPr/>
        <p:txBody>
          <a:bodyPr/>
          <a:lstStyle/>
          <a:p>
            <a:fld id="{88F59185-2A20-4687-900C-5DDBD8837B4E}" type="slidenum">
              <a:rPr lang="en-US" smtClean="0"/>
              <a:pPr/>
              <a:t>8</a:t>
            </a:fld>
            <a:endParaRPr lang="en-US"/>
          </a:p>
        </p:txBody>
      </p:sp>
    </p:spTree>
    <p:extLst>
      <p:ext uri="{BB962C8B-B14F-4D97-AF65-F5344CB8AC3E}">
        <p14:creationId xmlns:p14="http://schemas.microsoft.com/office/powerpoint/2010/main" val="104144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 cases where a holding sells some produce and uses the rest for own consumption, main purpose should be which of the two – own consumption or sale – represents the larger value of agricultural production. Sale includes selling produce for cash or in exchange for other produce (barter). Disposal of agricultural produce in other ways – for example, for payment of labour, sending to family members, as gifts or as payment of taxes – should not be considered in assessing the main purpose of production. Several questions may be needed to obtain data for this item.</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F59185-2A20-4687-900C-5DDBD8837B4E}" type="slidenum">
              <a:rPr lang="en-US" smtClean="0"/>
              <a:pPr/>
              <a:t>14</a:t>
            </a:fld>
            <a:endParaRPr lang="en-US"/>
          </a:p>
        </p:txBody>
      </p:sp>
    </p:spTree>
    <p:extLst>
      <p:ext uri="{BB962C8B-B14F-4D97-AF65-F5344CB8AC3E}">
        <p14:creationId xmlns:p14="http://schemas.microsoft.com/office/powerpoint/2010/main" val="48943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a:prstGeom prst="rect">
            <a:avLst/>
          </a:prstGeom>
        </p:spPr>
        <p:txBody>
          <a:bodyPr anchor="b"/>
          <a:lstStyle>
            <a:lvl1pPr algn="l">
              <a:defRPr/>
            </a:lvl1pPr>
            <a:extLst/>
          </a:lstStyle>
          <a:p>
            <a:r>
              <a:rPr lang="en-US" noProof="1" smtClean="0"/>
              <a:t>Click to edit Master title style</a:t>
            </a:r>
            <a:endParaRPr lang="en-US" dirty="0"/>
          </a:p>
        </p:txBody>
      </p:sp>
      <p:sp>
        <p:nvSpPr>
          <p:cNvPr id="22" name="Subtitle 21"/>
          <p:cNvSpPr>
            <a:spLocks noGrp="1"/>
          </p:cNvSpPr>
          <p:nvPr>
            <p:ph type="subTitle" idx="1"/>
          </p:nvPr>
        </p:nvSpPr>
        <p:spPr>
          <a:xfrm>
            <a:off x="1432560" y="1850064"/>
            <a:ext cx="7406640" cy="1752600"/>
          </a:xfrm>
          <a:prstGeom prst="rect">
            <a:avLst/>
          </a:prstGeom>
        </p:spPr>
        <p:txBody>
          <a:bodyPr/>
          <a:lstStyle>
            <a:lvl1pPr marL="73152" indent="0" algn="l">
              <a:buNone/>
              <a:defRPr sz="2600">
                <a:solidFill>
                  <a:schemeClr val="tx2">
                    <a:shade val="30000"/>
                    <a:satMod val="150000"/>
                  </a:schemeClr>
                </a:solidFill>
                <a:latin typeface="Times New Roman" panose="02020603050405020304" pitchFamily="18" charset="0"/>
                <a:cs typeface="Times New Roman" panose="02020603050405020304"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smtClean="0"/>
              <a:t>Click to edit Master subtitle style</a:t>
            </a:r>
            <a:endParaRPr lang="en-US" dirty="0"/>
          </a:p>
        </p:txBody>
      </p:sp>
      <p:sp>
        <p:nvSpPr>
          <p:cNvPr id="7" name="Date Placeholder 6"/>
          <p:cNvSpPr>
            <a:spLocks noGrp="1"/>
          </p:cNvSpPr>
          <p:nvPr>
            <p:ph type="dt" sz="half" idx="10"/>
          </p:nvPr>
        </p:nvSpPr>
        <p:spPr/>
        <p:txBody>
          <a:bodyPr/>
          <a:lstStyle>
            <a:extLst/>
          </a:lstStyle>
          <a:p>
            <a:fld id="{F8502167-6674-4010-8538-A41A9CACAF9D}" type="datetime1">
              <a:rPr lang="es-ES" smtClean="0"/>
              <a:pPr/>
              <a:t>18/05/2017</a:t>
            </a:fld>
            <a:endParaRPr lang="es-ES"/>
          </a:p>
        </p:txBody>
      </p:sp>
      <p:sp>
        <p:nvSpPr>
          <p:cNvPr id="20" name="Footer Placeholder 19"/>
          <p:cNvSpPr>
            <a:spLocks noGrp="1"/>
          </p:cNvSpPr>
          <p:nvPr>
            <p:ph type="ftr" sz="quarter" idx="11"/>
          </p:nvPr>
        </p:nvSpPr>
        <p:spPr/>
        <p:txBody>
          <a:bodyPr/>
          <a:lstStyle>
            <a:extLst/>
          </a:lstStyle>
          <a:p>
            <a:endParaRPr lang="es-ES"/>
          </a:p>
        </p:txBody>
      </p:sp>
      <p:sp>
        <p:nvSpPr>
          <p:cNvPr id="10" name="Slide Number Placeholder 9"/>
          <p:cNvSpPr>
            <a:spLocks noGrp="1"/>
          </p:cNvSpPr>
          <p:nvPr>
            <p:ph type="sldNum" sz="quarter" idx="12"/>
          </p:nvPr>
        </p:nvSpPr>
        <p:spPr/>
        <p:txBody>
          <a:bodyPr/>
          <a:lstStyle>
            <a:extLst/>
          </a:lstStyle>
          <a:p>
            <a:fld id="{5E35DC0A-EA94-40A0-A120-FE49989A1ED5}" type="slidenum">
              <a:rPr lang="es-ES" smtClean="0"/>
              <a:pPr/>
              <a:t>‹#›</a:t>
            </a:fld>
            <a:endParaRPr lang="es-E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391910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371617" y="2013012"/>
            <a:ext cx="7498080" cy="4800600"/>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ECE20000-EC20-4849-A184-B88A1B63CE9D}" type="datetime1">
              <a:rPr lang="es-ES" smtClean="0"/>
              <a:pPr/>
              <a:t>18/05/2017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5E35DC0A-EA94-40A0-A120-FE49989A1ED5}" type="slidenum">
              <a:rPr lang="es-ES" smtClean="0"/>
              <a:pPr/>
              <a:t>‹#›</a:t>
            </a:fld>
            <a:endParaRPr lang="es-ES"/>
          </a:p>
        </p:txBody>
      </p:sp>
    </p:spTree>
    <p:extLst>
      <p:ext uri="{BB962C8B-B14F-4D97-AF65-F5344CB8AC3E}">
        <p14:creationId xmlns:p14="http://schemas.microsoft.com/office/powerpoint/2010/main" val="2918660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a:prstGeom prst="rect">
            <a:avLst/>
          </a:prstGeo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7AEEC554-8F8E-4796-B4D4-0E292734085C}" type="datetime1">
              <a:rPr lang="es-ES" smtClean="0"/>
              <a:pPr/>
              <a:t>18/05/2017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5E35DC0A-EA94-40A0-A120-FE49989A1ED5}" type="slidenum">
              <a:rPr lang="es-ES" smtClean="0"/>
              <a:pPr/>
              <a:t>‹#›</a:t>
            </a:fld>
            <a:endParaRPr lang="es-ES"/>
          </a:p>
        </p:txBody>
      </p:sp>
    </p:spTree>
    <p:extLst>
      <p:ext uri="{BB962C8B-B14F-4D97-AF65-F5344CB8AC3E}">
        <p14:creationId xmlns:p14="http://schemas.microsoft.com/office/powerpoint/2010/main" val="102892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AR"/>
          </a:p>
        </p:txBody>
      </p:sp>
      <p:sp>
        <p:nvSpPr>
          <p:cNvPr id="3" name="Date Placeholder 2"/>
          <p:cNvSpPr>
            <a:spLocks noGrp="1"/>
          </p:cNvSpPr>
          <p:nvPr>
            <p:ph type="dt" sz="half" idx="10"/>
          </p:nvPr>
        </p:nvSpPr>
        <p:spPr/>
        <p:txBody>
          <a:bodyPr/>
          <a:lstStyle/>
          <a:p>
            <a:fld id="{EB978B98-13CF-4C93-AF0A-92D0A66CCE1C}" type="datetime1">
              <a:rPr lang="es-ES" smtClean="0"/>
              <a:pPr/>
              <a:t>18/05/2017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E35DC0A-EA94-40A0-A120-FE49989A1ED5}" type="slidenum">
              <a:rPr lang="es-ES" smtClean="0"/>
              <a:pPr/>
              <a:t>‹#›</a:t>
            </a:fld>
            <a:endParaRPr lang="es-ES"/>
          </a:p>
        </p:txBody>
      </p:sp>
    </p:spTree>
    <p:extLst>
      <p:ext uri="{BB962C8B-B14F-4D97-AF65-F5344CB8AC3E}">
        <p14:creationId xmlns:p14="http://schemas.microsoft.com/office/powerpoint/2010/main" val="310436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1371617" y="2013012"/>
            <a:ext cx="7498080" cy="4800600"/>
          </a:xfrm>
          <a:prstGeom prst="rect">
            <a:avLst/>
          </a:prstGeo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8B3472F0-4FB3-423E-85CC-1C3E86F10585}" type="datetime1">
              <a:rPr lang="es-ES" smtClean="0"/>
              <a:pPr/>
              <a:t>18/05/2017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5E35DC0A-EA94-40A0-A120-FE49989A1ED5}" type="slidenum">
              <a:rPr lang="es-ES" smtClean="0"/>
              <a:pPr/>
              <a:t>‹#›</a:t>
            </a:fld>
            <a:endParaRPr lang="es-ES"/>
          </a:p>
        </p:txBody>
      </p:sp>
    </p:spTree>
    <p:extLst>
      <p:ext uri="{BB962C8B-B14F-4D97-AF65-F5344CB8AC3E}">
        <p14:creationId xmlns:p14="http://schemas.microsoft.com/office/powerpoint/2010/main" val="354681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2578392" y="1100138"/>
            <a:ext cx="6400800" cy="1509712"/>
          </a:xfrm>
          <a:prstGeom prst="rect">
            <a:avLst/>
          </a:prstGeo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
        <p:nvSpPr>
          <p:cNvPr id="4" name="Date Placeholder 3"/>
          <p:cNvSpPr>
            <a:spLocks noGrp="1"/>
          </p:cNvSpPr>
          <p:nvPr>
            <p:ph type="dt" sz="half" idx="10"/>
          </p:nvPr>
        </p:nvSpPr>
        <p:spPr/>
        <p:txBody>
          <a:bodyPr/>
          <a:lstStyle>
            <a:extLst/>
          </a:lstStyle>
          <a:p>
            <a:fld id="{180C9A3D-A382-4932-BB29-7DA8DC324578}" type="datetime1">
              <a:rPr lang="es-ES" smtClean="0"/>
              <a:pPr/>
              <a:t>18/05/2017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5E35DC0A-EA94-40A0-A120-FE49989A1ED5}" type="slidenum">
              <a:rPr lang="es-ES" smtClean="0"/>
              <a:pPr/>
              <a:t>‹#›</a:t>
            </a:fld>
            <a:endParaRPr lang="es-E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330774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Pie 8"/>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Oval 9"/>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33974" y="-54"/>
            <a:ext cx="813112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435608" y="274320"/>
            <a:ext cx="7498080" cy="1143000"/>
          </a:xfrm>
          <a:prstGeom prst="rect">
            <a:avLst/>
          </a:prstGeom>
        </p:spPr>
        <p:txBody>
          <a:bodyP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28278654-6129-4325-8610-C1BA0BD288B8}" type="datetime1">
              <a:rPr lang="es-ES" smtClean="0"/>
              <a:pPr/>
              <a:t>18/05/2017</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5E35DC0A-EA94-40A0-A120-FE49989A1ED5}" type="slidenum">
              <a:rPr lang="es-ES" smtClean="0"/>
              <a:pPr/>
              <a:t>‹#›</a:t>
            </a:fld>
            <a:endParaRPr lang="es-ES"/>
          </a:p>
        </p:txBody>
      </p:sp>
    </p:spTree>
    <p:extLst>
      <p:ext uri="{BB962C8B-B14F-4D97-AF65-F5344CB8AC3E}">
        <p14:creationId xmlns:p14="http://schemas.microsoft.com/office/powerpoint/2010/main" val="320091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a:prstGeom prst="rect">
            <a:avLst/>
          </a:prstGeom>
        </p:spPr>
        <p:txBody>
          <a:bodyPr anchor="ct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extLst/>
          </a:lstStyle>
          <a:p>
            <a:fld id="{4E40A794-A55E-4F16-9066-BA0A457AFC3A}" type="datetime1">
              <a:rPr lang="es-ES" smtClean="0"/>
              <a:pPr/>
              <a:t>18/05/2017</a:t>
            </a:fld>
            <a:endParaRPr lang="es-ES"/>
          </a:p>
        </p:txBody>
      </p:sp>
      <p:sp>
        <p:nvSpPr>
          <p:cNvPr id="8" name="Footer Placeholder 7"/>
          <p:cNvSpPr>
            <a:spLocks noGrp="1"/>
          </p:cNvSpPr>
          <p:nvPr>
            <p:ph type="ftr" sz="quarter" idx="11"/>
          </p:nvPr>
        </p:nvSpPr>
        <p:spPr/>
        <p:txBody>
          <a:bodyPr/>
          <a:lstStyle>
            <a:extLst/>
          </a:lstStyle>
          <a:p>
            <a:endParaRPr lang="es-ES"/>
          </a:p>
        </p:txBody>
      </p:sp>
      <p:sp>
        <p:nvSpPr>
          <p:cNvPr id="9" name="Slide Number Placeholder 8"/>
          <p:cNvSpPr>
            <a:spLocks noGrp="1"/>
          </p:cNvSpPr>
          <p:nvPr>
            <p:ph type="sldNum" sz="quarter" idx="12"/>
          </p:nvPr>
        </p:nvSpPr>
        <p:spPr/>
        <p:txBody>
          <a:bodyPr/>
          <a:lstStyle>
            <a:extLst/>
          </a:lstStyle>
          <a:p>
            <a:fld id="{5E35DC0A-EA94-40A0-A120-FE49989A1ED5}" type="slidenum">
              <a:rPr lang="es-ES" smtClean="0"/>
              <a:pPr/>
              <a:t>‹#›</a:t>
            </a:fld>
            <a:endParaRPr lang="es-ES"/>
          </a:p>
        </p:txBody>
      </p:sp>
    </p:spTree>
    <p:extLst>
      <p:ext uri="{BB962C8B-B14F-4D97-AF65-F5344CB8AC3E}">
        <p14:creationId xmlns:p14="http://schemas.microsoft.com/office/powerpoint/2010/main" val="298249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8491B427-8EBE-4998-86B3-E4DA06E012B3}" type="datetime1">
              <a:rPr lang="es-ES" smtClean="0"/>
              <a:pPr/>
              <a:t>18/05/2017</a:t>
            </a:fld>
            <a:endParaRPr lang="es-ES"/>
          </a:p>
        </p:txBody>
      </p:sp>
      <p:sp>
        <p:nvSpPr>
          <p:cNvPr id="4" name="Footer Placeholder 3"/>
          <p:cNvSpPr>
            <a:spLocks noGrp="1"/>
          </p:cNvSpPr>
          <p:nvPr>
            <p:ph type="ftr" sz="quarter" idx="11"/>
          </p:nvPr>
        </p:nvSpPr>
        <p:spPr/>
        <p:txBody>
          <a:bodyPr/>
          <a:lstStyle>
            <a:extLst/>
          </a:lstStyle>
          <a:p>
            <a:endParaRPr lang="es-ES"/>
          </a:p>
        </p:txBody>
      </p:sp>
      <p:sp>
        <p:nvSpPr>
          <p:cNvPr id="5" name="Slide Number Placeholder 4"/>
          <p:cNvSpPr>
            <a:spLocks noGrp="1"/>
          </p:cNvSpPr>
          <p:nvPr>
            <p:ph type="sldNum" sz="quarter" idx="12"/>
          </p:nvPr>
        </p:nvSpPr>
        <p:spPr/>
        <p:txBody>
          <a:bodyPr/>
          <a:lstStyle>
            <a:extLst/>
          </a:lstStyle>
          <a:p>
            <a:fld id="{5E35DC0A-EA94-40A0-A120-FE49989A1ED5}" type="slidenum">
              <a:rPr lang="es-ES" smtClean="0"/>
              <a:pPr/>
              <a:t>‹#›</a:t>
            </a:fld>
            <a:endParaRPr lang="es-ES"/>
          </a:p>
        </p:txBody>
      </p:sp>
    </p:spTree>
    <p:extLst>
      <p:ext uri="{BB962C8B-B14F-4D97-AF65-F5344CB8AC3E}">
        <p14:creationId xmlns:p14="http://schemas.microsoft.com/office/powerpoint/2010/main" val="237136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Date Placeholder 1"/>
          <p:cNvSpPr>
            <a:spLocks noGrp="1"/>
          </p:cNvSpPr>
          <p:nvPr>
            <p:ph type="dt" sz="half" idx="10"/>
          </p:nvPr>
        </p:nvSpPr>
        <p:spPr/>
        <p:txBody>
          <a:bodyPr/>
          <a:lstStyle>
            <a:extLst/>
          </a:lstStyle>
          <a:p>
            <a:fld id="{795808BC-D09F-4312-B5D2-BB088C7FDB07}" type="datetime1">
              <a:rPr lang="es-ES" smtClean="0"/>
              <a:pPr/>
              <a:t>18/05/2017</a:t>
            </a:fld>
            <a:endParaRPr lang="es-ES"/>
          </a:p>
        </p:txBody>
      </p:sp>
      <p:sp>
        <p:nvSpPr>
          <p:cNvPr id="3" name="Footer Placeholder 2"/>
          <p:cNvSpPr>
            <a:spLocks noGrp="1"/>
          </p:cNvSpPr>
          <p:nvPr>
            <p:ph type="ftr" sz="quarter" idx="11"/>
          </p:nvPr>
        </p:nvSpPr>
        <p:spPr/>
        <p:txBody>
          <a:bodyPr/>
          <a:lstStyle>
            <a:extLst/>
          </a:lstStyle>
          <a:p>
            <a:endParaRPr lang="es-ES"/>
          </a:p>
        </p:txBody>
      </p:sp>
      <p:sp>
        <p:nvSpPr>
          <p:cNvPr id="4" name="Slide Number Placeholder 3"/>
          <p:cNvSpPr>
            <a:spLocks noGrp="1"/>
          </p:cNvSpPr>
          <p:nvPr>
            <p:ph type="sldNum" sz="quarter" idx="12"/>
          </p:nvPr>
        </p:nvSpPr>
        <p:spPr/>
        <p:txBody>
          <a:bodyPr/>
          <a:lstStyle>
            <a:extLst/>
          </a:lstStyle>
          <a:p>
            <a:fld id="{5E35DC0A-EA94-40A0-A120-FE49989A1ED5}" type="slidenum">
              <a:rPr lang="es-ES" smtClean="0"/>
              <a:pPr/>
              <a:t>‹#›</a:t>
            </a:fld>
            <a:endParaRPr lang="es-E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pic>
        <p:nvPicPr>
          <p:cNvPr id="7" name="Picture 6"/>
          <p:cNvPicPr>
            <a:picLocks noChangeAspect="1"/>
          </p:cNvPicPr>
          <p:nvPr userDrawn="1"/>
        </p:nvPicPr>
        <p:blipFill>
          <a:blip r:embed="rId2" cstate="print"/>
          <a:stretch>
            <a:fillRect/>
          </a:stretch>
        </p:blipFill>
        <p:spPr>
          <a:xfrm>
            <a:off x="1019628" y="18441"/>
            <a:ext cx="7980356" cy="1066892"/>
          </a:xfrm>
          <a:prstGeom prst="rect">
            <a:avLst/>
          </a:prstGeom>
        </p:spPr>
      </p:pic>
    </p:spTree>
    <p:extLst>
      <p:ext uri="{BB962C8B-B14F-4D97-AF65-F5344CB8AC3E}">
        <p14:creationId xmlns:p14="http://schemas.microsoft.com/office/powerpoint/2010/main" val="35787126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prstGeom prst="rect">
            <a:avLst/>
          </a:prstGeom>
          <a:ln>
            <a:noFill/>
          </a:ln>
        </p:spPr>
        <p:txBody>
          <a:bodyPr anchor="b"/>
          <a:lstStyle>
            <a:lvl1pPr algn="l">
              <a:lnSpc>
                <a:spcPts val="2000"/>
              </a:lnSpc>
              <a:buNone/>
              <a:defRPr sz="2200" b="1" cap="all" baseline="0"/>
            </a:lvl1pPr>
            <a:extLst/>
          </a:lstStyle>
          <a:p>
            <a:r>
              <a:rPr lang="en-US" smtClean="0"/>
              <a:t>Click to edit Master title style</a:t>
            </a:r>
            <a:endParaRPr lang="en-US" dirty="0"/>
          </a:p>
        </p:txBody>
      </p:sp>
      <p:sp>
        <p:nvSpPr>
          <p:cNvPr id="3" name="Text Placeholder 2"/>
          <p:cNvSpPr>
            <a:spLocks noGrp="1"/>
          </p:cNvSpPr>
          <p:nvPr>
            <p:ph type="body" idx="2"/>
          </p:nvPr>
        </p:nvSpPr>
        <p:spPr>
          <a:xfrm>
            <a:off x="457200" y="1435100"/>
            <a:ext cx="3810000" cy="698500"/>
          </a:xfrm>
          <a:prstGeom prst="rect">
            <a:avLst/>
          </a:prstGeo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302D0959-F862-4EC9-93C4-B9C3CE52F467}" type="datetime1">
              <a:rPr lang="es-ES" smtClean="0"/>
              <a:pPr/>
              <a:t>18/05/2017</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5E35DC0A-EA94-40A0-A120-FE49989A1ED5}" type="slidenum">
              <a:rPr lang="es-ES" smtClean="0"/>
              <a:pPr/>
              <a:t>‹#›</a:t>
            </a:fld>
            <a:endParaRPr lang="es-ES"/>
          </a:p>
        </p:txBody>
      </p:sp>
    </p:spTree>
    <p:extLst>
      <p:ext uri="{BB962C8B-B14F-4D97-AF65-F5344CB8AC3E}">
        <p14:creationId xmlns:p14="http://schemas.microsoft.com/office/powerpoint/2010/main" val="402545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2453D8F1-307D-4EBF-98FD-009555922712}" type="datetime1">
              <a:rPr lang="es-ES" smtClean="0"/>
              <a:pPr/>
              <a:t>18/05/2017</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5E35DC0A-EA94-40A0-A120-FE49989A1ED5}" type="slidenum">
              <a:rPr lang="es-ES" smtClean="0"/>
              <a:pPr/>
              <a:t>‹#›</a:t>
            </a:fld>
            <a:endParaRPr lang="es-E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marL="0" indent="-283464" algn="l" rtl="0" latinLnBrk="0">
              <a:lnSpc>
                <a:spcPts val="3000"/>
              </a:lnSpc>
              <a:spcBef>
                <a:spcPts val="600"/>
              </a:spcBef>
              <a:buClr>
                <a:schemeClr val="accent1"/>
              </a:buClr>
              <a:buSzPct val="80000"/>
              <a:buFont typeface="Wingdings 2"/>
              <a:buNone/>
            </a:pPr>
            <a:endParaRPr lang="en-US" sz="3200" kern="1200">
              <a:solidFill>
                <a:schemeClr val="tx1"/>
              </a:solidFill>
              <a:latin typeface="+mn-lt"/>
              <a:ea typeface="+mn-ea"/>
              <a:cs typeface="+mn-cs"/>
            </a:endParaRPr>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a:r>
              <a:rPr lang="en-US" smtClean="0"/>
              <a:t>Click icon to add picture</a:t>
            </a:r>
            <a:endParaRPr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 name="Text Placeholder 3"/>
          <p:cNvSpPr>
            <a:spLocks noGrp="1"/>
          </p:cNvSpPr>
          <p:nvPr>
            <p:ph type="body" sz="half" idx="2"/>
          </p:nvPr>
        </p:nvSpPr>
        <p:spPr>
          <a:xfrm>
            <a:off x="838200" y="4800600"/>
            <a:ext cx="4419600" cy="762000"/>
          </a:xfrm>
          <a:prstGeom prst="rect">
            <a:avLst/>
          </a:prstGeo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Tree>
    <p:extLst>
      <p:ext uri="{BB962C8B-B14F-4D97-AF65-F5344CB8AC3E}">
        <p14:creationId xmlns:p14="http://schemas.microsoft.com/office/powerpoint/2010/main" val="85803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12873" y="4530"/>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fld id="{588BCF7F-8405-4021-945D-EC422431F391}" type="datetime1">
              <a:rPr lang="es-ES" smtClean="0"/>
              <a:pPr/>
              <a:t>18/05/2017</a:t>
            </a:fld>
            <a:endParaRPr lang="es-E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s-E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fld id="{5E35DC0A-EA94-40A0-A120-FE49989A1ED5}" type="slidenum">
              <a:rPr lang="es-ES" smtClean="0"/>
              <a:pPr/>
              <a:t>‹#›</a:t>
            </a:fld>
            <a:endParaRPr lang="es-E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7364" y="3521"/>
            <a:ext cx="2645318" cy="1068237"/>
          </a:xfrm>
          <a:prstGeom prst="rect">
            <a:avLst/>
          </a:prstGeom>
        </p:spPr>
      </p:pic>
      <p:sp>
        <p:nvSpPr>
          <p:cNvPr id="4" name="Title Placeholder 3"/>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5" name="Text Placeholder 4"/>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530696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hdr="0" ftr="0" dt="0"/>
  <p:txStyles>
    <p:titleStyle>
      <a:lvl1pPr algn="l" rtl="0" eaLnBrk="1" latinLnBrk="0" hangingPunct="1">
        <a:spcBef>
          <a:spcPct val="0"/>
        </a:spcBef>
        <a:buNone/>
        <a:defRPr sz="4200" b="0" kern="1200">
          <a:solidFill>
            <a:srgbClr val="0070C0"/>
          </a:solidFill>
          <a:effectLst/>
          <a:latin typeface="Times New Roman" panose="02020603050405020304" pitchFamily="18" charset="0"/>
          <a:ea typeface="+mj-ea"/>
          <a:cs typeface="Times New Roman" panose="02020603050405020304" pitchFamily="18" charset="0"/>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5868144" y="3582144"/>
            <a:ext cx="3275856" cy="3275856"/>
          </a:xfrm>
          <a:prstGeom prst="rect">
            <a:avLst/>
          </a:prstGeom>
        </p:spPr>
      </p:pic>
      <p:sp>
        <p:nvSpPr>
          <p:cNvPr id="7" name="Rectangle 1"/>
          <p:cNvSpPr txBox="1">
            <a:spLocks/>
          </p:cNvSpPr>
          <p:nvPr/>
        </p:nvSpPr>
        <p:spPr>
          <a:xfrm>
            <a:off x="1115616" y="908720"/>
            <a:ext cx="7498080" cy="1368152"/>
          </a:xfrm>
          <a:prstGeom prst="rect">
            <a:avLst/>
          </a:prstGeom>
        </p:spPr>
        <p:txBody>
          <a:bodyPr anchor="b">
            <a:noAutofit/>
          </a:bodyPr>
          <a:lstStyle/>
          <a:p>
            <a:pPr lvl="0">
              <a:spcBef>
                <a:spcPct val="0"/>
              </a:spcBef>
              <a:defRPr/>
            </a:pPr>
            <a:r>
              <a:rPr lang="en-US" sz="2000" b="1" dirty="0"/>
              <a:t>Regional Roundtable on </a:t>
            </a:r>
          </a:p>
          <a:p>
            <a:pPr>
              <a:spcBef>
                <a:spcPct val="0"/>
              </a:spcBef>
              <a:defRPr/>
            </a:pPr>
            <a:r>
              <a:rPr lang="en-US" sz="2000" b="1" dirty="0"/>
              <a:t>World </a:t>
            </a:r>
            <a:r>
              <a:rPr lang="en-US" sz="2000" b="1" dirty="0" err="1"/>
              <a:t>Programme</a:t>
            </a:r>
            <a:r>
              <a:rPr lang="en-US" sz="2000" b="1" dirty="0"/>
              <a:t> for the Census of Agriculture 2020 </a:t>
            </a:r>
            <a:br>
              <a:rPr lang="en-US" sz="2000" b="1" dirty="0"/>
            </a:br>
            <a:r>
              <a:rPr lang="en-US" sz="2000" dirty="0"/>
              <a:t>Port of Spain, Trinidad and Tobago </a:t>
            </a:r>
            <a:br>
              <a:rPr lang="en-US" sz="2000" dirty="0"/>
            </a:br>
            <a:r>
              <a:rPr lang="en-US" sz="2000" dirty="0"/>
              <a:t>22-26 May </a:t>
            </a:r>
            <a:r>
              <a:rPr lang="en-US" sz="2000" dirty="0" smtClean="0"/>
              <a:t>2017</a:t>
            </a:r>
            <a:endParaRPr lang="en-US" sz="2000" dirty="0"/>
          </a:p>
        </p:txBody>
      </p:sp>
      <p:sp>
        <p:nvSpPr>
          <p:cNvPr id="9" name="Rectangle 1"/>
          <p:cNvSpPr txBox="1">
            <a:spLocks/>
          </p:cNvSpPr>
          <p:nvPr/>
        </p:nvSpPr>
        <p:spPr>
          <a:xfrm>
            <a:off x="1043608" y="5517232"/>
            <a:ext cx="7406640" cy="980728"/>
          </a:xfrm>
          <a:prstGeom prst="rect">
            <a:avLst/>
          </a:prstGeom>
        </p:spPr>
        <p:txBody>
          <a:bodyPr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noProof="0" smtClean="0">
                <a:ln>
                  <a:noFill/>
                </a:ln>
                <a:effectLst/>
                <a:uLnTx/>
                <a:uFillTx/>
                <a:latin typeface="+mj-lt"/>
                <a:ea typeface="+mj-ea"/>
                <a:cs typeface="+mj-cs"/>
              </a:rPr>
              <a:t>Oleg Cara</a:t>
            </a:r>
            <a:endParaRPr kumimoji="0" lang="en-US" sz="2000" b="1" i="0" u="none" strike="noStrike" kern="1200" cap="none" spc="0" normalizeH="0" noProof="0" dirty="0" smtClean="0">
              <a:ln>
                <a:noFill/>
              </a:ln>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mj-lt"/>
                <a:ea typeface="+mj-ea"/>
                <a:cs typeface="+mj-cs"/>
              </a:rPr>
              <a:t>Agricultural Census and Survey Team</a:t>
            </a:r>
            <a:endParaRPr kumimoji="0" lang="en-US" sz="2000" i="0" u="none" strike="noStrike" kern="1200" cap="none" spc="0" normalizeH="0" noProof="0" dirty="0" smtClean="0">
              <a:ln>
                <a:noFill/>
              </a:ln>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mj-lt"/>
                <a:ea typeface="+mj-ea"/>
                <a:cs typeface="+mj-cs"/>
              </a:rPr>
              <a:t>FAO Statistics Division</a:t>
            </a:r>
            <a:r>
              <a:rPr kumimoji="0" lang="en-US" sz="2000" i="0" u="none" strike="noStrike" kern="1200" cap="none" spc="0" normalizeH="0" baseline="0" noProof="0" dirty="0" smtClean="0">
                <a:ln>
                  <a:noFill/>
                </a:ln>
                <a:effectLst/>
                <a:uLnTx/>
                <a:uFillTx/>
                <a:latin typeface="+mj-lt"/>
                <a:ea typeface="+mj-ea"/>
                <a:cs typeface="+mj-cs"/>
              </a:rPr>
              <a:t> </a:t>
            </a:r>
            <a:endParaRPr kumimoji="0" lang="en-US" sz="2000" b="0" i="0" u="none" strike="noStrike" kern="1200" cap="none" spc="0" normalizeH="0" baseline="0" noProof="0" dirty="0">
              <a:ln>
                <a:noFill/>
              </a:ln>
              <a:effectLst/>
              <a:uLnTx/>
              <a:uFillTx/>
              <a:latin typeface="+mj-lt"/>
              <a:ea typeface="+mj-ea"/>
              <a:cs typeface="+mj-cs"/>
            </a:endParaRPr>
          </a:p>
        </p:txBody>
      </p:sp>
      <p:sp>
        <p:nvSpPr>
          <p:cNvPr id="2" name="Rectangle 1"/>
          <p:cNvSpPr/>
          <p:nvPr/>
        </p:nvSpPr>
        <p:spPr>
          <a:xfrm>
            <a:off x="1043608" y="3003775"/>
            <a:ext cx="7262192" cy="1692771"/>
          </a:xfrm>
          <a:prstGeom prst="rect">
            <a:avLst/>
          </a:prstGeom>
        </p:spPr>
        <p:txBody>
          <a:bodyPr wrap="square">
            <a:spAutoFit/>
          </a:bodyPr>
          <a:lstStyle/>
          <a:p>
            <a:r>
              <a:rPr lang="es-ES" sz="4000" b="1" dirty="0">
                <a:latin typeface="Calibri" pitchFamily="34" charset="0"/>
                <a:cs typeface="Calibri" pitchFamily="34" charset="0"/>
              </a:rPr>
              <a:t>Theme 1: Identification and General </a:t>
            </a:r>
            <a:r>
              <a:rPr lang="es-ES" sz="4000" b="1" dirty="0" smtClean="0">
                <a:latin typeface="Calibri" pitchFamily="34" charset="0"/>
                <a:cs typeface="Calibri" pitchFamily="34" charset="0"/>
              </a:rPr>
              <a:t>Characteristics</a:t>
            </a:r>
          </a:p>
          <a:p>
            <a:r>
              <a:rPr lang="es-ES" sz="2400" b="1" dirty="0" err="1" smtClean="0">
                <a:latin typeface="Calibri" pitchFamily="34" charset="0"/>
                <a:cs typeface="Calibri" pitchFamily="34" charset="0"/>
              </a:rPr>
              <a:t>Technical</a:t>
            </a:r>
            <a:r>
              <a:rPr lang="es-ES" sz="2400" b="1" dirty="0" smtClean="0">
                <a:latin typeface="Calibri" pitchFamily="34" charset="0"/>
                <a:cs typeface="Calibri" pitchFamily="34" charset="0"/>
              </a:rPr>
              <a:t> </a:t>
            </a:r>
            <a:r>
              <a:rPr lang="es-ES" sz="2400" b="1" dirty="0" err="1" smtClean="0">
                <a:latin typeface="Calibri" pitchFamily="34" charset="0"/>
                <a:cs typeface="Calibri" pitchFamily="34" charset="0"/>
              </a:rPr>
              <a:t>Session</a:t>
            </a:r>
            <a:r>
              <a:rPr lang="es-ES" sz="2400" b="1" dirty="0" smtClean="0">
                <a:latin typeface="Calibri" pitchFamily="34" charset="0"/>
                <a:cs typeface="Calibri" pitchFamily="34" charset="0"/>
              </a:rPr>
              <a:t> </a:t>
            </a:r>
            <a:r>
              <a:rPr lang="es-ES" sz="2400" b="1" dirty="0">
                <a:latin typeface="Calibri" pitchFamily="34" charset="0"/>
                <a:cs typeface="Calibri" pitchFamily="34" charset="0"/>
              </a:rPr>
              <a:t>5</a:t>
            </a:r>
          </a:p>
        </p:txBody>
      </p:sp>
      <p:sp>
        <p:nvSpPr>
          <p:cNvPr id="3" name="Slide Number Placeholder 2"/>
          <p:cNvSpPr>
            <a:spLocks noGrp="1"/>
          </p:cNvSpPr>
          <p:nvPr>
            <p:ph type="sldNum" sz="quarter" idx="12"/>
          </p:nvPr>
        </p:nvSpPr>
        <p:spPr/>
        <p:txBody>
          <a:bodyPr/>
          <a:lstStyle/>
          <a:p>
            <a:fld id="{5E35DC0A-EA94-40A0-A120-FE49989A1ED5}" type="slidenum">
              <a:rPr lang="es-ES" smtClean="0"/>
              <a:pPr/>
              <a:t>1</a:t>
            </a:fld>
            <a:endParaRPr lang="es-ES"/>
          </a:p>
        </p:txBody>
      </p:sp>
      <p:pic>
        <p:nvPicPr>
          <p:cNvPr id="8" name="Picture 7" descr="http://www.fao.org/uploads/pics/WCA_wh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1938" y="0"/>
            <a:ext cx="380206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730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266" y="908720"/>
            <a:ext cx="7925528" cy="725470"/>
          </a:xfrm>
        </p:spPr>
        <p:txBody>
          <a:bodyPr anchor="t">
            <a:noAutofit/>
          </a:bodyPr>
          <a:lstStyle/>
          <a:p>
            <a:r>
              <a:rPr lang="en-GB" sz="3600" b="1" dirty="0" smtClean="0">
                <a:solidFill>
                  <a:schemeClr val="bg2">
                    <a:lumMod val="50000"/>
                  </a:schemeClr>
                </a:solidFill>
                <a:latin typeface="Calibri" pitchFamily="34" charset="0"/>
                <a:cs typeface="Calibri" pitchFamily="34" charset="0"/>
              </a:rPr>
              <a:t>Item 0103: Legal status of agricultural holder </a:t>
            </a:r>
            <a:r>
              <a:rPr lang="en-GB" sz="3600" b="1" dirty="0" smtClean="0"/>
              <a:t/>
            </a:r>
            <a:br>
              <a:rPr lang="en-GB" sz="3600" b="1" dirty="0" smtClean="0"/>
            </a:br>
            <a:endParaRPr lang="en-GB" sz="3600" b="1" dirty="0"/>
          </a:p>
        </p:txBody>
      </p:sp>
      <p:sp>
        <p:nvSpPr>
          <p:cNvPr id="3" name="2 Marcador de contenido"/>
          <p:cNvSpPr>
            <a:spLocks noGrp="1"/>
          </p:cNvSpPr>
          <p:nvPr>
            <p:ph idx="1"/>
          </p:nvPr>
        </p:nvSpPr>
        <p:spPr>
          <a:xfrm>
            <a:off x="953617" y="2204864"/>
            <a:ext cx="8190383" cy="4424064"/>
          </a:xfrm>
        </p:spPr>
        <p:txBody>
          <a:bodyPr>
            <a:noAutofit/>
          </a:bodyPr>
          <a:lstStyle/>
          <a:p>
            <a:pPr marL="82296" indent="0">
              <a:lnSpc>
                <a:spcPct val="100000"/>
              </a:lnSpc>
              <a:buNone/>
            </a:pPr>
            <a:r>
              <a:rPr lang="en-GB" sz="1800" b="1" dirty="0" smtClean="0">
                <a:solidFill>
                  <a:schemeClr val="bg2">
                    <a:lumMod val="50000"/>
                  </a:schemeClr>
                </a:solidFill>
                <a:latin typeface="+mj-lt"/>
                <a:cs typeface="Calibri" pitchFamily="34" charset="0"/>
              </a:rPr>
              <a:t>Type:</a:t>
            </a:r>
            <a:r>
              <a:rPr lang="en-GB" sz="1800" dirty="0" smtClean="0">
                <a:latin typeface="+mj-lt"/>
                <a:cs typeface="Calibri" pitchFamily="34" charset="0"/>
              </a:rPr>
              <a:t> essential item.</a:t>
            </a:r>
          </a:p>
          <a:p>
            <a:pPr marL="82296" indent="0">
              <a:lnSpc>
                <a:spcPct val="100000"/>
              </a:lnSpc>
              <a:buNone/>
            </a:pPr>
            <a:r>
              <a:rPr lang="en-GB" sz="1800" b="1" dirty="0" smtClean="0">
                <a:solidFill>
                  <a:schemeClr val="bg2">
                    <a:lumMod val="50000"/>
                  </a:schemeClr>
                </a:solidFill>
                <a:latin typeface="+mj-lt"/>
                <a:cs typeface="Calibri" pitchFamily="34" charset="0"/>
              </a:rPr>
              <a:t>Reference period</a:t>
            </a:r>
            <a:r>
              <a:rPr lang="en-GB" sz="1800" dirty="0" smtClean="0">
                <a:latin typeface="+mj-lt"/>
                <a:cs typeface="Calibri" pitchFamily="34" charset="0"/>
              </a:rPr>
              <a:t>: census reference day.</a:t>
            </a:r>
          </a:p>
          <a:p>
            <a:pPr marL="82296" indent="0">
              <a:lnSpc>
                <a:spcPct val="100000"/>
              </a:lnSpc>
              <a:buNone/>
            </a:pPr>
            <a:r>
              <a:rPr lang="en-GB" sz="1800" b="1" dirty="0" smtClean="0">
                <a:solidFill>
                  <a:schemeClr val="bg2">
                    <a:lumMod val="50000"/>
                  </a:schemeClr>
                </a:solidFill>
                <a:latin typeface="+mj-lt"/>
                <a:cs typeface="Calibri" pitchFamily="34" charset="0"/>
              </a:rPr>
              <a:t>Concept</a:t>
            </a:r>
            <a:r>
              <a:rPr lang="en-GB" sz="1800" dirty="0" smtClean="0">
                <a:latin typeface="+mj-lt"/>
                <a:cs typeface="Calibri" pitchFamily="34" charset="0"/>
              </a:rPr>
              <a:t>: A holding may be operated by:</a:t>
            </a:r>
          </a:p>
          <a:p>
            <a:pPr lvl="1">
              <a:lnSpc>
                <a:spcPct val="100000"/>
              </a:lnSpc>
              <a:buFont typeface="Arial" panose="020B0604020202020204" pitchFamily="34" charset="0"/>
              <a:buChar char="•"/>
            </a:pPr>
            <a:r>
              <a:rPr lang="en-GB" sz="1800" i="1" dirty="0" smtClean="0">
                <a:latin typeface="+mj-lt"/>
                <a:cs typeface="Calibri" pitchFamily="34" charset="0"/>
              </a:rPr>
              <a:t>One </a:t>
            </a:r>
            <a:r>
              <a:rPr lang="en-GB" sz="1800" i="1" dirty="0">
                <a:latin typeface="+mj-lt"/>
                <a:cs typeface="Calibri" pitchFamily="34" charset="0"/>
              </a:rPr>
              <a:t>c</a:t>
            </a:r>
            <a:r>
              <a:rPr lang="en-GB" sz="1800" i="1" dirty="0" smtClean="0">
                <a:latin typeface="+mj-lt"/>
                <a:cs typeface="Calibri" pitchFamily="34" charset="0"/>
              </a:rPr>
              <a:t>ivil person;</a:t>
            </a:r>
          </a:p>
          <a:p>
            <a:pPr lvl="1">
              <a:lnSpc>
                <a:spcPct val="100000"/>
              </a:lnSpc>
              <a:buFont typeface="Arial" panose="020B0604020202020204" pitchFamily="34" charset="0"/>
              <a:buChar char="•"/>
            </a:pPr>
            <a:r>
              <a:rPr lang="en-GB" sz="1800" i="1" dirty="0" smtClean="0">
                <a:latin typeface="+mj-lt"/>
                <a:cs typeface="Calibri" pitchFamily="34" charset="0"/>
              </a:rPr>
              <a:t>A group of civil persons;</a:t>
            </a:r>
          </a:p>
          <a:p>
            <a:pPr lvl="1">
              <a:lnSpc>
                <a:spcPct val="100000"/>
              </a:lnSpc>
              <a:buFont typeface="Arial" panose="020B0604020202020204" pitchFamily="34" charset="0"/>
              <a:buChar char="•"/>
            </a:pPr>
            <a:r>
              <a:rPr lang="en-GB" sz="1800" i="1" dirty="0" smtClean="0">
                <a:latin typeface="+mj-lt"/>
                <a:cs typeface="Calibri" pitchFamily="34" charset="0"/>
              </a:rPr>
              <a:t>A juridical person (such as a corporation, cooperative, governmental institution, a church, etc.)</a:t>
            </a:r>
          </a:p>
          <a:p>
            <a:pPr marL="82296" indent="0">
              <a:lnSpc>
                <a:spcPct val="100000"/>
              </a:lnSpc>
              <a:buNone/>
            </a:pPr>
            <a:r>
              <a:rPr lang="en-GB" sz="1800" b="1" dirty="0" smtClean="0">
                <a:solidFill>
                  <a:schemeClr val="bg2">
                    <a:lumMod val="50000"/>
                  </a:schemeClr>
                </a:solidFill>
                <a:latin typeface="+mj-lt"/>
                <a:cs typeface="Calibri" pitchFamily="34" charset="0"/>
              </a:rPr>
              <a:t>Importance</a:t>
            </a:r>
            <a:r>
              <a:rPr lang="en-GB" sz="1800" dirty="0" smtClean="0">
                <a:latin typeface="+mj-lt"/>
                <a:cs typeface="Calibri" pitchFamily="34" charset="0"/>
              </a:rPr>
              <a:t>: The legal status (</a:t>
            </a:r>
            <a:r>
              <a:rPr lang="en-GB" sz="1800" dirty="0">
                <a:latin typeface="+mj-lt"/>
              </a:rPr>
              <a:t>type of </a:t>
            </a:r>
            <a:r>
              <a:rPr lang="en-GB" sz="1800" dirty="0" smtClean="0">
                <a:latin typeface="+mj-lt"/>
              </a:rPr>
              <a:t>holder)</a:t>
            </a:r>
            <a:r>
              <a:rPr lang="en-GB" sz="1800" dirty="0" smtClean="0">
                <a:latin typeface="+mj-lt"/>
                <a:cs typeface="Calibri" pitchFamily="34" charset="0"/>
              </a:rPr>
              <a:t> is an important classification item.</a:t>
            </a:r>
          </a:p>
          <a:p>
            <a:pPr marL="82296" indent="0">
              <a:lnSpc>
                <a:spcPct val="100000"/>
              </a:lnSpc>
              <a:buNone/>
            </a:pPr>
            <a:r>
              <a:rPr lang="en-GB" sz="1800" b="1" dirty="0">
                <a:solidFill>
                  <a:schemeClr val="bg2">
                    <a:lumMod val="50000"/>
                  </a:schemeClr>
                </a:solidFill>
                <a:latin typeface="+mj-lt"/>
                <a:cs typeface="Calibri" pitchFamily="34" charset="0"/>
              </a:rPr>
              <a:t>Holding’s sector</a:t>
            </a:r>
            <a:r>
              <a:rPr lang="en-GB" sz="1800" dirty="0" smtClean="0">
                <a:solidFill>
                  <a:srgbClr val="0070C0"/>
                </a:solidFill>
                <a:latin typeface="+mj-lt"/>
                <a:cs typeface="Calibri" pitchFamily="34" charset="0"/>
              </a:rPr>
              <a:t>: </a:t>
            </a:r>
            <a:r>
              <a:rPr lang="en-GB" sz="1800" dirty="0" smtClean="0">
                <a:latin typeface="+mj-lt"/>
                <a:cs typeface="Calibri" pitchFamily="34" charset="0"/>
              </a:rPr>
              <a:t>A holding may belong to the household sector (operated by household members from one or different households) or to the non-household sector (operated by a corporation, cooperative, a tribe, etc.)</a:t>
            </a:r>
          </a:p>
          <a:p>
            <a:pPr marL="82296" indent="0">
              <a:lnSpc>
                <a:spcPct val="100000"/>
              </a:lnSpc>
              <a:buNone/>
            </a:pPr>
            <a:r>
              <a:rPr lang="en-GB" sz="1800" b="1" dirty="0" smtClean="0">
                <a:latin typeface="+mj-lt"/>
                <a:cs typeface="Calibri" pitchFamily="34" charset="0"/>
              </a:rPr>
              <a:t>Correspondence between legal status and the sector </a:t>
            </a:r>
            <a:r>
              <a:rPr lang="en-GB" sz="1800" dirty="0" smtClean="0">
                <a:latin typeface="+mj-lt"/>
                <a:cs typeface="Calibri" pitchFamily="34" charset="0"/>
              </a:rPr>
              <a:t>is not straightforward. It depends on the country legal system and context.</a:t>
            </a:r>
            <a:endParaRPr lang="en-GB" sz="1800" dirty="0">
              <a:latin typeface="+mj-lt"/>
              <a:cs typeface="Calibri" pitchFamily="34" charset="0"/>
            </a:endParaRPr>
          </a:p>
        </p:txBody>
      </p:sp>
      <p:sp>
        <p:nvSpPr>
          <p:cNvPr id="4" name="Slide Number Placeholder 3"/>
          <p:cNvSpPr>
            <a:spLocks noGrp="1"/>
          </p:cNvSpPr>
          <p:nvPr>
            <p:ph type="sldNum" sz="quarter" idx="12"/>
          </p:nvPr>
        </p:nvSpPr>
        <p:spPr/>
        <p:txBody>
          <a:bodyPr/>
          <a:lstStyle/>
          <a:p>
            <a:fld id="{5E35DC0A-EA94-40A0-A120-FE49989A1ED5}" type="slidenum">
              <a:rPr lang="es-ES" smtClean="0"/>
              <a:pPr/>
              <a:t>10</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rot="19879140">
            <a:off x="5645072" y="2989674"/>
            <a:ext cx="4110180" cy="3284494"/>
          </a:xfrm>
          <a:prstGeom prst="rect">
            <a:avLst/>
          </a:prstGeom>
        </p:spPr>
      </p:pic>
      <p:sp>
        <p:nvSpPr>
          <p:cNvPr id="2" name="1 Título"/>
          <p:cNvSpPr>
            <a:spLocks noGrp="1"/>
          </p:cNvSpPr>
          <p:nvPr>
            <p:ph type="title"/>
          </p:nvPr>
        </p:nvSpPr>
        <p:spPr>
          <a:xfrm>
            <a:off x="977307" y="1052736"/>
            <a:ext cx="8064896" cy="725470"/>
          </a:xfrm>
        </p:spPr>
        <p:txBody>
          <a:bodyPr anchor="t">
            <a:noAutofit/>
          </a:bodyPr>
          <a:lstStyle/>
          <a:p>
            <a:r>
              <a:rPr lang="en-GB" sz="3600" b="1" dirty="0" smtClean="0">
                <a:latin typeface="Calibri" panose="020F0502020204030204" pitchFamily="34" charset="0"/>
              </a:rPr>
              <a:t>Item 0104: Sex of agricultural holder </a:t>
            </a:r>
            <a:br>
              <a:rPr lang="en-GB" sz="3600" b="1" dirty="0" smtClean="0">
                <a:latin typeface="Calibri" panose="020F0502020204030204" pitchFamily="34" charset="0"/>
              </a:rPr>
            </a:br>
            <a:endParaRPr lang="en-GB" sz="3600" b="1" dirty="0">
              <a:latin typeface="Calibri" panose="020F0502020204030204" pitchFamily="34" charset="0"/>
            </a:endParaRPr>
          </a:p>
        </p:txBody>
      </p:sp>
      <p:sp>
        <p:nvSpPr>
          <p:cNvPr id="3" name="2 Marcador de contenido"/>
          <p:cNvSpPr>
            <a:spLocks noGrp="1"/>
          </p:cNvSpPr>
          <p:nvPr>
            <p:ph idx="1"/>
          </p:nvPr>
        </p:nvSpPr>
        <p:spPr>
          <a:xfrm>
            <a:off x="1043608" y="1988840"/>
            <a:ext cx="5688632" cy="4536504"/>
          </a:xfrm>
        </p:spPr>
        <p:txBody>
          <a:bodyPr>
            <a:noAutofit/>
          </a:bodyPr>
          <a:lstStyle/>
          <a:p>
            <a:pPr marL="87313" indent="0">
              <a:lnSpc>
                <a:spcPct val="100000"/>
              </a:lnSpc>
              <a:spcBef>
                <a:spcPts val="0"/>
              </a:spcBef>
              <a:buNone/>
            </a:pPr>
            <a:r>
              <a:rPr lang="en-GB" sz="2000" b="1" dirty="0" smtClean="0">
                <a:solidFill>
                  <a:schemeClr val="bg2">
                    <a:lumMod val="50000"/>
                  </a:schemeClr>
                </a:solidFill>
                <a:latin typeface="+mj-lt"/>
                <a:cs typeface="Calibri" pitchFamily="34" charset="0"/>
              </a:rPr>
              <a:t>Type</a:t>
            </a:r>
            <a:r>
              <a:rPr lang="en-GB" sz="2000" dirty="0" smtClean="0">
                <a:latin typeface="+mj-lt"/>
                <a:cs typeface="Calibri" pitchFamily="34" charset="0"/>
              </a:rPr>
              <a:t>: essential item.</a:t>
            </a:r>
          </a:p>
          <a:p>
            <a:pPr marL="87313" indent="0">
              <a:lnSpc>
                <a:spcPct val="100000"/>
              </a:lnSpc>
              <a:spcBef>
                <a:spcPts val="0"/>
              </a:spcBef>
              <a:buNone/>
            </a:pPr>
            <a:endParaRPr lang="en-GB" sz="2000" b="1" dirty="0">
              <a:solidFill>
                <a:schemeClr val="bg2">
                  <a:lumMod val="50000"/>
                </a:schemeClr>
              </a:solidFill>
              <a:latin typeface="+mj-lt"/>
              <a:cs typeface="Calibri" pitchFamily="34" charset="0"/>
            </a:endParaRPr>
          </a:p>
          <a:p>
            <a:pPr marL="87313" indent="0">
              <a:lnSpc>
                <a:spcPct val="100000"/>
              </a:lnSpc>
              <a:spcBef>
                <a:spcPts val="0"/>
              </a:spcBef>
              <a:buNone/>
            </a:pPr>
            <a:r>
              <a:rPr lang="en-GB" sz="2000" b="1" dirty="0" smtClean="0">
                <a:solidFill>
                  <a:schemeClr val="bg2">
                    <a:lumMod val="50000"/>
                  </a:schemeClr>
                </a:solidFill>
                <a:latin typeface="+mj-lt"/>
                <a:cs typeface="Calibri" pitchFamily="34" charset="0"/>
              </a:rPr>
              <a:t>Reference period</a:t>
            </a:r>
            <a:r>
              <a:rPr lang="en-GB" sz="2000" dirty="0" smtClean="0">
                <a:latin typeface="+mj-lt"/>
                <a:cs typeface="Calibri" pitchFamily="34" charset="0"/>
              </a:rPr>
              <a:t>: census reference day.</a:t>
            </a:r>
          </a:p>
          <a:p>
            <a:pPr marL="87313" indent="0">
              <a:lnSpc>
                <a:spcPct val="100000"/>
              </a:lnSpc>
              <a:spcBef>
                <a:spcPts val="0"/>
              </a:spcBef>
              <a:buNone/>
            </a:pPr>
            <a:endParaRPr lang="en-GB" sz="2000" b="1" dirty="0" smtClean="0">
              <a:solidFill>
                <a:schemeClr val="bg2">
                  <a:lumMod val="50000"/>
                </a:schemeClr>
              </a:solidFill>
              <a:latin typeface="+mj-lt"/>
              <a:cs typeface="Calibri" pitchFamily="34" charset="0"/>
            </a:endParaRPr>
          </a:p>
          <a:p>
            <a:pPr marL="87313" indent="0">
              <a:lnSpc>
                <a:spcPct val="100000"/>
              </a:lnSpc>
              <a:spcBef>
                <a:spcPts val="0"/>
              </a:spcBef>
              <a:buNone/>
            </a:pPr>
            <a:r>
              <a:rPr lang="en-GB" sz="2000" b="1" dirty="0" smtClean="0">
                <a:solidFill>
                  <a:schemeClr val="bg2">
                    <a:lumMod val="50000"/>
                  </a:schemeClr>
                </a:solidFill>
                <a:latin typeface="+mj-lt"/>
                <a:cs typeface="Calibri" pitchFamily="34" charset="0"/>
              </a:rPr>
              <a:t>Importance</a:t>
            </a:r>
            <a:r>
              <a:rPr lang="en-GB" sz="2000" dirty="0" smtClean="0">
                <a:latin typeface="+mj-lt"/>
                <a:cs typeface="Calibri" pitchFamily="34" charset="0"/>
              </a:rPr>
              <a:t>: This item is crucial for analyzing the gender aspects of agricultural production. It also could be useful as a basis of sampling frame for gender surveys. </a:t>
            </a:r>
          </a:p>
          <a:p>
            <a:pPr marL="87313" indent="0">
              <a:lnSpc>
                <a:spcPct val="100000"/>
              </a:lnSpc>
              <a:spcBef>
                <a:spcPts val="0"/>
              </a:spcBef>
              <a:buNone/>
            </a:pPr>
            <a:endParaRPr lang="en-GB" sz="2000" dirty="0" smtClean="0">
              <a:latin typeface="+mj-lt"/>
              <a:cs typeface="Calibri" pitchFamily="34" charset="0"/>
            </a:endParaRPr>
          </a:p>
          <a:p>
            <a:pPr marL="87313" indent="0">
              <a:lnSpc>
                <a:spcPct val="100000"/>
              </a:lnSpc>
              <a:spcBef>
                <a:spcPts val="0"/>
              </a:spcBef>
              <a:buNone/>
            </a:pPr>
            <a:r>
              <a:rPr lang="en-GB" sz="2000" b="1" dirty="0" smtClean="0">
                <a:solidFill>
                  <a:schemeClr val="bg2">
                    <a:lumMod val="50000"/>
                  </a:schemeClr>
                </a:solidFill>
                <a:latin typeface="+mj-lt"/>
                <a:cs typeface="Calibri" pitchFamily="34" charset="0"/>
              </a:rPr>
              <a:t>Where to collect this information? </a:t>
            </a:r>
            <a:r>
              <a:rPr lang="en-GB" sz="2000" dirty="0" smtClean="0">
                <a:latin typeface="+mj-lt"/>
                <a:cs typeface="Calibri" pitchFamily="34" charset="0"/>
              </a:rPr>
              <a:t>Only in holdings belonging to the household sector. In case of joint holders in a holding of the household sector, the sex of each person should be reported.</a:t>
            </a:r>
            <a:endParaRPr lang="en-GB" sz="2000" dirty="0">
              <a:latin typeface="+mj-lt"/>
              <a:cs typeface="Calibri" pitchFamily="34" charset="0"/>
            </a:endParaRPr>
          </a:p>
        </p:txBody>
      </p:sp>
      <p:sp>
        <p:nvSpPr>
          <p:cNvPr id="4" name="Slide Number Placeholder 3"/>
          <p:cNvSpPr>
            <a:spLocks noGrp="1"/>
          </p:cNvSpPr>
          <p:nvPr>
            <p:ph type="sldNum" sz="quarter" idx="12"/>
          </p:nvPr>
        </p:nvSpPr>
        <p:spPr/>
        <p:txBody>
          <a:bodyPr/>
          <a:lstStyle/>
          <a:p>
            <a:fld id="{5E35DC0A-EA94-40A0-A120-FE49989A1ED5}" type="slidenum">
              <a:rPr lang="es-ES" smtClean="0"/>
              <a:pPr/>
              <a:t>11</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69013" y="2636912"/>
            <a:ext cx="3001835" cy="2088232"/>
          </a:xfrm>
          <a:prstGeom prst="rect">
            <a:avLst/>
          </a:prstGeom>
        </p:spPr>
      </p:pic>
      <p:sp>
        <p:nvSpPr>
          <p:cNvPr id="2" name="1 Título"/>
          <p:cNvSpPr>
            <a:spLocks noGrp="1"/>
          </p:cNvSpPr>
          <p:nvPr>
            <p:ph type="title"/>
          </p:nvPr>
        </p:nvSpPr>
        <p:spPr>
          <a:xfrm>
            <a:off x="990766" y="903330"/>
            <a:ext cx="8189746" cy="725470"/>
          </a:xfrm>
        </p:spPr>
        <p:txBody>
          <a:bodyPr anchor="t">
            <a:noAutofit/>
          </a:bodyPr>
          <a:lstStyle/>
          <a:p>
            <a:r>
              <a:rPr lang="en-GB" sz="3800" b="1" dirty="0" smtClean="0">
                <a:latin typeface="Calibri" pitchFamily="34" charset="0"/>
                <a:cs typeface="Calibri" pitchFamily="34" charset="0"/>
              </a:rPr>
              <a:t>Item 0105: Age of agricultural holder </a:t>
            </a:r>
            <a:br>
              <a:rPr lang="en-GB" sz="3800" b="1" dirty="0" smtClean="0">
                <a:latin typeface="Calibri" pitchFamily="34" charset="0"/>
                <a:cs typeface="Calibri" pitchFamily="34" charset="0"/>
              </a:rPr>
            </a:br>
            <a:endParaRPr lang="en-GB" sz="3800" b="1" dirty="0">
              <a:latin typeface="Calibri" pitchFamily="34" charset="0"/>
              <a:cs typeface="Calibri" pitchFamily="34" charset="0"/>
            </a:endParaRPr>
          </a:p>
        </p:txBody>
      </p:sp>
      <p:sp>
        <p:nvSpPr>
          <p:cNvPr id="3" name="2 Marcador de contenido"/>
          <p:cNvSpPr>
            <a:spLocks noGrp="1"/>
          </p:cNvSpPr>
          <p:nvPr>
            <p:ph idx="1"/>
          </p:nvPr>
        </p:nvSpPr>
        <p:spPr>
          <a:xfrm>
            <a:off x="942146" y="1772816"/>
            <a:ext cx="5574070" cy="4752528"/>
          </a:xfrm>
        </p:spPr>
        <p:txBody>
          <a:bodyPr>
            <a:noAutofit/>
          </a:bodyPr>
          <a:lstStyle/>
          <a:p>
            <a:pPr marL="88900" indent="0">
              <a:lnSpc>
                <a:spcPct val="100000"/>
              </a:lnSpc>
              <a:spcBef>
                <a:spcPts val="600"/>
              </a:spcBef>
              <a:spcAft>
                <a:spcPts val="600"/>
              </a:spcAft>
              <a:buNone/>
            </a:pPr>
            <a:r>
              <a:rPr lang="en-GB" sz="2000" b="1" dirty="0" smtClean="0">
                <a:solidFill>
                  <a:schemeClr val="bg2">
                    <a:lumMod val="50000"/>
                  </a:schemeClr>
                </a:solidFill>
                <a:latin typeface="+mj-lt"/>
                <a:cs typeface="Calibri" pitchFamily="34" charset="0"/>
              </a:rPr>
              <a:t>Type</a:t>
            </a:r>
            <a:r>
              <a:rPr lang="en-GB" sz="2000" dirty="0" smtClean="0">
                <a:latin typeface="+mj-lt"/>
                <a:cs typeface="Calibri" pitchFamily="34" charset="0"/>
              </a:rPr>
              <a:t>: essential item.</a:t>
            </a:r>
          </a:p>
          <a:p>
            <a:pPr marL="88900" indent="0">
              <a:lnSpc>
                <a:spcPct val="100000"/>
              </a:lnSpc>
              <a:spcBef>
                <a:spcPts val="600"/>
              </a:spcBef>
              <a:spcAft>
                <a:spcPts val="600"/>
              </a:spcAft>
              <a:buNone/>
            </a:pPr>
            <a:r>
              <a:rPr lang="en-GB" sz="2000" b="1" dirty="0" smtClean="0">
                <a:solidFill>
                  <a:schemeClr val="bg2">
                    <a:lumMod val="50000"/>
                  </a:schemeClr>
                </a:solidFill>
                <a:latin typeface="+mj-lt"/>
                <a:cs typeface="Calibri" pitchFamily="34" charset="0"/>
              </a:rPr>
              <a:t>Reference period</a:t>
            </a:r>
            <a:r>
              <a:rPr lang="en-GB" sz="2000" dirty="0" smtClean="0">
                <a:latin typeface="+mj-lt"/>
                <a:cs typeface="Calibri" pitchFamily="34" charset="0"/>
              </a:rPr>
              <a:t>: census reference day.</a:t>
            </a:r>
          </a:p>
          <a:p>
            <a:pPr marL="88900" indent="0">
              <a:lnSpc>
                <a:spcPct val="100000"/>
              </a:lnSpc>
              <a:spcBef>
                <a:spcPts val="600"/>
              </a:spcBef>
              <a:spcAft>
                <a:spcPts val="600"/>
              </a:spcAft>
              <a:buNone/>
            </a:pPr>
            <a:r>
              <a:rPr lang="en-GB" sz="2000" b="1" dirty="0" smtClean="0">
                <a:solidFill>
                  <a:schemeClr val="bg2">
                    <a:lumMod val="50000"/>
                  </a:schemeClr>
                </a:solidFill>
                <a:latin typeface="+mj-lt"/>
                <a:cs typeface="Calibri" pitchFamily="34" charset="0"/>
              </a:rPr>
              <a:t>Importance</a:t>
            </a:r>
            <a:r>
              <a:rPr lang="en-GB" sz="2000" dirty="0" smtClean="0">
                <a:latin typeface="+mj-lt"/>
                <a:cs typeface="Calibri" pitchFamily="34" charset="0"/>
              </a:rPr>
              <a:t>: Age of holder is important for analyzing the relationship between age and characteristics of agricultural holdings and also for studying gender issues.</a:t>
            </a:r>
          </a:p>
          <a:p>
            <a:pPr marL="88900" indent="0">
              <a:lnSpc>
                <a:spcPct val="100000"/>
              </a:lnSpc>
              <a:spcBef>
                <a:spcPts val="600"/>
              </a:spcBef>
              <a:spcAft>
                <a:spcPts val="600"/>
              </a:spcAft>
              <a:buNone/>
            </a:pPr>
            <a:r>
              <a:rPr lang="en-GB" sz="2000" b="1" dirty="0">
                <a:solidFill>
                  <a:schemeClr val="bg2">
                    <a:lumMod val="50000"/>
                  </a:schemeClr>
                </a:solidFill>
                <a:latin typeface="+mj-lt"/>
                <a:cs typeface="Calibri" pitchFamily="34" charset="0"/>
              </a:rPr>
              <a:t/>
            </a:r>
            <a:br>
              <a:rPr lang="en-GB" sz="2000" b="1" dirty="0">
                <a:solidFill>
                  <a:schemeClr val="bg2">
                    <a:lumMod val="50000"/>
                  </a:schemeClr>
                </a:solidFill>
                <a:latin typeface="+mj-lt"/>
                <a:cs typeface="Calibri" pitchFamily="34" charset="0"/>
              </a:rPr>
            </a:br>
            <a:r>
              <a:rPr lang="en-GB" sz="2000" b="1" dirty="0" smtClean="0">
                <a:solidFill>
                  <a:schemeClr val="bg2">
                    <a:lumMod val="50000"/>
                  </a:schemeClr>
                </a:solidFill>
                <a:latin typeface="+mj-lt"/>
                <a:cs typeface="Calibri" pitchFamily="34" charset="0"/>
              </a:rPr>
              <a:t>Where to collect this information? </a:t>
            </a:r>
            <a:r>
              <a:rPr lang="en-GB" sz="2000" dirty="0" smtClean="0">
                <a:latin typeface="+mj-lt"/>
                <a:cs typeface="Calibri" pitchFamily="34" charset="0"/>
              </a:rPr>
              <a:t>Only in holdings belonging to the household sector. In case of joint holders in a holding of the household sector, the age of each person should be reported.</a:t>
            </a:r>
          </a:p>
          <a:p>
            <a:pPr marL="88900" indent="0">
              <a:lnSpc>
                <a:spcPct val="100000"/>
              </a:lnSpc>
              <a:spcAft>
                <a:spcPts val="600"/>
              </a:spcAft>
              <a:buNone/>
            </a:pPr>
            <a:r>
              <a:rPr lang="en-GB" sz="2000" dirty="0" smtClean="0">
                <a:latin typeface="+mj-lt"/>
              </a:rPr>
              <a:t>For </a:t>
            </a:r>
            <a:r>
              <a:rPr lang="en-GB" sz="2000" dirty="0">
                <a:latin typeface="+mj-lt"/>
              </a:rPr>
              <a:t>the definition of an agricultural holder, see </a:t>
            </a:r>
            <a:r>
              <a:rPr lang="en-GB" sz="2000" dirty="0" smtClean="0">
                <a:latin typeface="+mj-lt"/>
              </a:rPr>
              <a:t>WCA 2020, Vol. 1, paragraphs 6.17- 6.19</a:t>
            </a:r>
            <a:endParaRPr lang="en-GB" sz="2000" dirty="0">
              <a:latin typeface="+mj-lt"/>
              <a:cs typeface="Calibri" pitchFamily="34" charset="0"/>
            </a:endParaRPr>
          </a:p>
        </p:txBody>
      </p:sp>
      <p:sp>
        <p:nvSpPr>
          <p:cNvPr id="4" name="Slide Number Placeholder 3"/>
          <p:cNvSpPr>
            <a:spLocks noGrp="1"/>
          </p:cNvSpPr>
          <p:nvPr>
            <p:ph type="sldNum" sz="quarter" idx="12"/>
          </p:nvPr>
        </p:nvSpPr>
        <p:spPr/>
        <p:txBody>
          <a:bodyPr/>
          <a:lstStyle/>
          <a:p>
            <a:fld id="{5E35DC0A-EA94-40A0-A120-FE49989A1ED5}" type="slidenum">
              <a:rPr lang="es-ES" smtClean="0"/>
              <a:pPr/>
              <a:t>12</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3767676"/>
            <a:ext cx="2824286" cy="2824286"/>
          </a:xfrm>
          <a:prstGeom prst="rect">
            <a:avLst/>
          </a:prstGeom>
        </p:spPr>
      </p:pic>
      <p:sp>
        <p:nvSpPr>
          <p:cNvPr id="2" name="1 Título"/>
          <p:cNvSpPr>
            <a:spLocks noGrp="1"/>
          </p:cNvSpPr>
          <p:nvPr>
            <p:ph type="title"/>
          </p:nvPr>
        </p:nvSpPr>
        <p:spPr>
          <a:xfrm>
            <a:off x="1017312" y="836712"/>
            <a:ext cx="7596336" cy="1250322"/>
          </a:xfrm>
        </p:spPr>
        <p:txBody>
          <a:bodyPr anchor="t">
            <a:noAutofit/>
          </a:bodyPr>
          <a:lstStyle/>
          <a:p>
            <a:r>
              <a:rPr lang="en-GB" sz="3600" b="1" dirty="0" smtClean="0">
                <a:latin typeface="Calibri" pitchFamily="34" charset="0"/>
                <a:cs typeface="Calibri" pitchFamily="34" charset="0"/>
              </a:rPr>
              <a:t>Item 0106: National/ethnic group of household head or agricultural holder </a:t>
            </a:r>
            <a:br>
              <a:rPr lang="en-GB" sz="3600" b="1" dirty="0" smtClean="0">
                <a:latin typeface="Calibri" pitchFamily="34" charset="0"/>
                <a:cs typeface="Calibri" pitchFamily="34" charset="0"/>
              </a:rPr>
            </a:br>
            <a:endParaRPr lang="en-GB" sz="3600" b="1" dirty="0">
              <a:latin typeface="Calibri" pitchFamily="34" charset="0"/>
              <a:cs typeface="Calibri" pitchFamily="34" charset="0"/>
            </a:endParaRPr>
          </a:p>
        </p:txBody>
      </p:sp>
      <p:sp>
        <p:nvSpPr>
          <p:cNvPr id="3" name="2 Marcador de contenido"/>
          <p:cNvSpPr>
            <a:spLocks noGrp="1"/>
          </p:cNvSpPr>
          <p:nvPr>
            <p:ph idx="1"/>
          </p:nvPr>
        </p:nvSpPr>
        <p:spPr>
          <a:xfrm>
            <a:off x="971600" y="2348880"/>
            <a:ext cx="5760640" cy="4176464"/>
          </a:xfrm>
        </p:spPr>
        <p:txBody>
          <a:bodyPr>
            <a:noAutofit/>
          </a:bodyPr>
          <a:lstStyle/>
          <a:p>
            <a:pPr marL="87313" indent="0">
              <a:lnSpc>
                <a:spcPct val="100000"/>
              </a:lnSpc>
              <a:spcBef>
                <a:spcPts val="600"/>
              </a:spcBef>
              <a:spcAft>
                <a:spcPts val="600"/>
              </a:spcAft>
              <a:buNone/>
            </a:pPr>
            <a:r>
              <a:rPr lang="en-GB" sz="2500" b="1" dirty="0" smtClean="0">
                <a:solidFill>
                  <a:schemeClr val="bg2">
                    <a:lumMod val="50000"/>
                  </a:schemeClr>
                </a:solidFill>
                <a:latin typeface="+mj-lt"/>
                <a:cs typeface="Calibri" pitchFamily="34" charset="0"/>
              </a:rPr>
              <a:t>Type:</a:t>
            </a:r>
            <a:r>
              <a:rPr lang="en-GB" sz="2500" dirty="0" smtClean="0">
                <a:latin typeface="+mj-lt"/>
                <a:cs typeface="Calibri" pitchFamily="34" charset="0"/>
              </a:rPr>
              <a:t> additional and new item.</a:t>
            </a:r>
          </a:p>
          <a:p>
            <a:pPr marL="87313" indent="0">
              <a:lnSpc>
                <a:spcPct val="100000"/>
              </a:lnSpc>
              <a:spcBef>
                <a:spcPts val="600"/>
              </a:spcBef>
              <a:spcAft>
                <a:spcPts val="600"/>
              </a:spcAft>
              <a:buNone/>
            </a:pPr>
            <a:r>
              <a:rPr lang="en-GB" sz="2500" b="1" dirty="0" smtClean="0">
                <a:solidFill>
                  <a:schemeClr val="bg2">
                    <a:lumMod val="50000"/>
                  </a:schemeClr>
                </a:solidFill>
                <a:latin typeface="+mj-lt"/>
                <a:cs typeface="Calibri" pitchFamily="34" charset="0"/>
              </a:rPr>
              <a:t>Reference period</a:t>
            </a:r>
            <a:r>
              <a:rPr lang="en-GB" sz="2500" dirty="0" smtClean="0">
                <a:latin typeface="+mj-lt"/>
                <a:cs typeface="Calibri" pitchFamily="34" charset="0"/>
              </a:rPr>
              <a:t>: census reference day.</a:t>
            </a:r>
          </a:p>
          <a:p>
            <a:pPr marL="87313" indent="0">
              <a:lnSpc>
                <a:spcPct val="100000"/>
              </a:lnSpc>
              <a:spcBef>
                <a:spcPts val="600"/>
              </a:spcBef>
              <a:spcAft>
                <a:spcPts val="600"/>
              </a:spcAft>
              <a:buNone/>
            </a:pPr>
            <a:r>
              <a:rPr lang="en-GB" sz="2500" b="1" dirty="0" smtClean="0">
                <a:solidFill>
                  <a:schemeClr val="bg2">
                    <a:lumMod val="50000"/>
                  </a:schemeClr>
                </a:solidFill>
                <a:latin typeface="+mj-lt"/>
                <a:cs typeface="Calibri" pitchFamily="34" charset="0"/>
              </a:rPr>
              <a:t>Importance</a:t>
            </a:r>
            <a:r>
              <a:rPr lang="en-GB" sz="2500" dirty="0" smtClean="0">
                <a:latin typeface="+mj-lt"/>
                <a:cs typeface="Calibri" pitchFamily="34" charset="0"/>
              </a:rPr>
              <a:t>: In some countries there are differences in agricultural practices between national/ethnic groups.</a:t>
            </a:r>
          </a:p>
          <a:p>
            <a:pPr marL="87313" indent="0">
              <a:lnSpc>
                <a:spcPct val="100000"/>
              </a:lnSpc>
              <a:spcBef>
                <a:spcPts val="600"/>
              </a:spcBef>
              <a:spcAft>
                <a:spcPts val="600"/>
              </a:spcAft>
              <a:buNone/>
            </a:pPr>
            <a:r>
              <a:rPr lang="en-GB" sz="2500" b="1" dirty="0" smtClean="0">
                <a:solidFill>
                  <a:schemeClr val="bg2">
                    <a:lumMod val="50000"/>
                  </a:schemeClr>
                </a:solidFill>
                <a:latin typeface="+mj-lt"/>
                <a:cs typeface="Calibri" pitchFamily="34" charset="0"/>
              </a:rPr>
              <a:t>Where to collect this information?</a:t>
            </a:r>
            <a:r>
              <a:rPr lang="en-GB" sz="2500" dirty="0" smtClean="0">
                <a:latin typeface="+mj-lt"/>
                <a:cs typeface="Calibri" pitchFamily="34" charset="0"/>
              </a:rPr>
              <a:t> Only in holdings belonging to the household sector. </a:t>
            </a:r>
            <a:endParaRPr lang="en-GB" sz="2500" dirty="0">
              <a:latin typeface="+mj-lt"/>
              <a:cs typeface="Calibri" pitchFamily="34" charset="0"/>
            </a:endParaRPr>
          </a:p>
        </p:txBody>
      </p:sp>
      <p:sp>
        <p:nvSpPr>
          <p:cNvPr id="4" name="Slide Number Placeholder 3"/>
          <p:cNvSpPr>
            <a:spLocks noGrp="1"/>
          </p:cNvSpPr>
          <p:nvPr>
            <p:ph type="sldNum" sz="quarter" idx="12"/>
          </p:nvPr>
        </p:nvSpPr>
        <p:spPr/>
        <p:txBody>
          <a:bodyPr/>
          <a:lstStyle/>
          <a:p>
            <a:fld id="{5E35DC0A-EA94-40A0-A120-FE49989A1ED5}" type="slidenum">
              <a:rPr lang="es-ES" smtClean="0"/>
              <a:pPr/>
              <a:t>13</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60232" y="3104964"/>
            <a:ext cx="2413664" cy="1066840"/>
          </a:xfrm>
          <a:prstGeom prst="rect">
            <a:avLst/>
          </a:prstGeom>
        </p:spPr>
      </p:pic>
      <p:sp>
        <p:nvSpPr>
          <p:cNvPr id="2" name="1 Título"/>
          <p:cNvSpPr>
            <a:spLocks noGrp="1"/>
          </p:cNvSpPr>
          <p:nvPr>
            <p:ph type="title"/>
          </p:nvPr>
        </p:nvSpPr>
        <p:spPr>
          <a:xfrm>
            <a:off x="996716" y="764704"/>
            <a:ext cx="7798640" cy="725470"/>
          </a:xfrm>
        </p:spPr>
        <p:txBody>
          <a:bodyPr anchor="t">
            <a:noAutofit/>
          </a:bodyPr>
          <a:lstStyle/>
          <a:p>
            <a:r>
              <a:rPr lang="en-GB" sz="3600" b="1" dirty="0" smtClean="0">
                <a:latin typeface="Calibri" pitchFamily="34" charset="0"/>
                <a:cs typeface="Calibri" pitchFamily="34" charset="0"/>
              </a:rPr>
              <a:t>Item 0107: Main purpose of production of holding</a:t>
            </a:r>
            <a:r>
              <a:rPr lang="en-GB" sz="3600" b="1" dirty="0" smtClean="0"/>
              <a:t/>
            </a:r>
            <a:br>
              <a:rPr lang="en-GB" sz="3600" b="1" dirty="0" smtClean="0"/>
            </a:br>
            <a:endParaRPr lang="en-GB" sz="3600" b="1" dirty="0"/>
          </a:p>
        </p:txBody>
      </p:sp>
      <p:sp>
        <p:nvSpPr>
          <p:cNvPr id="3" name="2 Marcador de contenido"/>
          <p:cNvSpPr>
            <a:spLocks noGrp="1"/>
          </p:cNvSpPr>
          <p:nvPr>
            <p:ph idx="1"/>
          </p:nvPr>
        </p:nvSpPr>
        <p:spPr>
          <a:xfrm>
            <a:off x="874476" y="2060848"/>
            <a:ext cx="5857764" cy="3096344"/>
          </a:xfrm>
        </p:spPr>
        <p:txBody>
          <a:bodyPr>
            <a:noAutofit/>
          </a:bodyPr>
          <a:lstStyle/>
          <a:p>
            <a:pPr marL="182563" indent="0">
              <a:lnSpc>
                <a:spcPct val="100000"/>
              </a:lnSpc>
              <a:spcBef>
                <a:spcPts val="0"/>
              </a:spcBef>
              <a:buNone/>
            </a:pPr>
            <a:r>
              <a:rPr lang="en-GB" sz="1800" b="1" dirty="0" smtClean="0">
                <a:solidFill>
                  <a:schemeClr val="bg2">
                    <a:lumMod val="50000"/>
                  </a:schemeClr>
                </a:solidFill>
                <a:latin typeface="+mj-lt"/>
                <a:cs typeface="Calibri" pitchFamily="34" charset="0"/>
              </a:rPr>
              <a:t>Type</a:t>
            </a:r>
            <a:r>
              <a:rPr lang="en-GB" sz="1800" dirty="0" smtClean="0">
                <a:latin typeface="+mj-lt"/>
                <a:cs typeface="Calibri" pitchFamily="34" charset="0"/>
              </a:rPr>
              <a:t>: essential and frame item.</a:t>
            </a:r>
          </a:p>
          <a:p>
            <a:pPr marL="182563" indent="0">
              <a:lnSpc>
                <a:spcPct val="100000"/>
              </a:lnSpc>
              <a:spcBef>
                <a:spcPts val="0"/>
              </a:spcBef>
              <a:buNone/>
            </a:pPr>
            <a:r>
              <a:rPr lang="en-GB" sz="1800" b="1" dirty="0" smtClean="0">
                <a:solidFill>
                  <a:schemeClr val="bg2">
                    <a:lumMod val="50000"/>
                  </a:schemeClr>
                </a:solidFill>
                <a:latin typeface="+mj-lt"/>
                <a:cs typeface="Calibri" pitchFamily="34" charset="0"/>
              </a:rPr>
              <a:t>Reference period</a:t>
            </a:r>
            <a:r>
              <a:rPr lang="en-GB" sz="1800" dirty="0" smtClean="0">
                <a:latin typeface="+mj-lt"/>
                <a:cs typeface="Calibri" pitchFamily="34" charset="0"/>
              </a:rPr>
              <a:t>: census reference year or other suitable reference period </a:t>
            </a:r>
            <a:r>
              <a:rPr lang="en-GB" sz="1800" dirty="0">
                <a:latin typeface="+mj-lt"/>
                <a:cs typeface="Calibri" pitchFamily="34" charset="0"/>
              </a:rPr>
              <a:t>(such as the main harvest</a:t>
            </a:r>
            <a:r>
              <a:rPr lang="en-GB" sz="1800" dirty="0" smtClean="0">
                <a:latin typeface="+mj-lt"/>
                <a:cs typeface="Calibri" pitchFamily="34" charset="0"/>
              </a:rPr>
              <a:t>).</a:t>
            </a:r>
            <a:endParaRPr lang="en-GB" sz="1800" dirty="0">
              <a:latin typeface="+mj-lt"/>
              <a:cs typeface="Calibri" pitchFamily="34" charset="0"/>
            </a:endParaRPr>
          </a:p>
          <a:p>
            <a:pPr marL="182563" indent="0">
              <a:lnSpc>
                <a:spcPct val="100000"/>
              </a:lnSpc>
              <a:spcBef>
                <a:spcPts val="0"/>
              </a:spcBef>
              <a:buNone/>
            </a:pPr>
            <a:r>
              <a:rPr lang="en-GB" sz="1800" b="1" dirty="0" smtClean="0">
                <a:solidFill>
                  <a:schemeClr val="bg2">
                    <a:lumMod val="50000"/>
                  </a:schemeClr>
                </a:solidFill>
                <a:latin typeface="+mj-lt"/>
                <a:cs typeface="Calibri" pitchFamily="34" charset="0"/>
              </a:rPr>
              <a:t>Importance</a:t>
            </a:r>
            <a:r>
              <a:rPr lang="en-GB" sz="1800" dirty="0" smtClean="0">
                <a:latin typeface="+mj-lt"/>
                <a:cs typeface="Calibri" pitchFamily="34" charset="0"/>
              </a:rPr>
              <a:t>: It is a broad indicator of the extent to which agricultural holdings participate in the market economy. It is also important for developing a frame for surveys on farm food stocks for sale.</a:t>
            </a:r>
          </a:p>
          <a:p>
            <a:pPr marL="182563" indent="0">
              <a:lnSpc>
                <a:spcPct val="100000"/>
              </a:lnSpc>
              <a:spcBef>
                <a:spcPts val="0"/>
              </a:spcBef>
              <a:buNone/>
            </a:pPr>
            <a:r>
              <a:rPr lang="en-GB" sz="1800" b="1" dirty="0" smtClean="0">
                <a:solidFill>
                  <a:schemeClr val="bg2">
                    <a:lumMod val="50000"/>
                  </a:schemeClr>
                </a:solidFill>
                <a:latin typeface="+mj-lt"/>
                <a:cs typeface="Calibri" pitchFamily="34" charset="0"/>
              </a:rPr>
              <a:t>Where to collect this information</a:t>
            </a:r>
            <a:r>
              <a:rPr lang="en-GB" sz="1800" dirty="0" smtClean="0">
                <a:latin typeface="+mj-lt"/>
                <a:cs typeface="Calibri" pitchFamily="34" charset="0"/>
              </a:rPr>
              <a:t>? Usually for holdings belonging to the household sector but can be collected for holdings in non-household sector.</a:t>
            </a:r>
          </a:p>
          <a:p>
            <a:pPr indent="0">
              <a:lnSpc>
                <a:spcPct val="100000"/>
              </a:lnSpc>
              <a:spcBef>
                <a:spcPts val="0"/>
              </a:spcBef>
              <a:buNone/>
            </a:pPr>
            <a:endParaRPr lang="en-GB" sz="1800" dirty="0" smtClean="0">
              <a:latin typeface="+mj-lt"/>
            </a:endParaRPr>
          </a:p>
          <a:p>
            <a:pPr lvl="1" indent="0">
              <a:lnSpc>
                <a:spcPct val="100000"/>
              </a:lnSpc>
              <a:spcBef>
                <a:spcPts val="0"/>
              </a:spcBef>
              <a:buNone/>
            </a:pPr>
            <a:endParaRPr lang="en-GB" sz="1800" dirty="0" smtClean="0">
              <a:latin typeface="+mj-lt"/>
            </a:endParaRPr>
          </a:p>
          <a:p>
            <a:pPr indent="0">
              <a:lnSpc>
                <a:spcPct val="100000"/>
              </a:lnSpc>
              <a:spcBef>
                <a:spcPts val="0"/>
              </a:spcBef>
              <a:buNone/>
            </a:pPr>
            <a:endParaRPr lang="en-GB" sz="1800" dirty="0">
              <a:latin typeface="+mj-lt"/>
            </a:endParaRPr>
          </a:p>
        </p:txBody>
      </p:sp>
      <p:sp>
        <p:nvSpPr>
          <p:cNvPr id="4" name="Slide Number Placeholder 3"/>
          <p:cNvSpPr>
            <a:spLocks noGrp="1"/>
          </p:cNvSpPr>
          <p:nvPr>
            <p:ph type="sldNum" sz="quarter" idx="12"/>
          </p:nvPr>
        </p:nvSpPr>
        <p:spPr/>
        <p:txBody>
          <a:bodyPr/>
          <a:lstStyle/>
          <a:p>
            <a:fld id="{5E35DC0A-EA94-40A0-A120-FE49989A1ED5}" type="slidenum">
              <a:rPr lang="es-ES" smtClean="0"/>
              <a:pPr/>
              <a:t>14</a:t>
            </a:fld>
            <a:endParaRPr lang="es-ES"/>
          </a:p>
        </p:txBody>
      </p:sp>
      <p:sp>
        <p:nvSpPr>
          <p:cNvPr id="6" name="Rectangle 5"/>
          <p:cNvSpPr/>
          <p:nvPr/>
        </p:nvSpPr>
        <p:spPr>
          <a:xfrm>
            <a:off x="899592" y="5013176"/>
            <a:ext cx="7848872" cy="1477328"/>
          </a:xfrm>
          <a:prstGeom prst="rect">
            <a:avLst/>
          </a:prstGeom>
        </p:spPr>
        <p:txBody>
          <a:bodyPr wrap="square">
            <a:spAutoFit/>
          </a:bodyPr>
          <a:lstStyle/>
          <a:p>
            <a:pPr marL="182563" indent="0">
              <a:lnSpc>
                <a:spcPct val="100000"/>
              </a:lnSpc>
              <a:spcBef>
                <a:spcPts val="0"/>
              </a:spcBef>
              <a:buNone/>
            </a:pPr>
            <a:r>
              <a:rPr lang="en-GB" b="1" dirty="0">
                <a:solidFill>
                  <a:schemeClr val="bg2">
                    <a:lumMod val="50000"/>
                  </a:schemeClr>
                </a:solidFill>
                <a:cs typeface="Calibri" pitchFamily="34" charset="0"/>
              </a:rPr>
              <a:t>Suggested (main) categories</a:t>
            </a:r>
            <a:r>
              <a:rPr lang="en-GB" dirty="0">
                <a:cs typeface="Calibri" pitchFamily="34" charset="0"/>
              </a:rPr>
              <a:t>: producing mainly for:</a:t>
            </a:r>
          </a:p>
          <a:p>
            <a:pPr marL="698500" lvl="1" indent="-342900">
              <a:lnSpc>
                <a:spcPct val="100000"/>
              </a:lnSpc>
              <a:spcBef>
                <a:spcPts val="0"/>
              </a:spcBef>
              <a:buFont typeface="Arial" panose="020B0604020202020204" pitchFamily="34" charset="0"/>
              <a:buChar char="•"/>
            </a:pPr>
            <a:r>
              <a:rPr lang="ro-RO" i="1" dirty="0">
                <a:cs typeface="Calibri" pitchFamily="34" charset="0"/>
              </a:rPr>
              <a:t>Own</a:t>
            </a:r>
            <a:r>
              <a:rPr lang="en-GB" i="1" dirty="0">
                <a:cs typeface="Calibri" pitchFamily="34" charset="0"/>
              </a:rPr>
              <a:t> consumption</a:t>
            </a:r>
          </a:p>
          <a:p>
            <a:pPr marL="698500" lvl="1" indent="-342900">
              <a:lnSpc>
                <a:spcPct val="100000"/>
              </a:lnSpc>
              <a:spcBef>
                <a:spcPts val="0"/>
              </a:spcBef>
              <a:buFont typeface="Arial" panose="020B0604020202020204" pitchFamily="34" charset="0"/>
              <a:buChar char="•"/>
            </a:pPr>
            <a:r>
              <a:rPr lang="en-GB" i="1" dirty="0">
                <a:cs typeface="Calibri" pitchFamily="34" charset="0"/>
              </a:rPr>
              <a:t>Sale</a:t>
            </a:r>
          </a:p>
          <a:p>
            <a:pPr marL="179388" lvl="1" indent="0">
              <a:lnSpc>
                <a:spcPct val="100000"/>
              </a:lnSpc>
              <a:spcBef>
                <a:spcPts val="0"/>
              </a:spcBef>
              <a:buNone/>
            </a:pPr>
            <a:r>
              <a:rPr lang="en-GB" b="1" dirty="0">
                <a:solidFill>
                  <a:schemeClr val="bg2">
                    <a:lumMod val="50000"/>
                  </a:schemeClr>
                </a:solidFill>
                <a:cs typeface="Calibri" pitchFamily="34" charset="0"/>
              </a:rPr>
              <a:t>Note</a:t>
            </a:r>
            <a:r>
              <a:rPr lang="en-GB" i="1" dirty="0">
                <a:cs typeface="Calibri" pitchFamily="34" charset="0"/>
              </a:rPr>
              <a:t>: </a:t>
            </a:r>
            <a:r>
              <a:rPr lang="en-GB" dirty="0"/>
              <a:t>Sale includes selling produce for cash or in exchange for other produce (barter). </a:t>
            </a:r>
            <a:endParaRPr lang="en-GB" i="1" dirty="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56176" y="2708920"/>
            <a:ext cx="3110743" cy="1296143"/>
          </a:xfrm>
          <a:prstGeom prst="rect">
            <a:avLst/>
          </a:prstGeom>
        </p:spPr>
      </p:pic>
      <p:sp>
        <p:nvSpPr>
          <p:cNvPr id="2" name="1 Título"/>
          <p:cNvSpPr>
            <a:spLocks noGrp="1"/>
          </p:cNvSpPr>
          <p:nvPr>
            <p:ph type="title"/>
          </p:nvPr>
        </p:nvSpPr>
        <p:spPr>
          <a:xfrm>
            <a:off x="1043608" y="836712"/>
            <a:ext cx="7570040" cy="1152128"/>
          </a:xfrm>
        </p:spPr>
        <p:txBody>
          <a:bodyPr anchor="t">
            <a:noAutofit/>
          </a:bodyPr>
          <a:lstStyle/>
          <a:p>
            <a:r>
              <a:rPr lang="en-GB" sz="3600" b="1" dirty="0" smtClean="0">
                <a:latin typeface="Calibri" pitchFamily="34" charset="0"/>
                <a:cs typeface="Calibri" pitchFamily="34" charset="0"/>
              </a:rPr>
              <a:t>Item 0108: Other economic activities </a:t>
            </a:r>
            <a:r>
              <a:rPr lang="en-GB" sz="3600" b="1" dirty="0">
                <a:latin typeface="Calibri" pitchFamily="34" charset="0"/>
                <a:cs typeface="Calibri" pitchFamily="34" charset="0"/>
              </a:rPr>
              <a:t>of the </a:t>
            </a:r>
            <a:r>
              <a:rPr lang="en-GB" sz="3600" b="1" dirty="0" smtClean="0">
                <a:latin typeface="Calibri" pitchFamily="34" charset="0"/>
                <a:cs typeface="Calibri" pitchFamily="34" charset="0"/>
              </a:rPr>
              <a:t>household</a:t>
            </a:r>
            <a:r>
              <a:rPr lang="en-GB" sz="3600" b="1" dirty="0" smtClean="0"/>
              <a:t/>
            </a:r>
            <a:br>
              <a:rPr lang="en-GB" sz="3600" b="1" dirty="0" smtClean="0"/>
            </a:br>
            <a:endParaRPr lang="en-GB" sz="3600" b="1" dirty="0"/>
          </a:p>
        </p:txBody>
      </p:sp>
      <p:sp>
        <p:nvSpPr>
          <p:cNvPr id="3" name="2 Marcador de contenido"/>
          <p:cNvSpPr>
            <a:spLocks noGrp="1"/>
          </p:cNvSpPr>
          <p:nvPr>
            <p:ph idx="1"/>
          </p:nvPr>
        </p:nvSpPr>
        <p:spPr>
          <a:xfrm>
            <a:off x="1017211" y="2204864"/>
            <a:ext cx="5715030" cy="2232248"/>
          </a:xfrm>
        </p:spPr>
        <p:txBody>
          <a:bodyPr>
            <a:noAutofit/>
          </a:bodyPr>
          <a:lstStyle/>
          <a:p>
            <a:pPr marL="0" indent="0">
              <a:lnSpc>
                <a:spcPct val="100000"/>
              </a:lnSpc>
              <a:spcBef>
                <a:spcPts val="600"/>
              </a:spcBef>
              <a:spcAft>
                <a:spcPts val="600"/>
              </a:spcAft>
              <a:buNone/>
            </a:pPr>
            <a:r>
              <a:rPr lang="en-GB" sz="2000" b="1" dirty="0" smtClean="0">
                <a:solidFill>
                  <a:schemeClr val="bg2">
                    <a:lumMod val="50000"/>
                  </a:schemeClr>
                </a:solidFill>
                <a:latin typeface="+mj-lt"/>
                <a:cs typeface="Calibri" pitchFamily="34" charset="0"/>
              </a:rPr>
              <a:t>Type</a:t>
            </a:r>
            <a:r>
              <a:rPr lang="en-GB" sz="2000" dirty="0" smtClean="0">
                <a:latin typeface="+mj-lt"/>
                <a:cs typeface="Calibri" pitchFamily="34" charset="0"/>
              </a:rPr>
              <a:t>: essential and frame item.</a:t>
            </a:r>
          </a:p>
          <a:p>
            <a:pPr marL="0" indent="0">
              <a:lnSpc>
                <a:spcPct val="100000"/>
              </a:lnSpc>
              <a:spcBef>
                <a:spcPts val="600"/>
              </a:spcBef>
              <a:spcAft>
                <a:spcPts val="600"/>
              </a:spcAft>
              <a:buNone/>
            </a:pPr>
            <a:r>
              <a:rPr lang="en-GB" sz="2000" b="1" dirty="0" smtClean="0">
                <a:solidFill>
                  <a:schemeClr val="bg2">
                    <a:lumMod val="50000"/>
                  </a:schemeClr>
                </a:solidFill>
                <a:latin typeface="+mj-lt"/>
                <a:cs typeface="Calibri" pitchFamily="34" charset="0"/>
              </a:rPr>
              <a:t>Reference period</a:t>
            </a:r>
            <a:r>
              <a:rPr lang="en-GB" sz="2000" dirty="0" smtClean="0">
                <a:latin typeface="+mj-lt"/>
                <a:cs typeface="Calibri" pitchFamily="34" charset="0"/>
              </a:rPr>
              <a:t>: census reference year.</a:t>
            </a:r>
          </a:p>
          <a:p>
            <a:pPr marL="0" indent="0">
              <a:lnSpc>
                <a:spcPct val="100000"/>
              </a:lnSpc>
              <a:spcBef>
                <a:spcPts val="600"/>
              </a:spcBef>
              <a:spcAft>
                <a:spcPts val="600"/>
              </a:spcAft>
              <a:buNone/>
            </a:pPr>
            <a:r>
              <a:rPr lang="en-GB" sz="2000" b="1" dirty="0" smtClean="0">
                <a:solidFill>
                  <a:schemeClr val="bg2">
                    <a:lumMod val="50000"/>
                  </a:schemeClr>
                </a:solidFill>
                <a:latin typeface="+mj-lt"/>
                <a:cs typeface="Calibri" pitchFamily="34" charset="0"/>
              </a:rPr>
              <a:t>Concept</a:t>
            </a:r>
            <a:r>
              <a:rPr lang="en-GB" sz="2000" dirty="0" smtClean="0">
                <a:latin typeface="+mj-lt"/>
                <a:cs typeface="Calibri" pitchFamily="34" charset="0"/>
              </a:rPr>
              <a:t>: It comprises economic activities undertaken by the household linked to the premises of the agricultural holding or in the close vicinity, other than agricultural production on the holding</a:t>
            </a:r>
          </a:p>
          <a:p>
            <a:pPr indent="0">
              <a:lnSpc>
                <a:spcPct val="100000"/>
              </a:lnSpc>
              <a:spcBef>
                <a:spcPts val="600"/>
              </a:spcBef>
              <a:spcAft>
                <a:spcPts val="600"/>
              </a:spcAft>
              <a:buNone/>
            </a:pPr>
            <a:endParaRPr lang="en-GB" sz="2000" dirty="0" smtClean="0">
              <a:latin typeface="+mj-lt"/>
            </a:endParaRPr>
          </a:p>
          <a:p>
            <a:pPr indent="0">
              <a:lnSpc>
                <a:spcPct val="100000"/>
              </a:lnSpc>
              <a:spcBef>
                <a:spcPts val="600"/>
              </a:spcBef>
              <a:spcAft>
                <a:spcPts val="600"/>
              </a:spcAft>
              <a:buNone/>
            </a:pPr>
            <a:endParaRPr lang="en-GB" sz="2000" dirty="0" smtClean="0">
              <a:latin typeface="+mj-lt"/>
            </a:endParaRPr>
          </a:p>
          <a:p>
            <a:pPr lvl="1" indent="0">
              <a:lnSpc>
                <a:spcPct val="100000"/>
              </a:lnSpc>
              <a:spcBef>
                <a:spcPts val="600"/>
              </a:spcBef>
              <a:spcAft>
                <a:spcPts val="600"/>
              </a:spcAft>
            </a:pPr>
            <a:endParaRPr lang="en-GB" sz="2000" dirty="0" smtClean="0">
              <a:latin typeface="+mj-lt"/>
            </a:endParaRPr>
          </a:p>
          <a:p>
            <a:pPr indent="0">
              <a:lnSpc>
                <a:spcPct val="100000"/>
              </a:lnSpc>
              <a:spcBef>
                <a:spcPts val="600"/>
              </a:spcBef>
              <a:spcAft>
                <a:spcPts val="600"/>
              </a:spcAft>
              <a:buNone/>
            </a:pPr>
            <a:endParaRPr lang="en-GB" sz="2000" dirty="0">
              <a:latin typeface="+mj-lt"/>
            </a:endParaRPr>
          </a:p>
        </p:txBody>
      </p:sp>
      <p:sp>
        <p:nvSpPr>
          <p:cNvPr id="4" name="Slide Number Placeholder 3"/>
          <p:cNvSpPr>
            <a:spLocks noGrp="1"/>
          </p:cNvSpPr>
          <p:nvPr>
            <p:ph type="sldNum" sz="quarter" idx="12"/>
          </p:nvPr>
        </p:nvSpPr>
        <p:spPr/>
        <p:txBody>
          <a:bodyPr/>
          <a:lstStyle/>
          <a:p>
            <a:fld id="{5E35DC0A-EA94-40A0-A120-FE49989A1ED5}" type="slidenum">
              <a:rPr lang="es-ES" smtClean="0"/>
              <a:pPr/>
              <a:t>15</a:t>
            </a:fld>
            <a:endParaRPr lang="es-ES"/>
          </a:p>
        </p:txBody>
      </p:sp>
      <p:sp>
        <p:nvSpPr>
          <p:cNvPr id="6" name="Rectangle 5"/>
          <p:cNvSpPr/>
          <p:nvPr/>
        </p:nvSpPr>
        <p:spPr>
          <a:xfrm>
            <a:off x="1023788" y="4635460"/>
            <a:ext cx="8047059" cy="1631216"/>
          </a:xfrm>
          <a:prstGeom prst="rect">
            <a:avLst/>
          </a:prstGeom>
        </p:spPr>
        <p:txBody>
          <a:bodyPr wrap="square">
            <a:spAutoFit/>
          </a:bodyPr>
          <a:lstStyle/>
          <a:p>
            <a:pPr>
              <a:spcBef>
                <a:spcPts val="600"/>
              </a:spcBef>
              <a:spcAft>
                <a:spcPts val="600"/>
              </a:spcAft>
            </a:pPr>
            <a:r>
              <a:rPr lang="en-GB" b="1" dirty="0">
                <a:solidFill>
                  <a:schemeClr val="bg2">
                    <a:lumMod val="50000"/>
                  </a:schemeClr>
                </a:solidFill>
                <a:cs typeface="Calibri" pitchFamily="34" charset="0"/>
              </a:rPr>
              <a:t>Importance</a:t>
            </a:r>
            <a:r>
              <a:rPr lang="en-GB" dirty="0">
                <a:cs typeface="Calibri" pitchFamily="34" charset="0"/>
              </a:rPr>
              <a:t>: It is important to help understand the relationship between such activities and the agricultural production and to find out more about life and economics in rural areas.</a:t>
            </a:r>
          </a:p>
          <a:p>
            <a:pPr>
              <a:spcBef>
                <a:spcPts val="600"/>
              </a:spcBef>
              <a:spcAft>
                <a:spcPts val="600"/>
              </a:spcAft>
            </a:pPr>
            <a:r>
              <a:rPr lang="en-GB" b="1" dirty="0">
                <a:solidFill>
                  <a:schemeClr val="bg2">
                    <a:lumMod val="50000"/>
                  </a:schemeClr>
                </a:solidFill>
                <a:cs typeface="Calibri" pitchFamily="34" charset="0"/>
              </a:rPr>
              <a:t>Where to collect this information</a:t>
            </a:r>
            <a:r>
              <a:rPr lang="en-GB" dirty="0">
                <a:cs typeface="Calibri" pitchFamily="34" charset="0"/>
              </a:rPr>
              <a:t>? Only for holdings belonging to the household sector.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6873021" y="5209652"/>
            <a:ext cx="2270979" cy="1513986"/>
          </a:xfrm>
          <a:prstGeom prst="cloud">
            <a:avLst/>
          </a:prstGeom>
        </p:spPr>
      </p:pic>
      <p:sp>
        <p:nvSpPr>
          <p:cNvPr id="2" name="1 Título"/>
          <p:cNvSpPr>
            <a:spLocks noGrp="1"/>
          </p:cNvSpPr>
          <p:nvPr>
            <p:ph type="title"/>
          </p:nvPr>
        </p:nvSpPr>
        <p:spPr>
          <a:xfrm>
            <a:off x="1043608" y="836712"/>
            <a:ext cx="7775848" cy="1217734"/>
          </a:xfrm>
        </p:spPr>
        <p:txBody>
          <a:bodyPr anchor="t">
            <a:noAutofit/>
          </a:bodyPr>
          <a:lstStyle/>
          <a:p>
            <a:r>
              <a:rPr lang="en-GB" sz="3800" b="1" dirty="0" smtClean="0">
                <a:latin typeface="Calibri" pitchFamily="34" charset="0"/>
                <a:cs typeface="Calibri" pitchFamily="34" charset="0"/>
              </a:rPr>
              <a:t>Item 0108: Other economic activities of the household </a:t>
            </a:r>
            <a:r>
              <a:rPr lang="en-GB" sz="3800" dirty="0" smtClean="0">
                <a:latin typeface="Calibri" pitchFamily="34" charset="0"/>
                <a:cs typeface="Calibri" pitchFamily="34" charset="0"/>
              </a:rPr>
              <a:t>(</a:t>
            </a:r>
            <a:r>
              <a:rPr lang="en-GB" sz="3800" dirty="0" err="1" smtClean="0">
                <a:latin typeface="Calibri" pitchFamily="34" charset="0"/>
                <a:cs typeface="Calibri" pitchFamily="34" charset="0"/>
              </a:rPr>
              <a:t>contd</a:t>
            </a:r>
            <a:r>
              <a:rPr lang="en-GB" sz="3800" dirty="0" smtClean="0">
                <a:latin typeface="Calibri" pitchFamily="34" charset="0"/>
                <a:cs typeface="Calibri" pitchFamily="34" charset="0"/>
              </a:rPr>
              <a:t>)</a:t>
            </a:r>
            <a:r>
              <a:rPr lang="en-GB" sz="3800" dirty="0" smtClean="0"/>
              <a:t/>
            </a:r>
            <a:br>
              <a:rPr lang="en-GB" sz="3800" dirty="0" smtClean="0"/>
            </a:br>
            <a:endParaRPr lang="en-GB" sz="3800" dirty="0"/>
          </a:p>
        </p:txBody>
      </p:sp>
      <p:sp>
        <p:nvSpPr>
          <p:cNvPr id="3" name="2 Marcador de contenido"/>
          <p:cNvSpPr>
            <a:spLocks noGrp="1"/>
          </p:cNvSpPr>
          <p:nvPr>
            <p:ph idx="1"/>
          </p:nvPr>
        </p:nvSpPr>
        <p:spPr>
          <a:xfrm>
            <a:off x="827584" y="2372263"/>
            <a:ext cx="5526360" cy="480442"/>
          </a:xfrm>
        </p:spPr>
        <p:txBody>
          <a:bodyPr>
            <a:noAutofit/>
          </a:bodyPr>
          <a:lstStyle/>
          <a:p>
            <a:pPr marL="182563" indent="0">
              <a:lnSpc>
                <a:spcPct val="100000"/>
              </a:lnSpc>
              <a:spcBef>
                <a:spcPts val="0"/>
              </a:spcBef>
              <a:buNone/>
            </a:pPr>
            <a:r>
              <a:rPr lang="en-GB" sz="2000" b="1" dirty="0" smtClean="0">
                <a:solidFill>
                  <a:schemeClr val="bg2">
                    <a:lumMod val="50000"/>
                  </a:schemeClr>
                </a:solidFill>
                <a:latin typeface="Calibri" pitchFamily="34" charset="0"/>
                <a:cs typeface="Calibri" pitchFamily="34" charset="0"/>
              </a:rPr>
              <a:t>Suggested activities to investigate are</a:t>
            </a:r>
            <a:r>
              <a:rPr lang="en-GB" sz="2000" dirty="0" smtClean="0">
                <a:latin typeface="Calibri" pitchFamily="34" charset="0"/>
                <a:cs typeface="Calibri" pitchFamily="34" charset="0"/>
              </a:rPr>
              <a:t>: </a:t>
            </a:r>
          </a:p>
          <a:p>
            <a:pPr lvl="1" indent="0">
              <a:lnSpc>
                <a:spcPct val="100000"/>
              </a:lnSpc>
              <a:spcBef>
                <a:spcPts val="0"/>
              </a:spcBef>
            </a:pPr>
            <a:endParaRPr lang="en-GB" sz="2000" dirty="0" smtClean="0"/>
          </a:p>
          <a:p>
            <a:pPr indent="0">
              <a:lnSpc>
                <a:spcPct val="100000"/>
              </a:lnSpc>
              <a:spcBef>
                <a:spcPts val="0"/>
              </a:spcBef>
            </a:pPr>
            <a:endParaRPr lang="en-GB" sz="2000" dirty="0" smtClean="0"/>
          </a:p>
          <a:p>
            <a:pPr indent="0">
              <a:lnSpc>
                <a:spcPct val="100000"/>
              </a:lnSpc>
              <a:spcBef>
                <a:spcPts val="0"/>
              </a:spcBef>
              <a:buNone/>
            </a:pPr>
            <a:endParaRPr lang="en-GB" sz="2000" dirty="0" smtClean="0"/>
          </a:p>
          <a:p>
            <a:pPr lvl="1" indent="0">
              <a:lnSpc>
                <a:spcPct val="100000"/>
              </a:lnSpc>
              <a:spcBef>
                <a:spcPts val="0"/>
              </a:spcBef>
            </a:pPr>
            <a:endParaRPr lang="en-GB" sz="2000" dirty="0" smtClean="0"/>
          </a:p>
          <a:p>
            <a:pPr indent="0">
              <a:lnSpc>
                <a:spcPct val="100000"/>
              </a:lnSpc>
              <a:spcBef>
                <a:spcPts val="0"/>
              </a:spcBef>
              <a:buNone/>
            </a:pPr>
            <a:endParaRPr lang="en-GB" sz="2000" dirty="0"/>
          </a:p>
        </p:txBody>
      </p:sp>
      <p:sp>
        <p:nvSpPr>
          <p:cNvPr id="4" name="Slide Number Placeholder 3"/>
          <p:cNvSpPr>
            <a:spLocks noGrp="1"/>
          </p:cNvSpPr>
          <p:nvPr>
            <p:ph type="sldNum" sz="quarter" idx="12"/>
          </p:nvPr>
        </p:nvSpPr>
        <p:spPr/>
        <p:txBody>
          <a:bodyPr/>
          <a:lstStyle/>
          <a:p>
            <a:fld id="{5E35DC0A-EA94-40A0-A120-FE49989A1ED5}" type="slidenum">
              <a:rPr lang="es-ES" smtClean="0"/>
              <a:pPr/>
              <a:t>16</a:t>
            </a:fld>
            <a:endParaRPr lang="es-ES"/>
          </a:p>
        </p:txBody>
      </p:sp>
      <p:graphicFrame>
        <p:nvGraphicFramePr>
          <p:cNvPr id="5" name="Table 4"/>
          <p:cNvGraphicFramePr>
            <a:graphicFrameLocks noGrp="1"/>
          </p:cNvGraphicFramePr>
          <p:nvPr>
            <p:extLst>
              <p:ext uri="{D42A27DB-BD31-4B8C-83A1-F6EECF244321}">
                <p14:modId xmlns:p14="http://schemas.microsoft.com/office/powerpoint/2010/main" val="53819245"/>
              </p:ext>
            </p:extLst>
          </p:nvPr>
        </p:nvGraphicFramePr>
        <p:xfrm>
          <a:off x="971600" y="2907348"/>
          <a:ext cx="6296026" cy="3113940"/>
        </p:xfrm>
        <a:graphic>
          <a:graphicData uri="http://schemas.openxmlformats.org/drawingml/2006/table">
            <a:tbl>
              <a:tblPr firstRow="1" bandRow="1">
                <a:tableStyleId>{C083E6E3-FA7D-4D7B-A595-EF9225AFEA82}</a:tableStyleId>
              </a:tblPr>
              <a:tblGrid>
                <a:gridCol w="6296026"/>
              </a:tblGrid>
              <a:tr h="3113940">
                <a:tc>
                  <a:txBody>
                    <a:bodyPr/>
                    <a:lstStyle/>
                    <a:p>
                      <a:pPr marL="273050" lvl="1" indent="-174625">
                        <a:lnSpc>
                          <a:spcPct val="100000"/>
                        </a:lnSpc>
                        <a:spcBef>
                          <a:spcPts val="0"/>
                        </a:spcBef>
                        <a:buClr>
                          <a:srgbClr val="0070C0"/>
                        </a:buClr>
                        <a:buFont typeface="Arial" panose="020B0604020202020204" pitchFamily="34" charset="0"/>
                        <a:buChar char="•"/>
                        <a:tabLst>
                          <a:tab pos="722313" algn="l"/>
                        </a:tabLst>
                      </a:pPr>
                      <a:r>
                        <a:rPr lang="en-GB" sz="1800" b="0" i="0" dirty="0" smtClean="0">
                          <a:solidFill>
                            <a:schemeClr val="tx1"/>
                          </a:solidFill>
                        </a:rPr>
                        <a:t>Support activities to agriculture and post-harvest crop activities</a:t>
                      </a:r>
                    </a:p>
                    <a:p>
                      <a:pPr marL="273050" lvl="1" indent="-174625">
                        <a:lnSpc>
                          <a:spcPct val="100000"/>
                        </a:lnSpc>
                        <a:spcBef>
                          <a:spcPts val="0"/>
                        </a:spcBef>
                        <a:buClr>
                          <a:srgbClr val="0070C0"/>
                        </a:buClr>
                        <a:buFont typeface="Arial" panose="020B0604020202020204" pitchFamily="34" charset="0"/>
                        <a:buChar char="•"/>
                        <a:tabLst>
                          <a:tab pos="722313" algn="l"/>
                        </a:tabLst>
                      </a:pPr>
                      <a:r>
                        <a:rPr lang="en-GB" sz="1800" b="0" i="0" dirty="0" smtClean="0">
                          <a:solidFill>
                            <a:schemeClr val="tx1"/>
                          </a:solidFill>
                        </a:rPr>
                        <a:t>Hunting, trapping and related service activities</a:t>
                      </a:r>
                    </a:p>
                    <a:p>
                      <a:pPr marL="273050" lvl="1" indent="-174625">
                        <a:lnSpc>
                          <a:spcPct val="100000"/>
                        </a:lnSpc>
                        <a:spcBef>
                          <a:spcPts val="0"/>
                        </a:spcBef>
                        <a:buClr>
                          <a:srgbClr val="0070C0"/>
                        </a:buClr>
                        <a:buFont typeface="Arial" panose="020B0604020202020204" pitchFamily="34" charset="0"/>
                        <a:buChar char="•"/>
                        <a:tabLst>
                          <a:tab pos="722313" algn="l"/>
                        </a:tabLst>
                      </a:pPr>
                      <a:r>
                        <a:rPr lang="en-GB" sz="1800" b="0" i="0" dirty="0" smtClean="0">
                          <a:solidFill>
                            <a:schemeClr val="tx1"/>
                          </a:solidFill>
                        </a:rPr>
                        <a:t>Forestry and logging</a:t>
                      </a:r>
                    </a:p>
                    <a:p>
                      <a:pPr marL="273050" lvl="1" indent="-174625">
                        <a:lnSpc>
                          <a:spcPct val="100000"/>
                        </a:lnSpc>
                        <a:spcBef>
                          <a:spcPts val="0"/>
                        </a:spcBef>
                        <a:buClr>
                          <a:srgbClr val="0070C0"/>
                        </a:buClr>
                        <a:buFont typeface="Arial" panose="020B0604020202020204" pitchFamily="34" charset="0"/>
                        <a:buChar char="•"/>
                        <a:tabLst>
                          <a:tab pos="722313" algn="l"/>
                        </a:tabLst>
                      </a:pPr>
                      <a:r>
                        <a:rPr lang="en-GB" sz="1800" b="0" i="0" dirty="0" smtClean="0">
                          <a:solidFill>
                            <a:schemeClr val="tx1"/>
                          </a:solidFill>
                        </a:rPr>
                        <a:t>Fishing and aquaculture</a:t>
                      </a:r>
                    </a:p>
                    <a:p>
                      <a:pPr marL="273050" lvl="1" indent="-174625">
                        <a:lnSpc>
                          <a:spcPct val="100000"/>
                        </a:lnSpc>
                        <a:spcBef>
                          <a:spcPts val="0"/>
                        </a:spcBef>
                        <a:buClr>
                          <a:srgbClr val="0070C0"/>
                        </a:buClr>
                        <a:buFont typeface="Arial" panose="020B0604020202020204" pitchFamily="34" charset="0"/>
                        <a:buChar char="•"/>
                        <a:tabLst>
                          <a:tab pos="722313" algn="l"/>
                        </a:tabLst>
                      </a:pPr>
                      <a:r>
                        <a:rPr lang="en-GB" sz="1800" b="0" i="0" dirty="0" smtClean="0">
                          <a:solidFill>
                            <a:schemeClr val="tx1"/>
                          </a:solidFill>
                        </a:rPr>
                        <a:t>Manufacturing (agro-processing and handicrafts)</a:t>
                      </a:r>
                    </a:p>
                    <a:p>
                      <a:pPr marL="273050" lvl="1" indent="-174625">
                        <a:lnSpc>
                          <a:spcPct val="100000"/>
                        </a:lnSpc>
                        <a:spcBef>
                          <a:spcPts val="0"/>
                        </a:spcBef>
                        <a:buClr>
                          <a:srgbClr val="0070C0"/>
                        </a:buClr>
                        <a:buFont typeface="Arial" panose="020B0604020202020204" pitchFamily="34" charset="0"/>
                        <a:buChar char="•"/>
                        <a:tabLst>
                          <a:tab pos="722313" algn="l"/>
                        </a:tabLst>
                      </a:pPr>
                      <a:r>
                        <a:rPr lang="en-GB" sz="1800" b="0" i="0" dirty="0" smtClean="0">
                          <a:solidFill>
                            <a:schemeClr val="tx1"/>
                          </a:solidFill>
                        </a:rPr>
                        <a:t>Wholesale and retail trade, repair of motor vehicles or motorcycles</a:t>
                      </a:r>
                    </a:p>
                    <a:p>
                      <a:pPr marL="273050" lvl="1" indent="-174625">
                        <a:lnSpc>
                          <a:spcPct val="100000"/>
                        </a:lnSpc>
                        <a:spcBef>
                          <a:spcPts val="0"/>
                        </a:spcBef>
                        <a:buClr>
                          <a:srgbClr val="0070C0"/>
                        </a:buClr>
                        <a:buFont typeface="Arial" panose="020B0604020202020204" pitchFamily="34" charset="0"/>
                        <a:buChar char="•"/>
                        <a:tabLst>
                          <a:tab pos="722313" algn="l"/>
                        </a:tabLst>
                      </a:pPr>
                      <a:r>
                        <a:rPr lang="en-GB" sz="1800" b="0" i="0" dirty="0" smtClean="0">
                          <a:solidFill>
                            <a:schemeClr val="tx1"/>
                          </a:solidFill>
                        </a:rPr>
                        <a:t>Hotels and restaurants (excluding Agrotourism)</a:t>
                      </a:r>
                    </a:p>
                    <a:p>
                      <a:pPr marL="273050" lvl="1" indent="-174625">
                        <a:lnSpc>
                          <a:spcPct val="100000"/>
                        </a:lnSpc>
                        <a:spcBef>
                          <a:spcPts val="0"/>
                        </a:spcBef>
                        <a:buClr>
                          <a:srgbClr val="0070C0"/>
                        </a:buClr>
                        <a:buFont typeface="Arial" panose="020B0604020202020204" pitchFamily="34" charset="0"/>
                        <a:buChar char="•"/>
                        <a:tabLst>
                          <a:tab pos="722313" algn="l"/>
                        </a:tabLst>
                      </a:pPr>
                      <a:r>
                        <a:rPr lang="en-GB" sz="1800" b="0" i="0" dirty="0" smtClean="0">
                          <a:solidFill>
                            <a:schemeClr val="tx1"/>
                          </a:solidFill>
                        </a:rPr>
                        <a:t>Agrotourism </a:t>
                      </a:r>
                    </a:p>
                    <a:p>
                      <a:pPr marL="273050" lvl="1" indent="-174625">
                        <a:lnSpc>
                          <a:spcPct val="100000"/>
                        </a:lnSpc>
                        <a:spcBef>
                          <a:spcPts val="0"/>
                        </a:spcBef>
                        <a:buClr>
                          <a:srgbClr val="0070C0"/>
                        </a:buClr>
                        <a:buFont typeface="Arial" panose="020B0604020202020204" pitchFamily="34" charset="0"/>
                        <a:buChar char="•"/>
                        <a:tabLst>
                          <a:tab pos="722313" algn="l"/>
                        </a:tabLst>
                      </a:pPr>
                      <a:r>
                        <a:rPr lang="en-GB" sz="1800" b="0" i="0" dirty="0" smtClean="0">
                          <a:solidFill>
                            <a:schemeClr val="tx1"/>
                          </a:solidFill>
                        </a:rPr>
                        <a:t>Other</a:t>
                      </a:r>
                      <a:endParaRPr lang="en-US" sz="1800" i="0" dirty="0">
                        <a:solidFill>
                          <a:schemeClr val="tx1"/>
                        </a:solidFill>
                      </a:endParaRPr>
                    </a:p>
                  </a:txBody>
                  <a:tcPr/>
                </a:tc>
              </a:tr>
            </a:tbl>
          </a:graphicData>
        </a:graphic>
      </p:graphicFrame>
      <p:pic>
        <p:nvPicPr>
          <p:cNvPr id="6" name="Picture 5"/>
          <p:cNvPicPr>
            <a:picLocks noChangeAspect="1"/>
          </p:cNvPicPr>
          <p:nvPr/>
        </p:nvPicPr>
        <p:blipFill>
          <a:blip r:embed="rId3" cstate="print"/>
          <a:stretch>
            <a:fillRect/>
          </a:stretch>
        </p:blipFill>
        <p:spPr>
          <a:xfrm rot="21091742" flipH="1">
            <a:off x="6895424" y="3992319"/>
            <a:ext cx="2422916" cy="1529119"/>
          </a:xfrm>
          <a:prstGeom prst="cloud">
            <a:avLst/>
          </a:prstGeom>
        </p:spPr>
      </p:pic>
      <p:pic>
        <p:nvPicPr>
          <p:cNvPr id="9" name="Picture 8"/>
          <p:cNvPicPr>
            <a:picLocks noChangeAspect="1"/>
          </p:cNvPicPr>
          <p:nvPr/>
        </p:nvPicPr>
        <p:blipFill>
          <a:blip r:embed="rId4" cstate="print"/>
          <a:stretch>
            <a:fillRect/>
          </a:stretch>
        </p:blipFill>
        <p:spPr>
          <a:xfrm>
            <a:off x="6873021" y="2969079"/>
            <a:ext cx="2409440" cy="1355310"/>
          </a:xfrm>
          <a:prstGeom prst="cloud">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80728"/>
            <a:ext cx="7960976" cy="725470"/>
          </a:xfrm>
        </p:spPr>
        <p:txBody>
          <a:bodyPr anchor="t">
            <a:noAutofit/>
          </a:bodyPr>
          <a:lstStyle/>
          <a:p>
            <a:r>
              <a:rPr lang="en-GB" sz="2800" b="1" dirty="0" smtClean="0">
                <a:latin typeface="Calibri" pitchFamily="34" charset="0"/>
                <a:cs typeface="Calibri" pitchFamily="34" charset="0"/>
              </a:rPr>
              <a:t>Item 0109: Proportion of income from holding’s agricultural production in household’s total income</a:t>
            </a:r>
            <a:r>
              <a:rPr lang="en-GB" sz="2800" b="1" dirty="0" smtClean="0"/>
              <a:t/>
            </a:r>
            <a:br>
              <a:rPr lang="en-GB" sz="2800" b="1" dirty="0" smtClean="0"/>
            </a:br>
            <a:endParaRPr lang="en-GB" sz="2800" b="1" dirty="0"/>
          </a:p>
        </p:txBody>
      </p:sp>
      <p:sp>
        <p:nvSpPr>
          <p:cNvPr id="3" name="2 Marcador de contenido"/>
          <p:cNvSpPr>
            <a:spLocks noGrp="1"/>
          </p:cNvSpPr>
          <p:nvPr>
            <p:ph idx="1"/>
          </p:nvPr>
        </p:nvSpPr>
        <p:spPr>
          <a:xfrm>
            <a:off x="971600" y="2101280"/>
            <a:ext cx="7960976" cy="4680520"/>
          </a:xfrm>
        </p:spPr>
        <p:txBody>
          <a:bodyPr>
            <a:noAutofit/>
          </a:bodyPr>
          <a:lstStyle/>
          <a:p>
            <a:pPr marL="0" indent="0">
              <a:lnSpc>
                <a:spcPct val="100000"/>
              </a:lnSpc>
              <a:spcBef>
                <a:spcPts val="600"/>
              </a:spcBef>
              <a:buNone/>
            </a:pPr>
            <a:r>
              <a:rPr lang="en-GB" sz="1800" b="1" dirty="0" smtClean="0">
                <a:solidFill>
                  <a:schemeClr val="bg2">
                    <a:lumMod val="50000"/>
                  </a:schemeClr>
                </a:solidFill>
                <a:latin typeface="+mj-lt"/>
                <a:cs typeface="Calibri" pitchFamily="34" charset="0"/>
              </a:rPr>
              <a:t>Type</a:t>
            </a:r>
            <a:r>
              <a:rPr lang="en-GB" sz="1800" dirty="0" smtClean="0">
                <a:latin typeface="+mj-lt"/>
                <a:cs typeface="Calibri" pitchFamily="34" charset="0"/>
              </a:rPr>
              <a:t>: new and additional item</a:t>
            </a:r>
          </a:p>
          <a:p>
            <a:pPr marL="0" indent="0">
              <a:lnSpc>
                <a:spcPct val="100000"/>
              </a:lnSpc>
              <a:spcBef>
                <a:spcPts val="600"/>
              </a:spcBef>
              <a:buNone/>
            </a:pPr>
            <a:r>
              <a:rPr lang="en-GB" sz="1800" b="1" dirty="0" smtClean="0">
                <a:solidFill>
                  <a:schemeClr val="bg2">
                    <a:lumMod val="50000"/>
                  </a:schemeClr>
                </a:solidFill>
                <a:latin typeface="+mj-lt"/>
                <a:cs typeface="Calibri" pitchFamily="34" charset="0"/>
              </a:rPr>
              <a:t>Reference period</a:t>
            </a:r>
            <a:r>
              <a:rPr lang="en-GB" sz="1800" dirty="0" smtClean="0">
                <a:latin typeface="+mj-lt"/>
                <a:cs typeface="Calibri" pitchFamily="34" charset="0"/>
              </a:rPr>
              <a:t>: census reference year.</a:t>
            </a:r>
          </a:p>
          <a:p>
            <a:pPr marL="0" indent="0">
              <a:lnSpc>
                <a:spcPct val="100000"/>
              </a:lnSpc>
              <a:spcBef>
                <a:spcPts val="600"/>
              </a:spcBef>
              <a:buNone/>
            </a:pPr>
            <a:r>
              <a:rPr lang="en-GB" sz="1800" b="1" dirty="0" smtClean="0">
                <a:solidFill>
                  <a:schemeClr val="bg2">
                    <a:lumMod val="50000"/>
                  </a:schemeClr>
                </a:solidFill>
                <a:latin typeface="+mj-lt"/>
                <a:cs typeface="Calibri" pitchFamily="34" charset="0"/>
              </a:rPr>
              <a:t>Importance</a:t>
            </a:r>
            <a:r>
              <a:rPr lang="en-GB" sz="1800" dirty="0" smtClean="0">
                <a:latin typeface="+mj-lt"/>
                <a:cs typeface="Calibri" pitchFamily="34" charset="0"/>
              </a:rPr>
              <a:t>: It is important to get a broad indicator of the extent of which agricultural holdings rely on their own production for the total household income.</a:t>
            </a:r>
          </a:p>
          <a:p>
            <a:pPr marL="0" indent="0">
              <a:lnSpc>
                <a:spcPct val="100000"/>
              </a:lnSpc>
              <a:spcBef>
                <a:spcPts val="600"/>
              </a:spcBef>
              <a:buNone/>
            </a:pPr>
            <a:r>
              <a:rPr lang="en-GB" sz="1800" b="1" dirty="0" smtClean="0">
                <a:solidFill>
                  <a:schemeClr val="bg2">
                    <a:lumMod val="50000"/>
                  </a:schemeClr>
                </a:solidFill>
                <a:latin typeface="+mj-lt"/>
                <a:cs typeface="Calibri" pitchFamily="34" charset="0"/>
              </a:rPr>
              <a:t>Where to collect this information? </a:t>
            </a:r>
            <a:r>
              <a:rPr lang="en-GB" sz="1800" dirty="0" smtClean="0">
                <a:latin typeface="+mj-lt"/>
                <a:cs typeface="Calibri" pitchFamily="34" charset="0"/>
              </a:rPr>
              <a:t>Only for holdings belonging to the household sector.</a:t>
            </a:r>
          </a:p>
          <a:p>
            <a:pPr marL="0" indent="0">
              <a:lnSpc>
                <a:spcPct val="100000"/>
              </a:lnSpc>
              <a:buNone/>
            </a:pPr>
            <a:r>
              <a:rPr lang="en-GB" sz="1800" b="1" dirty="0">
                <a:solidFill>
                  <a:schemeClr val="bg2">
                    <a:lumMod val="50000"/>
                  </a:schemeClr>
                </a:solidFill>
                <a:latin typeface="+mj-lt"/>
                <a:cs typeface="Calibri" pitchFamily="34" charset="0"/>
              </a:rPr>
              <a:t>How is calculated the income: </a:t>
            </a:r>
            <a:r>
              <a:rPr lang="en-GB" sz="1800" dirty="0" smtClean="0">
                <a:latin typeface="+mj-lt"/>
                <a:cs typeface="Calibri" pitchFamily="34" charset="0"/>
              </a:rPr>
              <a:t>The total value of the available agricultural production sold, used as means of production, processed or consumed by HH, put into storage or used as own-account produced fixed capital </a:t>
            </a:r>
          </a:p>
          <a:p>
            <a:pPr marL="0" indent="0">
              <a:lnSpc>
                <a:spcPct val="100000"/>
              </a:lnSpc>
              <a:buNone/>
            </a:pPr>
            <a:r>
              <a:rPr lang="en-GB" sz="1800" b="1" dirty="0" smtClean="0">
                <a:solidFill>
                  <a:schemeClr val="bg2">
                    <a:lumMod val="50000"/>
                  </a:schemeClr>
                </a:solidFill>
                <a:latin typeface="+mj-lt"/>
                <a:cs typeface="Calibri" pitchFamily="34" charset="0"/>
              </a:rPr>
              <a:t>Suggested categories are</a:t>
            </a:r>
            <a:r>
              <a:rPr lang="en-GB" sz="1800" dirty="0" smtClean="0">
                <a:latin typeface="+mj-lt"/>
                <a:cs typeface="Calibri" pitchFamily="34" charset="0"/>
              </a:rPr>
              <a:t>: </a:t>
            </a:r>
          </a:p>
          <a:p>
            <a:pPr marL="911225" lvl="1" indent="-285750">
              <a:lnSpc>
                <a:spcPct val="100000"/>
              </a:lnSpc>
              <a:spcBef>
                <a:spcPts val="0"/>
              </a:spcBef>
              <a:buFont typeface="Arial" panose="020B0604020202020204" pitchFamily="34" charset="0"/>
              <a:buChar char="•"/>
            </a:pPr>
            <a:r>
              <a:rPr lang="en-GB" sz="1800" i="1" dirty="0" smtClean="0">
                <a:latin typeface="+mj-lt"/>
                <a:cs typeface="Calibri" pitchFamily="34" charset="0"/>
              </a:rPr>
              <a:t>Less than a quarter</a:t>
            </a:r>
          </a:p>
          <a:p>
            <a:pPr marL="911225" lvl="1" indent="-285750">
              <a:lnSpc>
                <a:spcPct val="100000"/>
              </a:lnSpc>
              <a:spcBef>
                <a:spcPts val="0"/>
              </a:spcBef>
              <a:buFont typeface="Arial" panose="020B0604020202020204" pitchFamily="34" charset="0"/>
              <a:buChar char="•"/>
            </a:pPr>
            <a:r>
              <a:rPr lang="en-GB" sz="1800" i="1" dirty="0" smtClean="0">
                <a:latin typeface="+mj-lt"/>
                <a:cs typeface="Calibri" pitchFamily="34" charset="0"/>
              </a:rPr>
              <a:t>A quarter or less than a half</a:t>
            </a:r>
          </a:p>
          <a:p>
            <a:pPr marL="911225" lvl="1" indent="-285750">
              <a:lnSpc>
                <a:spcPct val="100000"/>
              </a:lnSpc>
              <a:spcBef>
                <a:spcPts val="0"/>
              </a:spcBef>
              <a:buFont typeface="Arial" panose="020B0604020202020204" pitchFamily="34" charset="0"/>
              <a:buChar char="•"/>
            </a:pPr>
            <a:r>
              <a:rPr lang="en-GB" sz="1800" i="1" dirty="0" smtClean="0">
                <a:latin typeface="+mj-lt"/>
                <a:cs typeface="Calibri" pitchFamily="34" charset="0"/>
              </a:rPr>
              <a:t>A half or less than three quarters</a:t>
            </a:r>
          </a:p>
          <a:p>
            <a:pPr marL="911225" lvl="1" indent="-285750">
              <a:lnSpc>
                <a:spcPct val="100000"/>
              </a:lnSpc>
              <a:spcBef>
                <a:spcPts val="0"/>
              </a:spcBef>
              <a:buFont typeface="Arial" panose="020B0604020202020204" pitchFamily="34" charset="0"/>
              <a:buChar char="•"/>
            </a:pPr>
            <a:r>
              <a:rPr lang="en-GB" sz="1800" i="1" dirty="0" smtClean="0">
                <a:latin typeface="+mj-lt"/>
                <a:cs typeface="Calibri" pitchFamily="34" charset="0"/>
              </a:rPr>
              <a:t>Three quarters to less than all</a:t>
            </a:r>
          </a:p>
          <a:p>
            <a:pPr marL="911225" lvl="1" indent="-285750">
              <a:lnSpc>
                <a:spcPct val="100000"/>
              </a:lnSpc>
              <a:spcBef>
                <a:spcPts val="0"/>
              </a:spcBef>
              <a:buFont typeface="Arial" panose="020B0604020202020204" pitchFamily="34" charset="0"/>
              <a:buChar char="•"/>
            </a:pPr>
            <a:r>
              <a:rPr lang="en-GB" sz="1800" i="1" dirty="0" smtClean="0">
                <a:latin typeface="+mj-lt"/>
                <a:cs typeface="Calibri" pitchFamily="34" charset="0"/>
              </a:rPr>
              <a:t>All income</a:t>
            </a:r>
          </a:p>
          <a:p>
            <a:pPr indent="0">
              <a:lnSpc>
                <a:spcPct val="100000"/>
              </a:lnSpc>
              <a:spcBef>
                <a:spcPts val="600"/>
              </a:spcBef>
              <a:buNone/>
            </a:pPr>
            <a:endParaRPr lang="en-GB" sz="1800" dirty="0" smtClean="0">
              <a:latin typeface="+mj-lt"/>
            </a:endParaRPr>
          </a:p>
          <a:p>
            <a:pPr lvl="1" indent="0">
              <a:lnSpc>
                <a:spcPct val="100000"/>
              </a:lnSpc>
              <a:spcBef>
                <a:spcPts val="600"/>
              </a:spcBef>
            </a:pPr>
            <a:endParaRPr lang="en-GB" sz="1800" dirty="0" smtClean="0">
              <a:latin typeface="+mj-lt"/>
            </a:endParaRPr>
          </a:p>
          <a:p>
            <a:pPr indent="0">
              <a:lnSpc>
                <a:spcPct val="100000"/>
              </a:lnSpc>
              <a:spcBef>
                <a:spcPts val="600"/>
              </a:spcBef>
              <a:buNone/>
            </a:pPr>
            <a:endParaRPr lang="en-GB" sz="1800" dirty="0">
              <a:latin typeface="+mj-lt"/>
            </a:endParaRPr>
          </a:p>
        </p:txBody>
      </p:sp>
      <p:sp>
        <p:nvSpPr>
          <p:cNvPr id="4" name="Slide Number Placeholder 3"/>
          <p:cNvSpPr>
            <a:spLocks noGrp="1"/>
          </p:cNvSpPr>
          <p:nvPr>
            <p:ph type="sldNum" sz="quarter" idx="12"/>
          </p:nvPr>
        </p:nvSpPr>
        <p:spPr/>
        <p:txBody>
          <a:bodyPr/>
          <a:lstStyle/>
          <a:p>
            <a:fld id="{5E35DC0A-EA94-40A0-A120-FE49989A1ED5}" type="slidenum">
              <a:rPr lang="es-ES" smtClean="0"/>
              <a:pPr/>
              <a:t>17</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6968" y="836712"/>
            <a:ext cx="7885512" cy="1440160"/>
          </a:xfrm>
        </p:spPr>
        <p:txBody>
          <a:bodyPr anchor="t">
            <a:noAutofit/>
          </a:bodyPr>
          <a:lstStyle/>
          <a:p>
            <a:r>
              <a:rPr lang="en-GB" sz="3600" b="1" dirty="0" smtClean="0">
                <a:latin typeface="Calibri" pitchFamily="34" charset="0"/>
                <a:cs typeface="Calibri" pitchFamily="34" charset="0"/>
              </a:rPr>
              <a:t>Item 0110: Main agricultural activity on the holding</a:t>
            </a:r>
            <a:r>
              <a:rPr lang="en-GB" sz="3600" b="1" dirty="0" smtClean="0"/>
              <a:t/>
            </a:r>
            <a:br>
              <a:rPr lang="en-GB" sz="3600" b="1" dirty="0" smtClean="0"/>
            </a:br>
            <a:endParaRPr lang="en-GB" sz="3600" b="1" dirty="0"/>
          </a:p>
        </p:txBody>
      </p:sp>
      <p:sp>
        <p:nvSpPr>
          <p:cNvPr id="3" name="2 Marcador de contenido"/>
          <p:cNvSpPr>
            <a:spLocks noGrp="1"/>
          </p:cNvSpPr>
          <p:nvPr>
            <p:ph idx="1"/>
          </p:nvPr>
        </p:nvSpPr>
        <p:spPr>
          <a:xfrm>
            <a:off x="1043608" y="2160396"/>
            <a:ext cx="7272808" cy="4436956"/>
          </a:xfrm>
        </p:spPr>
        <p:txBody>
          <a:bodyPr>
            <a:noAutofit/>
          </a:bodyPr>
          <a:lstStyle/>
          <a:p>
            <a:pPr marL="0" indent="0">
              <a:lnSpc>
                <a:spcPct val="100000"/>
              </a:lnSpc>
              <a:spcBef>
                <a:spcPts val="30"/>
              </a:spcBef>
              <a:spcAft>
                <a:spcPts val="45"/>
              </a:spcAft>
              <a:buNone/>
            </a:pPr>
            <a:r>
              <a:rPr lang="en-GB" sz="1800" b="1" dirty="0" smtClean="0">
                <a:solidFill>
                  <a:schemeClr val="bg2">
                    <a:lumMod val="50000"/>
                  </a:schemeClr>
                </a:solidFill>
                <a:latin typeface="+mj-lt"/>
                <a:cs typeface="Calibri" pitchFamily="34" charset="0"/>
              </a:rPr>
              <a:t>Type</a:t>
            </a:r>
            <a:r>
              <a:rPr lang="en-GB" sz="1800" dirty="0" smtClean="0">
                <a:latin typeface="+mj-lt"/>
                <a:cs typeface="Calibri" pitchFamily="34" charset="0"/>
              </a:rPr>
              <a:t>: new and additional item</a:t>
            </a:r>
          </a:p>
          <a:p>
            <a:pPr marL="0" indent="0">
              <a:lnSpc>
                <a:spcPct val="100000"/>
              </a:lnSpc>
              <a:spcBef>
                <a:spcPts val="30"/>
              </a:spcBef>
              <a:spcAft>
                <a:spcPts val="45"/>
              </a:spcAft>
              <a:buNone/>
            </a:pPr>
            <a:r>
              <a:rPr lang="en-GB" sz="1800" b="1" dirty="0" smtClean="0">
                <a:solidFill>
                  <a:schemeClr val="bg2">
                    <a:lumMod val="50000"/>
                  </a:schemeClr>
                </a:solidFill>
                <a:latin typeface="+mj-lt"/>
                <a:cs typeface="Calibri" pitchFamily="34" charset="0"/>
              </a:rPr>
              <a:t>Reference period</a:t>
            </a:r>
            <a:r>
              <a:rPr lang="en-GB" sz="1800" dirty="0" smtClean="0">
                <a:latin typeface="+mj-lt"/>
                <a:cs typeface="Calibri" pitchFamily="34" charset="0"/>
              </a:rPr>
              <a:t>: census reference year</a:t>
            </a:r>
          </a:p>
          <a:p>
            <a:pPr marL="0" indent="0">
              <a:lnSpc>
                <a:spcPct val="100000"/>
              </a:lnSpc>
              <a:spcBef>
                <a:spcPts val="30"/>
              </a:spcBef>
              <a:spcAft>
                <a:spcPts val="45"/>
              </a:spcAft>
              <a:buNone/>
            </a:pPr>
            <a:endParaRPr lang="en-GB" sz="1800" b="1" dirty="0" smtClean="0">
              <a:solidFill>
                <a:schemeClr val="bg2">
                  <a:lumMod val="50000"/>
                </a:schemeClr>
              </a:solidFill>
              <a:latin typeface="+mj-lt"/>
              <a:cs typeface="Calibri" pitchFamily="34" charset="0"/>
            </a:endParaRPr>
          </a:p>
          <a:p>
            <a:pPr marL="0" indent="0">
              <a:lnSpc>
                <a:spcPct val="100000"/>
              </a:lnSpc>
              <a:spcBef>
                <a:spcPts val="30"/>
              </a:spcBef>
              <a:spcAft>
                <a:spcPts val="45"/>
              </a:spcAft>
              <a:buNone/>
            </a:pPr>
            <a:r>
              <a:rPr lang="en-GB" sz="1800" b="1" dirty="0" smtClean="0">
                <a:solidFill>
                  <a:schemeClr val="bg2">
                    <a:lumMod val="50000"/>
                  </a:schemeClr>
                </a:solidFill>
                <a:latin typeface="+mj-lt"/>
                <a:cs typeface="Calibri" pitchFamily="34" charset="0"/>
              </a:rPr>
              <a:t>Importance</a:t>
            </a:r>
            <a:r>
              <a:rPr lang="en-GB" sz="1800" dirty="0" smtClean="0">
                <a:latin typeface="+mj-lt"/>
                <a:cs typeface="Calibri" pitchFamily="34" charset="0"/>
              </a:rPr>
              <a:t>: combined with other items it could be used for formulation of policies for the sector</a:t>
            </a:r>
          </a:p>
          <a:p>
            <a:pPr marL="0" indent="0">
              <a:lnSpc>
                <a:spcPct val="100000"/>
              </a:lnSpc>
              <a:spcBef>
                <a:spcPts val="30"/>
              </a:spcBef>
              <a:spcAft>
                <a:spcPts val="45"/>
              </a:spcAft>
              <a:buNone/>
            </a:pPr>
            <a:endParaRPr lang="en-GB" sz="1800" b="1" dirty="0" smtClean="0">
              <a:solidFill>
                <a:schemeClr val="bg2">
                  <a:lumMod val="50000"/>
                </a:schemeClr>
              </a:solidFill>
              <a:latin typeface="+mj-lt"/>
              <a:cs typeface="Calibri" pitchFamily="34" charset="0"/>
            </a:endParaRPr>
          </a:p>
          <a:p>
            <a:pPr marL="0" indent="0">
              <a:lnSpc>
                <a:spcPct val="100000"/>
              </a:lnSpc>
              <a:spcBef>
                <a:spcPts val="30"/>
              </a:spcBef>
              <a:spcAft>
                <a:spcPts val="45"/>
              </a:spcAft>
              <a:buNone/>
            </a:pPr>
            <a:r>
              <a:rPr lang="en-GB" sz="1800" b="1" dirty="0" smtClean="0">
                <a:solidFill>
                  <a:schemeClr val="bg2">
                    <a:lumMod val="50000"/>
                  </a:schemeClr>
                </a:solidFill>
                <a:latin typeface="+mj-lt"/>
                <a:cs typeface="Calibri" pitchFamily="34" charset="0"/>
              </a:rPr>
              <a:t>Where to collect this information? </a:t>
            </a:r>
            <a:r>
              <a:rPr lang="en-GB" sz="1800" dirty="0" smtClean="0">
                <a:latin typeface="+mj-lt"/>
                <a:cs typeface="Calibri" pitchFamily="34" charset="0"/>
              </a:rPr>
              <a:t>All holdings</a:t>
            </a:r>
          </a:p>
          <a:p>
            <a:pPr marL="0" indent="0">
              <a:lnSpc>
                <a:spcPct val="100000"/>
              </a:lnSpc>
              <a:spcBef>
                <a:spcPts val="30"/>
              </a:spcBef>
              <a:spcAft>
                <a:spcPts val="45"/>
              </a:spcAft>
              <a:buNone/>
            </a:pPr>
            <a:endParaRPr lang="en-GB" sz="1800" dirty="0" smtClean="0">
              <a:latin typeface="+mj-lt"/>
              <a:cs typeface="Calibri" pitchFamily="34" charset="0"/>
            </a:endParaRPr>
          </a:p>
          <a:p>
            <a:pPr marL="0" indent="0">
              <a:lnSpc>
                <a:spcPct val="100000"/>
              </a:lnSpc>
              <a:spcBef>
                <a:spcPts val="30"/>
              </a:spcBef>
              <a:spcAft>
                <a:spcPts val="45"/>
              </a:spcAft>
              <a:buNone/>
            </a:pPr>
            <a:r>
              <a:rPr lang="en-GB" sz="1800" b="1" dirty="0" smtClean="0">
                <a:solidFill>
                  <a:schemeClr val="bg2">
                    <a:lumMod val="50000"/>
                  </a:schemeClr>
                </a:solidFill>
                <a:latin typeface="+mj-lt"/>
                <a:cs typeface="Calibri" pitchFamily="34" charset="0"/>
              </a:rPr>
              <a:t>Suggested categories are</a:t>
            </a:r>
            <a:r>
              <a:rPr lang="en-GB" sz="1800" dirty="0" smtClean="0">
                <a:latin typeface="+mj-lt"/>
                <a:cs typeface="Calibri" pitchFamily="34" charset="0"/>
              </a:rPr>
              <a:t>: </a:t>
            </a:r>
          </a:p>
          <a:p>
            <a:pPr marL="357188" lvl="1" indent="-177800" defTabSz="265113">
              <a:lnSpc>
                <a:spcPct val="100000"/>
              </a:lnSpc>
              <a:spcBef>
                <a:spcPts val="30"/>
              </a:spcBef>
              <a:spcAft>
                <a:spcPts val="45"/>
              </a:spcAft>
              <a:buFont typeface="Arial" panose="020B0604020202020204" pitchFamily="34" charset="0"/>
              <a:buChar char="•"/>
            </a:pPr>
            <a:r>
              <a:rPr lang="en-GB" sz="1800" dirty="0" smtClean="0">
                <a:latin typeface="+mj-lt"/>
                <a:cs typeface="Calibri" pitchFamily="34" charset="0"/>
              </a:rPr>
              <a:t>Mainly crop production (at least two-thirds of the total value of the holding’s production in the census reference year comes from crop production)</a:t>
            </a:r>
          </a:p>
          <a:p>
            <a:pPr marL="357188" lvl="1" indent="-177800" defTabSz="265113">
              <a:lnSpc>
                <a:spcPct val="100000"/>
              </a:lnSpc>
              <a:spcBef>
                <a:spcPts val="30"/>
              </a:spcBef>
              <a:spcAft>
                <a:spcPts val="45"/>
              </a:spcAft>
              <a:buFont typeface="Arial" panose="020B0604020202020204" pitchFamily="34" charset="0"/>
              <a:buChar char="•"/>
            </a:pPr>
            <a:r>
              <a:rPr lang="en-GB" sz="1800" dirty="0" smtClean="0">
                <a:latin typeface="+mj-lt"/>
                <a:cs typeface="Calibri" pitchFamily="34" charset="0"/>
              </a:rPr>
              <a:t>Mainly livestock production (equal as before for livestock production)</a:t>
            </a:r>
          </a:p>
          <a:p>
            <a:pPr marL="357188" lvl="1" indent="-177800" defTabSz="265113">
              <a:lnSpc>
                <a:spcPct val="100000"/>
              </a:lnSpc>
              <a:spcBef>
                <a:spcPts val="30"/>
              </a:spcBef>
              <a:spcAft>
                <a:spcPts val="45"/>
              </a:spcAft>
              <a:buFont typeface="Arial" panose="020B0604020202020204" pitchFamily="34" charset="0"/>
              <a:buChar char="•"/>
            </a:pPr>
            <a:r>
              <a:rPr lang="en-GB" sz="1800" dirty="0" smtClean="0">
                <a:latin typeface="+mj-lt"/>
                <a:cs typeface="Calibri" pitchFamily="34" charset="0"/>
              </a:rPr>
              <a:t>Mixed (crop and livestock) (neither crop nor livestock production account for at least two-thirds of the total value of the holding’s production in the census reference year) </a:t>
            </a:r>
          </a:p>
          <a:p>
            <a:pPr indent="0">
              <a:lnSpc>
                <a:spcPct val="100000"/>
              </a:lnSpc>
              <a:spcBef>
                <a:spcPts val="600"/>
              </a:spcBef>
              <a:buNone/>
            </a:pPr>
            <a:endParaRPr lang="en-GB" sz="1800" dirty="0" smtClean="0">
              <a:latin typeface="+mj-lt"/>
            </a:endParaRPr>
          </a:p>
          <a:p>
            <a:pPr lvl="1" indent="0">
              <a:lnSpc>
                <a:spcPct val="100000"/>
              </a:lnSpc>
              <a:spcBef>
                <a:spcPts val="600"/>
              </a:spcBef>
            </a:pPr>
            <a:endParaRPr lang="en-GB" sz="1800" dirty="0" smtClean="0">
              <a:latin typeface="+mj-lt"/>
            </a:endParaRPr>
          </a:p>
          <a:p>
            <a:pPr indent="0">
              <a:lnSpc>
                <a:spcPct val="100000"/>
              </a:lnSpc>
              <a:spcBef>
                <a:spcPts val="600"/>
              </a:spcBef>
              <a:buNone/>
            </a:pPr>
            <a:endParaRPr lang="en-GB" sz="1800" dirty="0">
              <a:latin typeface="+mj-lt"/>
            </a:endParaRPr>
          </a:p>
        </p:txBody>
      </p:sp>
      <p:sp>
        <p:nvSpPr>
          <p:cNvPr id="4" name="Slide Number Placeholder 3"/>
          <p:cNvSpPr>
            <a:spLocks noGrp="1"/>
          </p:cNvSpPr>
          <p:nvPr>
            <p:ph type="sldNum" sz="quarter" idx="12"/>
          </p:nvPr>
        </p:nvSpPr>
        <p:spPr/>
        <p:txBody>
          <a:bodyPr/>
          <a:lstStyle/>
          <a:p>
            <a:fld id="{5E35DC0A-EA94-40A0-A120-FE49989A1ED5}" type="slidenum">
              <a:rPr lang="es-ES" smtClean="0"/>
              <a:pPr/>
              <a:t>18</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7920880" cy="1224136"/>
          </a:xfrm>
        </p:spPr>
        <p:txBody>
          <a:bodyPr anchor="t">
            <a:noAutofit/>
          </a:bodyPr>
          <a:lstStyle/>
          <a:p>
            <a:r>
              <a:rPr lang="en-GB" sz="3400" b="1" dirty="0" smtClean="0">
                <a:latin typeface="Calibri" pitchFamily="34" charset="0"/>
                <a:cs typeface="Calibri" pitchFamily="34" charset="0"/>
              </a:rPr>
              <a:t>Items: 0111 Presence of hired manager; 0112 &amp; 0113 Sex and Age of hired manager</a:t>
            </a:r>
            <a:endParaRPr lang="en-GB" sz="3400" b="1" dirty="0">
              <a:latin typeface="Calibri" pitchFamily="34" charset="0"/>
              <a:cs typeface="Calibri" pitchFamily="34" charset="0"/>
            </a:endParaRPr>
          </a:p>
        </p:txBody>
      </p:sp>
      <p:sp>
        <p:nvSpPr>
          <p:cNvPr id="3" name="2 Marcador de contenido"/>
          <p:cNvSpPr>
            <a:spLocks noGrp="1"/>
          </p:cNvSpPr>
          <p:nvPr>
            <p:ph idx="1"/>
          </p:nvPr>
        </p:nvSpPr>
        <p:spPr>
          <a:xfrm>
            <a:off x="971600" y="2461320"/>
            <a:ext cx="8099248" cy="3844230"/>
          </a:xfrm>
        </p:spPr>
        <p:txBody>
          <a:bodyPr>
            <a:noAutofit/>
          </a:bodyPr>
          <a:lstStyle/>
          <a:p>
            <a:pPr marL="0" indent="0">
              <a:lnSpc>
                <a:spcPct val="100000"/>
              </a:lnSpc>
              <a:spcBef>
                <a:spcPts val="0"/>
              </a:spcBef>
              <a:buNone/>
            </a:pPr>
            <a:r>
              <a:rPr lang="en-GB" sz="2000" b="1" dirty="0" smtClean="0">
                <a:solidFill>
                  <a:schemeClr val="bg2">
                    <a:lumMod val="50000"/>
                  </a:schemeClr>
                </a:solidFill>
                <a:latin typeface="+mj-lt"/>
                <a:cs typeface="Calibri" pitchFamily="34" charset="0"/>
              </a:rPr>
              <a:t>Type</a:t>
            </a:r>
            <a:r>
              <a:rPr lang="en-GB" sz="2000" dirty="0" smtClean="0">
                <a:latin typeface="+mj-lt"/>
                <a:cs typeface="Calibri" pitchFamily="34" charset="0"/>
              </a:rPr>
              <a:t>: new and additional items</a:t>
            </a:r>
          </a:p>
          <a:p>
            <a:pPr marL="0" indent="0">
              <a:lnSpc>
                <a:spcPct val="100000"/>
              </a:lnSpc>
              <a:spcBef>
                <a:spcPts val="0"/>
              </a:spcBef>
              <a:buNone/>
            </a:pPr>
            <a:endParaRPr lang="en-GB" sz="2000" dirty="0" smtClean="0">
              <a:latin typeface="+mj-lt"/>
              <a:cs typeface="Calibri" pitchFamily="34" charset="0"/>
            </a:endParaRPr>
          </a:p>
          <a:p>
            <a:pPr marL="0" indent="0">
              <a:lnSpc>
                <a:spcPct val="100000"/>
              </a:lnSpc>
              <a:spcBef>
                <a:spcPts val="0"/>
              </a:spcBef>
              <a:buNone/>
            </a:pPr>
            <a:r>
              <a:rPr lang="en-GB" sz="2000" b="1" dirty="0" smtClean="0">
                <a:solidFill>
                  <a:schemeClr val="bg2">
                    <a:lumMod val="50000"/>
                  </a:schemeClr>
                </a:solidFill>
                <a:latin typeface="+mj-lt"/>
                <a:cs typeface="Calibri" pitchFamily="34" charset="0"/>
              </a:rPr>
              <a:t>Reference period</a:t>
            </a:r>
            <a:r>
              <a:rPr lang="en-GB" sz="2000" dirty="0" smtClean="0">
                <a:latin typeface="+mj-lt"/>
                <a:cs typeface="Calibri" pitchFamily="34" charset="0"/>
              </a:rPr>
              <a:t>: census reference day</a:t>
            </a:r>
          </a:p>
          <a:p>
            <a:pPr marL="0" indent="0">
              <a:lnSpc>
                <a:spcPct val="100000"/>
              </a:lnSpc>
              <a:spcBef>
                <a:spcPts val="0"/>
              </a:spcBef>
              <a:buNone/>
            </a:pPr>
            <a:endParaRPr lang="en-GB" sz="2000" dirty="0" smtClean="0">
              <a:latin typeface="+mj-lt"/>
              <a:cs typeface="Calibri" pitchFamily="34" charset="0"/>
            </a:endParaRPr>
          </a:p>
          <a:p>
            <a:pPr marL="0" indent="0">
              <a:lnSpc>
                <a:spcPct val="100000"/>
              </a:lnSpc>
              <a:spcBef>
                <a:spcPts val="0"/>
              </a:spcBef>
              <a:buNone/>
            </a:pPr>
            <a:r>
              <a:rPr lang="en-GB" sz="2000" b="1" dirty="0" smtClean="0">
                <a:solidFill>
                  <a:schemeClr val="bg2">
                    <a:lumMod val="50000"/>
                  </a:schemeClr>
                </a:solidFill>
                <a:latin typeface="+mj-lt"/>
                <a:cs typeface="Calibri" pitchFamily="34" charset="0"/>
              </a:rPr>
              <a:t>Concept</a:t>
            </a:r>
            <a:r>
              <a:rPr lang="en-GB" sz="2000" dirty="0" smtClean="0">
                <a:latin typeface="+mj-lt"/>
                <a:cs typeface="Calibri" pitchFamily="34" charset="0"/>
              </a:rPr>
              <a:t>: the hired manager of the holding is the paid employee who manages the agricultural holding on behalf of the holder and is responsible for the  normal daily financial and production routines of running the holding.</a:t>
            </a:r>
          </a:p>
          <a:p>
            <a:pPr marL="0" indent="0">
              <a:lnSpc>
                <a:spcPct val="100000"/>
              </a:lnSpc>
              <a:spcBef>
                <a:spcPts val="0"/>
              </a:spcBef>
              <a:buNone/>
            </a:pPr>
            <a:endParaRPr lang="en-GB" sz="2000" dirty="0" smtClean="0">
              <a:latin typeface="+mj-lt"/>
              <a:cs typeface="Calibri" pitchFamily="34" charset="0"/>
            </a:endParaRPr>
          </a:p>
          <a:p>
            <a:pPr marL="0" indent="0">
              <a:lnSpc>
                <a:spcPct val="100000"/>
              </a:lnSpc>
              <a:spcBef>
                <a:spcPts val="0"/>
              </a:spcBef>
              <a:buNone/>
            </a:pPr>
            <a:r>
              <a:rPr lang="en-GB" sz="2000" b="1" dirty="0" smtClean="0">
                <a:solidFill>
                  <a:schemeClr val="bg2">
                    <a:lumMod val="50000"/>
                  </a:schemeClr>
                </a:solidFill>
                <a:latin typeface="+mj-lt"/>
                <a:cs typeface="Calibri" pitchFamily="34" charset="0"/>
              </a:rPr>
              <a:t>Importance</a:t>
            </a:r>
            <a:r>
              <a:rPr lang="en-GB" sz="2000" dirty="0" smtClean="0">
                <a:latin typeface="+mj-lt"/>
                <a:cs typeface="Calibri" pitchFamily="34" charset="0"/>
              </a:rPr>
              <a:t>: these items are important for analyzing the management of agricultural holding and gender aspects of agricultural production as well as the relationship between age and the characteristics of holdings. They could also be used as basis for sampling frames for special surveys. </a:t>
            </a:r>
          </a:p>
          <a:p>
            <a:pPr indent="0">
              <a:lnSpc>
                <a:spcPct val="100000"/>
              </a:lnSpc>
              <a:spcBef>
                <a:spcPts val="0"/>
              </a:spcBef>
              <a:buNone/>
            </a:pPr>
            <a:endParaRPr lang="en-GB" sz="2000" dirty="0">
              <a:latin typeface="+mj-lt"/>
            </a:endParaRPr>
          </a:p>
        </p:txBody>
      </p:sp>
      <p:sp>
        <p:nvSpPr>
          <p:cNvPr id="4" name="Slide Number Placeholder 3"/>
          <p:cNvSpPr>
            <a:spLocks noGrp="1"/>
          </p:cNvSpPr>
          <p:nvPr>
            <p:ph type="sldNum" sz="quarter" idx="12"/>
          </p:nvPr>
        </p:nvSpPr>
        <p:spPr/>
        <p:txBody>
          <a:bodyPr/>
          <a:lstStyle/>
          <a:p>
            <a:fld id="{5E35DC0A-EA94-40A0-A120-FE49989A1ED5}" type="slidenum">
              <a:rPr lang="es-ES" smtClean="0"/>
              <a:pPr/>
              <a:t>19</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72756"/>
            <a:ext cx="7861230" cy="1172068"/>
          </a:xfrm>
        </p:spPr>
        <p:txBody>
          <a:bodyPr>
            <a:normAutofit fontScale="90000"/>
          </a:bodyPr>
          <a:lstStyle/>
          <a:p>
            <a:r>
              <a:rPr lang="en-GB" sz="4400" b="1" dirty="0"/>
              <a:t/>
            </a:r>
            <a:br>
              <a:rPr lang="en-GB" sz="4400" b="1" dirty="0"/>
            </a:br>
            <a:r>
              <a:rPr lang="en-GB" sz="6000" b="1" dirty="0">
                <a:latin typeface="Calibri" pitchFamily="34" charset="0"/>
                <a:cs typeface="Calibri" pitchFamily="34" charset="0"/>
              </a:rPr>
              <a:t>Contents</a:t>
            </a:r>
            <a:endParaRPr lang="en-GB" dirty="0"/>
          </a:p>
        </p:txBody>
      </p:sp>
      <p:sp>
        <p:nvSpPr>
          <p:cNvPr id="3" name="Content Placeholder 2"/>
          <p:cNvSpPr>
            <a:spLocks noGrp="1"/>
          </p:cNvSpPr>
          <p:nvPr>
            <p:ph idx="1"/>
          </p:nvPr>
        </p:nvSpPr>
        <p:spPr>
          <a:xfrm>
            <a:off x="1043608" y="2013012"/>
            <a:ext cx="7826089" cy="4800600"/>
          </a:xfrm>
        </p:spPr>
        <p:txBody>
          <a:bodyPr/>
          <a:lstStyle/>
          <a:p>
            <a:pPr marL="269875" indent="-182563">
              <a:spcAft>
                <a:spcPts val="600"/>
              </a:spcAft>
              <a:buFont typeface="Arial" panose="020B0604020202020204" pitchFamily="34" charset="0"/>
              <a:buChar char="•"/>
            </a:pPr>
            <a:endParaRPr lang="en-GB" sz="4000" b="1" dirty="0" smtClean="0">
              <a:latin typeface="Calibri" pitchFamily="34" charset="0"/>
              <a:cs typeface="Calibri" pitchFamily="34" charset="0"/>
            </a:endParaRPr>
          </a:p>
          <a:p>
            <a:pPr marL="269875" indent="-182563">
              <a:spcAft>
                <a:spcPts val="600"/>
              </a:spcAft>
              <a:buFont typeface="Arial" panose="020B0604020202020204" pitchFamily="34" charset="0"/>
              <a:buChar char="•"/>
            </a:pPr>
            <a:r>
              <a:rPr lang="en-GB" sz="4000" b="1" dirty="0" smtClean="0">
                <a:latin typeface="Calibri" pitchFamily="34" charset="0"/>
                <a:cs typeface="Calibri" pitchFamily="34" charset="0"/>
              </a:rPr>
              <a:t>Background</a:t>
            </a:r>
            <a:endParaRPr lang="en-GB" sz="4000" b="1" dirty="0">
              <a:latin typeface="Calibri" pitchFamily="34" charset="0"/>
              <a:cs typeface="Calibri" pitchFamily="34" charset="0"/>
            </a:endParaRPr>
          </a:p>
          <a:p>
            <a:pPr marL="269875" indent="-182563">
              <a:spcAft>
                <a:spcPts val="600"/>
              </a:spcAft>
              <a:buFont typeface="Arial" panose="020B0604020202020204" pitchFamily="34" charset="0"/>
              <a:buChar char="•"/>
            </a:pPr>
            <a:r>
              <a:rPr lang="en-GB" sz="4000" b="1" dirty="0">
                <a:latin typeface="Calibri" pitchFamily="34" charset="0"/>
                <a:cs typeface="Calibri" pitchFamily="34" charset="0"/>
              </a:rPr>
              <a:t>Items:</a:t>
            </a:r>
            <a:r>
              <a:rPr lang="en-GB" sz="4000" dirty="0">
                <a:latin typeface="Calibri" pitchFamily="34" charset="0"/>
                <a:cs typeface="Calibri" pitchFamily="34" charset="0"/>
              </a:rPr>
              <a:t> </a:t>
            </a:r>
            <a:r>
              <a:rPr lang="en-GB" sz="4000" i="1" dirty="0">
                <a:latin typeface="Calibri" pitchFamily="34" charset="0"/>
                <a:cs typeface="Calibri" pitchFamily="34" charset="0"/>
              </a:rPr>
              <a:t>type, reference periods, importance of the item, concepts and special characteristics</a:t>
            </a:r>
          </a:p>
          <a:p>
            <a:pPr marL="182563" indent="-95250">
              <a:buFont typeface="Arial" panose="020B0604020202020204" pitchFamily="34" charset="0"/>
              <a:buChar char="•"/>
            </a:pPr>
            <a:r>
              <a:rPr lang="en-GB" sz="4000" b="1" dirty="0">
                <a:latin typeface="Calibri" pitchFamily="34" charset="0"/>
                <a:cs typeface="Calibri" pitchFamily="34" charset="0"/>
              </a:rPr>
              <a:t>Country experiences</a:t>
            </a:r>
            <a:endParaRPr lang="es-ES" sz="4000" b="1" dirty="0">
              <a:latin typeface="Calibri" pitchFamily="34" charset="0"/>
              <a:cs typeface="Calibri" pitchFamily="34" charset="0"/>
            </a:endParaRPr>
          </a:p>
          <a:p>
            <a:pPr marL="82296" indent="0">
              <a:buNone/>
            </a:pPr>
            <a:endParaRPr lang="en-GB" dirty="0"/>
          </a:p>
        </p:txBody>
      </p:sp>
      <p:sp>
        <p:nvSpPr>
          <p:cNvPr id="4" name="Slide Number Placeholder 3"/>
          <p:cNvSpPr>
            <a:spLocks noGrp="1"/>
          </p:cNvSpPr>
          <p:nvPr>
            <p:ph type="sldNum" sz="quarter" idx="12"/>
          </p:nvPr>
        </p:nvSpPr>
        <p:spPr/>
        <p:txBody>
          <a:bodyPr/>
          <a:lstStyle/>
          <a:p>
            <a:fld id="{5E35DC0A-EA94-40A0-A120-FE49989A1ED5}" type="slidenum">
              <a:rPr lang="es-ES" smtClean="0"/>
              <a:pPr/>
              <a:t>2</a:t>
            </a:fld>
            <a:endParaRPr lang="es-ES"/>
          </a:p>
        </p:txBody>
      </p:sp>
      <p:pic>
        <p:nvPicPr>
          <p:cNvPr id="5" name="Picture 4"/>
          <p:cNvPicPr>
            <a:picLocks noChangeAspect="1"/>
          </p:cNvPicPr>
          <p:nvPr/>
        </p:nvPicPr>
        <p:blipFill>
          <a:blip r:embed="rId2" cstate="print"/>
          <a:stretch>
            <a:fillRect/>
          </a:stretch>
        </p:blipFill>
        <p:spPr>
          <a:xfrm>
            <a:off x="5652919" y="4379277"/>
            <a:ext cx="3317354" cy="2401764"/>
          </a:xfrm>
          <a:prstGeom prst="rect">
            <a:avLst/>
          </a:prstGeom>
        </p:spPr>
      </p:pic>
    </p:spTree>
    <p:extLst>
      <p:ext uri="{BB962C8B-B14F-4D97-AF65-F5344CB8AC3E}">
        <p14:creationId xmlns:p14="http://schemas.microsoft.com/office/powerpoint/2010/main" val="3319836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80728"/>
            <a:ext cx="8243264" cy="1440160"/>
          </a:xfrm>
        </p:spPr>
        <p:txBody>
          <a:bodyPr>
            <a:normAutofit fontScale="90000"/>
          </a:bodyPr>
          <a:lstStyle/>
          <a:p>
            <a:r>
              <a:rPr lang="en-US" b="1" dirty="0" smtClean="0">
                <a:latin typeface="Calibri" pitchFamily="34" charset="0"/>
                <a:cs typeface="Calibri" pitchFamily="34" charset="0"/>
              </a:rPr>
              <a:t/>
            </a:r>
            <a:br>
              <a:rPr lang="en-US" b="1" dirty="0" smtClean="0">
                <a:latin typeface="Calibri" pitchFamily="34" charset="0"/>
                <a:cs typeface="Calibri" pitchFamily="34" charset="0"/>
              </a:rPr>
            </a:br>
            <a:r>
              <a:rPr lang="en-US" sz="3600" b="1" dirty="0" smtClean="0">
                <a:latin typeface="Calibri" pitchFamily="34" charset="0"/>
                <a:cs typeface="Calibri" pitchFamily="34" charset="0"/>
              </a:rPr>
              <a:t>Saint Lucia - </a:t>
            </a:r>
            <a:r>
              <a:rPr lang="en-US" sz="3600" b="1" dirty="0">
                <a:latin typeface="Calibri" pitchFamily="34" charset="0"/>
                <a:cs typeface="Calibri" pitchFamily="34" charset="0"/>
              </a:rPr>
              <a:t>Agricultural Census </a:t>
            </a:r>
            <a:r>
              <a:rPr lang="en-US" sz="3600" b="1" dirty="0" smtClean="0">
                <a:latin typeface="Calibri" pitchFamily="34" charset="0"/>
                <a:cs typeface="Calibri" pitchFamily="34" charset="0"/>
              </a:rPr>
              <a:t>2007</a:t>
            </a:r>
            <a:br>
              <a:rPr lang="en-US" sz="3600" b="1" dirty="0" smtClean="0">
                <a:latin typeface="Calibri" pitchFamily="34" charset="0"/>
                <a:cs typeface="Calibri" pitchFamily="34" charset="0"/>
              </a:rPr>
            </a:br>
            <a:r>
              <a:rPr lang="en-GB" sz="2400" dirty="0"/>
              <a:t>In the </a:t>
            </a:r>
            <a:r>
              <a:rPr lang="en-GB" sz="2400" b="1" i="1" dirty="0"/>
              <a:t>Agriculture </a:t>
            </a:r>
            <a:r>
              <a:rPr lang="en-GB" sz="2400" b="1" i="1" dirty="0" err="1"/>
              <a:t>Censal</a:t>
            </a:r>
            <a:r>
              <a:rPr lang="en-GB" sz="2400" b="1" i="1" dirty="0"/>
              <a:t> Questionnaire - CAF A </a:t>
            </a:r>
            <a:r>
              <a:rPr lang="en-GB" sz="2400" b="1" i="1" dirty="0" smtClean="0"/>
              <a:t> </a:t>
            </a:r>
            <a:r>
              <a:rPr lang="en-GB" sz="2400" dirty="0" smtClean="0"/>
              <a:t>the </a:t>
            </a:r>
            <a:r>
              <a:rPr lang="en-GB" sz="2400" dirty="0"/>
              <a:t>following information </a:t>
            </a:r>
            <a:r>
              <a:rPr lang="en-GB" sz="2400" dirty="0" smtClean="0"/>
              <a:t>was </a:t>
            </a:r>
            <a:r>
              <a:rPr lang="en-GB" sz="2400" dirty="0"/>
              <a:t>collected </a:t>
            </a:r>
            <a:r>
              <a:rPr lang="en-GB" sz="2400"/>
              <a:t>on </a:t>
            </a:r>
            <a:r>
              <a:rPr lang="en-GB" sz="2400" smtClean="0"/>
              <a:t>the </a:t>
            </a:r>
            <a:r>
              <a:rPr lang="en-GB" sz="2400" i="1" smtClean="0"/>
              <a:t>Identification </a:t>
            </a:r>
            <a:r>
              <a:rPr lang="en-GB" sz="2400" i="1" dirty="0"/>
              <a:t>and location of the </a:t>
            </a:r>
            <a:r>
              <a:rPr lang="en-GB" sz="2400" i="1" dirty="0" smtClean="0"/>
              <a:t>agricultural holding</a:t>
            </a:r>
            <a:r>
              <a:rPr lang="en-GB" sz="2400" dirty="0" smtClean="0"/>
              <a:t>:</a:t>
            </a:r>
            <a:r>
              <a:rPr lang="es-ES" b="1" dirty="0">
                <a:solidFill>
                  <a:srgbClr val="FFC000"/>
                </a:solidFill>
              </a:rPr>
              <a:t/>
            </a:r>
            <a:br>
              <a:rPr lang="es-ES" b="1" dirty="0">
                <a:solidFill>
                  <a:srgbClr val="FFC000"/>
                </a:solidFill>
              </a:rPr>
            </a:br>
            <a:endParaRPr lang="en-GB" dirty="0"/>
          </a:p>
        </p:txBody>
      </p:sp>
      <p:sp>
        <p:nvSpPr>
          <p:cNvPr id="3" name="Content Placeholder 2"/>
          <p:cNvSpPr>
            <a:spLocks noGrp="1"/>
          </p:cNvSpPr>
          <p:nvPr>
            <p:ph idx="1"/>
          </p:nvPr>
        </p:nvSpPr>
        <p:spPr>
          <a:xfrm>
            <a:off x="1187624" y="2708920"/>
            <a:ext cx="7272808" cy="4072880"/>
          </a:xfrm>
        </p:spPr>
        <p:txBody>
          <a:bodyPr>
            <a:noAutofit/>
          </a:bodyPr>
          <a:lstStyle/>
          <a:p>
            <a:pPr marL="82296" lvl="0" indent="0">
              <a:buNone/>
            </a:pPr>
            <a:r>
              <a:rPr lang="en-GB" sz="2500" b="1" dirty="0" smtClean="0">
                <a:solidFill>
                  <a:srgbClr val="0070C0"/>
                </a:solidFill>
              </a:rPr>
              <a:t>Section A. Identification and location of agricultural holding </a:t>
            </a:r>
          </a:p>
          <a:p>
            <a:pPr lvl="0">
              <a:lnSpc>
                <a:spcPct val="100000"/>
              </a:lnSpc>
              <a:spcBef>
                <a:spcPts val="0"/>
              </a:spcBef>
              <a:buFont typeface="Arial" panose="020B0604020202020204" pitchFamily="34" charset="0"/>
              <a:buChar char="•"/>
            </a:pPr>
            <a:r>
              <a:rPr lang="en-GB" sz="1500" dirty="0" smtClean="0"/>
              <a:t>Administrative district </a:t>
            </a:r>
          </a:p>
          <a:p>
            <a:pPr lvl="0">
              <a:lnSpc>
                <a:spcPct val="100000"/>
              </a:lnSpc>
              <a:spcBef>
                <a:spcPts val="0"/>
              </a:spcBef>
              <a:buFont typeface="Arial" panose="020B0604020202020204" pitchFamily="34" charset="0"/>
              <a:buChar char="•"/>
            </a:pPr>
            <a:r>
              <a:rPr lang="en-GB" sz="1500" dirty="0" smtClean="0"/>
              <a:t>Enumeration district</a:t>
            </a:r>
          </a:p>
          <a:p>
            <a:pPr lvl="0">
              <a:lnSpc>
                <a:spcPct val="100000"/>
              </a:lnSpc>
              <a:spcBef>
                <a:spcPts val="0"/>
              </a:spcBef>
              <a:buFont typeface="Arial" panose="020B0604020202020204" pitchFamily="34" charset="0"/>
              <a:buChar char="•"/>
            </a:pPr>
            <a:r>
              <a:rPr lang="en-GB" sz="1500" dirty="0" smtClean="0"/>
              <a:t>Name of holding</a:t>
            </a:r>
          </a:p>
          <a:p>
            <a:pPr lvl="0">
              <a:lnSpc>
                <a:spcPct val="100000"/>
              </a:lnSpc>
              <a:spcBef>
                <a:spcPts val="0"/>
              </a:spcBef>
              <a:buFont typeface="Arial" panose="020B0604020202020204" pitchFamily="34" charset="0"/>
              <a:buChar char="•"/>
            </a:pPr>
            <a:r>
              <a:rPr lang="en-GB" sz="1500" dirty="0" smtClean="0"/>
              <a:t>Location of holding (address, phone) </a:t>
            </a:r>
          </a:p>
          <a:p>
            <a:pPr marL="82296" lvl="0" indent="0">
              <a:buNone/>
            </a:pPr>
            <a:r>
              <a:rPr lang="en-GB" sz="2500" b="1" dirty="0" smtClean="0">
                <a:solidFill>
                  <a:srgbClr val="0070C0"/>
                </a:solidFill>
              </a:rPr>
              <a:t>Section B. Identification and legal status of holder </a:t>
            </a:r>
          </a:p>
          <a:p>
            <a:pPr lvl="0">
              <a:lnSpc>
                <a:spcPct val="100000"/>
              </a:lnSpc>
              <a:spcBef>
                <a:spcPts val="0"/>
              </a:spcBef>
              <a:buFont typeface="Arial" panose="020B0604020202020204" pitchFamily="34" charset="0"/>
              <a:buChar char="•"/>
            </a:pPr>
            <a:r>
              <a:rPr lang="en-GB" sz="1500" dirty="0"/>
              <a:t>If the respondent is </a:t>
            </a:r>
            <a:r>
              <a:rPr lang="en-GB" sz="1500" dirty="0" smtClean="0"/>
              <a:t>the </a:t>
            </a:r>
            <a:r>
              <a:rPr lang="en-GB" sz="1500" dirty="0"/>
              <a:t>holder</a:t>
            </a:r>
          </a:p>
          <a:p>
            <a:pPr lvl="0">
              <a:lnSpc>
                <a:spcPct val="100000"/>
              </a:lnSpc>
              <a:spcBef>
                <a:spcPts val="0"/>
              </a:spcBef>
              <a:buFont typeface="Arial" panose="020B0604020202020204" pitchFamily="34" charset="0"/>
              <a:buChar char="•"/>
            </a:pPr>
            <a:r>
              <a:rPr lang="en-GB" sz="1500" dirty="0"/>
              <a:t>If the respondent is the head of the </a:t>
            </a:r>
            <a:r>
              <a:rPr lang="en-GB" sz="1500" dirty="0" smtClean="0"/>
              <a:t>household</a:t>
            </a:r>
            <a:endParaRPr lang="en-GB" sz="1500" dirty="0"/>
          </a:p>
          <a:p>
            <a:pPr lvl="0">
              <a:lnSpc>
                <a:spcPct val="100000"/>
              </a:lnSpc>
              <a:spcBef>
                <a:spcPts val="0"/>
              </a:spcBef>
              <a:buFont typeface="Arial" panose="020B0604020202020204" pitchFamily="34" charset="0"/>
              <a:buChar char="•"/>
            </a:pPr>
            <a:r>
              <a:rPr lang="en-GB" sz="1500" dirty="0" smtClean="0"/>
              <a:t>Legal </a:t>
            </a:r>
            <a:r>
              <a:rPr lang="en-GB" sz="1500" dirty="0"/>
              <a:t>status (</a:t>
            </a:r>
            <a:r>
              <a:rPr lang="en-GB" sz="1500" i="1" dirty="0"/>
              <a:t>individual or household/joint </a:t>
            </a:r>
            <a:r>
              <a:rPr lang="en-GB" sz="1500" i="1" dirty="0" smtClean="0"/>
              <a:t>individuals/cooperatives</a:t>
            </a:r>
            <a:r>
              <a:rPr lang="en-GB" sz="1500" i="1" dirty="0"/>
              <a:t>/ </a:t>
            </a:r>
            <a:r>
              <a:rPr lang="en-GB" sz="1500" i="1" dirty="0" smtClean="0"/>
              <a:t>company or corporation/government/ other</a:t>
            </a:r>
            <a:r>
              <a:rPr lang="en-GB" sz="1500" dirty="0" smtClean="0"/>
              <a:t>) </a:t>
            </a:r>
            <a:endParaRPr lang="en-GB" sz="1500" dirty="0"/>
          </a:p>
          <a:p>
            <a:pPr lvl="0">
              <a:lnSpc>
                <a:spcPct val="100000"/>
              </a:lnSpc>
              <a:spcBef>
                <a:spcPts val="0"/>
              </a:spcBef>
              <a:buFont typeface="Arial" panose="020B0604020202020204" pitchFamily="34" charset="0"/>
              <a:buChar char="•"/>
            </a:pPr>
            <a:r>
              <a:rPr lang="en-GB" sz="1500" dirty="0"/>
              <a:t>Main activity of the holder </a:t>
            </a:r>
            <a:r>
              <a:rPr lang="en-GB" sz="1500" dirty="0" smtClean="0"/>
              <a:t>(agricultural/non-agricultural)</a:t>
            </a:r>
          </a:p>
          <a:p>
            <a:pPr lvl="0">
              <a:lnSpc>
                <a:spcPct val="100000"/>
              </a:lnSpc>
              <a:spcBef>
                <a:spcPts val="0"/>
              </a:spcBef>
              <a:buFont typeface="Arial" panose="020B0604020202020204" pitchFamily="34" charset="0"/>
              <a:buChar char="•"/>
            </a:pPr>
            <a:r>
              <a:rPr lang="en-GB" sz="1500" dirty="0" smtClean="0"/>
              <a:t>Partnership (name, sex, address and age)</a:t>
            </a:r>
          </a:p>
          <a:p>
            <a:pPr lvl="0">
              <a:lnSpc>
                <a:spcPct val="100000"/>
              </a:lnSpc>
              <a:spcBef>
                <a:spcPts val="0"/>
              </a:spcBef>
              <a:buFont typeface="Arial" panose="020B0604020202020204" pitchFamily="34" charset="0"/>
              <a:buChar char="•"/>
            </a:pPr>
            <a:r>
              <a:rPr lang="en-GB" sz="1500" dirty="0" smtClean="0"/>
              <a:t>For </a:t>
            </a:r>
            <a:r>
              <a:rPr lang="en-GB" sz="1500" dirty="0"/>
              <a:t>cooperatives, </a:t>
            </a:r>
            <a:r>
              <a:rPr lang="en-GB" sz="1500" dirty="0" smtClean="0"/>
              <a:t>companies, corporations </a:t>
            </a:r>
            <a:r>
              <a:rPr lang="en-GB" sz="1500" dirty="0"/>
              <a:t>and government </a:t>
            </a:r>
            <a:r>
              <a:rPr lang="en-GB" sz="1500" dirty="0" smtClean="0"/>
              <a:t>institutions: name, address</a:t>
            </a:r>
            <a:endParaRPr lang="en-GB" sz="1500" dirty="0"/>
          </a:p>
        </p:txBody>
      </p:sp>
      <p:sp>
        <p:nvSpPr>
          <p:cNvPr id="4" name="Slide Number Placeholder 3"/>
          <p:cNvSpPr>
            <a:spLocks noGrp="1"/>
          </p:cNvSpPr>
          <p:nvPr>
            <p:ph type="sldNum" sz="quarter" idx="12"/>
          </p:nvPr>
        </p:nvSpPr>
        <p:spPr/>
        <p:txBody>
          <a:bodyPr/>
          <a:lstStyle/>
          <a:p>
            <a:fld id="{5E35DC0A-EA94-40A0-A120-FE49989A1ED5}" type="slidenum">
              <a:rPr lang="es-ES" smtClean="0"/>
              <a:pPr/>
              <a:t>20</a:t>
            </a:fld>
            <a:endParaRPr lang="es-ES"/>
          </a:p>
        </p:txBody>
      </p:sp>
      <p:sp>
        <p:nvSpPr>
          <p:cNvPr id="5" name="Rectangle 4"/>
          <p:cNvSpPr/>
          <p:nvPr/>
        </p:nvSpPr>
        <p:spPr>
          <a:xfrm>
            <a:off x="3851920" y="206786"/>
            <a:ext cx="4572000" cy="630942"/>
          </a:xfrm>
          <a:prstGeom prst="rect">
            <a:avLst/>
          </a:prstGeom>
        </p:spPr>
        <p:txBody>
          <a:bodyPr>
            <a:spAutoFit/>
          </a:bodyPr>
          <a:lstStyle/>
          <a:p>
            <a:r>
              <a:rPr lang="en-US" sz="3500" b="1" dirty="0">
                <a:solidFill>
                  <a:srgbClr val="0070C0"/>
                </a:solidFill>
                <a:latin typeface="Calibri" pitchFamily="34" charset="0"/>
                <a:cs typeface="Calibri" pitchFamily="34" charset="0"/>
              </a:rPr>
              <a:t>Country </a:t>
            </a:r>
            <a:r>
              <a:rPr lang="en-US" sz="3500" b="1" dirty="0" smtClean="0">
                <a:solidFill>
                  <a:srgbClr val="0070C0"/>
                </a:solidFill>
                <a:latin typeface="Calibri" pitchFamily="34" charset="0"/>
                <a:cs typeface="Calibri" pitchFamily="34" charset="0"/>
              </a:rPr>
              <a:t>experiences</a:t>
            </a:r>
            <a:endParaRPr lang="en-US" sz="3500" dirty="0">
              <a:solidFill>
                <a:srgbClr val="0070C0"/>
              </a:solidFill>
            </a:endParaRPr>
          </a:p>
        </p:txBody>
      </p:sp>
    </p:spTree>
    <p:extLst>
      <p:ext uri="{BB962C8B-B14F-4D97-AF65-F5344CB8AC3E}">
        <p14:creationId xmlns:p14="http://schemas.microsoft.com/office/powerpoint/2010/main" val="1978788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80728"/>
            <a:ext cx="8243264" cy="1296144"/>
          </a:xfrm>
        </p:spPr>
        <p:txBody>
          <a:bodyPr>
            <a:normAutofit fontScale="90000"/>
          </a:bodyPr>
          <a:lstStyle/>
          <a:p>
            <a:r>
              <a:rPr lang="en-US" b="1" dirty="0" smtClean="0">
                <a:latin typeface="Calibri" pitchFamily="34" charset="0"/>
                <a:cs typeface="Calibri" pitchFamily="34" charset="0"/>
              </a:rPr>
              <a:t/>
            </a:r>
            <a:br>
              <a:rPr lang="en-US" b="1" dirty="0" smtClean="0">
                <a:latin typeface="Calibri" pitchFamily="34" charset="0"/>
                <a:cs typeface="Calibri" pitchFamily="34" charset="0"/>
              </a:rPr>
            </a:br>
            <a:r>
              <a:rPr lang="en-US" sz="3600" b="1" dirty="0" smtClean="0">
                <a:latin typeface="Calibri" pitchFamily="34" charset="0"/>
                <a:cs typeface="Calibri" pitchFamily="34" charset="0"/>
              </a:rPr>
              <a:t>Saint Lucia - </a:t>
            </a:r>
            <a:r>
              <a:rPr lang="en-US" sz="3600" b="1" dirty="0">
                <a:latin typeface="Calibri" pitchFamily="34" charset="0"/>
                <a:cs typeface="Calibri" pitchFamily="34" charset="0"/>
              </a:rPr>
              <a:t>Agricultural Census </a:t>
            </a:r>
            <a:r>
              <a:rPr lang="en-US" sz="3600" b="1" dirty="0" smtClean="0">
                <a:latin typeface="Calibri" pitchFamily="34" charset="0"/>
                <a:cs typeface="Calibri" pitchFamily="34" charset="0"/>
              </a:rPr>
              <a:t>2007 </a:t>
            </a:r>
            <a:r>
              <a:rPr lang="en-US" sz="2800" b="1" dirty="0">
                <a:ea typeface="+mn-ea"/>
              </a:rPr>
              <a:t>(</a:t>
            </a:r>
            <a:r>
              <a:rPr lang="en-GB" sz="2800" b="1" dirty="0">
                <a:ea typeface="+mn-ea"/>
              </a:rPr>
              <a:t>Questionnaire - CAF A)</a:t>
            </a:r>
            <a:r>
              <a:rPr lang="es-ES" b="1" dirty="0">
                <a:solidFill>
                  <a:srgbClr val="FFC000"/>
                </a:solidFill>
              </a:rPr>
              <a:t/>
            </a:r>
            <a:br>
              <a:rPr lang="es-ES" b="1" dirty="0">
                <a:solidFill>
                  <a:srgbClr val="FFC000"/>
                </a:solidFill>
              </a:rPr>
            </a:br>
            <a:endParaRPr lang="en-GB" dirty="0"/>
          </a:p>
        </p:txBody>
      </p:sp>
      <p:sp>
        <p:nvSpPr>
          <p:cNvPr id="3" name="Content Placeholder 2"/>
          <p:cNvSpPr>
            <a:spLocks noGrp="1"/>
          </p:cNvSpPr>
          <p:nvPr>
            <p:ph idx="1"/>
          </p:nvPr>
        </p:nvSpPr>
        <p:spPr>
          <a:xfrm>
            <a:off x="1187624" y="2419872"/>
            <a:ext cx="7272808" cy="4249488"/>
          </a:xfrm>
        </p:spPr>
        <p:txBody>
          <a:bodyPr>
            <a:noAutofit/>
          </a:bodyPr>
          <a:lstStyle/>
          <a:p>
            <a:pPr marL="82296" lvl="0" indent="0">
              <a:buNone/>
            </a:pPr>
            <a:r>
              <a:rPr lang="en-GB" sz="2500" b="1" dirty="0" smtClean="0">
                <a:solidFill>
                  <a:srgbClr val="0070C0"/>
                </a:solidFill>
              </a:rPr>
              <a:t>Section C</a:t>
            </a:r>
            <a:r>
              <a:rPr lang="en-GB" sz="2500" b="1" dirty="0">
                <a:solidFill>
                  <a:srgbClr val="0070C0"/>
                </a:solidFill>
              </a:rPr>
              <a:t>. </a:t>
            </a:r>
            <a:r>
              <a:rPr lang="en-GB" sz="2500" b="1" dirty="0" smtClean="0">
                <a:solidFill>
                  <a:srgbClr val="0070C0"/>
                </a:solidFill>
              </a:rPr>
              <a:t>Population and Employment</a:t>
            </a:r>
          </a:p>
          <a:p>
            <a:pPr lvl="0">
              <a:lnSpc>
                <a:spcPct val="100000"/>
              </a:lnSpc>
              <a:spcBef>
                <a:spcPts val="0"/>
              </a:spcBef>
              <a:buFont typeface="Arial" panose="020B0604020202020204" pitchFamily="34" charset="0"/>
              <a:buChar char="•"/>
            </a:pPr>
            <a:r>
              <a:rPr lang="en-US" sz="1800" dirty="0" smtClean="0"/>
              <a:t>Sex </a:t>
            </a:r>
            <a:r>
              <a:rPr lang="en-US" sz="1800" dirty="0"/>
              <a:t>of agricultural holder </a:t>
            </a:r>
            <a:endParaRPr lang="en-US" sz="1800" dirty="0" smtClean="0"/>
          </a:p>
          <a:p>
            <a:pPr lvl="0">
              <a:lnSpc>
                <a:spcPct val="100000"/>
              </a:lnSpc>
              <a:spcBef>
                <a:spcPts val="0"/>
              </a:spcBef>
              <a:buFont typeface="Arial" panose="020B0604020202020204" pitchFamily="34" charset="0"/>
              <a:buChar char="•"/>
            </a:pPr>
            <a:r>
              <a:rPr lang="en-US" sz="1800" dirty="0"/>
              <a:t>Age of agricultural holder </a:t>
            </a:r>
            <a:endParaRPr lang="en-US" sz="1800" dirty="0" smtClean="0"/>
          </a:p>
          <a:p>
            <a:pPr marL="82296" lvl="0" indent="0">
              <a:buNone/>
            </a:pPr>
            <a:r>
              <a:rPr lang="en-GB" sz="2500" b="1" dirty="0" smtClean="0">
                <a:solidFill>
                  <a:srgbClr val="0070C0"/>
                </a:solidFill>
              </a:rPr>
              <a:t>Section J. Other </a:t>
            </a:r>
          </a:p>
          <a:p>
            <a:pPr lvl="0">
              <a:lnSpc>
                <a:spcPct val="100000"/>
              </a:lnSpc>
              <a:spcBef>
                <a:spcPts val="0"/>
              </a:spcBef>
              <a:buFont typeface="Arial" panose="020B0604020202020204" pitchFamily="34" charset="0"/>
              <a:buChar char="•"/>
            </a:pPr>
            <a:r>
              <a:rPr lang="en-US" sz="1800" dirty="0"/>
              <a:t>Proportion of income from holding’s agricultural production in household’s total </a:t>
            </a:r>
            <a:r>
              <a:rPr lang="en-US" sz="1800" dirty="0" smtClean="0"/>
              <a:t>income:</a:t>
            </a:r>
          </a:p>
          <a:p>
            <a:pPr lvl="1">
              <a:lnSpc>
                <a:spcPct val="100000"/>
              </a:lnSpc>
              <a:spcBef>
                <a:spcPts val="0"/>
              </a:spcBef>
              <a:buFont typeface="Wingdings" panose="05000000000000000000" pitchFamily="2" charset="2"/>
              <a:buChar char="v"/>
            </a:pPr>
            <a:r>
              <a:rPr lang="en-US" sz="1600" i="1" dirty="0"/>
              <a:t>None</a:t>
            </a:r>
          </a:p>
          <a:p>
            <a:pPr lvl="1">
              <a:lnSpc>
                <a:spcPct val="100000"/>
              </a:lnSpc>
              <a:spcBef>
                <a:spcPts val="0"/>
              </a:spcBef>
              <a:buFont typeface="Wingdings" panose="05000000000000000000" pitchFamily="2" charset="2"/>
              <a:buChar char="v"/>
            </a:pPr>
            <a:r>
              <a:rPr lang="en-US" sz="1600" i="1" dirty="0"/>
              <a:t>Less than 25%</a:t>
            </a:r>
          </a:p>
          <a:p>
            <a:pPr lvl="1">
              <a:lnSpc>
                <a:spcPct val="100000"/>
              </a:lnSpc>
              <a:spcBef>
                <a:spcPts val="0"/>
              </a:spcBef>
              <a:buFont typeface="Wingdings" panose="05000000000000000000" pitchFamily="2" charset="2"/>
              <a:buChar char="v"/>
            </a:pPr>
            <a:r>
              <a:rPr lang="en-US" sz="1600" i="1" dirty="0"/>
              <a:t>25% and less than 50%</a:t>
            </a:r>
          </a:p>
          <a:p>
            <a:pPr lvl="1">
              <a:lnSpc>
                <a:spcPct val="100000"/>
              </a:lnSpc>
              <a:spcBef>
                <a:spcPts val="0"/>
              </a:spcBef>
              <a:buFont typeface="Wingdings" panose="05000000000000000000" pitchFamily="2" charset="2"/>
              <a:buChar char="v"/>
            </a:pPr>
            <a:r>
              <a:rPr lang="en-US" sz="1600" i="1" dirty="0"/>
              <a:t>50% and less than 75%</a:t>
            </a:r>
          </a:p>
          <a:p>
            <a:pPr lvl="1">
              <a:lnSpc>
                <a:spcPct val="100000"/>
              </a:lnSpc>
              <a:spcBef>
                <a:spcPts val="0"/>
              </a:spcBef>
              <a:buFont typeface="Wingdings" panose="05000000000000000000" pitchFamily="2" charset="2"/>
              <a:buChar char="v"/>
            </a:pPr>
            <a:r>
              <a:rPr lang="en-GB" sz="1600" i="1" dirty="0"/>
              <a:t>75% and </a:t>
            </a:r>
            <a:r>
              <a:rPr lang="en-GB" sz="1600" i="1" dirty="0" smtClean="0"/>
              <a:t>over</a:t>
            </a:r>
          </a:p>
          <a:p>
            <a:pPr>
              <a:lnSpc>
                <a:spcPct val="100000"/>
              </a:lnSpc>
              <a:spcBef>
                <a:spcPts val="0"/>
              </a:spcBef>
              <a:buFont typeface="Arial" panose="020B0604020202020204" pitchFamily="34" charset="0"/>
              <a:buChar char="•"/>
            </a:pPr>
            <a:r>
              <a:rPr lang="en-US" sz="1800" dirty="0"/>
              <a:t>Other economic activities of the household </a:t>
            </a:r>
            <a:r>
              <a:rPr lang="en-US" sz="1800" dirty="0" smtClean="0"/>
              <a:t>(by selected types)</a:t>
            </a:r>
            <a:endParaRPr lang="en-GB" sz="1800" dirty="0"/>
          </a:p>
        </p:txBody>
      </p:sp>
      <p:sp>
        <p:nvSpPr>
          <p:cNvPr id="4" name="Slide Number Placeholder 3"/>
          <p:cNvSpPr>
            <a:spLocks noGrp="1"/>
          </p:cNvSpPr>
          <p:nvPr>
            <p:ph type="sldNum" sz="quarter" idx="12"/>
          </p:nvPr>
        </p:nvSpPr>
        <p:spPr/>
        <p:txBody>
          <a:bodyPr/>
          <a:lstStyle/>
          <a:p>
            <a:fld id="{5E35DC0A-EA94-40A0-A120-FE49989A1ED5}" type="slidenum">
              <a:rPr lang="es-ES" smtClean="0"/>
              <a:pPr/>
              <a:t>21</a:t>
            </a:fld>
            <a:endParaRPr lang="es-ES"/>
          </a:p>
        </p:txBody>
      </p:sp>
      <p:sp>
        <p:nvSpPr>
          <p:cNvPr id="5" name="Rectangle 4"/>
          <p:cNvSpPr/>
          <p:nvPr/>
        </p:nvSpPr>
        <p:spPr>
          <a:xfrm>
            <a:off x="3563888" y="206786"/>
            <a:ext cx="5580112" cy="630942"/>
          </a:xfrm>
          <a:prstGeom prst="rect">
            <a:avLst/>
          </a:prstGeom>
        </p:spPr>
        <p:txBody>
          <a:bodyPr wrap="square">
            <a:spAutoFit/>
          </a:bodyPr>
          <a:lstStyle/>
          <a:p>
            <a:r>
              <a:rPr lang="en-US" sz="3500" b="1" dirty="0">
                <a:solidFill>
                  <a:srgbClr val="0070C0"/>
                </a:solidFill>
                <a:latin typeface="Calibri" pitchFamily="34" charset="0"/>
                <a:cs typeface="Calibri" pitchFamily="34" charset="0"/>
              </a:rPr>
              <a:t>Country </a:t>
            </a:r>
            <a:r>
              <a:rPr lang="en-US" sz="3500" b="1" dirty="0" smtClean="0">
                <a:solidFill>
                  <a:srgbClr val="0070C0"/>
                </a:solidFill>
                <a:latin typeface="Calibri" pitchFamily="34" charset="0"/>
                <a:cs typeface="Calibri" pitchFamily="34" charset="0"/>
              </a:rPr>
              <a:t>experiences (</a:t>
            </a:r>
            <a:r>
              <a:rPr lang="en-US" sz="3500" b="1" dirty="0" err="1" smtClean="0">
                <a:solidFill>
                  <a:srgbClr val="0070C0"/>
                </a:solidFill>
                <a:latin typeface="Calibri" pitchFamily="34" charset="0"/>
                <a:cs typeface="Calibri" pitchFamily="34" charset="0"/>
              </a:rPr>
              <a:t>contd</a:t>
            </a:r>
            <a:r>
              <a:rPr lang="en-US" sz="3500" b="1" dirty="0" smtClean="0">
                <a:solidFill>
                  <a:srgbClr val="0070C0"/>
                </a:solidFill>
                <a:latin typeface="Calibri" pitchFamily="34" charset="0"/>
                <a:cs typeface="Calibri" pitchFamily="34" charset="0"/>
              </a:rPr>
              <a:t>)</a:t>
            </a:r>
            <a:endParaRPr lang="en-US" sz="3500" dirty="0">
              <a:solidFill>
                <a:srgbClr val="0070C0"/>
              </a:solidFill>
            </a:endParaRPr>
          </a:p>
        </p:txBody>
      </p:sp>
    </p:spTree>
    <p:extLst>
      <p:ext uri="{BB962C8B-B14F-4D97-AF65-F5344CB8AC3E}">
        <p14:creationId xmlns:p14="http://schemas.microsoft.com/office/powerpoint/2010/main" val="1747564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0270" y="2924944"/>
            <a:ext cx="8229600" cy="1143000"/>
          </a:xfrm>
        </p:spPr>
        <p:txBody>
          <a:bodyPr>
            <a:noAutofit/>
          </a:bodyPr>
          <a:lstStyle/>
          <a:p>
            <a:pPr algn="ctr"/>
            <a:r>
              <a:rPr lang="en-GB" sz="4800" b="1" smtClean="0">
                <a:latin typeface="Calibri" panose="020F0502020204030204" pitchFamily="34" charset="0"/>
              </a:rPr>
              <a:t>Thank You</a:t>
            </a:r>
            <a:endParaRPr lang="en-GB" sz="4800"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5E35DC0A-EA94-40A0-A120-FE49989A1ED5}" type="slidenum">
              <a:rPr lang="es-ES" smtClean="0"/>
              <a:pPr/>
              <a:t>22</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path" presetSubtype="0" accel="50000" decel="50000" fill="hold" grpId="0" nodeType="clickEffect">
                                  <p:stCondLst>
                                    <p:cond delay="0"/>
                                  </p:stCondLst>
                                  <p:childTnLst>
                                    <p:animMotion origin="layout" path="M -0.00018 0.0007 C 0.00087 0.04607 0.01076 0.08727 0.02777 0.11412 C 0.02777 0.11528 0.05486 0.15139 0.05486 0.15 C 0.06979 0.17014 0.07882 0.19792 0.07882 0.22732 C 0.07882 0.28611 0.04375 0.33264 -0.00018 0.33403 C -0.0441 0.33264 -0.07917 0.28611 -0.07917 0.22732 C -0.07917 0.19792 -0.07014 0.17014 -0.05521 0.15 C -0.05521 0.15139 -0.02813 0.11528 -0.02813 0.11412 C -0.01111 0.08727 -0.00122 0.04607 -0.00018 0.0007 Z " pathEditMode="relative" rAng="0" ptsTypes="AAAAAAAAA">
                                      <p:cBhvr>
                                        <p:cTn id="6" dur="2000" fill="hold"/>
                                        <p:tgtEl>
                                          <p:spTgt spid="2"/>
                                        </p:tgtEl>
                                        <p:attrNameLst>
                                          <p:attrName>ppt_x</p:attrName>
                                          <p:attrName>ppt_y</p:attrName>
                                        </p:attrNameLst>
                                      </p:cBhvr>
                                      <p:rCtr x="0" y="1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6164" y="836712"/>
            <a:ext cx="3599852" cy="782960"/>
          </a:xfrm>
        </p:spPr>
        <p:txBody>
          <a:bodyPr>
            <a:normAutofit/>
          </a:bodyPr>
          <a:lstStyle/>
          <a:p>
            <a:r>
              <a:rPr lang="en-GB" sz="4400" b="1" dirty="0" smtClean="0">
                <a:latin typeface="Calibri" pitchFamily="34" charset="0"/>
                <a:cs typeface="Calibri" pitchFamily="34" charset="0"/>
              </a:rPr>
              <a:t>Background</a:t>
            </a:r>
            <a:endParaRPr lang="en-GB" sz="4400" b="1" dirty="0">
              <a:latin typeface="Calibri" pitchFamily="34" charset="0"/>
              <a:cs typeface="Calibri" pitchFamily="34" charset="0"/>
            </a:endParaRPr>
          </a:p>
        </p:txBody>
      </p:sp>
      <p:sp>
        <p:nvSpPr>
          <p:cNvPr id="3" name="2 Marcador de contenido"/>
          <p:cNvSpPr>
            <a:spLocks noGrp="1"/>
          </p:cNvSpPr>
          <p:nvPr>
            <p:ph idx="1"/>
          </p:nvPr>
        </p:nvSpPr>
        <p:spPr>
          <a:xfrm>
            <a:off x="916232" y="1700808"/>
            <a:ext cx="6608096" cy="4248472"/>
          </a:xfrm>
        </p:spPr>
        <p:txBody>
          <a:bodyPr>
            <a:normAutofit fontScale="47500" lnSpcReduction="20000"/>
          </a:bodyPr>
          <a:lstStyle/>
          <a:p>
            <a:pPr marL="82296" indent="0">
              <a:lnSpc>
                <a:spcPct val="120000"/>
              </a:lnSpc>
              <a:spcBef>
                <a:spcPts val="0"/>
              </a:spcBef>
              <a:buFont typeface="Wingdings" pitchFamily="2" charset="2"/>
              <a:buChar char="q"/>
            </a:pPr>
            <a:r>
              <a:rPr lang="ro-RO" sz="3800" dirty="0" smtClean="0">
                <a:latin typeface="+mj-lt"/>
                <a:cs typeface="Calibri" pitchFamily="34" charset="0"/>
              </a:rPr>
              <a:t>  </a:t>
            </a:r>
            <a:r>
              <a:rPr lang="en-GB" sz="4200" dirty="0" smtClean="0">
                <a:latin typeface="+mj-lt"/>
                <a:cs typeface="Calibri" pitchFamily="34" charset="0"/>
              </a:rPr>
              <a:t>Chapter 8 (Vol I) of the WCA 2020 is devoted to the description of themes and items for the census. The Programme encompasses 15 themes comprising 128 items.</a:t>
            </a:r>
          </a:p>
          <a:p>
            <a:pPr marL="82296" indent="0">
              <a:lnSpc>
                <a:spcPct val="120000"/>
              </a:lnSpc>
              <a:spcBef>
                <a:spcPts val="0"/>
              </a:spcBef>
              <a:buNone/>
            </a:pPr>
            <a:endParaRPr lang="en-GB" sz="4000" dirty="0">
              <a:latin typeface="+mj-lt"/>
              <a:cs typeface="Calibri" pitchFamily="34" charset="0"/>
            </a:endParaRPr>
          </a:p>
          <a:p>
            <a:pPr marL="82296" indent="0">
              <a:lnSpc>
                <a:spcPct val="120000"/>
              </a:lnSpc>
              <a:spcBef>
                <a:spcPts val="0"/>
              </a:spcBef>
              <a:buFont typeface="Wingdings" pitchFamily="2" charset="2"/>
              <a:buChar char="q"/>
            </a:pPr>
            <a:r>
              <a:rPr lang="ro-RO" sz="4000" dirty="0" smtClean="0">
                <a:latin typeface="+mj-lt"/>
                <a:cs typeface="Calibri" pitchFamily="34" charset="0"/>
              </a:rPr>
              <a:t>  </a:t>
            </a:r>
            <a:r>
              <a:rPr lang="en-GB" sz="4200" dirty="0" smtClean="0">
                <a:latin typeface="+mj-lt"/>
                <a:cs typeface="Calibri" pitchFamily="34" charset="0"/>
              </a:rPr>
              <a:t>In Theme 1, some items from Programmes previous to WCA 2010 were reintroduced: </a:t>
            </a:r>
          </a:p>
          <a:p>
            <a:pPr marL="722313" lvl="1" indent="-366713">
              <a:lnSpc>
                <a:spcPct val="120000"/>
              </a:lnSpc>
              <a:spcBef>
                <a:spcPts val="0"/>
              </a:spcBef>
              <a:buFont typeface="Arial" panose="020B0604020202020204" pitchFamily="34" charset="0"/>
              <a:buChar char="•"/>
            </a:pPr>
            <a:r>
              <a:rPr lang="en-GB" sz="3800" i="1" dirty="0">
                <a:latin typeface="+mj-lt"/>
                <a:cs typeface="Calibri" pitchFamily="34" charset="0"/>
              </a:rPr>
              <a:t>Respondent for the agricultural holding</a:t>
            </a:r>
          </a:p>
          <a:p>
            <a:pPr marL="722313" lvl="1" indent="-366713">
              <a:lnSpc>
                <a:spcPct val="120000"/>
              </a:lnSpc>
              <a:spcBef>
                <a:spcPts val="0"/>
              </a:spcBef>
              <a:buFont typeface="Arial" panose="020B0604020202020204" pitchFamily="34" charset="0"/>
              <a:buChar char="•"/>
            </a:pPr>
            <a:r>
              <a:rPr lang="en-GB" sz="3800" i="1" dirty="0">
                <a:latin typeface="+mj-lt"/>
                <a:cs typeface="Calibri" pitchFamily="34" charset="0"/>
              </a:rPr>
              <a:t>Presence of hired </a:t>
            </a:r>
            <a:r>
              <a:rPr lang="en-GB" sz="3800" i="1" dirty="0" smtClean="0">
                <a:latin typeface="+mj-lt"/>
                <a:cs typeface="Calibri" pitchFamily="34" charset="0"/>
              </a:rPr>
              <a:t>manager</a:t>
            </a:r>
          </a:p>
          <a:p>
            <a:pPr marL="722313" lvl="1" indent="-366713">
              <a:lnSpc>
                <a:spcPct val="120000"/>
              </a:lnSpc>
              <a:spcBef>
                <a:spcPts val="0"/>
              </a:spcBef>
              <a:buNone/>
            </a:pPr>
            <a:endParaRPr lang="en-GB" sz="3800" i="1" dirty="0" smtClean="0">
              <a:latin typeface="+mj-lt"/>
              <a:cs typeface="Calibri" pitchFamily="34" charset="0"/>
            </a:endParaRPr>
          </a:p>
          <a:p>
            <a:pPr marL="82296" lvl="1" indent="0">
              <a:lnSpc>
                <a:spcPct val="120000"/>
              </a:lnSpc>
              <a:spcBef>
                <a:spcPts val="0"/>
              </a:spcBef>
              <a:buSzPct val="80000"/>
              <a:buFont typeface="Wingdings" pitchFamily="2" charset="2"/>
              <a:buChar char="q"/>
            </a:pPr>
            <a:r>
              <a:rPr lang="ro-RO" sz="3800" dirty="0" smtClean="0">
                <a:latin typeface="+mj-lt"/>
                <a:cs typeface="Calibri" pitchFamily="34" charset="0"/>
              </a:rPr>
              <a:t>  </a:t>
            </a:r>
            <a:r>
              <a:rPr lang="en-GB" sz="4200" dirty="0" smtClean="0">
                <a:latin typeface="+mj-lt"/>
                <a:cs typeface="Calibri" pitchFamily="34" charset="0"/>
              </a:rPr>
              <a:t>Some </a:t>
            </a:r>
            <a:r>
              <a:rPr lang="en-GB" sz="4200" dirty="0">
                <a:latin typeface="+mj-lt"/>
                <a:cs typeface="Calibri" pitchFamily="34" charset="0"/>
              </a:rPr>
              <a:t>items are new </a:t>
            </a:r>
            <a:r>
              <a:rPr lang="en-GB" sz="4200" dirty="0" smtClean="0">
                <a:latin typeface="+mj-lt"/>
                <a:cs typeface="Calibri" pitchFamily="34" charset="0"/>
              </a:rPr>
              <a:t>:</a:t>
            </a:r>
            <a:endParaRPr lang="en-GB" sz="4200" dirty="0">
              <a:latin typeface="+mj-lt"/>
              <a:cs typeface="Calibri" pitchFamily="34" charset="0"/>
            </a:endParaRPr>
          </a:p>
          <a:p>
            <a:pPr marL="722313" lvl="1" indent="-366713">
              <a:lnSpc>
                <a:spcPct val="120000"/>
              </a:lnSpc>
              <a:spcBef>
                <a:spcPts val="0"/>
              </a:spcBef>
              <a:buFont typeface="Arial" panose="020B0604020202020204" pitchFamily="34" charset="0"/>
              <a:buChar char="•"/>
            </a:pPr>
            <a:r>
              <a:rPr lang="en-GB" sz="3800" i="1" dirty="0" smtClean="0">
                <a:latin typeface="+mj-lt"/>
                <a:cs typeface="Calibri" pitchFamily="34" charset="0"/>
              </a:rPr>
              <a:t>Proportion of income from holding’s agricultural production</a:t>
            </a:r>
          </a:p>
          <a:p>
            <a:pPr marL="722313" lvl="1" indent="-366713">
              <a:lnSpc>
                <a:spcPct val="120000"/>
              </a:lnSpc>
              <a:spcBef>
                <a:spcPts val="0"/>
              </a:spcBef>
              <a:buFont typeface="Arial" panose="020B0604020202020204" pitchFamily="34" charset="0"/>
              <a:buChar char="•"/>
            </a:pPr>
            <a:r>
              <a:rPr lang="en-GB" sz="3800" i="1" dirty="0" smtClean="0">
                <a:latin typeface="+mj-lt"/>
                <a:cs typeface="Calibri" pitchFamily="34" charset="0"/>
              </a:rPr>
              <a:t>Main agricultural activity of the holding</a:t>
            </a:r>
          </a:p>
          <a:p>
            <a:pPr marL="722313" lvl="1" indent="-366713">
              <a:lnSpc>
                <a:spcPct val="120000"/>
              </a:lnSpc>
              <a:spcBef>
                <a:spcPts val="0"/>
              </a:spcBef>
              <a:buFont typeface="Arial" panose="020B0604020202020204" pitchFamily="34" charset="0"/>
              <a:buChar char="•"/>
            </a:pPr>
            <a:r>
              <a:rPr lang="en-GB" sz="3800" i="1" dirty="0" smtClean="0">
                <a:latin typeface="+mj-lt"/>
                <a:cs typeface="Calibri" pitchFamily="34" charset="0"/>
              </a:rPr>
              <a:t>Sex of hired manager </a:t>
            </a:r>
          </a:p>
          <a:p>
            <a:pPr marL="722313" lvl="1" indent="-366713">
              <a:lnSpc>
                <a:spcPct val="120000"/>
              </a:lnSpc>
              <a:spcBef>
                <a:spcPts val="0"/>
              </a:spcBef>
              <a:buFont typeface="Arial" panose="020B0604020202020204" pitchFamily="34" charset="0"/>
              <a:buChar char="•"/>
            </a:pPr>
            <a:r>
              <a:rPr lang="en-GB" sz="3800" i="1" dirty="0" smtClean="0">
                <a:latin typeface="+mj-lt"/>
                <a:cs typeface="Calibri" pitchFamily="34" charset="0"/>
              </a:rPr>
              <a:t>Age </a:t>
            </a:r>
            <a:r>
              <a:rPr lang="en-GB" sz="3800" i="1" dirty="0">
                <a:latin typeface="+mj-lt"/>
                <a:cs typeface="Calibri" pitchFamily="34" charset="0"/>
              </a:rPr>
              <a:t>of hired manager </a:t>
            </a:r>
            <a:endParaRPr lang="en-GB" sz="3800" i="1" dirty="0" smtClean="0">
              <a:latin typeface="+mj-lt"/>
              <a:cs typeface="Calibri" pitchFamily="34" charset="0"/>
            </a:endParaRPr>
          </a:p>
        </p:txBody>
      </p:sp>
      <p:sp>
        <p:nvSpPr>
          <p:cNvPr id="4" name="Slide Number Placeholder 3"/>
          <p:cNvSpPr>
            <a:spLocks noGrp="1"/>
          </p:cNvSpPr>
          <p:nvPr>
            <p:ph type="sldNum" sz="quarter" idx="12"/>
          </p:nvPr>
        </p:nvSpPr>
        <p:spPr/>
        <p:txBody>
          <a:bodyPr/>
          <a:lstStyle/>
          <a:p>
            <a:fld id="{5E35DC0A-EA94-40A0-A120-FE49989A1ED5}" type="slidenum">
              <a:rPr lang="es-ES" smtClean="0"/>
              <a:pPr/>
              <a:t>3</a:t>
            </a:fld>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780" y="4967339"/>
            <a:ext cx="2857500" cy="160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5040560" cy="988514"/>
          </a:xfrm>
        </p:spPr>
        <p:txBody>
          <a:bodyPr>
            <a:normAutofit/>
          </a:bodyPr>
          <a:lstStyle/>
          <a:p>
            <a:r>
              <a:rPr lang="en-GB" sz="3300" b="1" dirty="0">
                <a:latin typeface="Calibri" pitchFamily="34" charset="0"/>
                <a:cs typeface="Calibri" pitchFamily="34" charset="0"/>
              </a:rPr>
              <a:t>Theme </a:t>
            </a:r>
            <a:r>
              <a:rPr lang="en-GB" sz="3300" b="1" dirty="0" smtClean="0">
                <a:latin typeface="Calibri" pitchFamily="34" charset="0"/>
                <a:cs typeface="Calibri" pitchFamily="34" charset="0"/>
              </a:rPr>
              <a:t>1: The list of items</a:t>
            </a:r>
            <a:endParaRPr lang="en-GB" sz="3300" dirty="0"/>
          </a:p>
        </p:txBody>
      </p:sp>
      <p:sp>
        <p:nvSpPr>
          <p:cNvPr id="3" name="Slide Number Placeholder 2"/>
          <p:cNvSpPr>
            <a:spLocks noGrp="1"/>
          </p:cNvSpPr>
          <p:nvPr>
            <p:ph type="sldNum" sz="quarter" idx="12"/>
          </p:nvPr>
        </p:nvSpPr>
        <p:spPr/>
        <p:txBody>
          <a:bodyPr/>
          <a:lstStyle/>
          <a:p>
            <a:fld id="{5E35DC0A-EA94-40A0-A120-FE49989A1ED5}" type="slidenum">
              <a:rPr lang="es-ES" smtClean="0"/>
              <a:pPr/>
              <a:t>4</a:t>
            </a:fld>
            <a:endParaRPr lang="es-ES"/>
          </a:p>
        </p:txBody>
      </p:sp>
      <p:graphicFrame>
        <p:nvGraphicFramePr>
          <p:cNvPr id="5" name="Table 4"/>
          <p:cNvGraphicFramePr>
            <a:graphicFrameLocks noGrp="1"/>
          </p:cNvGraphicFramePr>
          <p:nvPr>
            <p:extLst>
              <p:ext uri="{D42A27DB-BD31-4B8C-83A1-F6EECF244321}">
                <p14:modId xmlns:p14="http://schemas.microsoft.com/office/powerpoint/2010/main" val="4071865832"/>
              </p:ext>
            </p:extLst>
          </p:nvPr>
        </p:nvGraphicFramePr>
        <p:xfrm>
          <a:off x="1115616" y="1895840"/>
          <a:ext cx="7825344" cy="4701511"/>
        </p:xfrm>
        <a:graphic>
          <a:graphicData uri="http://schemas.openxmlformats.org/drawingml/2006/table">
            <a:tbl>
              <a:tblPr firstRow="1" firstCol="1" bandRow="1" bandCol="1">
                <a:tableStyleId>{5C22544A-7EE6-4342-B048-85BDC9FD1C3A}</a:tableStyleId>
              </a:tblPr>
              <a:tblGrid>
                <a:gridCol w="526707"/>
                <a:gridCol w="547691"/>
                <a:gridCol w="6750946"/>
              </a:tblGrid>
              <a:tr h="422274">
                <a:tc>
                  <a:txBody>
                    <a:bodyPr/>
                    <a:lstStyle/>
                    <a:p>
                      <a:pPr>
                        <a:lnSpc>
                          <a:spcPct val="115000"/>
                        </a:lnSpc>
                        <a:spcAft>
                          <a:spcPts val="0"/>
                        </a:spcAft>
                      </a:pPr>
                      <a:r>
                        <a:rPr lang="en-US" sz="1500" dirty="0">
                          <a:effectLst/>
                        </a:rPr>
                        <a:t>E F</a:t>
                      </a:r>
                      <a:endParaRPr lang="en-GB" sz="1500" dirty="0">
                        <a:effectLst/>
                        <a:latin typeface="Arial" panose="020B0604020202020204" pitchFamily="34" charset="0"/>
                        <a:ea typeface="PMingLiU" panose="02020500000000000000" pitchFamily="18" charset="-120"/>
                      </a:endParaRPr>
                    </a:p>
                  </a:txBody>
                  <a:tcPr marL="68580" marR="68580" marT="0" marB="0"/>
                </a:tc>
                <a:tc>
                  <a:txBody>
                    <a:bodyPr/>
                    <a:lstStyle/>
                    <a:p>
                      <a:pPr>
                        <a:lnSpc>
                          <a:spcPct val="115000"/>
                        </a:lnSpc>
                        <a:spcAft>
                          <a:spcPts val="0"/>
                        </a:spcAft>
                      </a:pPr>
                      <a:r>
                        <a:rPr lang="en-US" sz="1500">
                          <a:effectLst/>
                        </a:rPr>
                        <a:t>0101</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gn="just">
                        <a:lnSpc>
                          <a:spcPct val="115000"/>
                        </a:lnSpc>
                        <a:spcAft>
                          <a:spcPts val="0"/>
                        </a:spcAft>
                      </a:pPr>
                      <a:r>
                        <a:rPr lang="en-US" sz="1500" dirty="0">
                          <a:effectLst/>
                        </a:rPr>
                        <a:t>Identification and location of agricultural </a:t>
                      </a:r>
                      <a:r>
                        <a:rPr lang="en-US" sz="1500" dirty="0" smtClean="0">
                          <a:effectLst/>
                        </a:rPr>
                        <a:t>holding</a:t>
                      </a:r>
                      <a:endParaRPr lang="en-GB" sz="1500" dirty="0">
                        <a:effectLst/>
                        <a:latin typeface="Arial" panose="020B0604020202020204" pitchFamily="34" charset="0"/>
                        <a:ea typeface="PMingLiU" panose="02020500000000000000" pitchFamily="18" charset="-120"/>
                      </a:endParaRPr>
                    </a:p>
                  </a:txBody>
                  <a:tcPr marL="68580" marR="68580" marT="0" marB="0"/>
                </a:tc>
              </a:tr>
              <a:tr h="298097">
                <a:tc>
                  <a:txBody>
                    <a:bodyPr/>
                    <a:lstStyle/>
                    <a:p>
                      <a:pPr>
                        <a:lnSpc>
                          <a:spcPct val="115000"/>
                        </a:lnSpc>
                        <a:spcAft>
                          <a:spcPts val="0"/>
                        </a:spcAft>
                      </a:pPr>
                      <a:r>
                        <a:rPr lang="en-US" sz="1500">
                          <a:effectLst/>
                        </a:rPr>
                        <a:t>+</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nSpc>
                          <a:spcPct val="115000"/>
                        </a:lnSpc>
                        <a:spcAft>
                          <a:spcPts val="0"/>
                        </a:spcAft>
                      </a:pPr>
                      <a:r>
                        <a:rPr lang="en-US" sz="1500">
                          <a:effectLst/>
                        </a:rPr>
                        <a:t>0102</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gn="just">
                        <a:lnSpc>
                          <a:spcPct val="115000"/>
                        </a:lnSpc>
                        <a:spcAft>
                          <a:spcPts val="0"/>
                        </a:spcAft>
                      </a:pPr>
                      <a:r>
                        <a:rPr lang="en-US" sz="1500" dirty="0">
                          <a:effectLst/>
                        </a:rPr>
                        <a:t>Respondent for the agricultural </a:t>
                      </a:r>
                      <a:r>
                        <a:rPr lang="en-US" sz="1500" dirty="0" smtClean="0">
                          <a:effectLst/>
                        </a:rPr>
                        <a:t>holding</a:t>
                      </a:r>
                      <a:endParaRPr lang="en-GB" sz="1500" dirty="0">
                        <a:effectLst/>
                        <a:latin typeface="Arial" panose="020B0604020202020204" pitchFamily="34" charset="0"/>
                        <a:ea typeface="PMingLiU" panose="02020500000000000000" pitchFamily="18" charset="-120"/>
                      </a:endParaRPr>
                    </a:p>
                  </a:txBody>
                  <a:tcPr marL="68580" marR="68580" marT="0" marB="0"/>
                </a:tc>
              </a:tr>
              <a:tr h="298097">
                <a:tc>
                  <a:txBody>
                    <a:bodyPr/>
                    <a:lstStyle/>
                    <a:p>
                      <a:pPr>
                        <a:lnSpc>
                          <a:spcPct val="115000"/>
                        </a:lnSpc>
                        <a:spcAft>
                          <a:spcPts val="0"/>
                        </a:spcAft>
                      </a:pPr>
                      <a:r>
                        <a:rPr lang="en-US" sz="1500">
                          <a:effectLst/>
                        </a:rPr>
                        <a:t>E</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nSpc>
                          <a:spcPct val="115000"/>
                        </a:lnSpc>
                        <a:spcAft>
                          <a:spcPts val="0"/>
                        </a:spcAft>
                      </a:pPr>
                      <a:r>
                        <a:rPr lang="en-US" sz="1500">
                          <a:effectLst/>
                        </a:rPr>
                        <a:t>0103</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gn="just">
                        <a:lnSpc>
                          <a:spcPct val="115000"/>
                        </a:lnSpc>
                        <a:spcAft>
                          <a:spcPts val="0"/>
                        </a:spcAft>
                      </a:pPr>
                      <a:r>
                        <a:rPr lang="en-US" sz="1500" dirty="0">
                          <a:effectLst/>
                        </a:rPr>
                        <a:t>Legal status of agricultural holder (type of holder</a:t>
                      </a:r>
                      <a:r>
                        <a:rPr lang="en-US" sz="1500" dirty="0" smtClean="0">
                          <a:effectLst/>
                        </a:rPr>
                        <a:t>)</a:t>
                      </a:r>
                      <a:endParaRPr lang="en-GB" sz="1500" dirty="0">
                        <a:effectLst/>
                        <a:latin typeface="Arial" panose="020B0604020202020204" pitchFamily="34" charset="0"/>
                        <a:ea typeface="PMingLiU" panose="02020500000000000000" pitchFamily="18" charset="-120"/>
                      </a:endParaRPr>
                    </a:p>
                  </a:txBody>
                  <a:tcPr marL="68580" marR="68580" marT="0" marB="0"/>
                </a:tc>
              </a:tr>
              <a:tr h="320353">
                <a:tc>
                  <a:txBody>
                    <a:bodyPr/>
                    <a:lstStyle/>
                    <a:p>
                      <a:pPr>
                        <a:lnSpc>
                          <a:spcPct val="115000"/>
                        </a:lnSpc>
                        <a:spcAft>
                          <a:spcPts val="0"/>
                        </a:spcAft>
                      </a:pPr>
                      <a:r>
                        <a:rPr lang="en-US" sz="1500">
                          <a:effectLst/>
                        </a:rPr>
                        <a:t>E</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nSpc>
                          <a:spcPct val="115000"/>
                        </a:lnSpc>
                        <a:spcAft>
                          <a:spcPts val="0"/>
                        </a:spcAft>
                      </a:pPr>
                      <a:r>
                        <a:rPr lang="en-US" sz="1500" dirty="0">
                          <a:effectLst/>
                        </a:rPr>
                        <a:t>0104</a:t>
                      </a:r>
                      <a:endParaRPr lang="en-GB" sz="1500" dirty="0">
                        <a:effectLst/>
                        <a:latin typeface="Arial" panose="020B0604020202020204" pitchFamily="34" charset="0"/>
                        <a:ea typeface="PMingLiU" panose="02020500000000000000" pitchFamily="18" charset="-120"/>
                      </a:endParaRPr>
                    </a:p>
                  </a:txBody>
                  <a:tcPr marL="68580" marR="68580" marT="0" marB="0"/>
                </a:tc>
                <a:tc>
                  <a:txBody>
                    <a:bodyPr/>
                    <a:lstStyle/>
                    <a:p>
                      <a:pPr algn="just">
                        <a:lnSpc>
                          <a:spcPct val="115000"/>
                        </a:lnSpc>
                        <a:spcAft>
                          <a:spcPts val="0"/>
                        </a:spcAft>
                      </a:pPr>
                      <a:r>
                        <a:rPr lang="en-US" sz="1500" dirty="0">
                          <a:effectLst/>
                        </a:rPr>
                        <a:t>Sex of agricultural </a:t>
                      </a:r>
                      <a:r>
                        <a:rPr lang="en-US" sz="1500" dirty="0" smtClean="0">
                          <a:effectLst/>
                        </a:rPr>
                        <a:t>holder</a:t>
                      </a:r>
                      <a:endParaRPr lang="en-GB" sz="1500" dirty="0">
                        <a:effectLst/>
                        <a:latin typeface="Arial" panose="020B0604020202020204" pitchFamily="34" charset="0"/>
                        <a:ea typeface="PMingLiU" panose="02020500000000000000" pitchFamily="18" charset="-120"/>
                      </a:endParaRPr>
                    </a:p>
                  </a:txBody>
                  <a:tcPr marL="68580" marR="68580" marT="0" marB="0"/>
                </a:tc>
              </a:tr>
              <a:tr h="298097">
                <a:tc>
                  <a:txBody>
                    <a:bodyPr/>
                    <a:lstStyle/>
                    <a:p>
                      <a:pPr>
                        <a:lnSpc>
                          <a:spcPct val="115000"/>
                        </a:lnSpc>
                        <a:spcAft>
                          <a:spcPts val="0"/>
                        </a:spcAft>
                      </a:pPr>
                      <a:r>
                        <a:rPr lang="en-US" sz="1500">
                          <a:effectLst/>
                        </a:rPr>
                        <a:t>E</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nSpc>
                          <a:spcPct val="115000"/>
                        </a:lnSpc>
                        <a:spcAft>
                          <a:spcPts val="0"/>
                        </a:spcAft>
                      </a:pPr>
                      <a:r>
                        <a:rPr lang="en-US" sz="1500">
                          <a:effectLst/>
                        </a:rPr>
                        <a:t>0105</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gn="just">
                        <a:lnSpc>
                          <a:spcPct val="115000"/>
                        </a:lnSpc>
                        <a:spcAft>
                          <a:spcPts val="0"/>
                        </a:spcAft>
                      </a:pPr>
                      <a:r>
                        <a:rPr lang="en-US" sz="1500" dirty="0">
                          <a:effectLst/>
                        </a:rPr>
                        <a:t>Age of agricultural </a:t>
                      </a:r>
                      <a:r>
                        <a:rPr lang="en-US" sz="1500" dirty="0" smtClean="0">
                          <a:effectLst/>
                        </a:rPr>
                        <a:t>holder</a:t>
                      </a:r>
                      <a:endParaRPr lang="en-GB" sz="1500" dirty="0">
                        <a:effectLst/>
                        <a:latin typeface="Arial" panose="020B0604020202020204" pitchFamily="34" charset="0"/>
                        <a:ea typeface="PMingLiU" panose="02020500000000000000" pitchFamily="18" charset="-120"/>
                      </a:endParaRPr>
                    </a:p>
                  </a:txBody>
                  <a:tcPr marL="68580" marR="68580" marT="0" marB="0"/>
                </a:tc>
              </a:tr>
              <a:tr h="326605">
                <a:tc>
                  <a:txBody>
                    <a:bodyPr/>
                    <a:lstStyle/>
                    <a:p>
                      <a:pPr>
                        <a:lnSpc>
                          <a:spcPct val="115000"/>
                        </a:lnSpc>
                        <a:spcAft>
                          <a:spcPts val="0"/>
                        </a:spcAft>
                      </a:pPr>
                      <a:r>
                        <a:rPr lang="en-US" sz="1500">
                          <a:effectLst/>
                        </a:rPr>
                        <a:t> </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nSpc>
                          <a:spcPct val="115000"/>
                        </a:lnSpc>
                        <a:spcAft>
                          <a:spcPts val="0"/>
                        </a:spcAft>
                      </a:pPr>
                      <a:r>
                        <a:rPr lang="en-US" sz="1500">
                          <a:effectLst/>
                        </a:rPr>
                        <a:t>0106</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gn="just">
                        <a:lnSpc>
                          <a:spcPct val="115000"/>
                        </a:lnSpc>
                        <a:spcAft>
                          <a:spcPts val="0"/>
                        </a:spcAft>
                      </a:pPr>
                      <a:r>
                        <a:rPr lang="en-US" sz="1500" dirty="0">
                          <a:effectLst/>
                        </a:rPr>
                        <a:t>National/ethnic group of household head or agricultural </a:t>
                      </a:r>
                      <a:r>
                        <a:rPr lang="en-US" sz="1500" dirty="0" smtClean="0">
                          <a:effectLst/>
                        </a:rPr>
                        <a:t>holder</a:t>
                      </a:r>
                      <a:endParaRPr lang="en-GB" sz="1500" dirty="0">
                        <a:effectLst/>
                        <a:latin typeface="Arial" panose="020B0604020202020204" pitchFamily="34" charset="0"/>
                        <a:ea typeface="PMingLiU" panose="02020500000000000000" pitchFamily="18" charset="-120"/>
                      </a:endParaRPr>
                    </a:p>
                  </a:txBody>
                  <a:tcPr marL="68580" marR="68580" marT="0" marB="0"/>
                </a:tc>
              </a:tr>
              <a:tr h="359955">
                <a:tc>
                  <a:txBody>
                    <a:bodyPr/>
                    <a:lstStyle/>
                    <a:p>
                      <a:pPr>
                        <a:lnSpc>
                          <a:spcPct val="115000"/>
                        </a:lnSpc>
                        <a:spcAft>
                          <a:spcPts val="0"/>
                        </a:spcAft>
                      </a:pPr>
                      <a:r>
                        <a:rPr lang="en-US" sz="1500">
                          <a:effectLst/>
                        </a:rPr>
                        <a:t>E F</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nSpc>
                          <a:spcPct val="115000"/>
                        </a:lnSpc>
                        <a:spcAft>
                          <a:spcPts val="0"/>
                        </a:spcAft>
                      </a:pPr>
                      <a:r>
                        <a:rPr lang="en-US" sz="1500">
                          <a:effectLst/>
                        </a:rPr>
                        <a:t>0107</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gn="just">
                        <a:lnSpc>
                          <a:spcPct val="115000"/>
                        </a:lnSpc>
                        <a:spcAft>
                          <a:spcPts val="0"/>
                        </a:spcAft>
                      </a:pPr>
                      <a:r>
                        <a:rPr lang="en-US" sz="1500" dirty="0">
                          <a:effectLst/>
                        </a:rPr>
                        <a:t>Main purpose of production of the </a:t>
                      </a:r>
                      <a:r>
                        <a:rPr lang="en-US" sz="1500" dirty="0" smtClean="0">
                          <a:effectLst/>
                        </a:rPr>
                        <a:t>holding</a:t>
                      </a:r>
                      <a:endParaRPr lang="en-GB" sz="1500" dirty="0">
                        <a:effectLst/>
                        <a:latin typeface="Arial" panose="020B0604020202020204" pitchFamily="34" charset="0"/>
                        <a:ea typeface="PMingLiU" panose="02020500000000000000" pitchFamily="18" charset="-120"/>
                      </a:endParaRPr>
                    </a:p>
                  </a:txBody>
                  <a:tcPr marL="68580" marR="68580" marT="0" marB="0"/>
                </a:tc>
              </a:tr>
              <a:tr h="298097">
                <a:tc>
                  <a:txBody>
                    <a:bodyPr/>
                    <a:lstStyle/>
                    <a:p>
                      <a:pPr>
                        <a:lnSpc>
                          <a:spcPct val="115000"/>
                        </a:lnSpc>
                        <a:spcAft>
                          <a:spcPts val="0"/>
                        </a:spcAft>
                      </a:pPr>
                      <a:r>
                        <a:rPr lang="en-US" sz="1500">
                          <a:effectLst/>
                        </a:rPr>
                        <a:t>E F</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nSpc>
                          <a:spcPct val="115000"/>
                        </a:lnSpc>
                        <a:spcAft>
                          <a:spcPts val="0"/>
                        </a:spcAft>
                      </a:pPr>
                      <a:r>
                        <a:rPr lang="en-US" sz="1500">
                          <a:effectLst/>
                        </a:rPr>
                        <a:t>0108</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gn="just">
                        <a:lnSpc>
                          <a:spcPct val="115000"/>
                        </a:lnSpc>
                        <a:spcAft>
                          <a:spcPts val="0"/>
                        </a:spcAft>
                      </a:pPr>
                      <a:r>
                        <a:rPr lang="en-US" sz="1500" dirty="0">
                          <a:effectLst/>
                        </a:rPr>
                        <a:t>Other economic activities of the </a:t>
                      </a:r>
                      <a:r>
                        <a:rPr lang="en-US" sz="1500" dirty="0" smtClean="0">
                          <a:effectLst/>
                        </a:rPr>
                        <a:t>household</a:t>
                      </a:r>
                      <a:endParaRPr lang="en-GB" sz="1500" dirty="0">
                        <a:effectLst/>
                        <a:latin typeface="Arial" panose="020B0604020202020204" pitchFamily="34" charset="0"/>
                        <a:ea typeface="PMingLiU" panose="02020500000000000000" pitchFamily="18" charset="-120"/>
                      </a:endParaRPr>
                    </a:p>
                  </a:txBody>
                  <a:tcPr marL="68580" marR="68580" marT="0" marB="0"/>
                </a:tc>
              </a:tr>
              <a:tr h="596193">
                <a:tc>
                  <a:txBody>
                    <a:bodyPr/>
                    <a:lstStyle/>
                    <a:p>
                      <a:pPr>
                        <a:lnSpc>
                          <a:spcPct val="115000"/>
                        </a:lnSpc>
                        <a:spcAft>
                          <a:spcPts val="0"/>
                        </a:spcAft>
                      </a:pPr>
                      <a:r>
                        <a:rPr lang="en-US" sz="1500" dirty="0">
                          <a:effectLst/>
                        </a:rPr>
                        <a:t>+</a:t>
                      </a:r>
                      <a:endParaRPr lang="en-GB" sz="1500" dirty="0">
                        <a:effectLst/>
                      </a:endParaRPr>
                    </a:p>
                    <a:p>
                      <a:pPr>
                        <a:lnSpc>
                          <a:spcPct val="115000"/>
                        </a:lnSpc>
                        <a:spcAft>
                          <a:spcPts val="0"/>
                        </a:spcAft>
                      </a:pPr>
                      <a:r>
                        <a:rPr lang="en-US" sz="1500" dirty="0">
                          <a:effectLst/>
                        </a:rPr>
                        <a:t> </a:t>
                      </a:r>
                      <a:endParaRPr lang="en-GB" sz="1500" dirty="0">
                        <a:effectLst/>
                        <a:latin typeface="Arial" panose="020B0604020202020204" pitchFamily="34" charset="0"/>
                        <a:ea typeface="PMingLiU" panose="02020500000000000000" pitchFamily="18" charset="-120"/>
                      </a:endParaRPr>
                    </a:p>
                  </a:txBody>
                  <a:tcPr marL="68580" marR="68580" marT="0" marB="0"/>
                </a:tc>
                <a:tc>
                  <a:txBody>
                    <a:bodyPr/>
                    <a:lstStyle/>
                    <a:p>
                      <a:pPr>
                        <a:lnSpc>
                          <a:spcPct val="115000"/>
                        </a:lnSpc>
                        <a:spcAft>
                          <a:spcPts val="0"/>
                        </a:spcAft>
                      </a:pPr>
                      <a:r>
                        <a:rPr lang="en-US" sz="1500">
                          <a:effectLst/>
                        </a:rPr>
                        <a:t>0109</a:t>
                      </a:r>
                      <a:endParaRPr lang="en-GB" sz="1500">
                        <a:effectLst/>
                      </a:endParaRPr>
                    </a:p>
                    <a:p>
                      <a:pPr>
                        <a:lnSpc>
                          <a:spcPct val="115000"/>
                        </a:lnSpc>
                        <a:spcAft>
                          <a:spcPts val="0"/>
                        </a:spcAft>
                      </a:pPr>
                      <a:r>
                        <a:rPr lang="en-US" sz="1500">
                          <a:effectLst/>
                        </a:rPr>
                        <a:t> </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gn="just">
                        <a:lnSpc>
                          <a:spcPct val="115000"/>
                        </a:lnSpc>
                        <a:spcAft>
                          <a:spcPts val="0"/>
                        </a:spcAft>
                      </a:pPr>
                      <a:r>
                        <a:rPr lang="en-US" sz="1500" dirty="0">
                          <a:effectLst/>
                        </a:rPr>
                        <a:t>Proportion of income from holding’s agricultural production in household’s total </a:t>
                      </a:r>
                      <a:r>
                        <a:rPr lang="en-US" sz="1500" dirty="0" smtClean="0">
                          <a:effectLst/>
                        </a:rPr>
                        <a:t>income</a:t>
                      </a:r>
                      <a:endParaRPr lang="en-GB" sz="1500" dirty="0">
                        <a:effectLst/>
                        <a:latin typeface="Arial" panose="020B0604020202020204" pitchFamily="34" charset="0"/>
                        <a:ea typeface="PMingLiU" panose="02020500000000000000" pitchFamily="18" charset="-120"/>
                      </a:endParaRPr>
                    </a:p>
                  </a:txBody>
                  <a:tcPr marL="68580" marR="68580" marT="0" marB="0"/>
                </a:tc>
              </a:tr>
              <a:tr h="422274">
                <a:tc>
                  <a:txBody>
                    <a:bodyPr/>
                    <a:lstStyle/>
                    <a:p>
                      <a:pPr>
                        <a:lnSpc>
                          <a:spcPct val="115000"/>
                        </a:lnSpc>
                        <a:spcAft>
                          <a:spcPts val="0"/>
                        </a:spcAft>
                      </a:pPr>
                      <a:r>
                        <a:rPr lang="en-US" sz="1500">
                          <a:effectLst/>
                        </a:rPr>
                        <a:t>+</a:t>
                      </a:r>
                      <a:endParaRPr lang="en-GB" sz="1500">
                        <a:effectLst/>
                        <a:latin typeface="Arial" panose="020B0604020202020204" pitchFamily="34" charset="0"/>
                        <a:ea typeface="PMingLiU" panose="02020500000000000000" pitchFamily="18" charset="-120"/>
                      </a:endParaRPr>
                    </a:p>
                  </a:txBody>
                  <a:tcPr marL="68580" marR="68580" marT="0" marB="0" anchor="ctr"/>
                </a:tc>
                <a:tc>
                  <a:txBody>
                    <a:bodyPr/>
                    <a:lstStyle/>
                    <a:p>
                      <a:pPr>
                        <a:lnSpc>
                          <a:spcPct val="115000"/>
                        </a:lnSpc>
                        <a:spcAft>
                          <a:spcPts val="0"/>
                        </a:spcAft>
                      </a:pPr>
                      <a:r>
                        <a:rPr lang="en-US" sz="1500">
                          <a:effectLst/>
                        </a:rPr>
                        <a:t>0110</a:t>
                      </a:r>
                      <a:endParaRPr lang="en-GB" sz="1500">
                        <a:effectLst/>
                        <a:latin typeface="Arial" panose="020B0604020202020204" pitchFamily="34" charset="0"/>
                        <a:ea typeface="PMingLiU" panose="02020500000000000000" pitchFamily="18" charset="-120"/>
                      </a:endParaRPr>
                    </a:p>
                  </a:txBody>
                  <a:tcPr marL="68580" marR="68580" marT="0" marB="0" anchor="ctr"/>
                </a:tc>
                <a:tc>
                  <a:txBody>
                    <a:bodyPr/>
                    <a:lstStyle/>
                    <a:p>
                      <a:pPr algn="just">
                        <a:lnSpc>
                          <a:spcPct val="115000"/>
                        </a:lnSpc>
                        <a:spcAft>
                          <a:spcPts val="0"/>
                        </a:spcAft>
                      </a:pPr>
                      <a:r>
                        <a:rPr lang="en-US" sz="1500" dirty="0">
                          <a:effectLst/>
                        </a:rPr>
                        <a:t>Main agricultural activity of the </a:t>
                      </a:r>
                      <a:r>
                        <a:rPr lang="en-US" sz="1500" dirty="0" smtClean="0">
                          <a:effectLst/>
                        </a:rPr>
                        <a:t>holding</a:t>
                      </a:r>
                      <a:endParaRPr lang="en-GB" sz="1500" dirty="0">
                        <a:effectLst/>
                        <a:latin typeface="Arial" panose="020B0604020202020204" pitchFamily="34" charset="0"/>
                        <a:ea typeface="PMingLiU" panose="02020500000000000000" pitchFamily="18" charset="-120"/>
                      </a:endParaRPr>
                    </a:p>
                  </a:txBody>
                  <a:tcPr marL="68580" marR="68580" marT="0" marB="0" anchor="ctr"/>
                </a:tc>
              </a:tr>
              <a:tr h="312590">
                <a:tc>
                  <a:txBody>
                    <a:bodyPr/>
                    <a:lstStyle/>
                    <a:p>
                      <a:pPr>
                        <a:lnSpc>
                          <a:spcPct val="115000"/>
                        </a:lnSpc>
                        <a:spcAft>
                          <a:spcPts val="0"/>
                        </a:spcAft>
                      </a:pPr>
                      <a:r>
                        <a:rPr lang="en-US" sz="1500">
                          <a:effectLst/>
                        </a:rPr>
                        <a:t>+</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nSpc>
                          <a:spcPct val="115000"/>
                        </a:lnSpc>
                        <a:spcAft>
                          <a:spcPts val="0"/>
                        </a:spcAft>
                      </a:pPr>
                      <a:r>
                        <a:rPr lang="en-US" sz="1500">
                          <a:effectLst/>
                        </a:rPr>
                        <a:t>0111</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gn="just">
                        <a:lnSpc>
                          <a:spcPct val="115000"/>
                        </a:lnSpc>
                        <a:spcAft>
                          <a:spcPts val="0"/>
                        </a:spcAft>
                      </a:pPr>
                      <a:r>
                        <a:rPr lang="en-US" sz="1500" dirty="0">
                          <a:effectLst/>
                        </a:rPr>
                        <a:t>Presence of hired manager of the agricultural </a:t>
                      </a:r>
                      <a:r>
                        <a:rPr lang="en-US" sz="1500" dirty="0" smtClean="0">
                          <a:effectLst/>
                        </a:rPr>
                        <a:t>holding</a:t>
                      </a:r>
                      <a:endParaRPr lang="en-GB" sz="1500" dirty="0">
                        <a:effectLst/>
                        <a:latin typeface="Arial" panose="020B0604020202020204" pitchFamily="34" charset="0"/>
                        <a:ea typeface="PMingLiU" panose="02020500000000000000" pitchFamily="18" charset="-120"/>
                      </a:endParaRPr>
                    </a:p>
                  </a:txBody>
                  <a:tcPr marL="68580" marR="68580" marT="0" marB="0"/>
                </a:tc>
              </a:tr>
              <a:tr h="326605">
                <a:tc>
                  <a:txBody>
                    <a:bodyPr/>
                    <a:lstStyle/>
                    <a:p>
                      <a:pPr>
                        <a:lnSpc>
                          <a:spcPct val="115000"/>
                        </a:lnSpc>
                        <a:spcAft>
                          <a:spcPts val="0"/>
                        </a:spcAft>
                      </a:pPr>
                      <a:r>
                        <a:rPr lang="en-US" sz="1500">
                          <a:effectLst/>
                        </a:rPr>
                        <a:t>+</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nSpc>
                          <a:spcPct val="115000"/>
                        </a:lnSpc>
                        <a:spcAft>
                          <a:spcPts val="0"/>
                        </a:spcAft>
                      </a:pPr>
                      <a:r>
                        <a:rPr lang="en-US" sz="1500">
                          <a:effectLst/>
                        </a:rPr>
                        <a:t>0112</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gn="just">
                        <a:lnSpc>
                          <a:spcPct val="115000"/>
                        </a:lnSpc>
                        <a:spcAft>
                          <a:spcPts val="0"/>
                        </a:spcAft>
                      </a:pPr>
                      <a:r>
                        <a:rPr lang="en-US" sz="1500" dirty="0">
                          <a:effectLst/>
                        </a:rPr>
                        <a:t>Sex of hired manager of the agricultural </a:t>
                      </a:r>
                      <a:r>
                        <a:rPr lang="en-US" sz="1500" dirty="0" smtClean="0">
                          <a:effectLst/>
                        </a:rPr>
                        <a:t>holding</a:t>
                      </a:r>
                      <a:endParaRPr lang="en-GB" sz="1500" dirty="0">
                        <a:effectLst/>
                        <a:latin typeface="Arial" panose="020B0604020202020204" pitchFamily="34" charset="0"/>
                        <a:ea typeface="PMingLiU" panose="02020500000000000000" pitchFamily="18" charset="-120"/>
                      </a:endParaRPr>
                    </a:p>
                  </a:txBody>
                  <a:tcPr marL="68580" marR="68580" marT="0" marB="0"/>
                </a:tc>
              </a:tr>
              <a:tr h="422274">
                <a:tc>
                  <a:txBody>
                    <a:bodyPr/>
                    <a:lstStyle/>
                    <a:p>
                      <a:pPr>
                        <a:lnSpc>
                          <a:spcPct val="115000"/>
                        </a:lnSpc>
                        <a:spcAft>
                          <a:spcPts val="0"/>
                        </a:spcAft>
                      </a:pPr>
                      <a:r>
                        <a:rPr lang="en-US" sz="1500">
                          <a:effectLst/>
                        </a:rPr>
                        <a:t>+</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nSpc>
                          <a:spcPct val="115000"/>
                        </a:lnSpc>
                        <a:spcAft>
                          <a:spcPts val="0"/>
                        </a:spcAft>
                      </a:pPr>
                      <a:r>
                        <a:rPr lang="en-US" sz="1500">
                          <a:effectLst/>
                        </a:rPr>
                        <a:t>0113</a:t>
                      </a:r>
                      <a:endParaRPr lang="en-GB" sz="1500">
                        <a:effectLst/>
                        <a:latin typeface="Arial" panose="020B0604020202020204" pitchFamily="34" charset="0"/>
                        <a:ea typeface="PMingLiU" panose="02020500000000000000" pitchFamily="18" charset="-120"/>
                      </a:endParaRPr>
                    </a:p>
                  </a:txBody>
                  <a:tcPr marL="68580" marR="68580" marT="0" marB="0"/>
                </a:tc>
                <a:tc>
                  <a:txBody>
                    <a:bodyPr/>
                    <a:lstStyle/>
                    <a:p>
                      <a:pPr algn="just">
                        <a:lnSpc>
                          <a:spcPct val="115000"/>
                        </a:lnSpc>
                        <a:spcAft>
                          <a:spcPts val="0"/>
                        </a:spcAft>
                      </a:pPr>
                      <a:r>
                        <a:rPr lang="en-US" sz="1500" dirty="0">
                          <a:effectLst/>
                        </a:rPr>
                        <a:t>Age of hired manager of the agricultural </a:t>
                      </a:r>
                      <a:r>
                        <a:rPr lang="en-US" sz="1500" dirty="0" smtClean="0">
                          <a:effectLst/>
                        </a:rPr>
                        <a:t>holding</a:t>
                      </a:r>
                      <a:endParaRPr lang="en-GB" sz="1500" dirty="0">
                        <a:effectLst/>
                        <a:latin typeface="Arial" panose="020B0604020202020204" pitchFamily="34" charset="0"/>
                        <a:ea typeface="PMingLiU" panose="02020500000000000000" pitchFamily="18" charset="-120"/>
                      </a:endParaRPr>
                    </a:p>
                  </a:txBody>
                  <a:tcPr marL="68580" marR="68580" marT="0" marB="0"/>
                </a:tc>
              </a:tr>
            </a:tbl>
          </a:graphicData>
        </a:graphic>
      </p:graphicFrame>
    </p:spTree>
    <p:extLst>
      <p:ext uri="{BB962C8B-B14F-4D97-AF65-F5344CB8AC3E}">
        <p14:creationId xmlns:p14="http://schemas.microsoft.com/office/powerpoint/2010/main" val="2171495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764704"/>
            <a:ext cx="7875878" cy="1080120"/>
          </a:xfrm>
        </p:spPr>
        <p:txBody>
          <a:bodyPr anchor="t">
            <a:noAutofit/>
          </a:bodyPr>
          <a:lstStyle/>
          <a:p>
            <a:r>
              <a:rPr lang="en-GB" sz="3600" b="1" dirty="0" smtClean="0">
                <a:latin typeface="Calibri" pitchFamily="34" charset="0"/>
                <a:cs typeface="Calibri" pitchFamily="34" charset="0"/>
              </a:rPr>
              <a:t>Item 0101: Identification and location </a:t>
            </a:r>
            <a:r>
              <a:rPr lang="en-US" sz="3600" b="1" dirty="0" smtClean="0">
                <a:latin typeface="Calibri" pitchFamily="34" charset="0"/>
                <a:cs typeface="Calibri" pitchFamily="34" charset="0"/>
              </a:rPr>
              <a:t>of agricultural holding </a:t>
            </a:r>
            <a:r>
              <a:rPr lang="en-GB" sz="3600" b="1" dirty="0" smtClean="0">
                <a:latin typeface="Calibri" pitchFamily="34" charset="0"/>
                <a:cs typeface="Calibri" pitchFamily="34" charset="0"/>
              </a:rPr>
              <a:t> </a:t>
            </a:r>
            <a:r>
              <a:rPr lang="en-GB" sz="3600" b="1" dirty="0" smtClean="0"/>
              <a:t/>
            </a:r>
            <a:br>
              <a:rPr lang="en-GB" sz="3600" b="1" dirty="0" smtClean="0"/>
            </a:br>
            <a:endParaRPr lang="en-GB" sz="3600" b="1" dirty="0"/>
          </a:p>
        </p:txBody>
      </p:sp>
      <p:sp>
        <p:nvSpPr>
          <p:cNvPr id="3" name="2 Marcador de contenido"/>
          <p:cNvSpPr>
            <a:spLocks noGrp="1"/>
          </p:cNvSpPr>
          <p:nvPr>
            <p:ph idx="1"/>
          </p:nvPr>
        </p:nvSpPr>
        <p:spPr>
          <a:xfrm>
            <a:off x="935596" y="2132856"/>
            <a:ext cx="6588732" cy="4437112"/>
          </a:xfrm>
        </p:spPr>
        <p:txBody>
          <a:bodyPr>
            <a:noAutofit/>
          </a:bodyPr>
          <a:lstStyle/>
          <a:p>
            <a:pPr marL="82296" indent="0">
              <a:lnSpc>
                <a:spcPct val="100000"/>
              </a:lnSpc>
              <a:buNone/>
            </a:pPr>
            <a:r>
              <a:rPr lang="en-GB" sz="2000" b="1" dirty="0" smtClean="0">
                <a:solidFill>
                  <a:srgbClr val="0070C0"/>
                </a:solidFill>
                <a:latin typeface="+mj-lt"/>
                <a:cs typeface="Calibri" pitchFamily="34" charset="0"/>
              </a:rPr>
              <a:t>Type</a:t>
            </a:r>
            <a:r>
              <a:rPr lang="en-GB" sz="2000" dirty="0" smtClean="0">
                <a:latin typeface="+mj-lt"/>
                <a:cs typeface="Calibri" pitchFamily="34" charset="0"/>
              </a:rPr>
              <a:t>: essential and a frame item.</a:t>
            </a:r>
          </a:p>
          <a:p>
            <a:pPr marL="82296" indent="0">
              <a:lnSpc>
                <a:spcPct val="100000"/>
              </a:lnSpc>
              <a:buNone/>
            </a:pPr>
            <a:r>
              <a:rPr lang="en-GB" sz="2000" b="1" dirty="0" smtClean="0">
                <a:solidFill>
                  <a:srgbClr val="0070C0"/>
                </a:solidFill>
                <a:latin typeface="+mj-lt"/>
                <a:cs typeface="Calibri" pitchFamily="34" charset="0"/>
              </a:rPr>
              <a:t>Reference period</a:t>
            </a:r>
            <a:r>
              <a:rPr lang="en-GB" sz="2000" dirty="0" smtClean="0">
                <a:latin typeface="+mj-lt"/>
                <a:cs typeface="Calibri" pitchFamily="34" charset="0"/>
              </a:rPr>
              <a:t>: census reference day.</a:t>
            </a:r>
          </a:p>
          <a:p>
            <a:pPr marL="82296" indent="0">
              <a:lnSpc>
                <a:spcPct val="100000"/>
              </a:lnSpc>
              <a:buNone/>
            </a:pPr>
            <a:r>
              <a:rPr lang="en-GB" sz="2000" b="1" dirty="0" smtClean="0">
                <a:solidFill>
                  <a:srgbClr val="0070C0"/>
                </a:solidFill>
                <a:latin typeface="+mj-lt"/>
                <a:cs typeface="Calibri" pitchFamily="34" charset="0"/>
              </a:rPr>
              <a:t>Identification:</a:t>
            </a:r>
            <a:r>
              <a:rPr lang="en-GB" sz="2000" dirty="0" smtClean="0">
                <a:latin typeface="+mj-lt"/>
              </a:rPr>
              <a:t> usually </a:t>
            </a:r>
            <a:r>
              <a:rPr lang="en-GB" sz="2000" dirty="0">
                <a:latin typeface="+mj-lt"/>
              </a:rPr>
              <a:t>includes holding’s name, holder’s name, holder’s address and other contact information </a:t>
            </a:r>
            <a:endParaRPr lang="en-GB" sz="2000" dirty="0" smtClean="0">
              <a:latin typeface="+mj-lt"/>
            </a:endParaRPr>
          </a:p>
          <a:p>
            <a:pPr marL="82296" indent="0">
              <a:lnSpc>
                <a:spcPct val="100000"/>
              </a:lnSpc>
              <a:buNone/>
            </a:pPr>
            <a:r>
              <a:rPr lang="en-GB" sz="2000" b="1" dirty="0" smtClean="0">
                <a:solidFill>
                  <a:srgbClr val="0070C0"/>
                </a:solidFill>
                <a:latin typeface="+mj-lt"/>
                <a:cs typeface="Calibri" pitchFamily="34" charset="0"/>
              </a:rPr>
              <a:t>Location</a:t>
            </a:r>
            <a:r>
              <a:rPr lang="en-GB" sz="2000" dirty="0" smtClean="0">
                <a:latin typeface="+mj-lt"/>
                <a:cs typeface="Calibri" pitchFamily="34" charset="0"/>
              </a:rPr>
              <a:t>: usually is the place where all, or most, of the agricultural production occurs (where </a:t>
            </a:r>
            <a:r>
              <a:rPr lang="en-GB" sz="2000" dirty="0">
                <a:latin typeface="+mj-lt"/>
              </a:rPr>
              <a:t>administrative or farm buildings </a:t>
            </a:r>
            <a:r>
              <a:rPr lang="en-GB" sz="2000" dirty="0" smtClean="0">
                <a:latin typeface="+mj-lt"/>
                <a:cs typeface="Calibri" pitchFamily="34" charset="0"/>
              </a:rPr>
              <a:t> and agricultural machinery are located or, alternatively, where the majority of land is located)</a:t>
            </a:r>
          </a:p>
          <a:p>
            <a:pPr marL="82296" indent="0">
              <a:lnSpc>
                <a:spcPct val="100000"/>
              </a:lnSpc>
              <a:buNone/>
            </a:pPr>
            <a:r>
              <a:rPr lang="en-GB" sz="2000" b="1" dirty="0" smtClean="0">
                <a:solidFill>
                  <a:srgbClr val="0070C0"/>
                </a:solidFill>
                <a:latin typeface="+mj-lt"/>
                <a:cs typeface="Calibri" pitchFamily="34" charset="0"/>
              </a:rPr>
              <a:t>How identify the location? </a:t>
            </a:r>
            <a:r>
              <a:rPr lang="en-GB" sz="2000" dirty="0" smtClean="0">
                <a:latin typeface="+mj-lt"/>
                <a:cs typeface="Calibri" pitchFamily="34" charset="0"/>
              </a:rPr>
              <a:t>Normally </a:t>
            </a:r>
            <a:r>
              <a:rPr lang="en-GB" sz="2000" dirty="0">
                <a:latin typeface="+mj-lt"/>
              </a:rPr>
              <a:t>through </a:t>
            </a:r>
            <a:r>
              <a:rPr lang="en-GB" sz="2000" dirty="0" smtClean="0">
                <a:latin typeface="+mj-lt"/>
                <a:cs typeface="Calibri" pitchFamily="34" charset="0"/>
              </a:rPr>
              <a:t>a geographic coding system (</a:t>
            </a:r>
            <a:r>
              <a:rPr lang="en-GB" sz="2000" dirty="0" smtClean="0">
                <a:latin typeface="+mj-lt"/>
              </a:rPr>
              <a:t>based </a:t>
            </a:r>
            <a:r>
              <a:rPr lang="en-GB" sz="2000" dirty="0">
                <a:latin typeface="+mj-lt"/>
              </a:rPr>
              <a:t>on the administrative structure of the </a:t>
            </a:r>
            <a:r>
              <a:rPr lang="en-GB" sz="2000" dirty="0" smtClean="0">
                <a:latin typeface="+mj-lt"/>
              </a:rPr>
              <a:t>country; use </a:t>
            </a:r>
            <a:r>
              <a:rPr lang="en-GB" sz="2000" dirty="0">
                <a:latin typeface="+mj-lt"/>
              </a:rPr>
              <a:t>of GPS or </a:t>
            </a:r>
            <a:r>
              <a:rPr lang="en-GB" sz="2000" dirty="0" smtClean="0">
                <a:latin typeface="+mj-lt"/>
              </a:rPr>
              <a:t>cadastral maps)</a:t>
            </a:r>
          </a:p>
          <a:p>
            <a:pPr marL="82296" indent="0">
              <a:lnSpc>
                <a:spcPct val="100000"/>
              </a:lnSpc>
              <a:buNone/>
            </a:pPr>
            <a:r>
              <a:rPr lang="en-GB" sz="2000" b="1" dirty="0">
                <a:solidFill>
                  <a:srgbClr val="0070C0"/>
                </a:solidFill>
                <a:latin typeface="+mj-lt"/>
                <a:cs typeface="Calibri" pitchFamily="34" charset="0"/>
              </a:rPr>
              <a:t>Note</a:t>
            </a:r>
            <a:r>
              <a:rPr lang="en-GB" sz="2000" dirty="0" smtClean="0">
                <a:latin typeface="+mj-lt"/>
              </a:rPr>
              <a:t>: holding’s </a:t>
            </a:r>
            <a:r>
              <a:rPr lang="en-GB" sz="2000" dirty="0">
                <a:latin typeface="+mj-lt"/>
              </a:rPr>
              <a:t>location may be different from the holder’s </a:t>
            </a:r>
            <a:r>
              <a:rPr lang="en-GB" sz="2000" dirty="0" smtClean="0">
                <a:latin typeface="+mj-lt"/>
              </a:rPr>
              <a:t>address</a:t>
            </a:r>
            <a:r>
              <a:rPr lang="ro-RO" sz="2000" dirty="0" smtClean="0">
                <a:latin typeface="+mj-lt"/>
              </a:rPr>
              <a:t>.</a:t>
            </a:r>
          </a:p>
          <a:p>
            <a:pPr marL="82296" indent="0">
              <a:lnSpc>
                <a:spcPct val="100000"/>
              </a:lnSpc>
              <a:buNone/>
            </a:pPr>
            <a:endParaRPr lang="ro-RO" sz="1800" dirty="0" smtClean="0">
              <a:latin typeface="+mj-lt"/>
            </a:endParaRPr>
          </a:p>
          <a:p>
            <a:pPr marL="82296" indent="0">
              <a:lnSpc>
                <a:spcPct val="100000"/>
              </a:lnSpc>
              <a:buNone/>
            </a:pPr>
            <a:endParaRPr lang="en-GB" sz="1800" dirty="0">
              <a:latin typeface="+mj-lt"/>
              <a:cs typeface="Calibri" pitchFamily="34" charset="0"/>
            </a:endParaRPr>
          </a:p>
        </p:txBody>
      </p:sp>
      <p:sp>
        <p:nvSpPr>
          <p:cNvPr id="4" name="Slide Number Placeholder 3"/>
          <p:cNvSpPr>
            <a:spLocks noGrp="1"/>
          </p:cNvSpPr>
          <p:nvPr>
            <p:ph type="sldNum" sz="quarter" idx="12"/>
          </p:nvPr>
        </p:nvSpPr>
        <p:spPr/>
        <p:txBody>
          <a:bodyPr/>
          <a:lstStyle/>
          <a:p>
            <a:fld id="{5E35DC0A-EA94-40A0-A120-FE49989A1ED5}" type="slidenum">
              <a:rPr lang="es-ES" smtClean="0"/>
              <a:pPr/>
              <a:t>5</a:t>
            </a:fld>
            <a:endParaRPr lang="es-E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7138" y="1772816"/>
            <a:ext cx="2218556" cy="22185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7933238" cy="943564"/>
          </a:xfrm>
        </p:spPr>
        <p:txBody>
          <a:bodyPr>
            <a:noAutofit/>
          </a:bodyPr>
          <a:lstStyle/>
          <a:p>
            <a:r>
              <a:rPr lang="en-GB" sz="3600" b="1" dirty="0">
                <a:latin typeface="Calibri" pitchFamily="34" charset="0"/>
                <a:cs typeface="Calibri" pitchFamily="34" charset="0"/>
              </a:rPr>
              <a:t>Item 0101: Identification and location </a:t>
            </a:r>
            <a:r>
              <a:rPr lang="en-US" sz="3600" b="1" dirty="0">
                <a:latin typeface="Calibri" pitchFamily="34" charset="0"/>
                <a:cs typeface="Calibri" pitchFamily="34" charset="0"/>
              </a:rPr>
              <a:t>of agricultural </a:t>
            </a:r>
            <a:r>
              <a:rPr lang="en-US" sz="3600" b="1" dirty="0" smtClean="0">
                <a:latin typeface="Calibri" pitchFamily="34" charset="0"/>
                <a:cs typeface="Calibri" pitchFamily="34" charset="0"/>
              </a:rPr>
              <a:t>holding </a:t>
            </a:r>
            <a:r>
              <a:rPr lang="en-US" sz="3600" b="1" dirty="0">
                <a:latin typeface="Calibri" pitchFamily="34" charset="0"/>
                <a:cs typeface="Calibri" pitchFamily="34" charset="0"/>
              </a:rPr>
              <a:t>(</a:t>
            </a:r>
            <a:r>
              <a:rPr lang="en-US" sz="3600" dirty="0" err="1" smtClean="0">
                <a:latin typeface="Calibri" pitchFamily="34" charset="0"/>
                <a:cs typeface="Calibri" pitchFamily="34" charset="0"/>
              </a:rPr>
              <a:t>contd</a:t>
            </a:r>
            <a:r>
              <a:rPr lang="en-US" sz="3600" b="1" dirty="0" smtClean="0">
                <a:latin typeface="Calibri" pitchFamily="34" charset="0"/>
                <a:cs typeface="Calibri" pitchFamily="34" charset="0"/>
              </a:rPr>
              <a:t>)</a:t>
            </a:r>
            <a:endParaRPr lang="en-GB" sz="3600" b="1" dirty="0">
              <a:latin typeface="Calibri" pitchFamily="34" charset="0"/>
              <a:cs typeface="Calibri" pitchFamily="34" charset="0"/>
            </a:endParaRPr>
          </a:p>
        </p:txBody>
      </p:sp>
      <p:sp>
        <p:nvSpPr>
          <p:cNvPr id="3" name="2 Marcador de contenido"/>
          <p:cNvSpPr>
            <a:spLocks noGrp="1"/>
          </p:cNvSpPr>
          <p:nvPr>
            <p:ph idx="1"/>
          </p:nvPr>
        </p:nvSpPr>
        <p:spPr>
          <a:xfrm>
            <a:off x="909010" y="1852284"/>
            <a:ext cx="6543310" cy="5005716"/>
          </a:xfrm>
        </p:spPr>
        <p:txBody>
          <a:bodyPr>
            <a:normAutofit fontScale="92500" lnSpcReduction="20000"/>
          </a:bodyPr>
          <a:lstStyle/>
          <a:p>
            <a:pPr marL="180000" indent="0">
              <a:lnSpc>
                <a:spcPct val="120000"/>
              </a:lnSpc>
              <a:spcBef>
                <a:spcPts val="600"/>
              </a:spcBef>
              <a:spcAft>
                <a:spcPts val="600"/>
              </a:spcAft>
              <a:buFont typeface="Wingdings" pitchFamily="2" charset="2"/>
              <a:buChar char="q"/>
            </a:pPr>
            <a:r>
              <a:rPr lang="ro-RO" sz="2000" dirty="0" smtClean="0">
                <a:latin typeface="+mj-lt"/>
                <a:cs typeface="Calibri" pitchFamily="34" charset="0"/>
              </a:rPr>
              <a:t> </a:t>
            </a:r>
            <a:r>
              <a:rPr lang="en-GB" sz="2000" dirty="0" smtClean="0">
                <a:latin typeface="+mj-lt"/>
                <a:cs typeface="Calibri" pitchFamily="34" charset="0"/>
              </a:rPr>
              <a:t>Holdings covered by the agricultural census need to be identified for several reasons: </a:t>
            </a:r>
          </a:p>
          <a:p>
            <a:pPr marL="452438" indent="-95250">
              <a:lnSpc>
                <a:spcPct val="120000"/>
              </a:lnSpc>
              <a:spcBef>
                <a:spcPts val="0"/>
              </a:spcBef>
              <a:buFont typeface="Arial" pitchFamily="34" charset="0"/>
              <a:buChar char="•"/>
            </a:pPr>
            <a:r>
              <a:rPr lang="en-GB" sz="1900" i="1" dirty="0" smtClean="0">
                <a:latin typeface="+mj-lt"/>
                <a:cs typeface="Calibri" pitchFamily="34" charset="0"/>
              </a:rPr>
              <a:t>coverage checking, </a:t>
            </a:r>
          </a:p>
          <a:p>
            <a:pPr marL="452438" indent="-95250">
              <a:lnSpc>
                <a:spcPct val="120000"/>
              </a:lnSpc>
              <a:spcBef>
                <a:spcPts val="0"/>
              </a:spcBef>
              <a:buFont typeface="Arial" pitchFamily="34" charset="0"/>
              <a:buChar char="•"/>
            </a:pPr>
            <a:r>
              <a:rPr lang="en-GB" sz="1900" i="1" dirty="0" smtClean="0">
                <a:latin typeface="+mj-lt"/>
                <a:cs typeface="Calibri" pitchFamily="34" charset="0"/>
              </a:rPr>
              <a:t>links with the population and other censuses and surveys,</a:t>
            </a:r>
          </a:p>
          <a:p>
            <a:pPr marL="452438" indent="-95250">
              <a:lnSpc>
                <a:spcPct val="120000"/>
              </a:lnSpc>
              <a:spcBef>
                <a:spcPts val="0"/>
              </a:spcBef>
              <a:buFont typeface="Arial" pitchFamily="34" charset="0"/>
              <a:buChar char="•"/>
            </a:pPr>
            <a:r>
              <a:rPr lang="en-GB" sz="1900" i="1" dirty="0" smtClean="0">
                <a:latin typeface="+mj-lt"/>
                <a:cs typeface="Calibri" pitchFamily="34" charset="0"/>
              </a:rPr>
              <a:t> link with other sources, </a:t>
            </a:r>
          </a:p>
          <a:p>
            <a:pPr marL="452438" indent="-95250">
              <a:lnSpc>
                <a:spcPct val="120000"/>
              </a:lnSpc>
              <a:spcBef>
                <a:spcPts val="0"/>
              </a:spcBef>
              <a:buFont typeface="Arial" pitchFamily="34" charset="0"/>
              <a:buChar char="•"/>
            </a:pPr>
            <a:r>
              <a:rPr lang="en-GB" sz="1900" i="1" dirty="0" smtClean="0">
                <a:latin typeface="+mj-lt"/>
                <a:cs typeface="Calibri" pitchFamily="34" charset="0"/>
              </a:rPr>
              <a:t>the list of holdings constitute an important component of every sampling frame of the on-going system of agricultural surveys and in many cases, such list is the first step for building (or updating) a farm register.</a:t>
            </a:r>
          </a:p>
          <a:p>
            <a:pPr marL="180000" indent="0">
              <a:lnSpc>
                <a:spcPct val="120000"/>
              </a:lnSpc>
              <a:spcAft>
                <a:spcPts val="600"/>
              </a:spcAft>
              <a:buFont typeface="Wingdings" pitchFamily="2" charset="2"/>
              <a:buChar char="q"/>
            </a:pPr>
            <a:r>
              <a:rPr lang="ro-RO" sz="2000" dirty="0" smtClean="0">
                <a:latin typeface="+mj-lt"/>
              </a:rPr>
              <a:t> </a:t>
            </a:r>
            <a:r>
              <a:rPr lang="en-GB" sz="2000" dirty="0" smtClean="0">
                <a:latin typeface="+mj-lt"/>
              </a:rPr>
              <a:t>The </a:t>
            </a:r>
            <a:r>
              <a:rPr lang="en-GB" sz="2000" dirty="0">
                <a:latin typeface="+mj-lt"/>
              </a:rPr>
              <a:t>location of the agricultural holding is needed to assign </a:t>
            </a:r>
            <a:r>
              <a:rPr lang="en-GB" sz="2000" dirty="0" smtClean="0">
                <a:latin typeface="+mj-lt"/>
              </a:rPr>
              <a:t>them </a:t>
            </a:r>
            <a:r>
              <a:rPr lang="en-GB" sz="2000" dirty="0">
                <a:latin typeface="+mj-lt"/>
              </a:rPr>
              <a:t>to administrative units or agro-ecological zones, which are key classification items in the tabulation of agricultural census </a:t>
            </a:r>
            <a:r>
              <a:rPr lang="en-GB" sz="2000" dirty="0" smtClean="0">
                <a:latin typeface="+mj-lt"/>
              </a:rPr>
              <a:t>results</a:t>
            </a:r>
          </a:p>
          <a:p>
            <a:pPr marL="180000" indent="0">
              <a:lnSpc>
                <a:spcPct val="120000"/>
              </a:lnSpc>
              <a:spcAft>
                <a:spcPts val="600"/>
              </a:spcAft>
              <a:buFont typeface="Wingdings" pitchFamily="2" charset="2"/>
              <a:buChar char="q"/>
            </a:pPr>
            <a:r>
              <a:rPr lang="ro-RO" sz="2000" dirty="0" smtClean="0">
                <a:latin typeface="+mj-lt"/>
                <a:cs typeface="Calibri" pitchFamily="34" charset="0"/>
              </a:rPr>
              <a:t> </a:t>
            </a:r>
            <a:r>
              <a:rPr lang="en-GB" sz="2000" dirty="0" smtClean="0">
                <a:latin typeface="+mj-lt"/>
                <a:cs typeface="Calibri" pitchFamily="34" charset="0"/>
              </a:rPr>
              <a:t>Therefore each holding should be unambiguously identified and its location defined</a:t>
            </a:r>
          </a:p>
        </p:txBody>
      </p:sp>
      <p:sp>
        <p:nvSpPr>
          <p:cNvPr id="4" name="Slide Number Placeholder 3"/>
          <p:cNvSpPr>
            <a:spLocks noGrp="1"/>
          </p:cNvSpPr>
          <p:nvPr>
            <p:ph type="sldNum" sz="quarter" idx="12"/>
          </p:nvPr>
        </p:nvSpPr>
        <p:spPr/>
        <p:txBody>
          <a:bodyPr/>
          <a:lstStyle/>
          <a:p>
            <a:fld id="{5E35DC0A-EA94-40A0-A120-FE49989A1ED5}" type="slidenum">
              <a:rPr lang="es-ES" smtClean="0"/>
              <a:pPr/>
              <a:t>6</a:t>
            </a:fld>
            <a:endParaRPr lang="es-E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7138" y="1772816"/>
            <a:ext cx="2218556" cy="2218556"/>
          </a:xfrm>
          <a:prstGeom prst="rect">
            <a:avLst/>
          </a:prstGeom>
        </p:spPr>
      </p:pic>
      <p:sp>
        <p:nvSpPr>
          <p:cNvPr id="6" name="Rectangle 5"/>
          <p:cNvSpPr/>
          <p:nvPr/>
        </p:nvSpPr>
        <p:spPr>
          <a:xfrm>
            <a:off x="837002" y="6525344"/>
            <a:ext cx="7767446" cy="323165"/>
          </a:xfrm>
          <a:prstGeom prst="rect">
            <a:avLst/>
          </a:prstGeom>
        </p:spPr>
        <p:txBody>
          <a:bodyPr wrap="square">
            <a:spAutoFit/>
          </a:bodyPr>
          <a:lstStyle/>
          <a:p>
            <a:pPr marL="180000" indent="0">
              <a:spcAft>
                <a:spcPts val="600"/>
              </a:spcAft>
              <a:buNone/>
            </a:pPr>
            <a:r>
              <a:rPr lang="en-GB" sz="1500" i="1" dirty="0">
                <a:solidFill>
                  <a:srgbClr val="0070C0"/>
                </a:solidFill>
              </a:rPr>
              <a:t>For the definition of an agricultural holding, see WCA 2020, Vol. 1, paragraph 6.2.</a:t>
            </a:r>
            <a:endParaRPr lang="en-GB" sz="1500" i="1" dirty="0">
              <a:solidFill>
                <a:srgbClr val="0070C0"/>
              </a:solidFill>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08720"/>
            <a:ext cx="7933238" cy="943564"/>
          </a:xfrm>
        </p:spPr>
        <p:txBody>
          <a:bodyPr>
            <a:noAutofit/>
          </a:bodyPr>
          <a:lstStyle/>
          <a:p>
            <a:r>
              <a:rPr lang="en-GB" sz="3600" b="1" dirty="0">
                <a:latin typeface="Calibri" pitchFamily="34" charset="0"/>
                <a:cs typeface="Calibri" pitchFamily="34" charset="0"/>
              </a:rPr>
              <a:t>Item 0101: Identification and location </a:t>
            </a:r>
            <a:r>
              <a:rPr lang="en-US" sz="3600" b="1" dirty="0">
                <a:latin typeface="Calibri" pitchFamily="34" charset="0"/>
                <a:cs typeface="Calibri" pitchFamily="34" charset="0"/>
              </a:rPr>
              <a:t>of agricultural </a:t>
            </a:r>
            <a:r>
              <a:rPr lang="en-US" sz="3600" b="1" dirty="0" smtClean="0">
                <a:latin typeface="Calibri" pitchFamily="34" charset="0"/>
                <a:cs typeface="Calibri" pitchFamily="34" charset="0"/>
              </a:rPr>
              <a:t>holding </a:t>
            </a:r>
            <a:r>
              <a:rPr lang="en-US" sz="3600" dirty="0">
                <a:latin typeface="Calibri" pitchFamily="34" charset="0"/>
                <a:cs typeface="Calibri" pitchFamily="34" charset="0"/>
              </a:rPr>
              <a:t>(</a:t>
            </a:r>
            <a:r>
              <a:rPr lang="en-US" sz="3600" dirty="0" err="1" smtClean="0">
                <a:latin typeface="Calibri" pitchFamily="34" charset="0"/>
                <a:cs typeface="Calibri" pitchFamily="34" charset="0"/>
              </a:rPr>
              <a:t>contd</a:t>
            </a:r>
            <a:r>
              <a:rPr lang="en-US" sz="3600" dirty="0" smtClean="0">
                <a:latin typeface="Calibri" pitchFamily="34" charset="0"/>
                <a:cs typeface="Calibri" pitchFamily="34" charset="0"/>
              </a:rPr>
              <a:t>)</a:t>
            </a:r>
            <a:endParaRPr lang="en-GB" sz="3600" dirty="0">
              <a:latin typeface="Calibri" pitchFamily="34" charset="0"/>
              <a:cs typeface="Calibri" pitchFamily="34" charset="0"/>
            </a:endParaRPr>
          </a:p>
        </p:txBody>
      </p:sp>
      <p:sp>
        <p:nvSpPr>
          <p:cNvPr id="3" name="2 Marcador de contenido"/>
          <p:cNvSpPr>
            <a:spLocks noGrp="1"/>
          </p:cNvSpPr>
          <p:nvPr>
            <p:ph idx="1"/>
          </p:nvPr>
        </p:nvSpPr>
        <p:spPr>
          <a:xfrm>
            <a:off x="837002" y="1992610"/>
            <a:ext cx="6327286" cy="4964782"/>
          </a:xfrm>
        </p:spPr>
        <p:txBody>
          <a:bodyPr>
            <a:normAutofit/>
          </a:bodyPr>
          <a:lstStyle/>
          <a:p>
            <a:pPr>
              <a:buFont typeface="Wingdings" pitchFamily="2" charset="2"/>
              <a:buChar char="q"/>
            </a:pPr>
            <a:r>
              <a:rPr lang="en-GB" sz="2000" b="1" dirty="0" smtClean="0"/>
              <a:t>An agricultural holding </a:t>
            </a:r>
            <a:r>
              <a:rPr lang="en-GB" sz="2000" dirty="0" smtClean="0"/>
              <a:t>is an economic unit of agricultural production </a:t>
            </a:r>
            <a:r>
              <a:rPr lang="en-GB" sz="2000" b="1" dirty="0" smtClean="0"/>
              <a:t>under single management </a:t>
            </a:r>
            <a:r>
              <a:rPr lang="en-GB" sz="2000" dirty="0" smtClean="0"/>
              <a:t>comprising all livestock kept and all land used  wholly or partly for agricultural production purposes. </a:t>
            </a:r>
            <a:endParaRPr lang="ro-RO" sz="2000" dirty="0" smtClean="0"/>
          </a:p>
          <a:p>
            <a:pPr>
              <a:buFont typeface="Wingdings" pitchFamily="2" charset="2"/>
              <a:buChar char="q"/>
            </a:pPr>
            <a:r>
              <a:rPr lang="en-GB" sz="2000" dirty="0" smtClean="0"/>
              <a:t>The holding's land may consist of </a:t>
            </a:r>
            <a:r>
              <a:rPr lang="en-GB" sz="2000" b="1" dirty="0" smtClean="0"/>
              <a:t>one or more parcels</a:t>
            </a:r>
            <a:r>
              <a:rPr lang="en-GB" sz="2000" dirty="0" smtClean="0"/>
              <a:t>, located </a:t>
            </a:r>
            <a:r>
              <a:rPr lang="en-GB" sz="2000" b="1" dirty="0" smtClean="0"/>
              <a:t>in one or more separate areas </a:t>
            </a:r>
            <a:r>
              <a:rPr lang="en-GB" sz="2000" dirty="0" smtClean="0"/>
              <a:t>or in </a:t>
            </a:r>
            <a:r>
              <a:rPr lang="en-GB" sz="2000" b="1" dirty="0" smtClean="0"/>
              <a:t>one or more territorial or administrative divisions</a:t>
            </a:r>
            <a:r>
              <a:rPr lang="en-GB" sz="2000" dirty="0" smtClean="0"/>
              <a:t>, providing the parcels </a:t>
            </a:r>
            <a:r>
              <a:rPr lang="en-GB" sz="2000" b="1" dirty="0" smtClean="0"/>
              <a:t>share the same production means</a:t>
            </a:r>
            <a:r>
              <a:rPr lang="en-GB" sz="2000" dirty="0" smtClean="0"/>
              <a:t>, such as labour, farm buildings, machinery or draught animals.</a:t>
            </a:r>
            <a:endParaRPr lang="ro-RO" sz="2000" dirty="0" smtClean="0"/>
          </a:p>
          <a:p>
            <a:pPr>
              <a:buFont typeface="Wingdings" pitchFamily="2" charset="2"/>
              <a:buChar char="q"/>
            </a:pPr>
            <a:r>
              <a:rPr lang="en-GB" sz="2000" dirty="0" smtClean="0"/>
              <a:t>Thus, parcels of land</a:t>
            </a:r>
            <a:r>
              <a:rPr lang="ro-RO" sz="2000" dirty="0" smtClean="0"/>
              <a:t>, e.g.</a:t>
            </a:r>
            <a:r>
              <a:rPr lang="en-GB" sz="2000" dirty="0" smtClean="0"/>
              <a:t> a few hundred kilometres apart should not be considered part of the same holding because they cannot share the same inputs.</a:t>
            </a:r>
            <a:endParaRPr lang="en-US" sz="2000" dirty="0" smtClean="0"/>
          </a:p>
        </p:txBody>
      </p:sp>
      <p:sp>
        <p:nvSpPr>
          <p:cNvPr id="4" name="Slide Number Placeholder 3"/>
          <p:cNvSpPr>
            <a:spLocks noGrp="1"/>
          </p:cNvSpPr>
          <p:nvPr>
            <p:ph type="sldNum" sz="quarter" idx="12"/>
          </p:nvPr>
        </p:nvSpPr>
        <p:spPr/>
        <p:txBody>
          <a:bodyPr/>
          <a:lstStyle/>
          <a:p>
            <a:fld id="{5E35DC0A-EA94-40A0-A120-FE49989A1ED5}" type="slidenum">
              <a:rPr lang="es-ES" smtClean="0"/>
              <a:pPr/>
              <a:t>7</a:t>
            </a:fld>
            <a:endParaRPr lang="es-E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5444" y="2907553"/>
            <a:ext cx="2218556" cy="22185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08720"/>
            <a:ext cx="7933238" cy="943564"/>
          </a:xfrm>
        </p:spPr>
        <p:txBody>
          <a:bodyPr>
            <a:noAutofit/>
          </a:bodyPr>
          <a:lstStyle/>
          <a:p>
            <a:r>
              <a:rPr lang="en-GB" sz="3600" b="1" dirty="0">
                <a:latin typeface="Calibri" pitchFamily="34" charset="0"/>
                <a:cs typeface="Calibri" pitchFamily="34" charset="0"/>
              </a:rPr>
              <a:t>Item 0101: Identification and location </a:t>
            </a:r>
            <a:r>
              <a:rPr lang="en-US" sz="3600" b="1" dirty="0">
                <a:latin typeface="Calibri" pitchFamily="34" charset="0"/>
                <a:cs typeface="Calibri" pitchFamily="34" charset="0"/>
              </a:rPr>
              <a:t>of agricultural </a:t>
            </a:r>
            <a:r>
              <a:rPr lang="en-US" sz="3600" b="1" dirty="0" smtClean="0">
                <a:latin typeface="Calibri" pitchFamily="34" charset="0"/>
                <a:cs typeface="Calibri" pitchFamily="34" charset="0"/>
              </a:rPr>
              <a:t>holding </a:t>
            </a:r>
            <a:r>
              <a:rPr lang="en-US" sz="3600" dirty="0">
                <a:latin typeface="Calibri" pitchFamily="34" charset="0"/>
                <a:cs typeface="Calibri" pitchFamily="34" charset="0"/>
              </a:rPr>
              <a:t>(</a:t>
            </a:r>
            <a:r>
              <a:rPr lang="en-US" sz="3600" dirty="0" err="1" smtClean="0">
                <a:latin typeface="Calibri" pitchFamily="34" charset="0"/>
                <a:cs typeface="Calibri" pitchFamily="34" charset="0"/>
              </a:rPr>
              <a:t>contd</a:t>
            </a:r>
            <a:r>
              <a:rPr lang="en-US" sz="3600" dirty="0" smtClean="0">
                <a:latin typeface="Calibri" pitchFamily="34" charset="0"/>
                <a:cs typeface="Calibri" pitchFamily="34" charset="0"/>
              </a:rPr>
              <a:t>)</a:t>
            </a:r>
            <a:endParaRPr lang="en-GB" sz="3600" dirty="0">
              <a:latin typeface="Calibri" pitchFamily="34" charset="0"/>
              <a:cs typeface="Calibri" pitchFamily="34" charset="0"/>
            </a:endParaRPr>
          </a:p>
        </p:txBody>
      </p:sp>
      <p:sp>
        <p:nvSpPr>
          <p:cNvPr id="3" name="2 Marcador de contenido"/>
          <p:cNvSpPr>
            <a:spLocks noGrp="1"/>
          </p:cNvSpPr>
          <p:nvPr>
            <p:ph idx="1"/>
          </p:nvPr>
        </p:nvSpPr>
        <p:spPr>
          <a:xfrm>
            <a:off x="909010" y="2060848"/>
            <a:ext cx="5679214" cy="2880320"/>
          </a:xfrm>
        </p:spPr>
        <p:txBody>
          <a:bodyPr>
            <a:normAutofit/>
          </a:bodyPr>
          <a:lstStyle/>
          <a:p>
            <a:pPr>
              <a:buFont typeface="Wingdings" pitchFamily="2" charset="2"/>
              <a:buChar char="q"/>
            </a:pPr>
            <a:r>
              <a:rPr lang="en-US" sz="2000" dirty="0" smtClean="0"/>
              <a:t>When the agricultural activity of the holding is operated across different geographical </a:t>
            </a:r>
            <a:r>
              <a:rPr lang="ro-RO" sz="2000" dirty="0" smtClean="0"/>
              <a:t> areas </a:t>
            </a:r>
            <a:r>
              <a:rPr lang="en-US" sz="2000" dirty="0" smtClean="0"/>
              <a:t>or administrative units </a:t>
            </a:r>
            <a:r>
              <a:rPr lang="en-US" sz="2000" b="1" dirty="0" smtClean="0"/>
              <a:t>the location of parcels</a:t>
            </a:r>
            <a:r>
              <a:rPr lang="en-US" sz="2000" dirty="0" smtClean="0"/>
              <a:t> (and livestock as well) </a:t>
            </a:r>
            <a:r>
              <a:rPr lang="en-US" sz="2000" b="1" dirty="0" smtClean="0"/>
              <a:t>could differ from the main location of the holding</a:t>
            </a:r>
            <a:r>
              <a:rPr lang="en-US" sz="2000" dirty="0" smtClean="0"/>
              <a:t>.</a:t>
            </a:r>
            <a:endParaRPr lang="ro-RO" sz="2000" dirty="0" smtClean="0"/>
          </a:p>
          <a:p>
            <a:pPr marL="365760" lvl="1" indent="-283464">
              <a:spcBef>
                <a:spcPts val="600"/>
              </a:spcBef>
              <a:buSzPct val="80000"/>
              <a:buFont typeface="Wingdings" pitchFamily="2" charset="2"/>
              <a:buChar char="q"/>
            </a:pPr>
            <a:r>
              <a:rPr lang="en-GB" sz="2000" dirty="0" smtClean="0"/>
              <a:t>Countries </a:t>
            </a:r>
            <a:r>
              <a:rPr lang="ro-RO" sz="2000" dirty="0" smtClean="0"/>
              <a:t> should review </a:t>
            </a:r>
            <a:r>
              <a:rPr lang="en-GB" sz="2000" dirty="0" smtClean="0"/>
              <a:t>the application of the definition to their local conditions</a:t>
            </a:r>
            <a:r>
              <a:rPr lang="ro-RO" sz="2000" dirty="0" smtClean="0"/>
              <a:t>.</a:t>
            </a:r>
            <a:endParaRPr lang="en-US" sz="2000" dirty="0" smtClean="0"/>
          </a:p>
          <a:p>
            <a:pPr>
              <a:buFont typeface="Wingdings" pitchFamily="2" charset="2"/>
              <a:buChar char="q"/>
            </a:pPr>
            <a:endParaRPr lang="en-US" sz="2000" dirty="0" smtClean="0"/>
          </a:p>
        </p:txBody>
      </p:sp>
      <p:sp>
        <p:nvSpPr>
          <p:cNvPr id="4" name="Slide Number Placeholder 3"/>
          <p:cNvSpPr>
            <a:spLocks noGrp="1"/>
          </p:cNvSpPr>
          <p:nvPr>
            <p:ph type="sldNum" sz="quarter" idx="12"/>
          </p:nvPr>
        </p:nvSpPr>
        <p:spPr/>
        <p:txBody>
          <a:bodyPr/>
          <a:lstStyle/>
          <a:p>
            <a:fld id="{5E35DC0A-EA94-40A0-A120-FE49989A1ED5}" type="slidenum">
              <a:rPr lang="es-ES" smtClean="0"/>
              <a:pPr/>
              <a:t>8</a:t>
            </a:fld>
            <a:endParaRPr lang="es-E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2146548"/>
            <a:ext cx="2218556" cy="2218556"/>
          </a:xfrm>
          <a:prstGeom prst="rect">
            <a:avLst/>
          </a:prstGeom>
        </p:spPr>
      </p:pic>
      <p:sp>
        <p:nvSpPr>
          <p:cNvPr id="6" name="Rectangle 5"/>
          <p:cNvSpPr/>
          <p:nvPr/>
        </p:nvSpPr>
        <p:spPr>
          <a:xfrm>
            <a:off x="899592" y="4935939"/>
            <a:ext cx="7933237" cy="1843582"/>
          </a:xfrm>
          <a:prstGeom prst="rect">
            <a:avLst/>
          </a:prstGeom>
        </p:spPr>
        <p:txBody>
          <a:bodyPr wrap="square">
            <a:spAutoFit/>
          </a:bodyPr>
          <a:lstStyle/>
          <a:p>
            <a:pPr marL="365760" lvl="1" indent="-283464">
              <a:lnSpc>
                <a:spcPts val="3000"/>
              </a:lnSpc>
              <a:spcBef>
                <a:spcPts val="600"/>
              </a:spcBef>
              <a:buClr>
                <a:schemeClr val="accent1"/>
              </a:buClr>
              <a:buSzPct val="80000"/>
              <a:buFont typeface="Wingdings" pitchFamily="2" charset="2"/>
              <a:buChar char="q"/>
            </a:pPr>
            <a:r>
              <a:rPr lang="en-GB" sz="2000" dirty="0" smtClean="0"/>
              <a:t> </a:t>
            </a:r>
            <a:r>
              <a:rPr lang="en-GB" sz="2000" dirty="0">
                <a:latin typeface="Times New Roman" panose="02020603050405020304" pitchFamily="18" charset="0"/>
                <a:cs typeface="Times New Roman" panose="02020603050405020304" pitchFamily="18" charset="0"/>
              </a:rPr>
              <a:t>Countries </a:t>
            </a:r>
            <a:r>
              <a:rPr lang="ro-RO" sz="2000" dirty="0">
                <a:latin typeface="Times New Roman" panose="02020603050405020304" pitchFamily="18" charset="0"/>
                <a:cs typeface="Times New Roman" panose="02020603050405020304" pitchFamily="18" charset="0"/>
              </a:rPr>
              <a:t>may wish to:</a:t>
            </a:r>
          </a:p>
          <a:p>
            <a:pPr lvl="1">
              <a:lnSpc>
                <a:spcPct val="120000"/>
              </a:lnSpc>
              <a:buFont typeface="Wingdings" pitchFamily="2" charset="2"/>
              <a:buChar char="Ø"/>
            </a:pPr>
            <a:r>
              <a:rPr lang="ro-RO" sz="2000" dirty="0"/>
              <a:t> </a:t>
            </a:r>
            <a:r>
              <a:rPr lang="ro-RO" dirty="0"/>
              <a:t>use special sections in the census questionnare to collect key data (on land) depending on the </a:t>
            </a:r>
            <a:r>
              <a:rPr lang="en-US" dirty="0"/>
              <a:t>location of parcels</a:t>
            </a:r>
            <a:r>
              <a:rPr lang="ro-RO" dirty="0"/>
              <a:t> (and livestock)</a:t>
            </a:r>
          </a:p>
          <a:p>
            <a:pPr lvl="1">
              <a:lnSpc>
                <a:spcPct val="120000"/>
              </a:lnSpc>
              <a:buFont typeface="Wingdings" pitchFamily="2" charset="2"/>
              <a:buChar char="Ø"/>
            </a:pPr>
            <a:r>
              <a:rPr lang="en-GB" dirty="0"/>
              <a:t>to define a holding as being within a single administrative unit, such as a district or province.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r="20857"/>
          <a:stretch/>
        </p:blipFill>
        <p:spPr>
          <a:xfrm rot="20898196">
            <a:off x="5432305" y="5033346"/>
            <a:ext cx="3933845" cy="1786300"/>
          </a:xfrm>
          <a:prstGeom prst="cloud">
            <a:avLst/>
          </a:prstGeom>
        </p:spPr>
      </p:pic>
      <p:sp>
        <p:nvSpPr>
          <p:cNvPr id="2" name="1 Título"/>
          <p:cNvSpPr>
            <a:spLocks noGrp="1"/>
          </p:cNvSpPr>
          <p:nvPr>
            <p:ph type="title"/>
          </p:nvPr>
        </p:nvSpPr>
        <p:spPr>
          <a:xfrm>
            <a:off x="971600" y="836712"/>
            <a:ext cx="7776864" cy="1294259"/>
          </a:xfrm>
        </p:spPr>
        <p:txBody>
          <a:bodyPr anchor="t">
            <a:noAutofit/>
          </a:bodyPr>
          <a:lstStyle/>
          <a:p>
            <a:r>
              <a:rPr lang="en-GB" sz="3600" b="1" dirty="0" smtClean="0">
                <a:solidFill>
                  <a:srgbClr val="0070C0"/>
                </a:solidFill>
                <a:latin typeface="Calibri" pitchFamily="34" charset="0"/>
                <a:cs typeface="Calibri" pitchFamily="34" charset="0"/>
              </a:rPr>
              <a:t>Item 0102: Respondent for the agricultural holding </a:t>
            </a:r>
            <a:r>
              <a:rPr lang="en-GB" sz="3600" b="1" dirty="0" smtClean="0"/>
              <a:t/>
            </a:r>
            <a:br>
              <a:rPr lang="en-GB" sz="3600" b="1" dirty="0" smtClean="0"/>
            </a:br>
            <a:endParaRPr lang="en-GB" sz="3600" b="1" dirty="0"/>
          </a:p>
        </p:txBody>
      </p:sp>
      <p:sp>
        <p:nvSpPr>
          <p:cNvPr id="3" name="2 Marcador de contenido"/>
          <p:cNvSpPr>
            <a:spLocks noGrp="1"/>
          </p:cNvSpPr>
          <p:nvPr>
            <p:ph idx="1"/>
          </p:nvPr>
        </p:nvSpPr>
        <p:spPr>
          <a:xfrm>
            <a:off x="1034408" y="2204864"/>
            <a:ext cx="6129880" cy="3312368"/>
          </a:xfrm>
        </p:spPr>
        <p:txBody>
          <a:bodyPr>
            <a:noAutofit/>
          </a:bodyPr>
          <a:lstStyle/>
          <a:p>
            <a:pPr marL="82296" indent="0" algn="just">
              <a:lnSpc>
                <a:spcPct val="100000"/>
              </a:lnSpc>
              <a:buNone/>
            </a:pPr>
            <a:r>
              <a:rPr lang="en-GB" sz="2000" b="1" dirty="0" smtClean="0">
                <a:solidFill>
                  <a:schemeClr val="bg2">
                    <a:lumMod val="50000"/>
                  </a:schemeClr>
                </a:solidFill>
                <a:latin typeface="+mj-lt"/>
                <a:cs typeface="Calibri" pitchFamily="34" charset="0"/>
              </a:rPr>
              <a:t>Type</a:t>
            </a:r>
            <a:r>
              <a:rPr lang="en-GB" sz="2000" dirty="0" smtClean="0">
                <a:latin typeface="+mj-lt"/>
                <a:cs typeface="Calibri" pitchFamily="34" charset="0"/>
              </a:rPr>
              <a:t>: new item, additional item.</a:t>
            </a:r>
          </a:p>
          <a:p>
            <a:pPr marL="82296" indent="0" algn="just">
              <a:lnSpc>
                <a:spcPct val="100000"/>
              </a:lnSpc>
              <a:buNone/>
            </a:pPr>
            <a:r>
              <a:rPr lang="en-GB" sz="2000" b="1" dirty="0" smtClean="0">
                <a:solidFill>
                  <a:schemeClr val="bg2">
                    <a:lumMod val="50000"/>
                  </a:schemeClr>
                </a:solidFill>
                <a:latin typeface="+mj-lt"/>
                <a:cs typeface="Calibri" pitchFamily="34" charset="0"/>
              </a:rPr>
              <a:t>Reference period</a:t>
            </a:r>
            <a:r>
              <a:rPr lang="en-GB" sz="2000" dirty="0" smtClean="0">
                <a:latin typeface="+mj-lt"/>
                <a:cs typeface="Calibri" pitchFamily="34" charset="0"/>
              </a:rPr>
              <a:t>: census reference day.</a:t>
            </a:r>
          </a:p>
          <a:p>
            <a:pPr marL="82296" indent="0" algn="just">
              <a:lnSpc>
                <a:spcPct val="100000"/>
              </a:lnSpc>
              <a:buNone/>
            </a:pPr>
            <a:r>
              <a:rPr lang="en-GB" sz="2000" b="1" dirty="0" smtClean="0">
                <a:solidFill>
                  <a:schemeClr val="bg2">
                    <a:lumMod val="50000"/>
                  </a:schemeClr>
                </a:solidFill>
                <a:latin typeface="+mj-lt"/>
                <a:cs typeface="Calibri" pitchFamily="34" charset="0"/>
              </a:rPr>
              <a:t>Concept</a:t>
            </a:r>
            <a:r>
              <a:rPr lang="en-GB" sz="2000" dirty="0" smtClean="0">
                <a:latin typeface="+mj-lt"/>
                <a:cs typeface="Calibri" pitchFamily="34" charset="0"/>
              </a:rPr>
              <a:t>: Respondent is the person from whom data are collected about the holding. The respondent should be someone sufficiently knowledgeable to answer the census questions accurately; usually is the holder or hired manager.</a:t>
            </a:r>
          </a:p>
          <a:p>
            <a:pPr marL="82296" indent="0" algn="just">
              <a:lnSpc>
                <a:spcPct val="100000"/>
              </a:lnSpc>
              <a:buNone/>
            </a:pPr>
            <a:r>
              <a:rPr lang="en-GB" sz="2000" b="1" dirty="0" smtClean="0">
                <a:solidFill>
                  <a:schemeClr val="bg2">
                    <a:lumMod val="50000"/>
                  </a:schemeClr>
                </a:solidFill>
                <a:latin typeface="+mj-lt"/>
                <a:cs typeface="Calibri" pitchFamily="34" charset="0"/>
              </a:rPr>
              <a:t>Importance</a:t>
            </a:r>
            <a:r>
              <a:rPr lang="en-GB" sz="2000" dirty="0" smtClean="0">
                <a:latin typeface="+mj-lt"/>
                <a:cs typeface="Calibri" pitchFamily="34" charset="0"/>
              </a:rPr>
              <a:t>: This item could be used for quality assessments and checks</a:t>
            </a:r>
            <a:endParaRPr lang="en-GB" sz="2000" dirty="0">
              <a:latin typeface="+mj-lt"/>
              <a:cs typeface="Calibri" pitchFamily="34" charset="0"/>
            </a:endParaRPr>
          </a:p>
        </p:txBody>
      </p:sp>
      <p:sp>
        <p:nvSpPr>
          <p:cNvPr id="4" name="Slide Number Placeholder 3"/>
          <p:cNvSpPr>
            <a:spLocks noGrp="1"/>
          </p:cNvSpPr>
          <p:nvPr>
            <p:ph type="sldNum" sz="quarter" idx="12"/>
          </p:nvPr>
        </p:nvSpPr>
        <p:spPr/>
        <p:txBody>
          <a:bodyPr/>
          <a:lstStyle/>
          <a:p>
            <a:fld id="{5E35DC0A-EA94-40A0-A120-FE49989A1ED5}" type="slidenum">
              <a:rPr lang="es-ES" smtClean="0"/>
              <a:pPr/>
              <a:t>9</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imes TK">
      <a:majorFont>
        <a:latin typeface="Times New Roman"/>
        <a:ea typeface=""/>
        <a:cs typeface=""/>
      </a:majorFont>
      <a:minorFont>
        <a:latin typeface="Times New Roman"/>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layout_proposal_final</Template>
  <TotalTime>6030</TotalTime>
  <Words>2173</Words>
  <Application>Microsoft Office PowerPoint</Application>
  <PresentationFormat>On-screen Show (4:3)</PresentationFormat>
  <Paragraphs>263</Paragraphs>
  <Slides>22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PMingLiU</vt:lpstr>
      <vt:lpstr>Arial</vt:lpstr>
      <vt:lpstr>Calibri</vt:lpstr>
      <vt:lpstr>Times New Roman</vt:lpstr>
      <vt:lpstr>Verdana</vt:lpstr>
      <vt:lpstr>Wingdings</vt:lpstr>
      <vt:lpstr>Wingdings 2</vt:lpstr>
      <vt:lpstr>Solstice</vt:lpstr>
      <vt:lpstr>PowerPoint Presentation</vt:lpstr>
      <vt:lpstr> Contents</vt:lpstr>
      <vt:lpstr>Background</vt:lpstr>
      <vt:lpstr>Theme 1: The list of items</vt:lpstr>
      <vt:lpstr>Item 0101: Identification and location of agricultural holding   </vt:lpstr>
      <vt:lpstr>Item 0101: Identification and location of agricultural holding (contd)</vt:lpstr>
      <vt:lpstr>Item 0101: Identification and location of agricultural holding (contd)</vt:lpstr>
      <vt:lpstr>Item 0101: Identification and location of agricultural holding (contd)</vt:lpstr>
      <vt:lpstr>Item 0102: Respondent for the agricultural holding  </vt:lpstr>
      <vt:lpstr>Item 0103: Legal status of agricultural holder  </vt:lpstr>
      <vt:lpstr>Item 0104: Sex of agricultural holder  </vt:lpstr>
      <vt:lpstr>Item 0105: Age of agricultural holder  </vt:lpstr>
      <vt:lpstr>Item 0106: National/ethnic group of household head or agricultural holder  </vt:lpstr>
      <vt:lpstr>Item 0107: Main purpose of production of holding </vt:lpstr>
      <vt:lpstr>Item 0108: Other economic activities of the household </vt:lpstr>
      <vt:lpstr>Item 0108: Other economic activities of the household (contd) </vt:lpstr>
      <vt:lpstr>Item 0109: Proportion of income from holding’s agricultural production in household’s total income </vt:lpstr>
      <vt:lpstr>Item 0110: Main agricultural activity on the holding </vt:lpstr>
      <vt:lpstr>Items: 0111 Presence of hired manager; 0112 &amp; 0113 Sex and Age of hired manager</vt:lpstr>
      <vt:lpstr> Saint Lucia - Agricultural Census 2007 In the Agriculture Censal Questionnaire - CAF A  the following information was collected on the Identification and location of the agricultural holding: </vt:lpstr>
      <vt:lpstr> Saint Lucia - Agricultural Census 2007 (Questionnaire - CAF A)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PROGRAMME FOR THE CENSUS OF AGRICULTURE (WCA) 2020</dc:title>
  <dc:creator>Miguel</dc:creator>
  <cp:lastModifiedBy>Cara, Oleg (ESS)</cp:lastModifiedBy>
  <cp:revision>338</cp:revision>
  <dcterms:created xsi:type="dcterms:W3CDTF">2016-02-15T12:27:36Z</dcterms:created>
  <dcterms:modified xsi:type="dcterms:W3CDTF">2017-05-18T10:02:51Z</dcterms:modified>
</cp:coreProperties>
</file>