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82" r:id="rId2"/>
    <p:sldId id="257" r:id="rId3"/>
    <p:sldId id="283" r:id="rId4"/>
    <p:sldId id="297" r:id="rId5"/>
    <p:sldId id="298" r:id="rId6"/>
    <p:sldId id="299" r:id="rId7"/>
    <p:sldId id="301" r:id="rId8"/>
    <p:sldId id="302" r:id="rId9"/>
    <p:sldId id="304" r:id="rId10"/>
    <p:sldId id="305" r:id="rId11"/>
    <p:sldId id="306" r:id="rId12"/>
    <p:sldId id="313" r:id="rId13"/>
    <p:sldId id="307" r:id="rId14"/>
    <p:sldId id="314" r:id="rId15"/>
    <p:sldId id="315" r:id="rId16"/>
    <p:sldId id="316" r:id="rId17"/>
    <p:sldId id="292" r:id="rId18"/>
    <p:sldId id="278" r:id="rId19"/>
  </p:sldIdLst>
  <p:sldSz cx="9144000" cy="6858000" type="screen4x3"/>
  <p:notesSz cx="6794500" cy="9931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920" autoAdjust="0"/>
  </p:normalViewPr>
  <p:slideViewPr>
    <p:cSldViewPr>
      <p:cViewPr varScale="1">
        <p:scale>
          <a:sx n="105" d="100"/>
          <a:sy n="105" d="100"/>
        </p:scale>
        <p:origin x="-144" y="-96"/>
      </p:cViewPr>
      <p:guideLst>
        <p:guide orient="horz" pos="2160"/>
        <p:guide pos="2880"/>
      </p:guideLst>
    </p:cSldViewPr>
  </p:slideViewPr>
  <p:outlineViewPr>
    <p:cViewPr>
      <p:scale>
        <a:sx n="33" d="100"/>
        <a:sy n="33" d="100"/>
      </p:scale>
      <p:origin x="0" y="-1562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61F00F9F-2698-41E9-A8F5-E0790A823958}" type="datetimeFigureOut">
              <a:rPr lang="es-AR" smtClean="0"/>
              <a:t>27/01/2017</a:t>
            </a:fld>
            <a:endParaRPr lang="es-AR"/>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s-AR"/>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F26FFB15-489A-447C-A84F-4F9FAEA5BC7B}" type="slidenum">
              <a:rPr lang="es-AR" smtClean="0"/>
              <a:t>‹#›</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8BA40A5E-B9E2-4C87-ACC4-87F980E145B7}" type="datetimeFigureOut">
              <a:rPr lang="es-ES" smtClean="0"/>
              <a:pPr/>
              <a:t>27/01/2017</a:t>
            </a:fld>
            <a:endParaRPr lang="es-ES"/>
          </a:p>
        </p:txBody>
      </p:sp>
      <p:sp>
        <p:nvSpPr>
          <p:cNvPr id="4" name="3 Marcador de imagen de diapositiva"/>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3A740177-EB1E-4D80-8F71-974E612F4C3A}" type="slidenum">
              <a:rPr lang="es-ES" smtClean="0"/>
              <a:pPr/>
              <a:t>‹#›</a:t>
            </a:fld>
            <a:endParaRPr lang="es-ES"/>
          </a:p>
        </p:txBody>
      </p:sp>
    </p:spTree>
    <p:extLst>
      <p:ext uri="{BB962C8B-B14F-4D97-AF65-F5344CB8AC3E}">
        <p14:creationId xmlns="" xmlns:p14="http://schemas.microsoft.com/office/powerpoint/2010/main" val="80774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 xmlns:p14="http://schemas.microsoft.com/office/powerpoint/2010/main" val="250001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6</a:t>
            </a:fld>
            <a:endParaRPr lang="es-ES"/>
          </a:p>
        </p:txBody>
      </p:sp>
    </p:spTree>
    <p:extLst>
      <p:ext uri="{BB962C8B-B14F-4D97-AF65-F5344CB8AC3E}">
        <p14:creationId xmlns="" xmlns:p14="http://schemas.microsoft.com/office/powerpoint/2010/main" val="4105685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14</a:t>
            </a:fld>
            <a:endParaRPr lang="es-ES"/>
          </a:p>
        </p:txBody>
      </p:sp>
    </p:spTree>
    <p:extLst>
      <p:ext uri="{BB962C8B-B14F-4D97-AF65-F5344CB8AC3E}">
        <p14:creationId xmlns="" xmlns:p14="http://schemas.microsoft.com/office/powerpoint/2010/main" val="4081048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solidFill>
                  <a:prstClr val="black"/>
                </a:solidFill>
              </a:rPr>
              <a:pPr/>
              <a:t>15</a:t>
            </a:fld>
            <a:endParaRPr lang="es-ES">
              <a:solidFill>
                <a:prstClr val="black"/>
              </a:solidFill>
            </a:endParaRPr>
          </a:p>
        </p:txBody>
      </p:sp>
    </p:spTree>
    <p:extLst>
      <p:ext uri="{BB962C8B-B14F-4D97-AF65-F5344CB8AC3E}">
        <p14:creationId xmlns="" xmlns:p14="http://schemas.microsoft.com/office/powerpoint/2010/main" val="77769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2F8F40E8-AE91-4A8F-9228-8F7D80C63781}" type="datetime1">
              <a:rPr lang="es-ES" smtClean="0"/>
              <a:pPr/>
              <a:t>27/01/2017</a:t>
            </a:fld>
            <a:endParaRPr lang="es-ES"/>
          </a:p>
        </p:txBody>
      </p:sp>
      <p:sp>
        <p:nvSpPr>
          <p:cNvPr id="20" name="Footer Placeholder 19"/>
          <p:cNvSpPr>
            <a:spLocks noGrp="1"/>
          </p:cNvSpPr>
          <p:nvPr>
            <p:ph type="ftr" sz="quarter" idx="11"/>
          </p:nvPr>
        </p:nvSpPr>
        <p:spPr/>
        <p:txBody>
          <a:bodyPr/>
          <a:lstStyle>
            <a:extLst/>
          </a:lstStyle>
          <a:p>
            <a:endParaRPr lang="es-ES"/>
          </a:p>
        </p:txBody>
      </p:sp>
      <p:sp>
        <p:nvSpPr>
          <p:cNvPr id="10" name="Slide Number Placeholder 9"/>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 xmlns:p14="http://schemas.microsoft.com/office/powerpoint/2010/main" val="427790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C243BFF4-371F-49C9-8D20-48FF78C9E0E6}"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83139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E5C77621-71A8-4214-8779-1B7A6839C5C9}"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21464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27/01/2017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 xmlns:p14="http://schemas.microsoft.com/office/powerpoint/2010/main" val="2787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extLst/>
          </a:lstStyle>
          <a:p>
            <a:fld id="{0E33C6B3-38B0-4503-B2E8-CF2F205E1B4A}"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28448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CDD52450-5825-439B-804E-915A51E8302D}"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 xmlns:p14="http://schemas.microsoft.com/office/powerpoint/2010/main" val="41481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AD7FFD92-480D-419E-A52A-EFBDF67C6807}"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31673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BD734FB9-A692-4F5E-994E-02705E192139}" type="datetime1">
              <a:rPr lang="es-ES" smtClean="0"/>
              <a:pPr/>
              <a:t>27/01/2017</a:t>
            </a:fld>
            <a:endParaRPr lang="es-ES"/>
          </a:p>
        </p:txBody>
      </p:sp>
      <p:sp>
        <p:nvSpPr>
          <p:cNvPr id="8" name="Footer Placeholder 7"/>
          <p:cNvSpPr>
            <a:spLocks noGrp="1"/>
          </p:cNvSpPr>
          <p:nvPr>
            <p:ph type="ftr" sz="quarter" idx="11"/>
          </p:nvPr>
        </p:nvSpPr>
        <p:spPr/>
        <p:txBody>
          <a:bodyPr/>
          <a:lstStyle>
            <a:extLst/>
          </a:lstStyle>
          <a:p>
            <a:endParaRPr lang="es-ES"/>
          </a:p>
        </p:txBody>
      </p:sp>
      <p:sp>
        <p:nvSpPr>
          <p:cNvPr id="9" name="Slide Number Placeholder 8"/>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415530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577B9363-22EF-497A-8E0E-B8F0D9D68433}" type="datetime1">
              <a:rPr lang="es-ES" smtClean="0"/>
              <a:pPr/>
              <a:t>27/01/2017</a:t>
            </a:fld>
            <a:endParaRPr lang="es-ES"/>
          </a:p>
        </p:txBody>
      </p:sp>
      <p:sp>
        <p:nvSpPr>
          <p:cNvPr id="4" name="Footer Placeholder 3"/>
          <p:cNvSpPr>
            <a:spLocks noGrp="1"/>
          </p:cNvSpPr>
          <p:nvPr>
            <p:ph type="ftr" sz="quarter" idx="11"/>
          </p:nvPr>
        </p:nvSpPr>
        <p:spPr/>
        <p:txBody>
          <a:bodyPr/>
          <a:lstStyle>
            <a:extLst/>
          </a:lstStyle>
          <a:p>
            <a:endParaRPr lang="es-ES"/>
          </a:p>
        </p:txBody>
      </p:sp>
      <p:sp>
        <p:nvSpPr>
          <p:cNvPr id="5" name="Slide Number Placeholder 4"/>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23298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416036D8-2A08-4F0C-A376-4A8A1FC3E8B3}" type="datetime1">
              <a:rPr lang="es-ES" smtClean="0"/>
              <a:pPr/>
              <a:t>27/01/2017</a:t>
            </a:fld>
            <a:endParaRPr lang="es-ES"/>
          </a:p>
        </p:txBody>
      </p:sp>
      <p:sp>
        <p:nvSpPr>
          <p:cNvPr id="3" name="Footer Placeholder 2"/>
          <p:cNvSpPr>
            <a:spLocks noGrp="1"/>
          </p:cNvSpPr>
          <p:nvPr>
            <p:ph type="ftr" sz="quarter" idx="11"/>
          </p:nvPr>
        </p:nvSpPr>
        <p:spPr/>
        <p:txBody>
          <a:bodyPr/>
          <a:lstStyle>
            <a:extLst/>
          </a:lstStyle>
          <a:p>
            <a:endParaRPr lang="es-ES"/>
          </a:p>
        </p:txBody>
      </p:sp>
      <p:sp>
        <p:nvSpPr>
          <p:cNvPr id="4" name="Slide Number Placeholder 3"/>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extLst>
      <p:ext uri="{BB962C8B-B14F-4D97-AF65-F5344CB8AC3E}">
        <p14:creationId xmlns="" xmlns:p14="http://schemas.microsoft.com/office/powerpoint/2010/main" val="26741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B244FBB0-03CF-426D-AC35-C0044DA149EF}"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26817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16953C3F-2364-48A9-9255-C338C722EEDA}"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 xmlns:p14="http://schemas.microsoft.com/office/powerpoint/2010/main" val="250302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27/01/2017</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14" cstate="print">
            <a:extLst>
              <a:ext uri="{28A0092B-C50C-407E-A947-70E740481C1C}">
                <a14:useLocalDpi xmlns="" xmlns:a14="http://schemas.microsoft.com/office/drawing/2010/main" val="0"/>
              </a:ext>
            </a:extLst>
          </a:blip>
          <a:stretch>
            <a:fillRect/>
          </a:stretch>
        </p:blipFill>
        <p:spPr>
          <a:xfrm>
            <a:off x="1014984" y="-10972"/>
            <a:ext cx="2980952" cy="1203774"/>
          </a:xfrm>
          <a:prstGeom prst="rect">
            <a:avLst/>
          </a:prstGeom>
        </p:spPr>
      </p:pic>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3" name="Picture 2" descr="http://www.fao.org/uploads/pics/WCA_white.png"/>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6084168" y="-27383"/>
            <a:ext cx="3096344" cy="1056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6260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034360" y="1052736"/>
            <a:ext cx="7858120" cy="1872208"/>
          </a:xfrm>
          <a:prstGeom prst="rect">
            <a:avLst/>
          </a:prstGeom>
        </p:spPr>
        <p:txBody>
          <a:bodyPr anchor="b">
            <a:noAutofit/>
          </a:bodyPr>
          <a:lstStyle/>
          <a:p>
            <a:pPr lvl="0">
              <a:spcBef>
                <a:spcPct val="0"/>
              </a:spcBef>
              <a:defRPr/>
            </a:pPr>
            <a:r>
              <a:rPr kumimoji="0" lang="en-US" sz="2500" b="1" i="0" u="none" strike="noStrike" kern="1200" cap="none" spc="0" normalizeH="0" baseline="0" noProof="0" dirty="0" smtClean="0">
                <a:ln>
                  <a:noFill/>
                </a:ln>
                <a:solidFill>
                  <a:schemeClr val="tx1"/>
                </a:solidFill>
                <a:effectLst/>
                <a:uLnTx/>
                <a:uFillTx/>
                <a:latin typeface="+mj-lt"/>
                <a:ea typeface="+mj-ea"/>
                <a:cs typeface="+mj-cs"/>
              </a:rPr>
              <a:t>Technical</a:t>
            </a:r>
            <a:r>
              <a:rPr kumimoji="0" lang="en-US" sz="2500" b="1" i="0" u="none" strike="noStrike" kern="1200" cap="none" spc="0" normalizeH="0" noProof="0" dirty="0" smtClean="0">
                <a:ln>
                  <a:noFill/>
                </a:ln>
                <a:solidFill>
                  <a:schemeClr val="tx1"/>
                </a:solidFill>
                <a:effectLst/>
                <a:uLnTx/>
                <a:uFillTx/>
                <a:latin typeface="+mj-lt"/>
                <a:ea typeface="+mj-ea"/>
                <a:cs typeface="+mj-cs"/>
              </a:rPr>
              <a:t> review meeting on </a:t>
            </a:r>
            <a:r>
              <a:rPr lang="en-US" sz="2500" b="1" dirty="0" smtClean="0">
                <a:latin typeface="+mj-lt"/>
                <a:ea typeface="+mj-ea"/>
                <a:cs typeface="+mj-cs"/>
              </a:rPr>
              <a:t>World </a:t>
            </a:r>
            <a:r>
              <a:rPr kumimoji="0" lang="en-US" sz="2500" b="1" i="0" u="none" strike="noStrike" kern="1200" cap="none" spc="0" normalizeH="0" baseline="0" noProof="0" dirty="0" err="1" smtClean="0">
                <a:ln>
                  <a:noFill/>
                </a:ln>
                <a:solidFill>
                  <a:schemeClr val="tx1"/>
                </a:solidFill>
                <a:effectLst/>
                <a:uLnTx/>
                <a:uFillTx/>
                <a:latin typeface="+mj-lt"/>
                <a:ea typeface="+mj-ea"/>
                <a:cs typeface="+mj-cs"/>
              </a:rPr>
              <a:t>Programme</a:t>
            </a:r>
            <a:r>
              <a:rPr kumimoji="0" lang="en-US" sz="2500" b="1" i="0" u="none" strike="noStrike" kern="1200" cap="none" spc="0" normalizeH="0" baseline="0" noProof="0" dirty="0" smtClean="0">
                <a:ln>
                  <a:noFill/>
                </a:ln>
                <a:solidFill>
                  <a:schemeClr val="tx1"/>
                </a:solidFill>
                <a:effectLst/>
                <a:uLnTx/>
                <a:uFillTx/>
                <a:latin typeface="+mj-lt"/>
                <a:ea typeface="+mj-ea"/>
                <a:cs typeface="+mj-cs"/>
              </a:rPr>
              <a:t> for the Census of Agriculture </a:t>
            </a:r>
            <a:r>
              <a:rPr lang="en-US" sz="2500" b="1" dirty="0" smtClean="0"/>
              <a:t>2020 </a:t>
            </a:r>
          </a:p>
          <a:p>
            <a:pPr lvl="0">
              <a:spcBef>
                <a:spcPct val="0"/>
              </a:spcBef>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Volume 2 – Operational</a:t>
            </a:r>
            <a:r>
              <a:rPr kumimoji="0" lang="en-US" b="1" i="0" u="none" strike="noStrike" kern="1200" cap="none" spc="0" normalizeH="0" noProof="0" dirty="0" smtClean="0">
                <a:ln>
                  <a:noFill/>
                </a:ln>
                <a:solidFill>
                  <a:schemeClr val="tx1"/>
                </a:solidFill>
                <a:effectLst/>
                <a:uLnTx/>
                <a:uFillTx/>
                <a:latin typeface="+mj-lt"/>
                <a:ea typeface="+mj-ea"/>
                <a:cs typeface="+mj-cs"/>
              </a:rPr>
              <a:t> </a:t>
            </a:r>
            <a:r>
              <a:rPr lang="en-US" b="1" noProof="0" dirty="0" smtClean="0">
                <a:latin typeface="+mj-lt"/>
                <a:ea typeface="+mj-ea"/>
                <a:cs typeface="+mj-cs"/>
              </a:rPr>
              <a:t>g</a:t>
            </a:r>
            <a:r>
              <a:rPr kumimoji="0" lang="en-US" b="1" i="0" u="none" strike="noStrike" kern="1200" cap="none" spc="0" normalizeH="0" noProof="0" dirty="0" smtClean="0">
                <a:ln>
                  <a:noFill/>
                </a:ln>
                <a:solidFill>
                  <a:schemeClr val="tx1"/>
                </a:solidFill>
                <a:effectLst/>
                <a:uLnTx/>
                <a:uFillTx/>
                <a:latin typeface="+mj-lt"/>
                <a:ea typeface="+mj-ea"/>
                <a:cs typeface="+mj-cs"/>
              </a:rPr>
              <a:t>uidelines on implementing census of agriculture</a:t>
            </a:r>
            <a:r>
              <a:rPr kumimoji="0" lang="en-US" b="1" i="0" u="none" strike="noStrike" kern="1200" cap="none" spc="0" normalizeH="0" baseline="0" noProof="0" dirty="0" smtClean="0">
                <a:ln>
                  <a:noFill/>
                </a:ln>
                <a:solidFill>
                  <a:schemeClr val="tx1"/>
                </a:solidFill>
                <a:effectLst/>
                <a:uLnTx/>
                <a:uFillTx/>
                <a:latin typeface="+mj-lt"/>
                <a:ea typeface="+mj-ea"/>
                <a:cs typeface="+mj-cs"/>
              </a:rPr>
              <a:t> </a:t>
            </a: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lang="en-US" sz="1600" dirty="0" smtClean="0">
                <a:latin typeface="+mj-lt"/>
                <a:ea typeface="+mj-ea"/>
                <a:cs typeface="+mj-cs"/>
              </a:rPr>
              <a:t>Rome, Italy</a:t>
            </a:r>
          </a:p>
          <a:p>
            <a:pPr lvl="0">
              <a:spcBef>
                <a:spcPct val="0"/>
              </a:spcBef>
              <a:defRPr/>
            </a:pPr>
            <a:r>
              <a:rPr kumimoji="0" lang="en-US" sz="1600" i="0" u="none" strike="noStrike" kern="1200" cap="none" spc="0" normalizeH="0" baseline="0" noProof="0" dirty="0" smtClean="0">
                <a:ln>
                  <a:noFill/>
                </a:ln>
                <a:solidFill>
                  <a:schemeClr val="tx1"/>
                </a:solidFill>
                <a:effectLst/>
                <a:uLnTx/>
                <a:uFillTx/>
                <a:latin typeface="+mj-lt"/>
                <a:ea typeface="+mj-ea"/>
                <a:cs typeface="+mj-cs"/>
              </a:rPr>
              <a:t>30-31 January</a:t>
            </a:r>
            <a:r>
              <a:rPr lang="en-US" sz="1600" dirty="0" smtClean="0">
                <a:latin typeface="+mj-lt"/>
                <a:ea typeface="+mj-ea"/>
                <a:cs typeface="+mj-cs"/>
              </a:rPr>
              <a:t> </a:t>
            </a:r>
            <a:r>
              <a:rPr kumimoji="0" lang="en-US" sz="1600" i="0" u="none" strike="noStrike" kern="1200" cap="none" spc="0" normalizeH="0" baseline="0" noProof="0" dirty="0" smtClean="0">
                <a:ln>
                  <a:noFill/>
                </a:ln>
                <a:solidFill>
                  <a:schemeClr val="tx1"/>
                </a:solidFill>
                <a:effectLst/>
                <a:uLnTx/>
                <a:uFillTx/>
                <a:latin typeface="+mj-lt"/>
                <a:ea typeface="+mj-ea"/>
                <a:cs typeface="+mj-cs"/>
              </a:rPr>
              <a:t>2017</a:t>
            </a:r>
            <a:endParaRPr kumimoji="0" lang="en-US" sz="160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1"/>
          <p:cNvSpPr txBox="1">
            <a:spLocks/>
          </p:cNvSpPr>
          <p:nvPr/>
        </p:nvSpPr>
        <p:spPr>
          <a:xfrm>
            <a:off x="1053792" y="5445224"/>
            <a:ext cx="7406640" cy="980728"/>
          </a:xfrm>
          <a:prstGeom prst="rect">
            <a:avLst/>
          </a:prstGeom>
        </p:spPr>
        <p:txBody>
          <a:bodyPr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b="1" noProof="0" dirty="0" smtClean="0">
                <a:latin typeface="+mj-lt"/>
                <a:ea typeface="+mj-ea"/>
                <a:cs typeface="+mj-cs"/>
              </a:rPr>
              <a:t>Eloi OUEDRAOGO</a:t>
            </a:r>
            <a:endParaRPr lang="en-US" b="1"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it-IT" noProof="0" dirty="0" err="1" smtClean="0">
                <a:latin typeface="+mj-lt"/>
                <a:ea typeface="+mj-ea"/>
                <a:cs typeface="+mj-cs"/>
              </a:rPr>
              <a:t>Statistician</a:t>
            </a:r>
            <a:endParaRPr lang="it-IT"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it-IT" dirty="0" err="1" smtClean="0">
                <a:latin typeface="+mj-lt"/>
                <a:ea typeface="+mj-ea"/>
                <a:cs typeface="+mj-cs"/>
              </a:rPr>
              <a:t>Agricultural</a:t>
            </a:r>
            <a:r>
              <a:rPr lang="it-IT" dirty="0" smtClean="0">
                <a:latin typeface="+mj-lt"/>
                <a:ea typeface="+mj-ea"/>
                <a:cs typeface="+mj-cs"/>
              </a:rPr>
              <a:t> </a:t>
            </a:r>
            <a:r>
              <a:rPr lang="it-IT" dirty="0" err="1" smtClean="0">
                <a:latin typeface="+mj-lt"/>
                <a:ea typeface="+mj-ea"/>
                <a:cs typeface="+mj-cs"/>
              </a:rPr>
              <a:t>Censuses</a:t>
            </a:r>
            <a:r>
              <a:rPr lang="it-IT" dirty="0" smtClean="0">
                <a:latin typeface="+mj-lt"/>
                <a:ea typeface="+mj-ea"/>
                <a:cs typeface="+mj-cs"/>
              </a:rPr>
              <a:t> and </a:t>
            </a:r>
            <a:r>
              <a:rPr lang="it-IT" dirty="0" err="1" smtClean="0">
                <a:latin typeface="+mj-lt"/>
                <a:ea typeface="+mj-ea"/>
                <a:cs typeface="+mj-cs"/>
              </a:rPr>
              <a:t>Surveys</a:t>
            </a:r>
            <a:r>
              <a:rPr lang="it-IT" dirty="0" smtClean="0">
                <a:latin typeface="+mj-lt"/>
                <a:ea typeface="+mj-ea"/>
                <a:cs typeface="+mj-cs"/>
              </a:rPr>
              <a:t> Team</a:t>
            </a:r>
          </a:p>
          <a:p>
            <a:pPr marL="0" marR="0" lvl="0" indent="0" algn="l" defTabSz="914400" rtl="0" eaLnBrk="1" fontAlgn="auto" latinLnBrk="0" hangingPunct="1">
              <a:lnSpc>
                <a:spcPct val="100000"/>
              </a:lnSpc>
              <a:spcBef>
                <a:spcPct val="0"/>
              </a:spcBef>
              <a:spcAft>
                <a:spcPts val="0"/>
              </a:spcAft>
              <a:buClrTx/>
              <a:buSzTx/>
              <a:buFontTx/>
              <a:buNone/>
              <a:tabLst/>
              <a:defRPr/>
            </a:pPr>
            <a:r>
              <a:rPr lang="it-IT" noProof="0" dirty="0" smtClean="0">
                <a:latin typeface="+mj-lt"/>
                <a:ea typeface="+mj-ea"/>
                <a:cs typeface="+mj-cs"/>
              </a:rPr>
              <a:t>FAO Statistics </a:t>
            </a:r>
            <a:r>
              <a:rPr lang="it-IT" noProof="0" dirty="0" err="1" smtClean="0">
                <a:latin typeface="+mj-lt"/>
                <a:ea typeface="+mj-ea"/>
                <a:cs typeface="+mj-cs"/>
              </a:rPr>
              <a:t>Division</a:t>
            </a:r>
            <a:r>
              <a:rPr lang="it-IT" noProof="0" dirty="0" smtClean="0">
                <a:latin typeface="+mj-lt"/>
                <a:ea typeface="+mj-ea"/>
                <a:cs typeface="+mj-cs"/>
              </a:rPr>
              <a:t> (ESS)</a:t>
            </a:r>
            <a:endParaRPr kumimoji="0" lang="en-US" b="0" i="0" u="none" strike="noStrike" kern="1200" cap="none" spc="0" normalizeH="0" baseline="0" noProof="0" dirty="0">
              <a:ln>
                <a:noFill/>
              </a:ln>
              <a:effectLst/>
              <a:uLnTx/>
              <a:uFillTx/>
              <a:latin typeface="+mj-lt"/>
              <a:ea typeface="+mj-ea"/>
              <a:cs typeface="+mj-cs"/>
            </a:endParaRPr>
          </a:p>
        </p:txBody>
      </p:sp>
      <p:sp>
        <p:nvSpPr>
          <p:cNvPr id="2" name="Rectangle 1"/>
          <p:cNvSpPr/>
          <p:nvPr/>
        </p:nvSpPr>
        <p:spPr>
          <a:xfrm>
            <a:off x="1043608" y="3212976"/>
            <a:ext cx="7776864" cy="2046714"/>
          </a:xfrm>
          <a:prstGeom prst="rect">
            <a:avLst/>
          </a:prstGeom>
        </p:spPr>
        <p:txBody>
          <a:bodyPr wrap="square">
            <a:spAutoFit/>
          </a:bodyPr>
          <a:lstStyle/>
          <a:p>
            <a:r>
              <a:rPr lang="en-GB" sz="3400" b="1" dirty="0" smtClean="0"/>
              <a:t>CHAPTER 24</a:t>
            </a:r>
          </a:p>
          <a:p>
            <a:r>
              <a:rPr lang="en-GB" sz="3400" b="1" dirty="0" smtClean="0"/>
              <a:t>Reconciliation of current statistics with census results</a:t>
            </a:r>
          </a:p>
          <a:p>
            <a:r>
              <a:rPr lang="en-GB" sz="2500" i="1" dirty="0" smtClean="0"/>
              <a:t>Item 4</a:t>
            </a:r>
            <a:endParaRPr lang="es-ES" sz="2500" i="1" dirty="0"/>
          </a:p>
        </p:txBody>
      </p:sp>
      <p:sp>
        <p:nvSpPr>
          <p:cNvPr id="5" name="Slide Number Placeholder 4"/>
          <p:cNvSpPr>
            <a:spLocks noGrp="1"/>
          </p:cNvSpPr>
          <p:nvPr>
            <p:ph type="sldNum" sz="quarter" idx="12"/>
          </p:nvPr>
        </p:nvSpPr>
        <p:spPr/>
        <p:txBody>
          <a:bodyPr/>
          <a:lstStyle/>
          <a:p>
            <a:fld id="{412FF748-1325-48DC-AE50-E54CCC902008}" type="slidenum">
              <a:rPr lang="es-ES" smtClean="0"/>
              <a:pPr/>
              <a:t>1</a:t>
            </a:fld>
            <a:endParaRPr lang="es-ES"/>
          </a:p>
        </p:txBody>
      </p:sp>
    </p:spTree>
    <p:extLst>
      <p:ext uri="{BB962C8B-B14F-4D97-AF65-F5344CB8AC3E}">
        <p14:creationId xmlns="" xmlns:p14="http://schemas.microsoft.com/office/powerpoint/2010/main" val="274275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7848872" cy="1080120"/>
          </a:xfrm>
        </p:spPr>
        <p:txBody>
          <a:bodyPr>
            <a:noAutofit/>
          </a:bodyPr>
          <a:lstStyle/>
          <a:p>
            <a:r>
              <a:rPr lang="fr-FR" sz="3500" b="1" dirty="0"/>
              <a:t>Non-</a:t>
            </a:r>
            <a:r>
              <a:rPr lang="fr-FR" sz="3500" b="1" dirty="0" err="1"/>
              <a:t>sampling</a:t>
            </a:r>
            <a:r>
              <a:rPr lang="fr-FR" sz="3500" b="1" dirty="0"/>
              <a:t> </a:t>
            </a:r>
            <a:r>
              <a:rPr lang="fr-FR" sz="3500" b="1" dirty="0" err="1"/>
              <a:t>errors</a:t>
            </a:r>
            <a:r>
              <a:rPr lang="fr-FR" sz="3500" b="1" dirty="0"/>
              <a:t>: </a:t>
            </a:r>
            <a:r>
              <a:rPr lang="en-US" sz="3500" b="1" dirty="0">
                <a:solidFill>
                  <a:srgbClr val="C00000"/>
                </a:solidFill>
              </a:rPr>
              <a:t>Coverage or frame error </a:t>
            </a:r>
            <a:r>
              <a:rPr lang="en-US" sz="3500" dirty="0" smtClean="0">
                <a:solidFill>
                  <a:srgbClr val="C00000"/>
                </a:solidFill>
              </a:rPr>
              <a:t>(</a:t>
            </a:r>
            <a:r>
              <a:rPr lang="en-US" sz="3500" dirty="0" err="1" smtClean="0">
                <a:solidFill>
                  <a:srgbClr val="C00000"/>
                </a:solidFill>
              </a:rPr>
              <a:t>cont.d</a:t>
            </a:r>
            <a:r>
              <a:rPr lang="en-US" sz="3500" dirty="0" smtClean="0">
                <a:solidFill>
                  <a:srgbClr val="C00000"/>
                </a:solidFill>
              </a:rPr>
              <a:t>)</a:t>
            </a:r>
            <a:endParaRPr lang="en-US" sz="3500" dirty="0">
              <a:solidFill>
                <a:srgbClr val="C00000"/>
              </a:solidFill>
            </a:endParaRPr>
          </a:p>
        </p:txBody>
      </p:sp>
      <p:sp>
        <p:nvSpPr>
          <p:cNvPr id="3" name="Content Placeholder 2"/>
          <p:cNvSpPr>
            <a:spLocks noGrp="1"/>
          </p:cNvSpPr>
          <p:nvPr>
            <p:ph idx="1"/>
          </p:nvPr>
        </p:nvSpPr>
        <p:spPr>
          <a:xfrm>
            <a:off x="1151112" y="2132856"/>
            <a:ext cx="6301208" cy="4176700"/>
          </a:xfrm>
        </p:spPr>
        <p:txBody>
          <a:bodyPr>
            <a:noAutofit/>
          </a:bodyPr>
          <a:lstStyle/>
          <a:p>
            <a:pPr marL="360000" indent="-360000">
              <a:lnSpc>
                <a:spcPts val="2500"/>
              </a:lnSpc>
              <a:spcBef>
                <a:spcPts val="0"/>
              </a:spcBef>
            </a:pPr>
            <a:r>
              <a:rPr lang="en-US" sz="2000" b="1" i="1" dirty="0" smtClean="0"/>
              <a:t>Blanks </a:t>
            </a:r>
            <a:r>
              <a:rPr lang="en-US" sz="2000" b="1" i="1" dirty="0"/>
              <a:t>or Foreign elements</a:t>
            </a:r>
            <a:r>
              <a:rPr lang="en-US" sz="2000" b="1" i="1" dirty="0" smtClean="0"/>
              <a:t> </a:t>
            </a:r>
            <a:r>
              <a:rPr lang="en-US" sz="2000" dirty="0" smtClean="0"/>
              <a:t> </a:t>
            </a:r>
            <a:endParaRPr lang="en-US" sz="2000" dirty="0"/>
          </a:p>
          <a:p>
            <a:pPr marL="360000" indent="-360000">
              <a:lnSpc>
                <a:spcPts val="2500"/>
              </a:lnSpc>
              <a:spcBef>
                <a:spcPts val="0"/>
              </a:spcBef>
              <a:buFont typeface="Arial" pitchFamily="34" charset="0"/>
              <a:buChar char="•"/>
            </a:pPr>
            <a:r>
              <a:rPr lang="en-GB" sz="2500" dirty="0"/>
              <a:t>In this case, some units non-members of the defined survey population are included in the frame. </a:t>
            </a:r>
            <a:endParaRPr lang="en-GB" sz="2500" dirty="0" smtClean="0"/>
          </a:p>
          <a:p>
            <a:pPr marL="360000" indent="-360000">
              <a:lnSpc>
                <a:spcPts val="2500"/>
              </a:lnSpc>
              <a:spcBef>
                <a:spcPts val="0"/>
              </a:spcBef>
            </a:pPr>
            <a:endParaRPr lang="en-GB" sz="2500" dirty="0" smtClean="0"/>
          </a:p>
          <a:p>
            <a:pPr marL="360000" indent="-360000">
              <a:lnSpc>
                <a:spcPts val="2500"/>
              </a:lnSpc>
              <a:spcBef>
                <a:spcPts val="0"/>
              </a:spcBef>
              <a:buFont typeface="Arial" pitchFamily="34" charset="0"/>
              <a:buChar char="•"/>
            </a:pPr>
            <a:r>
              <a:rPr lang="en-GB" sz="2500" dirty="0" smtClean="0"/>
              <a:t>This </a:t>
            </a:r>
            <a:r>
              <a:rPr lang="en-GB" sz="2500" dirty="0"/>
              <a:t>issue, also called misclassification in Global Strategy (2016), is often a source of discrepancy between census and survey data</a:t>
            </a:r>
            <a:r>
              <a:rPr lang="en-GB" sz="2500" dirty="0" smtClean="0"/>
              <a:t>.</a:t>
            </a:r>
          </a:p>
          <a:p>
            <a:pPr marL="360000" indent="-360000">
              <a:lnSpc>
                <a:spcPts val="2500"/>
              </a:lnSpc>
              <a:spcBef>
                <a:spcPts val="0"/>
              </a:spcBef>
            </a:pPr>
            <a:r>
              <a:rPr lang="en-GB" sz="2500" dirty="0" smtClean="0"/>
              <a:t> </a:t>
            </a:r>
          </a:p>
          <a:p>
            <a:pPr marL="360000" indent="-360000">
              <a:lnSpc>
                <a:spcPts val="2500"/>
              </a:lnSpc>
              <a:spcBef>
                <a:spcPts val="0"/>
              </a:spcBef>
              <a:buFont typeface="Arial" pitchFamily="34" charset="0"/>
              <a:buChar char="•"/>
            </a:pPr>
            <a:r>
              <a:rPr lang="en-GB" sz="2500" dirty="0" smtClean="0"/>
              <a:t>For </a:t>
            </a:r>
            <a:r>
              <a:rPr lang="en-GB" sz="2500" dirty="0"/>
              <a:t>instance, </a:t>
            </a:r>
            <a:r>
              <a:rPr lang="en-GB" sz="2500" dirty="0" smtClean="0"/>
              <a:t>a </a:t>
            </a:r>
            <a:r>
              <a:rPr lang="en-GB" sz="2500" dirty="0"/>
              <a:t>non-agricultural holding </a:t>
            </a:r>
            <a:r>
              <a:rPr lang="en-GB" sz="2500" dirty="0" smtClean="0"/>
              <a:t>arrangement </a:t>
            </a:r>
            <a:r>
              <a:rPr lang="en-GB" sz="2500" dirty="0"/>
              <a:t>is incorrectly classified as an agricultural holding.</a:t>
            </a:r>
          </a:p>
          <a:p>
            <a:pPr marL="360000" lvl="0" indent="-360000">
              <a:spcBef>
                <a:spcPts val="0"/>
              </a:spcBef>
              <a:buFont typeface="Arial" pitchFamily="34" charset="0"/>
              <a:buChar char="•"/>
            </a:pPr>
            <a:endParaRPr lang="en-US" sz="18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10</a:t>
            </a:fld>
            <a:endParaRPr lang="es-ES"/>
          </a:p>
        </p:txBody>
      </p:sp>
      <p:pic>
        <p:nvPicPr>
          <p:cNvPr id="5" name="Picture 4" descr="Image result for non sampling error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444208" y="5657143"/>
            <a:ext cx="2500164" cy="72418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344816" cy="432048"/>
          </a:xfrm>
        </p:spPr>
        <p:txBody>
          <a:bodyPr>
            <a:noAutofit/>
          </a:bodyPr>
          <a:lstStyle/>
          <a:p>
            <a:r>
              <a:rPr lang="fr-FR" sz="3500" b="1" dirty="0"/>
              <a:t>Non-</a:t>
            </a:r>
            <a:r>
              <a:rPr lang="fr-FR" sz="3500" b="1" dirty="0" err="1"/>
              <a:t>sampling</a:t>
            </a:r>
            <a:r>
              <a:rPr lang="fr-FR" sz="3500" b="1" dirty="0"/>
              <a:t> </a:t>
            </a:r>
            <a:r>
              <a:rPr lang="fr-FR" sz="3500" b="1" dirty="0" err="1" smtClean="0"/>
              <a:t>errors</a:t>
            </a:r>
            <a:r>
              <a:rPr lang="fr-FR" sz="3500" b="1" dirty="0" smtClean="0"/>
              <a:t>: </a:t>
            </a:r>
            <a:r>
              <a:rPr lang="en-US" sz="3500" b="1" dirty="0" smtClean="0">
                <a:solidFill>
                  <a:srgbClr val="C00000"/>
                </a:solidFill>
              </a:rPr>
              <a:t>Non-response</a:t>
            </a:r>
            <a:endParaRPr lang="en-US" sz="3500" b="1" dirty="0">
              <a:solidFill>
                <a:srgbClr val="C00000"/>
              </a:solidFill>
            </a:endParaRPr>
          </a:p>
        </p:txBody>
      </p:sp>
      <p:sp>
        <p:nvSpPr>
          <p:cNvPr id="3" name="Content Placeholder 2"/>
          <p:cNvSpPr>
            <a:spLocks noGrp="1"/>
          </p:cNvSpPr>
          <p:nvPr>
            <p:ph idx="1"/>
          </p:nvPr>
        </p:nvSpPr>
        <p:spPr>
          <a:xfrm>
            <a:off x="1115616" y="1700808"/>
            <a:ext cx="7560840" cy="4752528"/>
          </a:xfrm>
        </p:spPr>
        <p:txBody>
          <a:bodyPr>
            <a:noAutofit/>
          </a:bodyPr>
          <a:lstStyle/>
          <a:p>
            <a:pPr marL="360000" lvl="0" indent="-360000" algn="just">
              <a:spcBef>
                <a:spcPts val="0"/>
              </a:spcBef>
              <a:buFont typeface="Arial" pitchFamily="34" charset="0"/>
              <a:buChar char="•"/>
            </a:pPr>
            <a:r>
              <a:rPr lang="en-US" sz="2500" dirty="0" smtClean="0"/>
              <a:t>Non-response </a:t>
            </a:r>
            <a:r>
              <a:rPr lang="en-US" sz="2500" dirty="0"/>
              <a:t>refers to the failure to obtain observations on some units selected for the sample. </a:t>
            </a:r>
            <a:endParaRPr lang="en-US" sz="2500" dirty="0" smtClean="0"/>
          </a:p>
          <a:p>
            <a:pPr marL="360000" lvl="0" indent="-360000" algn="just">
              <a:spcBef>
                <a:spcPts val="0"/>
              </a:spcBef>
              <a:buFont typeface="Arial" pitchFamily="34" charset="0"/>
              <a:buChar char="•"/>
            </a:pPr>
            <a:r>
              <a:rPr lang="en-US" sz="2500" dirty="0" smtClean="0"/>
              <a:t>If </a:t>
            </a:r>
            <a:r>
              <a:rPr lang="en-US" sz="2500" dirty="0"/>
              <a:t>not addressed properly, they can cause important biases in estimations</a:t>
            </a:r>
            <a:r>
              <a:rPr lang="en-US" sz="2500" dirty="0" smtClean="0"/>
              <a:t>.</a:t>
            </a:r>
            <a:r>
              <a:rPr lang="en-US" sz="2500" dirty="0"/>
              <a:t> </a:t>
            </a:r>
            <a:endParaRPr lang="en-US" sz="2500" dirty="0" smtClean="0"/>
          </a:p>
          <a:p>
            <a:pPr marL="360000" lvl="0" indent="-360000" algn="just">
              <a:spcBef>
                <a:spcPts val="0"/>
              </a:spcBef>
              <a:buFont typeface="Arial" pitchFamily="34" charset="0"/>
              <a:buChar char="•"/>
            </a:pPr>
            <a:r>
              <a:rPr lang="en-US" sz="2500" dirty="0" smtClean="0"/>
              <a:t>Every </a:t>
            </a:r>
            <a:r>
              <a:rPr lang="en-US" sz="2500" dirty="0"/>
              <a:t>estimation method involves an estimation </a:t>
            </a:r>
            <a:r>
              <a:rPr lang="en-US" sz="2500" dirty="0" smtClean="0"/>
              <a:t>error, </a:t>
            </a:r>
            <a:r>
              <a:rPr lang="en-US" sz="2500" dirty="0"/>
              <a:t>arising from the simple fact that the </a:t>
            </a:r>
            <a:r>
              <a:rPr lang="en-US" sz="2500" dirty="0" smtClean="0"/>
              <a:t>real quantity </a:t>
            </a:r>
            <a:r>
              <a:rPr lang="en-US" sz="2500" dirty="0"/>
              <a:t>to be estimated generally differs from its estimator. </a:t>
            </a:r>
            <a:endParaRPr lang="en-US" sz="2500" dirty="0" smtClean="0"/>
          </a:p>
          <a:p>
            <a:pPr marL="360000" lvl="0" indent="-360000" algn="just">
              <a:spcBef>
                <a:spcPts val="0"/>
              </a:spcBef>
              <a:buFont typeface="Arial" pitchFamily="34" charset="0"/>
              <a:buChar char="•"/>
            </a:pPr>
            <a:r>
              <a:rPr lang="en-US" sz="2500" dirty="0" smtClean="0"/>
              <a:t>Estimation </a:t>
            </a:r>
            <a:r>
              <a:rPr lang="en-US" sz="2500" dirty="0"/>
              <a:t>errors include also </a:t>
            </a:r>
            <a:r>
              <a:rPr lang="en-US" sz="2500" b="1" i="1" dirty="0"/>
              <a:t>errors of coverage</a:t>
            </a:r>
            <a:r>
              <a:rPr lang="en-US" sz="2500" dirty="0"/>
              <a:t>, </a:t>
            </a:r>
            <a:r>
              <a:rPr lang="en-US" sz="2500" b="1" i="1" dirty="0"/>
              <a:t>sample selection and implementation</a:t>
            </a:r>
            <a:r>
              <a:rPr lang="en-US" sz="2500" dirty="0"/>
              <a:t>, </a:t>
            </a:r>
            <a:r>
              <a:rPr lang="en-US" sz="2500" b="1" i="1" dirty="0"/>
              <a:t>non-response</a:t>
            </a:r>
            <a:r>
              <a:rPr lang="en-US" sz="2500" dirty="0"/>
              <a:t>, as well as </a:t>
            </a:r>
            <a:r>
              <a:rPr lang="en-US" sz="2500" b="1" i="1" dirty="0"/>
              <a:t>sampling variability</a:t>
            </a:r>
            <a:r>
              <a:rPr lang="en-US" sz="2500" dirty="0"/>
              <a:t>. </a:t>
            </a:r>
            <a:endParaRPr lang="en-US" sz="2500" dirty="0" smtClean="0"/>
          </a:p>
          <a:p>
            <a:pPr marL="360000" lvl="0" indent="-360000" algn="just">
              <a:spcBef>
                <a:spcPts val="0"/>
              </a:spcBef>
              <a:buFont typeface="Arial" pitchFamily="34" charset="0"/>
              <a:buChar char="•"/>
            </a:pPr>
            <a:r>
              <a:rPr lang="en-US" sz="2500" dirty="0" smtClean="0"/>
              <a:t>This </a:t>
            </a:r>
            <a:r>
              <a:rPr lang="en-US" sz="2500" dirty="0"/>
              <a:t>group of errors </a:t>
            </a:r>
            <a:r>
              <a:rPr lang="en-US" sz="2500" dirty="0" err="1"/>
              <a:t>centres</a:t>
            </a:r>
            <a:r>
              <a:rPr lang="en-US" sz="2500" dirty="0"/>
              <a:t> on the process of sample design, implementation and estimation.</a:t>
            </a:r>
            <a:endParaRPr lang="en-US" sz="25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11</a:t>
            </a:fld>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848872" cy="1008112"/>
          </a:xfrm>
        </p:spPr>
        <p:txBody>
          <a:bodyPr>
            <a:noAutofit/>
          </a:bodyPr>
          <a:lstStyle/>
          <a:p>
            <a:r>
              <a:rPr lang="fr-FR" sz="3500" b="1" dirty="0"/>
              <a:t>Non-</a:t>
            </a:r>
            <a:r>
              <a:rPr lang="fr-FR" sz="3500" b="1" dirty="0" err="1"/>
              <a:t>sampling</a:t>
            </a:r>
            <a:r>
              <a:rPr lang="fr-FR" sz="3500" b="1" dirty="0"/>
              <a:t> </a:t>
            </a:r>
            <a:r>
              <a:rPr lang="fr-FR" sz="3500" b="1" dirty="0" err="1" smtClean="0"/>
              <a:t>errors</a:t>
            </a:r>
            <a:r>
              <a:rPr lang="fr-FR" sz="3500" b="1" dirty="0" smtClean="0"/>
              <a:t>: </a:t>
            </a:r>
            <a:r>
              <a:rPr lang="en-US" sz="3500" b="1" dirty="0">
                <a:solidFill>
                  <a:srgbClr val="C00000"/>
                </a:solidFill>
              </a:rPr>
              <a:t>Non-response </a:t>
            </a:r>
            <a:r>
              <a:rPr lang="en-US" sz="3500" dirty="0" smtClean="0">
                <a:solidFill>
                  <a:srgbClr val="C00000"/>
                </a:solidFill>
              </a:rPr>
              <a:t>(</a:t>
            </a:r>
            <a:r>
              <a:rPr lang="en-US" sz="3500" dirty="0" err="1" smtClean="0">
                <a:solidFill>
                  <a:srgbClr val="C00000"/>
                </a:solidFill>
              </a:rPr>
              <a:t>cont.d</a:t>
            </a:r>
            <a:r>
              <a:rPr lang="en-US" sz="3500" dirty="0" smtClean="0">
                <a:solidFill>
                  <a:srgbClr val="C00000"/>
                </a:solidFill>
              </a:rPr>
              <a:t>)</a:t>
            </a:r>
            <a:endParaRPr lang="en-US" sz="3500" dirty="0">
              <a:solidFill>
                <a:srgbClr val="C00000"/>
              </a:solidFill>
            </a:endParaRPr>
          </a:p>
        </p:txBody>
      </p:sp>
      <p:sp>
        <p:nvSpPr>
          <p:cNvPr id="3" name="Content Placeholder 2"/>
          <p:cNvSpPr>
            <a:spLocks noGrp="1"/>
          </p:cNvSpPr>
          <p:nvPr>
            <p:ph idx="1"/>
          </p:nvPr>
        </p:nvSpPr>
        <p:spPr>
          <a:xfrm>
            <a:off x="1043608" y="1916832"/>
            <a:ext cx="7704856" cy="4680520"/>
          </a:xfrm>
        </p:spPr>
        <p:txBody>
          <a:bodyPr>
            <a:noAutofit/>
          </a:bodyPr>
          <a:lstStyle/>
          <a:p>
            <a:pPr marL="360000" indent="-360000">
              <a:spcBef>
                <a:spcPts val="0"/>
              </a:spcBef>
              <a:buFont typeface="Arial" pitchFamily="34" charset="0"/>
              <a:buChar char="•"/>
            </a:pPr>
            <a:r>
              <a:rPr lang="en-GB" sz="2500" dirty="0" smtClean="0"/>
              <a:t>When </a:t>
            </a:r>
            <a:r>
              <a:rPr lang="en-GB" sz="2500" dirty="0"/>
              <a:t>the surveys are conducted with a panel of agricultural </a:t>
            </a:r>
            <a:r>
              <a:rPr lang="en-GB" sz="2500" dirty="0" smtClean="0"/>
              <a:t>holdings, the </a:t>
            </a:r>
            <a:r>
              <a:rPr lang="en-GB" sz="2500" dirty="0"/>
              <a:t>discrepancies between census and survey data could be ascribed to the disappearance, division, or merger of holdings over time due to endogenous or exogenous events. </a:t>
            </a:r>
            <a:endParaRPr lang="en-GB" sz="2500" dirty="0" smtClean="0"/>
          </a:p>
          <a:p>
            <a:pPr marL="360000" indent="-360000">
              <a:spcBef>
                <a:spcPts val="0"/>
              </a:spcBef>
            </a:pPr>
            <a:endParaRPr lang="en-GB" sz="2500" dirty="0" smtClean="0"/>
          </a:p>
          <a:p>
            <a:pPr marL="360000" indent="-360000">
              <a:spcBef>
                <a:spcPts val="0"/>
              </a:spcBef>
              <a:buFont typeface="Arial" pitchFamily="34" charset="0"/>
              <a:buChar char="•"/>
            </a:pPr>
            <a:r>
              <a:rPr lang="en-GB" sz="2500" dirty="0" smtClean="0"/>
              <a:t>Phenomena </a:t>
            </a:r>
            <a:r>
              <a:rPr lang="en-GB" sz="2500" dirty="0"/>
              <a:t>occurring in the population may also impair sample quality. </a:t>
            </a:r>
            <a:endParaRPr lang="en-GB" sz="2500" dirty="0" smtClean="0"/>
          </a:p>
          <a:p>
            <a:pPr marL="360000" indent="-360000">
              <a:spcBef>
                <a:spcPts val="0"/>
              </a:spcBef>
            </a:pPr>
            <a:endParaRPr lang="en-GB" sz="2500" dirty="0" smtClean="0"/>
          </a:p>
          <a:p>
            <a:pPr marL="360000" indent="-360000">
              <a:spcBef>
                <a:spcPts val="0"/>
              </a:spcBef>
              <a:buFont typeface="Arial" pitchFamily="34" charset="0"/>
              <a:buChar char="•"/>
            </a:pPr>
            <a:r>
              <a:rPr lang="en-GB" sz="2500" dirty="0" smtClean="0"/>
              <a:t>These </a:t>
            </a:r>
            <a:r>
              <a:rPr lang="en-GB" sz="2500" dirty="0"/>
              <a:t>changes adversely affect panel quality because they directly influence sample size and the weight of the statistical units (Global Strategy, 2015</a:t>
            </a:r>
            <a:r>
              <a:rPr lang="en-GB" sz="2500" dirty="0" smtClean="0"/>
              <a:t>).</a:t>
            </a:r>
            <a:endParaRPr lang="en-GB" sz="2500" dirty="0"/>
          </a:p>
        </p:txBody>
      </p:sp>
      <p:sp>
        <p:nvSpPr>
          <p:cNvPr id="4" name="Slide Number Placeholder 3"/>
          <p:cNvSpPr>
            <a:spLocks noGrp="1"/>
          </p:cNvSpPr>
          <p:nvPr>
            <p:ph type="sldNum" sz="quarter" idx="12"/>
          </p:nvPr>
        </p:nvSpPr>
        <p:spPr/>
        <p:txBody>
          <a:bodyPr/>
          <a:lstStyle/>
          <a:p>
            <a:fld id="{412FF748-1325-48DC-AE50-E54CCC902008}" type="slidenum">
              <a:rPr lang="es-ES" smtClean="0">
                <a:solidFill>
                  <a:srgbClr val="ACCBF9">
                    <a:shade val="50000"/>
                    <a:satMod val="200000"/>
                  </a:srgbClr>
                </a:solidFill>
              </a:rPr>
              <a:pPr/>
              <a:t>12</a:t>
            </a:fld>
            <a:endParaRPr lang="es-ES">
              <a:solidFill>
                <a:srgbClr val="ACCBF9">
                  <a:shade val="50000"/>
                  <a:satMod val="200000"/>
                </a:srgbClr>
              </a:solidFill>
            </a:endParaRPr>
          </a:p>
        </p:txBody>
      </p:sp>
    </p:spTree>
    <p:extLst>
      <p:ext uri="{BB962C8B-B14F-4D97-AF65-F5344CB8AC3E}">
        <p14:creationId xmlns="" xmlns:p14="http://schemas.microsoft.com/office/powerpoint/2010/main" val="425192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8136904" cy="864096"/>
          </a:xfrm>
        </p:spPr>
        <p:txBody>
          <a:bodyPr>
            <a:noAutofit/>
          </a:bodyPr>
          <a:lstStyle/>
          <a:p>
            <a:r>
              <a:rPr lang="en-US" sz="3500" b="1" dirty="0"/>
              <a:t>Correcting </a:t>
            </a:r>
            <a:r>
              <a:rPr lang="en-US" sz="3500" b="1" dirty="0" smtClean="0"/>
              <a:t>discrepancies: </a:t>
            </a:r>
            <a:r>
              <a:rPr lang="en-US" sz="3500" b="1" dirty="0" smtClean="0">
                <a:solidFill>
                  <a:srgbClr val="C00000"/>
                </a:solidFill>
              </a:rPr>
              <a:t>4 main operational steps</a:t>
            </a:r>
            <a:endParaRPr lang="en-US" sz="3500" b="1" dirty="0">
              <a:solidFill>
                <a:srgbClr val="C00000"/>
              </a:solidFill>
            </a:endParaRPr>
          </a:p>
        </p:txBody>
      </p:sp>
      <p:sp>
        <p:nvSpPr>
          <p:cNvPr id="3" name="Content Placeholder 2"/>
          <p:cNvSpPr>
            <a:spLocks noGrp="1"/>
          </p:cNvSpPr>
          <p:nvPr>
            <p:ph idx="1"/>
          </p:nvPr>
        </p:nvSpPr>
        <p:spPr>
          <a:xfrm>
            <a:off x="1043608" y="1916596"/>
            <a:ext cx="7776864" cy="5400836"/>
          </a:xfrm>
        </p:spPr>
        <p:txBody>
          <a:bodyPr>
            <a:noAutofit/>
          </a:bodyPr>
          <a:lstStyle/>
          <a:p>
            <a:pPr marL="360000" lvl="0" indent="-360000">
              <a:spcBef>
                <a:spcPts val="0"/>
              </a:spcBef>
            </a:pPr>
            <a:r>
              <a:rPr lang="en-US" sz="2200" b="1" dirty="0" smtClean="0"/>
              <a:t>1- Selecting </a:t>
            </a:r>
            <a:r>
              <a:rPr lang="en-US" sz="2200" b="1" dirty="0"/>
              <a:t>the key variables for </a:t>
            </a:r>
            <a:r>
              <a:rPr lang="en-US" sz="2200" b="1" dirty="0" smtClean="0"/>
              <a:t>reconciliation</a:t>
            </a:r>
          </a:p>
          <a:p>
            <a:pPr marL="917784" lvl="1" indent="-360000">
              <a:lnSpc>
                <a:spcPct val="100000"/>
              </a:lnSpc>
              <a:spcBef>
                <a:spcPts val="0"/>
              </a:spcBef>
              <a:buFont typeface="Arial" pitchFamily="34" charset="0"/>
              <a:buChar char="•"/>
            </a:pPr>
            <a:r>
              <a:rPr lang="en-US" sz="1900" dirty="0"/>
              <a:t>Data reconciliation may be a time consuming task </a:t>
            </a:r>
            <a:r>
              <a:rPr lang="en-US" sz="1900" dirty="0" smtClean="0"/>
              <a:t>(use of advanced techniques) </a:t>
            </a:r>
          </a:p>
          <a:p>
            <a:pPr marL="917784" lvl="1" indent="-360000">
              <a:lnSpc>
                <a:spcPct val="100000"/>
              </a:lnSpc>
              <a:spcBef>
                <a:spcPts val="0"/>
              </a:spcBef>
              <a:buFont typeface="Arial" pitchFamily="34" charset="0"/>
              <a:buChar char="•"/>
            </a:pPr>
            <a:r>
              <a:rPr lang="en-US" sz="1900" dirty="0" smtClean="0"/>
              <a:t>These </a:t>
            </a:r>
            <a:r>
              <a:rPr lang="en-US" sz="1900" dirty="0"/>
              <a:t>techniques required sometimes the collection of secondary data for their implementation. </a:t>
            </a:r>
            <a:endParaRPr lang="en-US" sz="1900" dirty="0" smtClean="0"/>
          </a:p>
          <a:p>
            <a:pPr marL="917784" lvl="1" indent="-360000">
              <a:lnSpc>
                <a:spcPct val="100000"/>
              </a:lnSpc>
              <a:spcBef>
                <a:spcPts val="0"/>
              </a:spcBef>
              <a:buFont typeface="Arial" pitchFamily="34" charset="0"/>
              <a:buChar char="•"/>
            </a:pPr>
            <a:r>
              <a:rPr lang="en-US" sz="1900" dirty="0" smtClean="0"/>
              <a:t>Accordingly</a:t>
            </a:r>
            <a:r>
              <a:rPr lang="en-US" sz="1900" dirty="0"/>
              <a:t>, rigorous data reconciliation may not be possible for all the survey </a:t>
            </a:r>
            <a:r>
              <a:rPr lang="en-US" sz="1900" dirty="0" smtClean="0"/>
              <a:t>variables (identify </a:t>
            </a:r>
            <a:r>
              <a:rPr lang="en-US" sz="1900" dirty="0"/>
              <a:t>a number </a:t>
            </a:r>
            <a:r>
              <a:rPr lang="en-US" sz="1900" dirty="0" smtClean="0"/>
              <a:t>of key </a:t>
            </a:r>
            <a:r>
              <a:rPr lang="en-US" sz="1900" dirty="0"/>
              <a:t>variables for the reconciliation </a:t>
            </a:r>
            <a:r>
              <a:rPr lang="en-US" sz="1900" dirty="0" smtClean="0"/>
              <a:t>process).</a:t>
            </a:r>
          </a:p>
          <a:p>
            <a:pPr marL="360000" indent="-360000">
              <a:spcBef>
                <a:spcPts val="0"/>
              </a:spcBef>
            </a:pPr>
            <a:r>
              <a:rPr lang="en-US" sz="2200" b="1" dirty="0" smtClean="0"/>
              <a:t>2- Computing the gaps</a:t>
            </a:r>
          </a:p>
          <a:p>
            <a:pPr marL="917784" lvl="1" indent="-360000">
              <a:lnSpc>
                <a:spcPct val="100000"/>
              </a:lnSpc>
              <a:spcBef>
                <a:spcPts val="0"/>
              </a:spcBef>
              <a:buFont typeface="Arial" pitchFamily="34" charset="0"/>
              <a:buChar char="•"/>
            </a:pPr>
            <a:r>
              <a:rPr lang="en-US" sz="1900" dirty="0"/>
              <a:t>The second step is to calculate the gap between surveys and the census data regarding the key variables selected. </a:t>
            </a:r>
            <a:endParaRPr lang="en-US" sz="1900" dirty="0" smtClean="0"/>
          </a:p>
          <a:p>
            <a:pPr marL="917784" lvl="1" indent="-360000">
              <a:lnSpc>
                <a:spcPct val="100000"/>
              </a:lnSpc>
              <a:spcBef>
                <a:spcPts val="0"/>
              </a:spcBef>
              <a:buFont typeface="Arial" pitchFamily="34" charset="0"/>
              <a:buChar char="•"/>
            </a:pPr>
            <a:r>
              <a:rPr lang="en-US" sz="1900" dirty="0" smtClean="0"/>
              <a:t>Both </a:t>
            </a:r>
            <a:r>
              <a:rPr lang="en-US" sz="1900" dirty="0"/>
              <a:t>absolute and relative growth needs to be made available for the next step. </a:t>
            </a:r>
            <a:endParaRPr lang="en-US" sz="1900" dirty="0" smtClean="0"/>
          </a:p>
          <a:p>
            <a:pPr marL="917784" lvl="1" indent="-360000">
              <a:lnSpc>
                <a:spcPct val="100000"/>
              </a:lnSpc>
              <a:spcBef>
                <a:spcPts val="0"/>
              </a:spcBef>
              <a:buFont typeface="Arial" pitchFamily="34" charset="0"/>
              <a:buChar char="•"/>
            </a:pPr>
            <a:r>
              <a:rPr lang="en-US" sz="1900" dirty="0" smtClean="0"/>
              <a:t>Comparisons </a:t>
            </a:r>
            <a:r>
              <a:rPr lang="en-US" sz="1900" dirty="0"/>
              <a:t>of ratios (e.g. proportion of maize planted area) may also be helpful given that ratios are not likely to change in a short term.</a:t>
            </a:r>
            <a:endParaRPr lang="en-US" sz="19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13</a:t>
            </a:fld>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776864" cy="936104"/>
          </a:xfrm>
        </p:spPr>
        <p:txBody>
          <a:bodyPr>
            <a:noAutofit/>
          </a:bodyPr>
          <a:lstStyle/>
          <a:p>
            <a:r>
              <a:rPr lang="en-US" sz="3500" b="1" dirty="0" smtClean="0"/>
              <a:t>Correcting discrepancies: </a:t>
            </a:r>
            <a:r>
              <a:rPr lang="en-US" sz="3500" b="1" dirty="0" smtClean="0">
                <a:solidFill>
                  <a:srgbClr val="C00000"/>
                </a:solidFill>
              </a:rPr>
              <a:t>4 main operational steps (</a:t>
            </a:r>
            <a:r>
              <a:rPr lang="en-US" sz="3500" dirty="0" err="1" smtClean="0">
                <a:solidFill>
                  <a:srgbClr val="C00000"/>
                </a:solidFill>
              </a:rPr>
              <a:t>cont.d</a:t>
            </a:r>
            <a:r>
              <a:rPr lang="en-US" sz="3500" b="1" dirty="0" smtClean="0">
                <a:solidFill>
                  <a:srgbClr val="C00000"/>
                </a:solidFill>
              </a:rPr>
              <a:t>)</a:t>
            </a:r>
            <a:endParaRPr lang="en-US" sz="3500" b="1" dirty="0">
              <a:solidFill>
                <a:srgbClr val="C00000"/>
              </a:solidFill>
            </a:endParaRPr>
          </a:p>
        </p:txBody>
      </p:sp>
      <p:sp>
        <p:nvSpPr>
          <p:cNvPr id="3" name="Content Placeholder 2"/>
          <p:cNvSpPr>
            <a:spLocks noGrp="1"/>
          </p:cNvSpPr>
          <p:nvPr>
            <p:ph idx="1"/>
          </p:nvPr>
        </p:nvSpPr>
        <p:spPr>
          <a:xfrm>
            <a:off x="1043608" y="2132856"/>
            <a:ext cx="7776864" cy="4464496"/>
          </a:xfrm>
        </p:spPr>
        <p:txBody>
          <a:bodyPr>
            <a:noAutofit/>
          </a:bodyPr>
          <a:lstStyle/>
          <a:p>
            <a:pPr marL="360000" lvl="0" indent="-360000">
              <a:spcBef>
                <a:spcPts val="0"/>
              </a:spcBef>
            </a:pPr>
            <a:r>
              <a:rPr lang="en-US" sz="2200" b="1" dirty="0" smtClean="0"/>
              <a:t>3- Making the diagnosis </a:t>
            </a:r>
          </a:p>
          <a:p>
            <a:pPr marL="917784" lvl="1" indent="-360000">
              <a:lnSpc>
                <a:spcPct val="100000"/>
              </a:lnSpc>
              <a:spcBef>
                <a:spcPts val="0"/>
              </a:spcBef>
              <a:buFont typeface="Arial" pitchFamily="34" charset="0"/>
              <a:buChar char="•"/>
            </a:pPr>
            <a:r>
              <a:rPr lang="en-GB" sz="2100" dirty="0" smtClean="0"/>
              <a:t>For </a:t>
            </a:r>
            <a:r>
              <a:rPr lang="en-GB" sz="2100" dirty="0"/>
              <a:t>each variable, it is important to analyse if the gap is normal or if there is a discrepancy. </a:t>
            </a:r>
            <a:endParaRPr lang="en-GB" sz="2100" dirty="0" smtClean="0"/>
          </a:p>
          <a:p>
            <a:pPr marL="917784" lvl="1" indent="-360000">
              <a:lnSpc>
                <a:spcPct val="100000"/>
              </a:lnSpc>
              <a:spcBef>
                <a:spcPts val="0"/>
              </a:spcBef>
              <a:buFont typeface="Arial" pitchFamily="34" charset="0"/>
              <a:buChar char="•"/>
            </a:pPr>
            <a:r>
              <a:rPr lang="en-GB" sz="2100" dirty="0" smtClean="0"/>
              <a:t>Some </a:t>
            </a:r>
            <a:r>
              <a:rPr lang="en-GB" sz="2100" dirty="0"/>
              <a:t>gaps may be linked to the normal evolution of variables from the year of the survey to the one of the census</a:t>
            </a:r>
            <a:r>
              <a:rPr lang="en-GB" sz="2100" dirty="0" smtClean="0"/>
              <a:t>.</a:t>
            </a:r>
          </a:p>
          <a:p>
            <a:pPr marL="917784" lvl="1" indent="-360000">
              <a:lnSpc>
                <a:spcPct val="100000"/>
              </a:lnSpc>
              <a:spcBef>
                <a:spcPts val="0"/>
              </a:spcBef>
              <a:buFont typeface="Arial" pitchFamily="34" charset="0"/>
              <a:buChar char="•"/>
            </a:pPr>
            <a:r>
              <a:rPr lang="en-GB" sz="2100" dirty="0" smtClean="0"/>
              <a:t>In </a:t>
            </a:r>
            <a:r>
              <a:rPr lang="en-GB" sz="2100" dirty="0"/>
              <a:t>some cases, previous conjectural factors occurred in the country may explain the differences in data. </a:t>
            </a:r>
            <a:endParaRPr lang="en-GB" sz="2100" dirty="0" smtClean="0"/>
          </a:p>
          <a:p>
            <a:pPr marL="917784" lvl="1" indent="-360000">
              <a:lnSpc>
                <a:spcPct val="100000"/>
              </a:lnSpc>
              <a:spcBef>
                <a:spcPts val="0"/>
              </a:spcBef>
              <a:buFont typeface="Arial" pitchFamily="34" charset="0"/>
              <a:buChar char="•"/>
            </a:pPr>
            <a:r>
              <a:rPr lang="en-GB" sz="2100" dirty="0" smtClean="0"/>
              <a:t>In </a:t>
            </a:r>
            <a:r>
              <a:rPr lang="en-GB" sz="2100" dirty="0"/>
              <a:t>this step the opinions of experts with deepen knowledge of the agricultural economy of the country may be helpful</a:t>
            </a:r>
            <a:r>
              <a:rPr lang="en-GB" sz="2100" dirty="0" smtClean="0"/>
              <a:t>.</a:t>
            </a:r>
          </a:p>
          <a:p>
            <a:pPr marL="917784" lvl="1" indent="-360000">
              <a:lnSpc>
                <a:spcPct val="100000"/>
              </a:lnSpc>
              <a:spcBef>
                <a:spcPts val="0"/>
              </a:spcBef>
              <a:buFont typeface="Arial" pitchFamily="34" charset="0"/>
              <a:buChar char="•"/>
            </a:pPr>
            <a:r>
              <a:rPr lang="en-GB" sz="2100" dirty="0" smtClean="0"/>
              <a:t>Secondary </a:t>
            </a:r>
            <a:r>
              <a:rPr lang="en-GB" sz="2100" dirty="0"/>
              <a:t>data may also help to understand some gaps</a:t>
            </a:r>
            <a:r>
              <a:rPr lang="en-GB" sz="2100" dirty="0" smtClean="0"/>
              <a:t>.</a:t>
            </a:r>
          </a:p>
          <a:p>
            <a:pPr marL="917784" lvl="1" indent="-360000">
              <a:lnSpc>
                <a:spcPct val="100000"/>
              </a:lnSpc>
              <a:spcBef>
                <a:spcPts val="0"/>
              </a:spcBef>
              <a:buFont typeface="Arial" pitchFamily="34" charset="0"/>
              <a:buChar char="•"/>
            </a:pPr>
            <a:r>
              <a:rPr lang="en-GB" sz="2100" dirty="0" smtClean="0"/>
              <a:t>When </a:t>
            </a:r>
            <a:r>
              <a:rPr lang="en-GB" sz="2100" dirty="0"/>
              <a:t>discrepancies are identified, their sources should be explored in order to assess the causes of the gaps</a:t>
            </a:r>
            <a:r>
              <a:rPr lang="en-GB" sz="2100" dirty="0" smtClean="0"/>
              <a:t>.</a:t>
            </a:r>
            <a:endParaRPr lang="en-GB" sz="2100" dirty="0"/>
          </a:p>
        </p:txBody>
      </p:sp>
      <p:sp>
        <p:nvSpPr>
          <p:cNvPr id="4" name="Slide Number Placeholder 3"/>
          <p:cNvSpPr>
            <a:spLocks noGrp="1"/>
          </p:cNvSpPr>
          <p:nvPr>
            <p:ph type="sldNum" sz="quarter" idx="12"/>
          </p:nvPr>
        </p:nvSpPr>
        <p:spPr/>
        <p:txBody>
          <a:bodyPr/>
          <a:lstStyle/>
          <a:p>
            <a:fld id="{412FF748-1325-48DC-AE50-E54CCC902008}" type="slidenum">
              <a:rPr lang="es-ES" smtClean="0">
                <a:solidFill>
                  <a:srgbClr val="ACCBF9">
                    <a:shade val="50000"/>
                    <a:satMod val="200000"/>
                  </a:srgbClr>
                </a:solidFill>
              </a:rPr>
              <a:pPr/>
              <a:t>14</a:t>
            </a:fld>
            <a:endParaRPr lang="es-ES">
              <a:solidFill>
                <a:srgbClr val="ACCBF9">
                  <a:shade val="50000"/>
                  <a:satMod val="200000"/>
                </a:srgbClr>
              </a:solidFill>
            </a:endParaRPr>
          </a:p>
        </p:txBody>
      </p:sp>
    </p:spTree>
    <p:extLst>
      <p:ext uri="{BB962C8B-B14F-4D97-AF65-F5344CB8AC3E}">
        <p14:creationId xmlns="" xmlns:p14="http://schemas.microsoft.com/office/powerpoint/2010/main" val="3691855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204864"/>
            <a:ext cx="7416824" cy="4032448"/>
          </a:xfrm>
        </p:spPr>
        <p:txBody>
          <a:bodyPr>
            <a:noAutofit/>
          </a:bodyPr>
          <a:lstStyle/>
          <a:p>
            <a:pPr marL="360000" indent="-360000">
              <a:spcBef>
                <a:spcPts val="0"/>
              </a:spcBef>
            </a:pPr>
            <a:r>
              <a:rPr lang="en-US" sz="2200" b="1" dirty="0" smtClean="0"/>
              <a:t>4- Correction </a:t>
            </a:r>
          </a:p>
          <a:p>
            <a:pPr marL="917784" lvl="1" indent="-360000">
              <a:lnSpc>
                <a:spcPct val="100000"/>
              </a:lnSpc>
              <a:spcBef>
                <a:spcPts val="0"/>
              </a:spcBef>
              <a:buFont typeface="Arial" pitchFamily="34" charset="0"/>
              <a:buChar char="•"/>
            </a:pPr>
            <a:r>
              <a:rPr lang="en-US" sz="2500" dirty="0"/>
              <a:t>After the diagnosis, the last step is the correction of discrepancies. </a:t>
            </a:r>
            <a:endParaRPr lang="en-US" sz="2500" dirty="0" smtClean="0"/>
          </a:p>
          <a:p>
            <a:pPr marL="917784" lvl="1" indent="-360000">
              <a:lnSpc>
                <a:spcPct val="100000"/>
              </a:lnSpc>
              <a:spcBef>
                <a:spcPts val="0"/>
              </a:spcBef>
              <a:buFont typeface="Arial" pitchFamily="34" charset="0"/>
              <a:buChar char="•"/>
            </a:pPr>
            <a:r>
              <a:rPr lang="en-US" sz="2500" dirty="0" smtClean="0"/>
              <a:t>Regarding </a:t>
            </a:r>
            <a:r>
              <a:rPr lang="en-US" sz="2500" dirty="0"/>
              <a:t>the sources identified, the suitable methods to correct discrepancies should be considered. </a:t>
            </a:r>
            <a:endParaRPr lang="en-US" sz="2500" dirty="0" smtClean="0"/>
          </a:p>
          <a:p>
            <a:pPr marL="917784" lvl="1" indent="-360000">
              <a:lnSpc>
                <a:spcPct val="100000"/>
              </a:lnSpc>
              <a:spcBef>
                <a:spcPts val="0"/>
              </a:spcBef>
              <a:buFont typeface="Arial" pitchFamily="34" charset="0"/>
              <a:buChar char="•"/>
            </a:pPr>
            <a:r>
              <a:rPr lang="en-US" sz="2500" dirty="0" smtClean="0"/>
              <a:t>Global </a:t>
            </a:r>
            <a:r>
              <a:rPr lang="en-US" sz="2500" dirty="0"/>
              <a:t>Strategy (2016) discusses some methods used in the literature for data reconciliation. </a:t>
            </a:r>
            <a:endParaRPr lang="en-US" sz="2500" dirty="0" smtClean="0"/>
          </a:p>
          <a:p>
            <a:pPr marL="917784" lvl="1" indent="-360000">
              <a:lnSpc>
                <a:spcPct val="100000"/>
              </a:lnSpc>
              <a:spcBef>
                <a:spcPts val="0"/>
              </a:spcBef>
              <a:buFont typeface="Arial" pitchFamily="34" charset="0"/>
              <a:buChar char="•"/>
            </a:pPr>
            <a:r>
              <a:rPr lang="en-US" sz="2500" dirty="0" smtClean="0"/>
              <a:t>Below </a:t>
            </a:r>
            <a:r>
              <a:rPr lang="en-US" sz="2500" dirty="0"/>
              <a:t>a table </a:t>
            </a:r>
            <a:r>
              <a:rPr lang="en-US" sz="2500" dirty="0" smtClean="0"/>
              <a:t>summarizing </a:t>
            </a:r>
            <a:r>
              <a:rPr lang="en-US" sz="2500" dirty="0"/>
              <a:t>these </a:t>
            </a:r>
            <a:r>
              <a:rPr lang="en-US" sz="2500" dirty="0" smtClean="0"/>
              <a:t>methods for </a:t>
            </a:r>
            <a:r>
              <a:rPr lang="en-US" sz="2500" dirty="0"/>
              <a:t>some causes of discrepancies.</a:t>
            </a:r>
            <a:endParaRPr lang="en-GB" sz="25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solidFill>
                  <a:srgbClr val="ACCBF9">
                    <a:shade val="50000"/>
                    <a:satMod val="200000"/>
                  </a:srgbClr>
                </a:solidFill>
              </a:rPr>
              <a:pPr/>
              <a:t>15</a:t>
            </a:fld>
            <a:endParaRPr lang="es-ES">
              <a:solidFill>
                <a:srgbClr val="ACCBF9">
                  <a:shade val="50000"/>
                  <a:satMod val="200000"/>
                </a:srgbClr>
              </a:solidFill>
            </a:endParaRPr>
          </a:p>
        </p:txBody>
      </p:sp>
      <p:sp>
        <p:nvSpPr>
          <p:cNvPr id="6" name="Title 1"/>
          <p:cNvSpPr txBox="1">
            <a:spLocks/>
          </p:cNvSpPr>
          <p:nvPr/>
        </p:nvSpPr>
        <p:spPr>
          <a:xfrm>
            <a:off x="1043608" y="908720"/>
            <a:ext cx="7776864" cy="936104"/>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500" b="1" i="0" u="none" strike="noStrike" kern="1200" cap="none" spc="0" normalizeH="0" baseline="0" noProof="0" smtClean="0">
                <a:ln>
                  <a:noFill/>
                </a:ln>
                <a:solidFill>
                  <a:srgbClr val="0070C0"/>
                </a:solidFill>
                <a:effectLst/>
                <a:uLnTx/>
                <a:uFillTx/>
                <a:latin typeface="Times New Roman" panose="02020603050405020304" pitchFamily="18" charset="0"/>
                <a:ea typeface="+mj-ea"/>
                <a:cs typeface="Times New Roman" panose="02020603050405020304" pitchFamily="18" charset="0"/>
              </a:rPr>
              <a:t>Correcting discrepancies: </a:t>
            </a:r>
            <a:r>
              <a:rPr kumimoji="0" lang="en-US" sz="3500" b="1" i="0" u="none" strike="noStrike" kern="1200" cap="none" spc="0" normalizeH="0" baseline="0" noProof="0" smtClean="0">
                <a:ln>
                  <a:noFill/>
                </a:ln>
                <a:solidFill>
                  <a:srgbClr val="C00000"/>
                </a:solidFill>
                <a:effectLst/>
                <a:uLnTx/>
                <a:uFillTx/>
                <a:latin typeface="Times New Roman" panose="02020603050405020304" pitchFamily="18" charset="0"/>
                <a:ea typeface="+mj-ea"/>
                <a:cs typeface="Times New Roman" panose="02020603050405020304" pitchFamily="18" charset="0"/>
              </a:rPr>
              <a:t>4 main operational steps (</a:t>
            </a:r>
            <a:r>
              <a:rPr kumimoji="0" lang="en-US" sz="3500" b="0" i="0" u="none" strike="noStrike" kern="1200" cap="none" spc="0" normalizeH="0" baseline="0" noProof="0" smtClean="0">
                <a:ln>
                  <a:noFill/>
                </a:ln>
                <a:solidFill>
                  <a:srgbClr val="C00000"/>
                </a:solidFill>
                <a:effectLst/>
                <a:uLnTx/>
                <a:uFillTx/>
                <a:latin typeface="Times New Roman" panose="02020603050405020304" pitchFamily="18" charset="0"/>
                <a:ea typeface="+mj-ea"/>
                <a:cs typeface="Times New Roman" panose="02020603050405020304" pitchFamily="18" charset="0"/>
              </a:rPr>
              <a:t>cont.d</a:t>
            </a:r>
            <a:r>
              <a:rPr kumimoji="0" lang="en-US" sz="3500" b="1" i="0" u="none" strike="noStrike" kern="1200" cap="none" spc="0" normalizeH="0" baseline="0" noProof="0" smtClean="0">
                <a:ln>
                  <a:noFill/>
                </a:ln>
                <a:solidFill>
                  <a:srgbClr val="C00000"/>
                </a:solidFill>
                <a:effectLst/>
                <a:uLnTx/>
                <a:uFillTx/>
                <a:latin typeface="Times New Roman" panose="02020603050405020304" pitchFamily="18" charset="0"/>
                <a:ea typeface="+mj-ea"/>
                <a:cs typeface="Times New Roman" panose="02020603050405020304" pitchFamily="18" charset="0"/>
              </a:rPr>
              <a:t>)</a:t>
            </a:r>
            <a:endParaRPr kumimoji="0" lang="en-US" sz="3500" b="1"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 xmlns:p14="http://schemas.microsoft.com/office/powerpoint/2010/main" val="2225819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12FF748-1325-48DC-AE50-E54CCC902008}" type="slidenum">
              <a:rPr lang="es-ES" smtClean="0"/>
              <a:pPr/>
              <a:t>16</a:t>
            </a:fld>
            <a:endParaRPr lang="es-ES"/>
          </a:p>
        </p:txBody>
      </p:sp>
      <p:graphicFrame>
        <p:nvGraphicFramePr>
          <p:cNvPr id="6" name="Table 5"/>
          <p:cNvGraphicFramePr>
            <a:graphicFrameLocks noGrp="1"/>
          </p:cNvGraphicFramePr>
          <p:nvPr>
            <p:extLst>
              <p:ext uri="{D42A27DB-BD31-4B8C-83A1-F6EECF244321}">
                <p14:modId xmlns="" xmlns:p14="http://schemas.microsoft.com/office/powerpoint/2010/main" val="3279865702"/>
              </p:ext>
            </p:extLst>
          </p:nvPr>
        </p:nvGraphicFramePr>
        <p:xfrm>
          <a:off x="1115616" y="1196752"/>
          <a:ext cx="7920880" cy="5336210"/>
        </p:xfrm>
        <a:graphic>
          <a:graphicData uri="http://schemas.openxmlformats.org/drawingml/2006/table">
            <a:tbl>
              <a:tblPr firstRow="1" firstCol="1" bandRow="1">
                <a:tableStyleId>{5C22544A-7EE6-4342-B048-85BDC9FD1C3A}</a:tableStyleId>
              </a:tblPr>
              <a:tblGrid>
                <a:gridCol w="3715968"/>
                <a:gridCol w="4204912"/>
              </a:tblGrid>
              <a:tr h="465592">
                <a:tc>
                  <a:txBody>
                    <a:bodyPr/>
                    <a:lstStyle/>
                    <a:p>
                      <a:pPr algn="just">
                        <a:lnSpc>
                          <a:spcPct val="115000"/>
                        </a:lnSpc>
                        <a:spcAft>
                          <a:spcPts val="0"/>
                        </a:spcAft>
                      </a:pPr>
                      <a:r>
                        <a:rPr lang="en-GB" sz="1900" dirty="0">
                          <a:solidFill>
                            <a:schemeClr val="tx1"/>
                          </a:solidFill>
                          <a:effectLst/>
                        </a:rPr>
                        <a:t>Sources of gaps</a:t>
                      </a:r>
                      <a:endParaRPr lang="en-GB" sz="19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solidFill>
                      <a:schemeClr val="accent2">
                        <a:lumMod val="20000"/>
                        <a:lumOff val="80000"/>
                      </a:schemeClr>
                    </a:solidFill>
                  </a:tcPr>
                </a:tc>
                <a:tc>
                  <a:txBody>
                    <a:bodyPr/>
                    <a:lstStyle/>
                    <a:p>
                      <a:pPr algn="just">
                        <a:lnSpc>
                          <a:spcPct val="115000"/>
                        </a:lnSpc>
                        <a:spcAft>
                          <a:spcPts val="0"/>
                        </a:spcAft>
                      </a:pPr>
                      <a:r>
                        <a:rPr lang="en-GB" sz="1900" dirty="0">
                          <a:solidFill>
                            <a:schemeClr val="tx1"/>
                          </a:solidFill>
                          <a:effectLst/>
                        </a:rPr>
                        <a:t>Methods</a:t>
                      </a:r>
                      <a:endParaRPr lang="en-GB" sz="19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solidFill>
                      <a:schemeClr val="accent2">
                        <a:lumMod val="20000"/>
                        <a:lumOff val="80000"/>
                      </a:schemeClr>
                    </a:solidFill>
                  </a:tcPr>
                </a:tc>
              </a:tr>
              <a:tr h="646621">
                <a:tc>
                  <a:txBody>
                    <a:bodyPr/>
                    <a:lstStyle/>
                    <a:p>
                      <a:pPr algn="l">
                        <a:lnSpc>
                          <a:spcPct val="115000"/>
                        </a:lnSpc>
                        <a:spcAft>
                          <a:spcPts val="0"/>
                        </a:spcAft>
                      </a:pPr>
                      <a:r>
                        <a:rPr lang="en-GB" sz="1800" dirty="0">
                          <a:effectLst/>
                        </a:rPr>
                        <a:t>Misclassification of units in strata</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c>
                  <a:txBody>
                    <a:bodyPr/>
                    <a:lstStyle/>
                    <a:p>
                      <a:pPr algn="just">
                        <a:lnSpc>
                          <a:spcPct val="115000"/>
                        </a:lnSpc>
                        <a:spcAft>
                          <a:spcPts val="0"/>
                        </a:spcAft>
                      </a:pPr>
                      <a:r>
                        <a:rPr lang="en-GB" sz="1800" dirty="0">
                          <a:effectLst/>
                        </a:rPr>
                        <a:t>Post stratification</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r>
              <a:tr h="646621">
                <a:tc>
                  <a:txBody>
                    <a:bodyPr/>
                    <a:lstStyle/>
                    <a:p>
                      <a:pPr algn="l">
                        <a:lnSpc>
                          <a:spcPct val="115000"/>
                        </a:lnSpc>
                        <a:spcAft>
                          <a:spcPts val="0"/>
                        </a:spcAft>
                      </a:pPr>
                      <a:r>
                        <a:rPr lang="en-GB" sz="1800" dirty="0">
                          <a:effectLst/>
                        </a:rPr>
                        <a:t>Some holdings were overrepresented in the sample</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c>
                  <a:txBody>
                    <a:bodyPr/>
                    <a:lstStyle/>
                    <a:p>
                      <a:pPr algn="just">
                        <a:lnSpc>
                          <a:spcPct val="115000"/>
                        </a:lnSpc>
                        <a:spcAft>
                          <a:spcPts val="0"/>
                        </a:spcAft>
                      </a:pPr>
                      <a:r>
                        <a:rPr lang="en-GB" sz="1800">
                          <a:effectLst/>
                        </a:rPr>
                        <a:t>Ad hoc trimming method</a:t>
                      </a:r>
                      <a:endParaRPr lang="en-GB" sz="180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r>
              <a:tr h="1161982">
                <a:tc>
                  <a:txBody>
                    <a:bodyPr/>
                    <a:lstStyle/>
                    <a:p>
                      <a:pPr algn="l">
                        <a:lnSpc>
                          <a:spcPct val="100000"/>
                        </a:lnSpc>
                        <a:spcAft>
                          <a:spcPts val="0"/>
                        </a:spcAft>
                      </a:pPr>
                      <a:r>
                        <a:rPr lang="en-GB" sz="1800" dirty="0">
                          <a:effectLst/>
                        </a:rPr>
                        <a:t>Estimation errors (1)</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c>
                  <a:txBody>
                    <a:bodyPr/>
                    <a:lstStyle/>
                    <a:p>
                      <a:pPr marL="342900" lvl="0" indent="-342900" algn="just" rtl="0">
                        <a:lnSpc>
                          <a:spcPct val="100000"/>
                        </a:lnSpc>
                        <a:spcAft>
                          <a:spcPts val="0"/>
                        </a:spcAft>
                        <a:buFont typeface="Symbol" panose="05050102010706020507" pitchFamily="18" charset="2"/>
                        <a:buChar char=""/>
                      </a:pPr>
                      <a:r>
                        <a:rPr lang="en-GB" sz="1800" dirty="0">
                          <a:effectLst/>
                        </a:rPr>
                        <a:t>Best Linear Unbiased Prediction (BLUP) method</a:t>
                      </a:r>
                    </a:p>
                    <a:p>
                      <a:pPr marL="342900" lvl="0" indent="-342900" algn="just">
                        <a:lnSpc>
                          <a:spcPct val="100000"/>
                        </a:lnSpc>
                        <a:spcAft>
                          <a:spcPts val="0"/>
                        </a:spcAft>
                        <a:buFont typeface="Symbol" panose="05050102010706020507" pitchFamily="18" charset="2"/>
                        <a:buChar char=""/>
                      </a:pPr>
                      <a:r>
                        <a:rPr lang="en-GB" sz="1800" dirty="0">
                          <a:effectLst/>
                        </a:rPr>
                        <a:t>Robust BLUP Method</a:t>
                      </a:r>
                    </a:p>
                    <a:p>
                      <a:pPr marL="342900" lvl="0" indent="-342900" algn="just">
                        <a:lnSpc>
                          <a:spcPct val="100000"/>
                        </a:lnSpc>
                        <a:spcAft>
                          <a:spcPts val="0"/>
                        </a:spcAft>
                        <a:buFont typeface="Symbol" panose="05050102010706020507" pitchFamily="18" charset="2"/>
                        <a:buChar char=""/>
                      </a:pPr>
                      <a:r>
                        <a:rPr lang="en-GB" sz="1800" dirty="0">
                          <a:effectLst/>
                        </a:rPr>
                        <a:t>Difference estimator method</a:t>
                      </a:r>
                      <a:endParaRPr lang="en-GB" sz="1800" dirty="0">
                        <a:effectLst/>
                        <a:latin typeface="Times New Roman" panose="02020603050405020304" pitchFamily="18" charset="0"/>
                        <a:ea typeface="SimSun" panose="02010600030101010101" pitchFamily="2" charset="-122"/>
                        <a:cs typeface="Arial" panose="020B0604020202020204" pitchFamily="34" charset="0"/>
                      </a:endParaRPr>
                    </a:p>
                  </a:txBody>
                  <a:tcPr marL="63063" marR="63063" marT="0" marB="0"/>
                </a:tc>
              </a:tr>
              <a:tr h="294387">
                <a:tc>
                  <a:txBody>
                    <a:bodyPr/>
                    <a:lstStyle/>
                    <a:p>
                      <a:pPr algn="l">
                        <a:lnSpc>
                          <a:spcPct val="100000"/>
                        </a:lnSpc>
                        <a:spcAft>
                          <a:spcPts val="0"/>
                        </a:spcAft>
                      </a:pPr>
                      <a:r>
                        <a:rPr lang="en-GB" sz="1800">
                          <a:effectLst/>
                        </a:rPr>
                        <a:t>Estimation errors (2)</a:t>
                      </a:r>
                      <a:endParaRPr lang="en-GB" sz="180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c>
                  <a:txBody>
                    <a:bodyPr/>
                    <a:lstStyle/>
                    <a:p>
                      <a:pPr algn="just">
                        <a:lnSpc>
                          <a:spcPct val="100000"/>
                        </a:lnSpc>
                        <a:spcAft>
                          <a:spcPts val="0"/>
                        </a:spcAft>
                      </a:pPr>
                      <a:r>
                        <a:rPr lang="en-GB" sz="1800" dirty="0">
                          <a:effectLst/>
                        </a:rPr>
                        <a:t>Growth rate method</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r>
              <a:tr h="1249520">
                <a:tc>
                  <a:txBody>
                    <a:bodyPr/>
                    <a:lstStyle/>
                    <a:p>
                      <a:pPr algn="l">
                        <a:lnSpc>
                          <a:spcPct val="100000"/>
                        </a:lnSpc>
                        <a:spcAft>
                          <a:spcPts val="0"/>
                        </a:spcAft>
                      </a:pPr>
                      <a:r>
                        <a:rPr lang="en-GB" sz="1800" dirty="0">
                          <a:effectLst/>
                        </a:rPr>
                        <a:t>Errors in weights</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c>
                  <a:txBody>
                    <a:bodyPr/>
                    <a:lstStyle/>
                    <a:p>
                      <a:pPr marL="342900" lvl="0" indent="-342900" algn="just" rtl="0">
                        <a:lnSpc>
                          <a:spcPct val="100000"/>
                        </a:lnSpc>
                        <a:spcAft>
                          <a:spcPts val="0"/>
                        </a:spcAft>
                        <a:buFont typeface="Symbol" panose="05050102010706020507" pitchFamily="18" charset="2"/>
                        <a:buChar char=""/>
                      </a:pPr>
                      <a:r>
                        <a:rPr lang="en-GB" sz="1800" dirty="0">
                          <a:effectLst/>
                        </a:rPr>
                        <a:t>Cross-entropy estimation method</a:t>
                      </a:r>
                    </a:p>
                    <a:p>
                      <a:pPr marL="342900" lvl="0" indent="-342900" algn="just">
                        <a:lnSpc>
                          <a:spcPct val="100000"/>
                        </a:lnSpc>
                        <a:spcAft>
                          <a:spcPts val="0"/>
                        </a:spcAft>
                        <a:buFont typeface="Symbol" panose="05050102010706020507" pitchFamily="18" charset="2"/>
                        <a:buChar char=""/>
                      </a:pPr>
                      <a:r>
                        <a:rPr lang="en-GB" sz="1800" dirty="0">
                          <a:effectLst/>
                        </a:rPr>
                        <a:t>Generalized Regression (GREG) method</a:t>
                      </a:r>
                    </a:p>
                    <a:p>
                      <a:pPr marL="342900" lvl="0" indent="-342900" algn="just">
                        <a:lnSpc>
                          <a:spcPct val="100000"/>
                        </a:lnSpc>
                        <a:spcAft>
                          <a:spcPts val="0"/>
                        </a:spcAft>
                        <a:buFont typeface="Symbol" panose="05050102010706020507" pitchFamily="18" charset="2"/>
                        <a:buChar char=""/>
                      </a:pPr>
                      <a:r>
                        <a:rPr lang="en-GB" sz="1800" dirty="0">
                          <a:effectLst/>
                        </a:rPr>
                        <a:t>Spline method (Robust GREG)</a:t>
                      </a:r>
                      <a:endParaRPr lang="en-GB" sz="1800" dirty="0">
                        <a:effectLst/>
                        <a:latin typeface="Times New Roman" panose="02020603050405020304" pitchFamily="18" charset="0"/>
                        <a:ea typeface="SimSun" panose="02010600030101010101" pitchFamily="2" charset="-122"/>
                        <a:cs typeface="Arial" panose="020B0604020202020204" pitchFamily="34" charset="0"/>
                      </a:endParaRPr>
                    </a:p>
                  </a:txBody>
                  <a:tcPr marL="63063" marR="63063" marT="0" marB="0"/>
                </a:tc>
              </a:tr>
              <a:tr h="871487">
                <a:tc>
                  <a:txBody>
                    <a:bodyPr/>
                    <a:lstStyle/>
                    <a:p>
                      <a:pPr algn="l">
                        <a:lnSpc>
                          <a:spcPct val="100000"/>
                        </a:lnSpc>
                        <a:spcAft>
                          <a:spcPts val="0"/>
                        </a:spcAft>
                      </a:pPr>
                      <a:r>
                        <a:rPr lang="en-GB" sz="1800" dirty="0">
                          <a:effectLst/>
                        </a:rPr>
                        <a:t>Misclassification of members and non-members of the population</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c>
                  <a:txBody>
                    <a:bodyPr/>
                    <a:lstStyle/>
                    <a:p>
                      <a:pPr algn="just">
                        <a:lnSpc>
                          <a:spcPct val="100000"/>
                        </a:lnSpc>
                        <a:spcAft>
                          <a:spcPts val="0"/>
                        </a:spcAft>
                      </a:pPr>
                      <a:r>
                        <a:rPr lang="en-GB" sz="1800" dirty="0">
                          <a:effectLst/>
                        </a:rPr>
                        <a:t>Capture-recapture approach</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3063" marR="63063" marT="0" marB="0"/>
                </a:tc>
              </a:tr>
            </a:tbl>
          </a:graphicData>
        </a:graphic>
      </p:graphicFrame>
    </p:spTree>
    <p:extLst>
      <p:ext uri="{BB962C8B-B14F-4D97-AF65-F5344CB8AC3E}">
        <p14:creationId xmlns="" xmlns:p14="http://schemas.microsoft.com/office/powerpoint/2010/main" val="1682662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rmAutofit/>
          </a:bodyPr>
          <a:lstStyle/>
          <a:p>
            <a:pPr algn="ctr"/>
            <a:r>
              <a:rPr lang="en-US" sz="2800" b="1" dirty="0" smtClean="0"/>
              <a:t>FEEDBACK EXPECTED</a:t>
            </a:r>
            <a:endParaRPr lang="en-US" sz="2600" b="1" dirty="0" smtClean="0"/>
          </a:p>
        </p:txBody>
      </p:sp>
      <p:sp>
        <p:nvSpPr>
          <p:cNvPr id="3" name="Content Placeholder 2"/>
          <p:cNvSpPr>
            <a:spLocks noGrp="1"/>
          </p:cNvSpPr>
          <p:nvPr>
            <p:ph idx="1"/>
          </p:nvPr>
        </p:nvSpPr>
        <p:spPr>
          <a:xfrm>
            <a:off x="1043608" y="2053565"/>
            <a:ext cx="7848872" cy="2671579"/>
          </a:xfrm>
        </p:spPr>
        <p:txBody>
          <a:bodyPr>
            <a:noAutofit/>
          </a:bodyPr>
          <a:lstStyle/>
          <a:p>
            <a:pPr marL="360000" indent="-360000" fontAlgn="base" hangingPunct="0">
              <a:spcBef>
                <a:spcPts val="0"/>
              </a:spcBef>
              <a:buFont typeface="Arial" pitchFamily="34" charset="0"/>
              <a:buChar char="•"/>
            </a:pPr>
            <a:r>
              <a:rPr lang="en-US" sz="2600" dirty="0" smtClean="0"/>
              <a:t>Relevance of this new section on data reconciliation?</a:t>
            </a:r>
          </a:p>
          <a:p>
            <a:pPr marL="360000" indent="-360000" fontAlgn="base" hangingPunct="0">
              <a:spcBef>
                <a:spcPts val="0"/>
              </a:spcBef>
              <a:buFont typeface="Arial" pitchFamily="34" charset="0"/>
              <a:buChar char="•"/>
            </a:pPr>
            <a:endParaRPr lang="en-US" sz="2600" dirty="0" smtClean="0"/>
          </a:p>
          <a:p>
            <a:pPr marL="360000" indent="-360000" fontAlgn="base" hangingPunct="0">
              <a:spcBef>
                <a:spcPts val="0"/>
              </a:spcBef>
              <a:buFont typeface="Arial" pitchFamily="34" charset="0"/>
              <a:buChar char="•"/>
            </a:pPr>
            <a:r>
              <a:rPr lang="en-US" sz="2600" dirty="0" smtClean="0"/>
              <a:t>Are some important aspects missing?</a:t>
            </a:r>
          </a:p>
          <a:p>
            <a:pPr marL="360000" indent="-360000" fontAlgn="base" hangingPunct="0">
              <a:spcBef>
                <a:spcPts val="0"/>
              </a:spcBef>
              <a:buFont typeface="Arial" pitchFamily="34" charset="0"/>
              <a:buChar char="•"/>
            </a:pPr>
            <a:endParaRPr lang="en-US" sz="2600" dirty="0" smtClean="0"/>
          </a:p>
          <a:p>
            <a:pPr marL="360000" indent="-360000" fontAlgn="base" hangingPunct="0">
              <a:spcBef>
                <a:spcPts val="0"/>
              </a:spcBef>
              <a:buFont typeface="Arial" pitchFamily="34" charset="0"/>
              <a:buChar char="•"/>
            </a:pPr>
            <a:r>
              <a:rPr lang="en-US" sz="2600" dirty="0" smtClean="0"/>
              <a:t>Do you know other sources of discrepancies and relevant methods for gaps corrections?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17</a:t>
            </a:fld>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23728" y="2852936"/>
            <a:ext cx="5832648" cy="1143000"/>
          </a:xfrm>
        </p:spPr>
        <p:txBody>
          <a:bodyPr>
            <a:normAutofit/>
          </a:bodyPr>
          <a:lstStyle/>
          <a:p>
            <a:pPr algn="ctr"/>
            <a:r>
              <a:rPr lang="es-ES" sz="5000" b="1" dirty="0" smtClean="0"/>
              <a:t>THANK YOU</a:t>
            </a:r>
            <a:endParaRPr lang="es-ES" sz="5000" b="1" dirty="0"/>
          </a:p>
        </p:txBody>
      </p:sp>
      <p:sp>
        <p:nvSpPr>
          <p:cNvPr id="2" name="Slide Number Placeholder 1"/>
          <p:cNvSpPr>
            <a:spLocks noGrp="1"/>
          </p:cNvSpPr>
          <p:nvPr>
            <p:ph type="sldNum" sz="quarter" idx="12"/>
          </p:nvPr>
        </p:nvSpPr>
        <p:spPr/>
        <p:txBody>
          <a:bodyPr/>
          <a:lstStyle/>
          <a:p>
            <a:fld id="{412FF748-1325-48DC-AE50-E54CCC902008}" type="slidenum">
              <a:rPr lang="es-ES" smtClean="0"/>
              <a:pPr/>
              <a:t>18</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12FF748-1325-48DC-AE50-E54CCC902008}" type="slidenum">
              <a:rPr lang="es-ES" smtClean="0"/>
              <a:pPr/>
              <a:t>2</a:t>
            </a:fld>
            <a:endParaRPr lang="es-ES"/>
          </a:p>
        </p:txBody>
      </p:sp>
      <p:sp>
        <p:nvSpPr>
          <p:cNvPr id="6" name="Content Placeholder 5"/>
          <p:cNvSpPr>
            <a:spLocks noGrp="1"/>
          </p:cNvSpPr>
          <p:nvPr>
            <p:ph idx="1"/>
          </p:nvPr>
        </p:nvSpPr>
        <p:spPr>
          <a:xfrm>
            <a:off x="1043608" y="1484784"/>
            <a:ext cx="6912768" cy="5184576"/>
          </a:xfrm>
        </p:spPr>
        <p:txBody>
          <a:bodyPr>
            <a:noAutofit/>
          </a:bodyPr>
          <a:lstStyle/>
          <a:p>
            <a:endParaRPr lang="en-US" sz="2000" dirty="0" smtClean="0"/>
          </a:p>
          <a:p>
            <a:pPr marL="538163" indent="-457200">
              <a:buFont typeface="Arial" pitchFamily="34" charset="0"/>
              <a:buChar char="•"/>
            </a:pPr>
            <a:r>
              <a:rPr lang="en-US" dirty="0"/>
              <a:t>Reconciliation of Census and Surveys </a:t>
            </a:r>
          </a:p>
          <a:p>
            <a:pPr marL="538163" indent="-457200">
              <a:buFont typeface="Arial" pitchFamily="34" charset="0"/>
              <a:buChar char="•"/>
            </a:pPr>
            <a:endParaRPr lang="en-US" dirty="0" smtClean="0"/>
          </a:p>
          <a:p>
            <a:pPr marL="538163" indent="-457200">
              <a:buFont typeface="Arial" pitchFamily="34" charset="0"/>
              <a:buChar char="•"/>
            </a:pPr>
            <a:r>
              <a:rPr lang="en-US" dirty="0" smtClean="0"/>
              <a:t>Common </a:t>
            </a:r>
            <a:r>
              <a:rPr lang="en-US" dirty="0"/>
              <a:t>sources of discrepancies between Census and Surveys data</a:t>
            </a:r>
            <a:endParaRPr lang="it-IT" dirty="0" smtClean="0"/>
          </a:p>
          <a:p>
            <a:pPr marL="538163" indent="-457200">
              <a:buFont typeface="Arial" pitchFamily="34" charset="0"/>
              <a:buChar char="•"/>
            </a:pPr>
            <a:endParaRPr lang="it-IT" dirty="0" smtClean="0"/>
          </a:p>
          <a:p>
            <a:pPr marL="538163" indent="-457200">
              <a:buFont typeface="Arial" pitchFamily="34" charset="0"/>
              <a:buChar char="•"/>
            </a:pPr>
            <a:r>
              <a:rPr lang="en-US" dirty="0" smtClean="0"/>
              <a:t>Correcting discrepancies</a:t>
            </a:r>
            <a:endParaRPr lang="it-IT" dirty="0" smtClean="0"/>
          </a:p>
        </p:txBody>
      </p:sp>
      <p:sp>
        <p:nvSpPr>
          <p:cNvPr id="7" name="Title 6"/>
          <p:cNvSpPr>
            <a:spLocks noGrp="1"/>
          </p:cNvSpPr>
          <p:nvPr>
            <p:ph type="title"/>
          </p:nvPr>
        </p:nvSpPr>
        <p:spPr>
          <a:xfrm>
            <a:off x="1115616" y="1052736"/>
            <a:ext cx="7498080" cy="720080"/>
          </a:xfrm>
        </p:spPr>
        <p:txBody>
          <a:bodyPr>
            <a:noAutofit/>
          </a:bodyPr>
          <a:lstStyle/>
          <a:p>
            <a:r>
              <a:rPr lang="es-AR" b="1" dirty="0" smtClean="0">
                <a:latin typeface="Calibri" pitchFamily="34" charset="0"/>
              </a:rPr>
              <a:t>CONTENT</a:t>
            </a:r>
            <a:endParaRPr lang="es-AR" b="1" dirty="0">
              <a:latin typeface="Calibri" pitchFamily="34" charset="0"/>
            </a:endParaRPr>
          </a:p>
        </p:txBody>
      </p:sp>
      <p:pic>
        <p:nvPicPr>
          <p:cNvPr id="8" name="Picture 2" descr="Image result for contenido"/>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372200" y="3861049"/>
            <a:ext cx="2507859" cy="208823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632848" cy="864096"/>
          </a:xfrm>
        </p:spPr>
        <p:txBody>
          <a:bodyPr>
            <a:noAutofit/>
          </a:bodyPr>
          <a:lstStyle/>
          <a:p>
            <a:pPr indent="-514350"/>
            <a:r>
              <a:rPr lang="en-US" sz="3500" b="1" dirty="0" smtClean="0"/>
              <a:t>Reconciliation of census and surveys: problematic</a:t>
            </a:r>
          </a:p>
        </p:txBody>
      </p:sp>
      <p:sp>
        <p:nvSpPr>
          <p:cNvPr id="3" name="Content Placeholder 2"/>
          <p:cNvSpPr>
            <a:spLocks noGrp="1"/>
          </p:cNvSpPr>
          <p:nvPr>
            <p:ph idx="1"/>
          </p:nvPr>
        </p:nvSpPr>
        <p:spPr>
          <a:xfrm>
            <a:off x="1081264" y="1844824"/>
            <a:ext cx="7379168" cy="4608512"/>
          </a:xfrm>
        </p:spPr>
        <p:txBody>
          <a:bodyPr>
            <a:noAutofit/>
          </a:bodyPr>
          <a:lstStyle/>
          <a:p>
            <a:pPr marL="360000" indent="-180000">
              <a:lnSpc>
                <a:spcPct val="100000"/>
              </a:lnSpc>
              <a:spcBef>
                <a:spcPts val="0"/>
              </a:spcBef>
              <a:buFont typeface="Arial" pitchFamily="34" charset="0"/>
              <a:buChar char="•"/>
            </a:pPr>
            <a:r>
              <a:rPr lang="en-US" sz="1900" dirty="0"/>
              <a:t>D</a:t>
            </a:r>
            <a:r>
              <a:rPr lang="en-US" sz="1900" dirty="0" smtClean="0"/>
              <a:t>iscrepancies </a:t>
            </a:r>
            <a:r>
              <a:rPr lang="en-US" sz="1900" dirty="0"/>
              <a:t>between the census results and </a:t>
            </a:r>
            <a:r>
              <a:rPr lang="en-US" sz="1900" dirty="0" smtClean="0"/>
              <a:t>previous </a:t>
            </a:r>
            <a:r>
              <a:rPr lang="en-US" sz="1900" dirty="0"/>
              <a:t>published estimates from agricultural surveys performed during the </a:t>
            </a:r>
            <a:r>
              <a:rPr lang="en-US" sz="1900" dirty="0" err="1"/>
              <a:t>intercensal</a:t>
            </a:r>
            <a:r>
              <a:rPr lang="en-US" sz="1900" dirty="0"/>
              <a:t> period is a common issue in many </a:t>
            </a:r>
            <a:r>
              <a:rPr lang="en-US" sz="1900" dirty="0" smtClean="0"/>
              <a:t>countries.</a:t>
            </a:r>
          </a:p>
          <a:p>
            <a:pPr marL="360000" indent="-180000">
              <a:lnSpc>
                <a:spcPct val="100000"/>
              </a:lnSpc>
              <a:spcBef>
                <a:spcPts val="0"/>
              </a:spcBef>
            </a:pPr>
            <a:endParaRPr lang="en-US" sz="500" dirty="0" smtClean="0"/>
          </a:p>
          <a:p>
            <a:pPr marL="360000" indent="-180000">
              <a:lnSpc>
                <a:spcPct val="100000"/>
              </a:lnSpc>
              <a:spcBef>
                <a:spcPts val="0"/>
              </a:spcBef>
              <a:buFont typeface="Arial" pitchFamily="34" charset="0"/>
              <a:buChar char="•"/>
            </a:pPr>
            <a:r>
              <a:rPr lang="en-US" sz="1900" dirty="0" smtClean="0"/>
              <a:t>Important </a:t>
            </a:r>
            <a:r>
              <a:rPr lang="en-US" sz="1900" dirty="0"/>
              <a:t>gaps may be observed when comparing indicators like crops area and production, agricultural population or quantity of </a:t>
            </a:r>
            <a:r>
              <a:rPr lang="en-US" sz="1900" dirty="0" err="1" smtClean="0"/>
              <a:t>fertilisers</a:t>
            </a:r>
            <a:r>
              <a:rPr lang="en-US" sz="1900" dirty="0" smtClean="0"/>
              <a:t>.</a:t>
            </a:r>
          </a:p>
          <a:p>
            <a:pPr marL="360000" indent="-180000">
              <a:lnSpc>
                <a:spcPct val="100000"/>
              </a:lnSpc>
              <a:spcBef>
                <a:spcPts val="0"/>
              </a:spcBef>
              <a:buFont typeface="Arial" pitchFamily="34" charset="0"/>
              <a:buChar char="•"/>
            </a:pPr>
            <a:endParaRPr lang="en-US" sz="500" dirty="0" smtClean="0"/>
          </a:p>
          <a:p>
            <a:pPr marL="360000" indent="-180000">
              <a:lnSpc>
                <a:spcPct val="100000"/>
              </a:lnSpc>
              <a:spcBef>
                <a:spcPts val="0"/>
              </a:spcBef>
              <a:buFont typeface="Arial" pitchFamily="34" charset="0"/>
              <a:buChar char="•"/>
            </a:pPr>
            <a:r>
              <a:rPr lang="en-US" sz="1900" dirty="0" smtClean="0"/>
              <a:t>These </a:t>
            </a:r>
            <a:r>
              <a:rPr lang="en-US" sz="1900" dirty="0"/>
              <a:t>gaps may be originating from various sources and a number of solutions exist to address them</a:t>
            </a:r>
            <a:r>
              <a:rPr lang="en-US" sz="1900" i="1" dirty="0" smtClean="0"/>
              <a:t>.</a:t>
            </a:r>
            <a:br>
              <a:rPr lang="en-US" sz="1900" i="1" dirty="0" smtClean="0"/>
            </a:br>
            <a:endParaRPr lang="en-US" sz="1000" i="1" dirty="0" smtClean="0"/>
          </a:p>
          <a:p>
            <a:pPr marL="360000" indent="-180000">
              <a:lnSpc>
                <a:spcPct val="100000"/>
              </a:lnSpc>
              <a:spcBef>
                <a:spcPts val="0"/>
              </a:spcBef>
              <a:buFont typeface="Arial" pitchFamily="34" charset="0"/>
              <a:buChar char="•"/>
            </a:pPr>
            <a:r>
              <a:rPr lang="en-US" sz="1900" dirty="0" smtClean="0"/>
              <a:t>That </a:t>
            </a:r>
            <a:r>
              <a:rPr lang="en-US" sz="1900" dirty="0"/>
              <a:t>is the purpose of the reconciliation of census and surveys </a:t>
            </a:r>
            <a:r>
              <a:rPr lang="en-US" sz="1900" dirty="0" smtClean="0"/>
              <a:t>data. </a:t>
            </a:r>
          </a:p>
          <a:p>
            <a:pPr marL="360000" indent="-180000">
              <a:lnSpc>
                <a:spcPct val="100000"/>
              </a:lnSpc>
              <a:spcBef>
                <a:spcPts val="0"/>
              </a:spcBef>
            </a:pPr>
            <a:endParaRPr lang="en-US" sz="1000" i="1" dirty="0" smtClean="0"/>
          </a:p>
          <a:p>
            <a:pPr marL="360000" indent="-180000">
              <a:lnSpc>
                <a:spcPct val="100000"/>
              </a:lnSpc>
              <a:spcBef>
                <a:spcPts val="0"/>
              </a:spcBef>
              <a:buFont typeface="Arial" pitchFamily="34" charset="0"/>
              <a:buChar char="•"/>
            </a:pPr>
            <a:r>
              <a:rPr lang="en-US" sz="1900" dirty="0" smtClean="0"/>
              <a:t>It consists </a:t>
            </a:r>
            <a:r>
              <a:rPr lang="en-US" sz="1900" dirty="0"/>
              <a:t>basically in comparing the estimates from previous surveys and the census results regarding a number of important agricultural indicators and correcting the discrepancies between </a:t>
            </a:r>
            <a:r>
              <a:rPr lang="en-US" sz="1900" dirty="0" smtClean="0"/>
              <a:t>them.</a:t>
            </a:r>
          </a:p>
          <a:p>
            <a:pPr marL="360000" indent="-180000">
              <a:lnSpc>
                <a:spcPct val="100000"/>
              </a:lnSpc>
              <a:spcBef>
                <a:spcPts val="0"/>
              </a:spcBef>
            </a:pPr>
            <a:endParaRPr lang="en-US" sz="1000" dirty="0" smtClean="0"/>
          </a:p>
          <a:p>
            <a:pPr marL="360000" indent="-180000">
              <a:lnSpc>
                <a:spcPct val="100000"/>
              </a:lnSpc>
              <a:spcBef>
                <a:spcPts val="0"/>
              </a:spcBef>
              <a:buFont typeface="Arial" pitchFamily="34" charset="0"/>
              <a:buChar char="•"/>
            </a:pPr>
            <a:r>
              <a:rPr lang="en-US" sz="1900" dirty="0" smtClean="0"/>
              <a:t>In </a:t>
            </a:r>
            <a:r>
              <a:rPr lang="en-US" sz="1900" dirty="0"/>
              <a:t>some developed countries like USA and Canada, </a:t>
            </a:r>
            <a:r>
              <a:rPr lang="en-US" sz="1900" dirty="0" smtClean="0"/>
              <a:t>data </a:t>
            </a:r>
            <a:r>
              <a:rPr lang="en-US" sz="1900" dirty="0"/>
              <a:t>reconciliation process is institutionalized and systematically performed after </a:t>
            </a:r>
            <a:r>
              <a:rPr lang="en-US" sz="1900" dirty="0" smtClean="0"/>
              <a:t>censuses.</a:t>
            </a:r>
          </a:p>
          <a:p>
            <a:pPr indent="-180000" fontAlgn="base" hangingPunct="0">
              <a:lnSpc>
                <a:spcPct val="100000"/>
              </a:lnSpc>
            </a:pPr>
            <a:endParaRPr lang="en-US" sz="18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3</a:t>
            </a:fld>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age result for OBJECTIVE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516216" y="1628800"/>
            <a:ext cx="2496277" cy="1872208"/>
          </a:xfrm>
          <a:prstGeom prst="rect">
            <a:avLst/>
          </a:prstGeom>
          <a:noFill/>
        </p:spPr>
      </p:pic>
      <p:sp>
        <p:nvSpPr>
          <p:cNvPr id="2" name="Title 1"/>
          <p:cNvSpPr>
            <a:spLocks noGrp="1"/>
          </p:cNvSpPr>
          <p:nvPr>
            <p:ph type="title"/>
          </p:nvPr>
        </p:nvSpPr>
        <p:spPr>
          <a:xfrm>
            <a:off x="1043608" y="1124744"/>
            <a:ext cx="7848872" cy="792088"/>
          </a:xfrm>
        </p:spPr>
        <p:txBody>
          <a:bodyPr>
            <a:noAutofit/>
          </a:bodyPr>
          <a:lstStyle/>
          <a:p>
            <a:r>
              <a:rPr lang="en-US" sz="3500" b="1" dirty="0" smtClean="0"/>
              <a:t>Objectives of census and survey data reconciliation</a:t>
            </a:r>
          </a:p>
        </p:txBody>
      </p:sp>
      <p:sp>
        <p:nvSpPr>
          <p:cNvPr id="3" name="Content Placeholder 2"/>
          <p:cNvSpPr>
            <a:spLocks noGrp="1"/>
          </p:cNvSpPr>
          <p:nvPr>
            <p:ph idx="1"/>
          </p:nvPr>
        </p:nvSpPr>
        <p:spPr>
          <a:xfrm>
            <a:off x="1043608" y="2060848"/>
            <a:ext cx="5760640" cy="1020738"/>
          </a:xfrm>
        </p:spPr>
        <p:txBody>
          <a:bodyPr>
            <a:noAutofit/>
          </a:bodyPr>
          <a:lstStyle/>
          <a:p>
            <a:pPr marL="0" indent="-360000">
              <a:lnSpc>
                <a:spcPct val="100000"/>
              </a:lnSpc>
              <a:spcBef>
                <a:spcPts val="0"/>
              </a:spcBef>
            </a:pPr>
            <a:r>
              <a:rPr lang="en-US" sz="1800" b="1" dirty="0" smtClean="0"/>
              <a:t>Main objective</a:t>
            </a:r>
            <a:r>
              <a:rPr lang="en-US" sz="1800" dirty="0" smtClean="0"/>
              <a:t> : improve </a:t>
            </a:r>
            <a:r>
              <a:rPr lang="en-US" sz="1800" dirty="0"/>
              <a:t>the estimates of surveys data using the census </a:t>
            </a:r>
            <a:r>
              <a:rPr lang="en-US" sz="1800" dirty="0" smtClean="0"/>
              <a:t>data, draw </a:t>
            </a:r>
            <a:r>
              <a:rPr lang="en-US" sz="1800" dirty="0"/>
              <a:t>lessons for future </a:t>
            </a:r>
            <a:r>
              <a:rPr lang="en-US" sz="1800" dirty="0" smtClean="0"/>
              <a:t>surveys and </a:t>
            </a:r>
            <a:r>
              <a:rPr lang="en-US" sz="1800" dirty="0"/>
              <a:t>help to correct some census data considering the estimates from </a:t>
            </a:r>
            <a:r>
              <a:rPr lang="en-US" sz="1800" dirty="0" smtClean="0"/>
              <a:t>surveys.</a:t>
            </a:r>
          </a:p>
          <a:p>
            <a:pPr marL="0" indent="-360000">
              <a:lnSpc>
                <a:spcPct val="100000"/>
              </a:lnSpc>
              <a:spcBef>
                <a:spcPts val="0"/>
              </a:spcBef>
            </a:pPr>
            <a:endParaRPr lang="en-US" sz="18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4</a:t>
            </a:fld>
            <a:endParaRPr lang="es-ES"/>
          </a:p>
        </p:txBody>
      </p:sp>
      <p:sp>
        <p:nvSpPr>
          <p:cNvPr id="6" name="Rectangle 5"/>
          <p:cNvSpPr/>
          <p:nvPr/>
        </p:nvSpPr>
        <p:spPr>
          <a:xfrm>
            <a:off x="1043608" y="3411865"/>
            <a:ext cx="7704856" cy="3185487"/>
          </a:xfrm>
          <a:prstGeom prst="rect">
            <a:avLst/>
          </a:prstGeom>
        </p:spPr>
        <p:txBody>
          <a:bodyPr wrap="square">
            <a:spAutoFit/>
          </a:bodyPr>
          <a:lstStyle/>
          <a:p>
            <a:pPr indent="-360000"/>
            <a:r>
              <a:rPr lang="en-US" b="1" dirty="0" smtClean="0">
                <a:latin typeface="Times New Roman" panose="02020603050405020304" pitchFamily="18" charset="0"/>
                <a:cs typeface="Times New Roman" panose="02020603050405020304" pitchFamily="18" charset="0"/>
              </a:rPr>
              <a:t>Main objectives according to Bernhardt and </a:t>
            </a:r>
            <a:r>
              <a:rPr lang="en-US" b="1" dirty="0" err="1" smtClean="0">
                <a:latin typeface="Times New Roman" panose="02020603050405020304" pitchFamily="18" charset="0"/>
                <a:cs typeface="Times New Roman" panose="02020603050405020304" pitchFamily="18" charset="0"/>
              </a:rPr>
              <a:t>Helfand</a:t>
            </a:r>
            <a:r>
              <a:rPr lang="en-US" dirty="0" smtClean="0"/>
              <a:t> </a:t>
            </a:r>
            <a:r>
              <a:rPr lang="en-US" dirty="0" smtClean="0">
                <a:latin typeface="Times New Roman" panose="02020603050405020304" pitchFamily="18" charset="0"/>
                <a:cs typeface="Times New Roman" panose="02020603050405020304" pitchFamily="18" charset="0"/>
              </a:rPr>
              <a:t>for Economic Censuses and surveys data are to:</a:t>
            </a:r>
          </a:p>
          <a:p>
            <a:pPr marL="917784" lvl="1" indent="-360000">
              <a:lnSpc>
                <a:spcPct val="100000"/>
              </a:lnSpc>
              <a:spcBef>
                <a:spcPts val="0"/>
              </a:spcBef>
              <a:buFont typeface="Arial" pitchFamily="34" charset="0"/>
              <a:buChar char="•"/>
            </a:pPr>
            <a:r>
              <a:rPr lang="en-GB" sz="1500" b="1" dirty="0" smtClean="0">
                <a:solidFill>
                  <a:srgbClr val="0070C0"/>
                </a:solidFill>
                <a:latin typeface="Times New Roman" pitchFamily="18" charset="0"/>
                <a:cs typeface="Times New Roman" pitchFamily="18" charset="0"/>
              </a:rPr>
              <a:t>Measure</a:t>
            </a:r>
            <a:r>
              <a:rPr lang="en-GB" sz="1500" dirty="0" smtClean="0">
                <a:latin typeface="Times New Roman" pitchFamily="18" charset="0"/>
                <a:cs typeface="Times New Roman" pitchFamily="18" charset="0"/>
              </a:rPr>
              <a:t> the extent of differences between the censuses and current surveys in coverage, classification, and data</a:t>
            </a:r>
          </a:p>
          <a:p>
            <a:pPr marL="917784" lvl="1" indent="-360000">
              <a:lnSpc>
                <a:spcPct val="100000"/>
              </a:lnSpc>
              <a:spcBef>
                <a:spcPts val="0"/>
              </a:spcBef>
              <a:buFont typeface="Arial" pitchFamily="34" charset="0"/>
              <a:buChar char="•"/>
            </a:pPr>
            <a:r>
              <a:rPr lang="en-GB" sz="1500" b="1" dirty="0" smtClean="0">
                <a:solidFill>
                  <a:srgbClr val="0070C0"/>
                </a:solidFill>
                <a:latin typeface="Times New Roman" pitchFamily="18" charset="0"/>
                <a:cs typeface="Times New Roman" pitchFamily="18" charset="0"/>
              </a:rPr>
              <a:t>Determine</a:t>
            </a:r>
            <a:r>
              <a:rPr lang="en-GB" sz="1500" dirty="0" smtClean="0">
                <a:latin typeface="Times New Roman" pitchFamily="18" charset="0"/>
                <a:cs typeface="Times New Roman" pitchFamily="18" charset="0"/>
              </a:rPr>
              <a:t> why the differences occurred </a:t>
            </a:r>
          </a:p>
          <a:p>
            <a:pPr marL="917784" lvl="1" indent="-360000">
              <a:lnSpc>
                <a:spcPct val="100000"/>
              </a:lnSpc>
              <a:spcBef>
                <a:spcPts val="0"/>
              </a:spcBef>
              <a:buFont typeface="Arial" pitchFamily="34" charset="0"/>
              <a:buChar char="•"/>
            </a:pPr>
            <a:r>
              <a:rPr lang="en-GB" sz="1500" b="1" dirty="0" smtClean="0">
                <a:solidFill>
                  <a:srgbClr val="0070C0"/>
                </a:solidFill>
                <a:latin typeface="Times New Roman" pitchFamily="18" charset="0"/>
                <a:cs typeface="Times New Roman" pitchFamily="18" charset="0"/>
              </a:rPr>
              <a:t>Identify</a:t>
            </a:r>
            <a:r>
              <a:rPr lang="en-GB" sz="1500" dirty="0" smtClean="0">
                <a:latin typeface="Times New Roman" pitchFamily="18" charset="0"/>
                <a:cs typeface="Times New Roman" pitchFamily="18" charset="0"/>
              </a:rPr>
              <a:t> systematic errors, make corrections during census and survey processing, and take steps to minimize similar future errors</a:t>
            </a:r>
          </a:p>
          <a:p>
            <a:pPr marL="917784" lvl="1" indent="-360000">
              <a:lnSpc>
                <a:spcPct val="100000"/>
              </a:lnSpc>
              <a:spcBef>
                <a:spcPts val="0"/>
              </a:spcBef>
              <a:buFont typeface="Arial" pitchFamily="34" charset="0"/>
              <a:buChar char="•"/>
            </a:pPr>
            <a:r>
              <a:rPr lang="en-GB" sz="1500" b="1" dirty="0" smtClean="0">
                <a:solidFill>
                  <a:srgbClr val="0070C0"/>
                </a:solidFill>
                <a:latin typeface="Times New Roman" pitchFamily="18" charset="0"/>
                <a:cs typeface="Times New Roman" pitchFamily="18" charset="0"/>
              </a:rPr>
              <a:t>Identify</a:t>
            </a:r>
            <a:r>
              <a:rPr lang="en-GB" sz="1500" dirty="0" smtClean="0">
                <a:latin typeface="Times New Roman" pitchFamily="18" charset="0"/>
                <a:cs typeface="Times New Roman" pitchFamily="18" charset="0"/>
              </a:rPr>
              <a:t> random errors, including reporting errors, and make corrections, thus improving the annual and census estimates</a:t>
            </a:r>
          </a:p>
          <a:p>
            <a:pPr marL="917784" lvl="1" indent="-360000">
              <a:lnSpc>
                <a:spcPct val="100000"/>
              </a:lnSpc>
              <a:spcBef>
                <a:spcPts val="0"/>
              </a:spcBef>
              <a:buFont typeface="Arial" pitchFamily="34" charset="0"/>
              <a:buChar char="•"/>
            </a:pPr>
            <a:r>
              <a:rPr lang="en-GB" sz="1500" b="1" dirty="0" smtClean="0">
                <a:solidFill>
                  <a:srgbClr val="0070C0"/>
                </a:solidFill>
                <a:latin typeface="Times New Roman" pitchFamily="18" charset="0"/>
                <a:cs typeface="Times New Roman" pitchFamily="18" charset="0"/>
              </a:rPr>
              <a:t>Improve</a:t>
            </a:r>
            <a:r>
              <a:rPr lang="en-GB" sz="1500" dirty="0" smtClean="0">
                <a:latin typeface="Times New Roman" pitchFamily="18" charset="0"/>
                <a:cs typeface="Times New Roman" pitchFamily="18" charset="0"/>
              </a:rPr>
              <a:t> coverage in survey through the addition of new units</a:t>
            </a:r>
          </a:p>
          <a:p>
            <a:pPr marL="917784" lvl="1" indent="-360000">
              <a:lnSpc>
                <a:spcPct val="100000"/>
              </a:lnSpc>
              <a:spcBef>
                <a:spcPts val="0"/>
              </a:spcBef>
              <a:buFont typeface="Arial" pitchFamily="34" charset="0"/>
              <a:buChar char="•"/>
            </a:pPr>
            <a:r>
              <a:rPr lang="en-GB" sz="1500" b="1" dirty="0" smtClean="0">
                <a:solidFill>
                  <a:srgbClr val="0070C0"/>
                </a:solidFill>
                <a:latin typeface="Times New Roman" pitchFamily="18" charset="0"/>
                <a:cs typeface="Times New Roman" pitchFamily="18" charset="0"/>
              </a:rPr>
              <a:t>Improve </a:t>
            </a:r>
            <a:r>
              <a:rPr lang="en-GB" sz="1500" dirty="0" smtClean="0">
                <a:latin typeface="Times New Roman" pitchFamily="18" charset="0"/>
                <a:cs typeface="Times New Roman" pitchFamily="18" charset="0"/>
              </a:rPr>
              <a:t>the quality of the annual and census levels used for benchmarking current survey estimates;</a:t>
            </a:r>
          </a:p>
          <a:p>
            <a:pPr marL="917784" lvl="1" indent="-360000">
              <a:lnSpc>
                <a:spcPct val="100000"/>
              </a:lnSpc>
              <a:spcBef>
                <a:spcPts val="0"/>
              </a:spcBef>
              <a:buFont typeface="Arial" pitchFamily="34" charset="0"/>
              <a:buChar char="•"/>
            </a:pPr>
            <a:r>
              <a:rPr lang="en-GB" sz="1500" b="1" dirty="0" smtClean="0">
                <a:solidFill>
                  <a:srgbClr val="0070C0"/>
                </a:solidFill>
                <a:latin typeface="Times New Roman" pitchFamily="18" charset="0"/>
                <a:cs typeface="Times New Roman" pitchFamily="18" charset="0"/>
              </a:rPr>
              <a:t>Serve</a:t>
            </a:r>
            <a:r>
              <a:rPr lang="en-GB" sz="1500" dirty="0" smtClean="0">
                <a:latin typeface="Times New Roman" pitchFamily="18" charset="0"/>
                <a:cs typeface="Times New Roman" pitchFamily="18" charset="0"/>
              </a:rPr>
              <a:t> as a guide in planning for future surveys and censuses.</a:t>
            </a:r>
            <a:endParaRPr lang="en-GB" sz="1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776864" cy="792088"/>
          </a:xfrm>
        </p:spPr>
        <p:txBody>
          <a:bodyPr>
            <a:noAutofit/>
          </a:bodyPr>
          <a:lstStyle/>
          <a:p>
            <a:r>
              <a:rPr lang="en-US" sz="3500" b="1" dirty="0" smtClean="0"/>
              <a:t>Common sources of discrepancies between census and surveys data</a:t>
            </a:r>
            <a:endParaRPr lang="en-US" sz="3500" b="1" dirty="0"/>
          </a:p>
        </p:txBody>
      </p:sp>
      <p:sp>
        <p:nvSpPr>
          <p:cNvPr id="3" name="Content Placeholder 2"/>
          <p:cNvSpPr>
            <a:spLocks noGrp="1"/>
          </p:cNvSpPr>
          <p:nvPr>
            <p:ph idx="1"/>
          </p:nvPr>
        </p:nvSpPr>
        <p:spPr>
          <a:xfrm>
            <a:off x="971600" y="2060848"/>
            <a:ext cx="6408712" cy="1584176"/>
          </a:xfrm>
        </p:spPr>
        <p:txBody>
          <a:bodyPr>
            <a:noAutofit/>
          </a:bodyPr>
          <a:lstStyle/>
          <a:p>
            <a:pPr marL="360000" indent="-360000">
              <a:lnSpc>
                <a:spcPct val="100000"/>
              </a:lnSpc>
              <a:spcBef>
                <a:spcPts val="0"/>
              </a:spcBef>
              <a:buFont typeface="Arial" pitchFamily="34" charset="0"/>
              <a:buChar char="•"/>
            </a:pPr>
            <a:r>
              <a:rPr lang="en-US" sz="2000" dirty="0" smtClean="0"/>
              <a:t>Gaps </a:t>
            </a:r>
            <a:r>
              <a:rPr lang="en-US" sz="2000" dirty="0"/>
              <a:t>between surveys estimates and census data may be normal due to many factors including changes due to difference in the implementation </a:t>
            </a:r>
            <a:r>
              <a:rPr lang="en-US" sz="2000" dirty="0" smtClean="0"/>
              <a:t>time</a:t>
            </a:r>
          </a:p>
          <a:p>
            <a:pPr marL="360000" indent="-360000">
              <a:lnSpc>
                <a:spcPct val="100000"/>
              </a:lnSpc>
              <a:spcBef>
                <a:spcPts val="0"/>
              </a:spcBef>
              <a:buFont typeface="Arial" pitchFamily="34" charset="0"/>
              <a:buChar char="•"/>
            </a:pPr>
            <a:r>
              <a:rPr lang="en-US" sz="2000" dirty="0" smtClean="0"/>
              <a:t>Other </a:t>
            </a:r>
            <a:r>
              <a:rPr lang="en-US" sz="2000" dirty="0"/>
              <a:t>gaps may arise from both sampling and non-sampling </a:t>
            </a:r>
            <a:r>
              <a:rPr lang="en-US" sz="2000" dirty="0" smtClean="0"/>
              <a:t>errors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pic>
        <p:nvPicPr>
          <p:cNvPr id="17410" name="Picture 2" descr="Image result for DISCREPANCIE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rot="5400000">
            <a:off x="7443592" y="2213592"/>
            <a:ext cx="1745648" cy="1296144"/>
          </a:xfrm>
          <a:prstGeom prst="rect">
            <a:avLst/>
          </a:prstGeom>
          <a:noFill/>
        </p:spPr>
      </p:pic>
      <p:sp>
        <p:nvSpPr>
          <p:cNvPr id="6" name="Rectangle 5"/>
          <p:cNvSpPr/>
          <p:nvPr/>
        </p:nvSpPr>
        <p:spPr>
          <a:xfrm>
            <a:off x="971600" y="3789040"/>
            <a:ext cx="8172400" cy="2862322"/>
          </a:xfrm>
          <a:prstGeom prst="rect">
            <a:avLst/>
          </a:prstGeom>
        </p:spPr>
        <p:txBody>
          <a:bodyPr wrap="square">
            <a:spAutoFit/>
          </a:bodyPr>
          <a:lstStyle/>
          <a:p>
            <a:pPr marL="360000" indent="-360000">
              <a:buClr>
                <a:schemeClr val="accent1"/>
              </a:buClr>
              <a:buSzPct val="80000"/>
              <a:buFont typeface="Arial" pitchFamily="34" charset="0"/>
              <a:buChar char="•"/>
            </a:pPr>
            <a:r>
              <a:rPr lang="en-US" sz="2000" dirty="0" smtClean="0">
                <a:latin typeface="Times New Roman" panose="02020603050405020304" pitchFamily="18" charset="0"/>
                <a:cs typeface="Times New Roman" panose="02020603050405020304" pitchFamily="18" charset="0"/>
              </a:rPr>
              <a:t>The identification and the correction of these later gaps is the main purpose of data reconciliation</a:t>
            </a:r>
          </a:p>
          <a:p>
            <a:pPr marL="360000" indent="-360000">
              <a:buClr>
                <a:schemeClr val="accent1"/>
              </a:buClr>
              <a:buSzPct val="80000"/>
              <a:buFont typeface="Arial" pitchFamily="34" charset="0"/>
              <a:buChar char="•"/>
            </a:pPr>
            <a:r>
              <a:rPr lang="en-US" sz="2000" dirty="0" smtClean="0">
                <a:latin typeface="Times New Roman" panose="02020603050405020304" pitchFamily="18" charset="0"/>
                <a:cs typeface="Times New Roman" panose="02020603050405020304" pitchFamily="18" charset="0"/>
              </a:rPr>
              <a:t>GS has conducted a research and is developing methodological guidelines on reconciliation of census data with survey data </a:t>
            </a:r>
          </a:p>
          <a:p>
            <a:pPr marL="360000" indent="-360000">
              <a:buClr>
                <a:schemeClr val="accent1"/>
              </a:buClr>
              <a:buSzPct val="80000"/>
              <a:buFont typeface="Arial" pitchFamily="34" charset="0"/>
              <a:buChar char="•"/>
            </a:pPr>
            <a:r>
              <a:rPr lang="en-US" sz="2000" dirty="0" smtClean="0">
                <a:latin typeface="Times New Roman" panose="02020603050405020304" pitchFamily="18" charset="0"/>
                <a:cs typeface="Times New Roman" panose="02020603050405020304" pitchFamily="18" charset="0"/>
              </a:rPr>
              <a:t>This section provides an overview of the findings and recommendations contained in the GS guidelines </a:t>
            </a:r>
          </a:p>
          <a:p>
            <a:pPr marL="360000" indent="-360000">
              <a:buClr>
                <a:schemeClr val="accent1"/>
              </a:buClr>
              <a:buSzPct val="80000"/>
              <a:buFont typeface="Arial" pitchFamily="34" charset="0"/>
              <a:buChar char="•"/>
            </a:pPr>
            <a:r>
              <a:rPr lang="en-US" sz="2000" dirty="0" smtClean="0">
                <a:latin typeface="Times New Roman" panose="02020603050405020304" pitchFamily="18" charset="0"/>
                <a:cs typeface="Times New Roman" panose="02020603050405020304" pitchFamily="18" charset="0"/>
              </a:rPr>
              <a:t>The common sources of gaps are discussed and possible solutions for correcting the discrepancies between census data and survey data are reviewed taking into account relevant countries experiences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80728"/>
            <a:ext cx="8280920" cy="504056"/>
          </a:xfrm>
        </p:spPr>
        <p:txBody>
          <a:bodyPr>
            <a:noAutofit/>
          </a:bodyPr>
          <a:lstStyle/>
          <a:p>
            <a:r>
              <a:rPr lang="en-US" sz="3500" b="1" dirty="0" smtClean="0"/>
              <a:t>Sampling errors and non-sampling errors</a:t>
            </a:r>
            <a:endParaRPr lang="en-US" sz="3500" b="1" dirty="0"/>
          </a:p>
        </p:txBody>
      </p:sp>
      <p:sp>
        <p:nvSpPr>
          <p:cNvPr id="3" name="Content Placeholder 2"/>
          <p:cNvSpPr>
            <a:spLocks noGrp="1"/>
          </p:cNvSpPr>
          <p:nvPr>
            <p:ph idx="1"/>
          </p:nvPr>
        </p:nvSpPr>
        <p:spPr>
          <a:xfrm>
            <a:off x="1077163" y="1556556"/>
            <a:ext cx="7992888" cy="5256820"/>
          </a:xfrm>
        </p:spPr>
        <p:txBody>
          <a:bodyPr>
            <a:noAutofit/>
          </a:bodyPr>
          <a:lstStyle/>
          <a:p>
            <a:pPr marL="0" indent="-360000">
              <a:spcBef>
                <a:spcPts val="0"/>
              </a:spcBef>
            </a:pPr>
            <a:r>
              <a:rPr lang="en-US" sz="2100" b="1" dirty="0" smtClean="0"/>
              <a:t>Sampling errors</a:t>
            </a:r>
            <a:r>
              <a:rPr lang="en-US" sz="2100" dirty="0" smtClean="0"/>
              <a:t>: </a:t>
            </a:r>
          </a:p>
          <a:p>
            <a:pPr marL="360000" indent="-360000">
              <a:lnSpc>
                <a:spcPct val="100000"/>
              </a:lnSpc>
              <a:spcBef>
                <a:spcPts val="0"/>
              </a:spcBef>
              <a:buFont typeface="Wingdings" pitchFamily="2" charset="2"/>
              <a:buChar char="§"/>
            </a:pPr>
            <a:r>
              <a:rPr lang="en-US" sz="2000" dirty="0" smtClean="0"/>
              <a:t>errors </a:t>
            </a:r>
            <a:r>
              <a:rPr lang="en-US" sz="2000" dirty="0"/>
              <a:t>that results from taking one sample instead of examining the whole </a:t>
            </a:r>
            <a:r>
              <a:rPr lang="en-US" sz="2000" dirty="0" smtClean="0"/>
              <a:t>population (</a:t>
            </a:r>
            <a:r>
              <a:rPr lang="en-US" sz="2000" dirty="0" err="1" smtClean="0"/>
              <a:t>Lohr</a:t>
            </a:r>
            <a:r>
              <a:rPr lang="en-US" sz="2000" dirty="0" smtClean="0"/>
              <a:t> 1999</a:t>
            </a:r>
            <a:r>
              <a:rPr lang="en-US" sz="2000" dirty="0"/>
              <a:t>) </a:t>
            </a:r>
            <a:endParaRPr lang="en-US" sz="2000" dirty="0" smtClean="0"/>
          </a:p>
          <a:p>
            <a:pPr marL="360000" indent="-360000">
              <a:lnSpc>
                <a:spcPct val="100000"/>
              </a:lnSpc>
              <a:spcBef>
                <a:spcPts val="0"/>
              </a:spcBef>
              <a:buFont typeface="Wingdings" pitchFamily="2" charset="2"/>
              <a:buChar char="§"/>
            </a:pPr>
            <a:r>
              <a:rPr lang="en-US" sz="2000" dirty="0" smtClean="0"/>
              <a:t>level of sampling errors depends on a number of factors including: insufficient sample size, non rigorous random sampling, inadequate sampling design or use of clusters with low intra variability. </a:t>
            </a:r>
          </a:p>
          <a:p>
            <a:pPr marL="360000" indent="-360000">
              <a:lnSpc>
                <a:spcPct val="100000"/>
              </a:lnSpc>
              <a:spcBef>
                <a:spcPts val="0"/>
              </a:spcBef>
              <a:buFont typeface="Wingdings" pitchFamily="2" charset="2"/>
              <a:buChar char="§"/>
            </a:pPr>
            <a:r>
              <a:rPr lang="en-US" sz="2000" dirty="0" smtClean="0"/>
              <a:t>sampling </a:t>
            </a:r>
            <a:r>
              <a:rPr lang="en-US" sz="2000" dirty="0"/>
              <a:t>errors </a:t>
            </a:r>
            <a:r>
              <a:rPr lang="en-US" sz="2000" dirty="0" smtClean="0"/>
              <a:t>is one of the causes of </a:t>
            </a:r>
            <a:r>
              <a:rPr lang="en-US" sz="2000" dirty="0"/>
              <a:t>discrepancies between census and surveys data. </a:t>
            </a:r>
            <a:endParaRPr lang="en-US" sz="2000" dirty="0" smtClean="0"/>
          </a:p>
          <a:p>
            <a:pPr marL="360000" indent="-360000">
              <a:lnSpc>
                <a:spcPct val="100000"/>
              </a:lnSpc>
              <a:spcBef>
                <a:spcPts val="0"/>
              </a:spcBef>
            </a:pPr>
            <a:endParaRPr lang="en-US" sz="2000" dirty="0" smtClean="0"/>
          </a:p>
          <a:p>
            <a:pPr marL="0" indent="-360000">
              <a:spcBef>
                <a:spcPts val="0"/>
              </a:spcBef>
            </a:pPr>
            <a:r>
              <a:rPr lang="en-US" sz="2100" b="1" dirty="0" smtClean="0"/>
              <a:t>Non-sampling errors:</a:t>
            </a:r>
            <a:r>
              <a:rPr lang="en-US" sz="2100" b="1" dirty="0"/>
              <a:t> </a:t>
            </a:r>
            <a:endParaRPr lang="en-US" sz="2100" b="1" dirty="0" smtClean="0"/>
          </a:p>
          <a:p>
            <a:pPr marL="360000" indent="-360000">
              <a:lnSpc>
                <a:spcPct val="100000"/>
              </a:lnSpc>
              <a:spcBef>
                <a:spcPts val="0"/>
              </a:spcBef>
              <a:buFont typeface="Wingdings" pitchFamily="2" charset="2"/>
              <a:buChar char="§"/>
            </a:pPr>
            <a:r>
              <a:rPr lang="en-US" sz="2000" dirty="0" smtClean="0"/>
              <a:t>errors </a:t>
            </a:r>
            <a:r>
              <a:rPr lang="en-US" sz="2000" dirty="0"/>
              <a:t>in </a:t>
            </a:r>
            <a:r>
              <a:rPr lang="en-US" sz="2000" dirty="0" smtClean="0"/>
              <a:t>estimates </a:t>
            </a:r>
            <a:r>
              <a:rPr lang="en-US" sz="2000" dirty="0"/>
              <a:t>which cannot be attributed to sampling </a:t>
            </a:r>
            <a:r>
              <a:rPr lang="en-US" sz="2000" dirty="0" smtClean="0"/>
              <a:t>fluctuations</a:t>
            </a:r>
          </a:p>
          <a:p>
            <a:pPr marL="360000" indent="-360000">
              <a:lnSpc>
                <a:spcPct val="100000"/>
              </a:lnSpc>
              <a:spcBef>
                <a:spcPts val="0"/>
              </a:spcBef>
              <a:buFont typeface="Wingdings" pitchFamily="2" charset="2"/>
              <a:buChar char="§"/>
            </a:pPr>
            <a:r>
              <a:rPr lang="en-US" sz="2000" dirty="0" smtClean="0"/>
              <a:t>six </a:t>
            </a:r>
            <a:r>
              <a:rPr lang="en-US" sz="2000" dirty="0"/>
              <a:t>types of non sampling errors can be considered</a:t>
            </a:r>
            <a:r>
              <a:rPr lang="en-US" sz="1800" dirty="0"/>
              <a:t>: </a:t>
            </a:r>
            <a:endParaRPr lang="en-US" sz="1800" dirty="0" smtClean="0"/>
          </a:p>
          <a:p>
            <a:pPr marL="917784" lvl="1" indent="-360000">
              <a:lnSpc>
                <a:spcPct val="100000"/>
              </a:lnSpc>
              <a:spcBef>
                <a:spcPts val="0"/>
              </a:spcBef>
              <a:buFont typeface="Arial" pitchFamily="34" charset="0"/>
              <a:buChar char="•"/>
            </a:pPr>
            <a:r>
              <a:rPr lang="en-US" sz="1400" b="1" i="1" dirty="0" smtClean="0">
                <a:solidFill>
                  <a:srgbClr val="0070C0"/>
                </a:solidFill>
              </a:rPr>
              <a:t>specification</a:t>
            </a:r>
            <a:endParaRPr lang="en-US" sz="1400" b="1" dirty="0">
              <a:solidFill>
                <a:srgbClr val="0070C0"/>
              </a:solidFill>
            </a:endParaRPr>
          </a:p>
          <a:p>
            <a:pPr marL="917784" lvl="1" indent="-360000">
              <a:lnSpc>
                <a:spcPct val="100000"/>
              </a:lnSpc>
              <a:spcBef>
                <a:spcPts val="0"/>
              </a:spcBef>
              <a:buFont typeface="Arial" pitchFamily="34" charset="0"/>
              <a:buChar char="•"/>
            </a:pPr>
            <a:r>
              <a:rPr lang="en-US" sz="1400" b="1" dirty="0" smtClean="0">
                <a:solidFill>
                  <a:srgbClr val="0070C0"/>
                </a:solidFill>
              </a:rPr>
              <a:t> </a:t>
            </a:r>
            <a:r>
              <a:rPr lang="en-US" sz="1400" b="1" i="1" dirty="0" smtClean="0">
                <a:solidFill>
                  <a:srgbClr val="0070C0"/>
                </a:solidFill>
              </a:rPr>
              <a:t>frame</a:t>
            </a:r>
            <a:endParaRPr lang="en-US" sz="1400" b="1" dirty="0">
              <a:solidFill>
                <a:srgbClr val="0070C0"/>
              </a:solidFill>
            </a:endParaRPr>
          </a:p>
          <a:p>
            <a:pPr marL="917784" lvl="1" indent="-360000">
              <a:lnSpc>
                <a:spcPct val="100000"/>
              </a:lnSpc>
              <a:spcBef>
                <a:spcPts val="0"/>
              </a:spcBef>
              <a:buFont typeface="Arial" pitchFamily="34" charset="0"/>
              <a:buChar char="•"/>
            </a:pPr>
            <a:r>
              <a:rPr lang="en-US" sz="1400" b="1" i="1" dirty="0" smtClean="0">
                <a:solidFill>
                  <a:srgbClr val="0070C0"/>
                </a:solidFill>
              </a:rPr>
              <a:t>non-response</a:t>
            </a:r>
            <a:endParaRPr lang="en-US" sz="1400" b="1" dirty="0" smtClean="0">
              <a:solidFill>
                <a:srgbClr val="0070C0"/>
              </a:solidFill>
            </a:endParaRPr>
          </a:p>
          <a:p>
            <a:pPr marL="917784" lvl="1" indent="-360000">
              <a:lnSpc>
                <a:spcPct val="100000"/>
              </a:lnSpc>
              <a:spcBef>
                <a:spcPts val="0"/>
              </a:spcBef>
              <a:buFont typeface="Arial" pitchFamily="34" charset="0"/>
              <a:buChar char="•"/>
            </a:pPr>
            <a:r>
              <a:rPr lang="en-US" sz="1400" b="1" i="1" dirty="0" smtClean="0">
                <a:solidFill>
                  <a:srgbClr val="0070C0"/>
                </a:solidFill>
              </a:rPr>
              <a:t>measurement</a:t>
            </a:r>
            <a:endParaRPr lang="en-US" sz="1400" b="1" dirty="0" smtClean="0">
              <a:solidFill>
                <a:srgbClr val="0070C0"/>
              </a:solidFill>
            </a:endParaRPr>
          </a:p>
          <a:p>
            <a:pPr marL="917784" lvl="1" indent="-360000">
              <a:lnSpc>
                <a:spcPct val="100000"/>
              </a:lnSpc>
              <a:spcBef>
                <a:spcPts val="0"/>
              </a:spcBef>
              <a:buFont typeface="Arial" pitchFamily="34" charset="0"/>
              <a:buChar char="•"/>
            </a:pPr>
            <a:r>
              <a:rPr lang="en-US" sz="1400" b="1" i="1" dirty="0" smtClean="0">
                <a:solidFill>
                  <a:srgbClr val="0070C0"/>
                </a:solidFill>
              </a:rPr>
              <a:t>processing</a:t>
            </a:r>
          </a:p>
          <a:p>
            <a:pPr marL="917784" lvl="1" indent="-360000">
              <a:lnSpc>
                <a:spcPct val="100000"/>
              </a:lnSpc>
              <a:spcBef>
                <a:spcPts val="0"/>
              </a:spcBef>
              <a:buFont typeface="Arial" pitchFamily="34" charset="0"/>
              <a:buChar char="•"/>
            </a:pPr>
            <a:r>
              <a:rPr lang="en-US" sz="1400" b="1" i="1" dirty="0" smtClean="0">
                <a:solidFill>
                  <a:srgbClr val="0070C0"/>
                </a:solidFill>
              </a:rPr>
              <a:t>estimation errors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052736"/>
            <a:ext cx="7992888" cy="504056"/>
          </a:xfrm>
        </p:spPr>
        <p:txBody>
          <a:bodyPr>
            <a:noAutofit/>
          </a:bodyPr>
          <a:lstStyle/>
          <a:p>
            <a:r>
              <a:rPr lang="fr-FR" sz="3500" b="1" dirty="0" smtClean="0"/>
              <a:t>Non-</a:t>
            </a:r>
            <a:r>
              <a:rPr lang="fr-FR" sz="3500" b="1" dirty="0" err="1"/>
              <a:t>s</a:t>
            </a:r>
            <a:r>
              <a:rPr lang="fr-FR" sz="3500" b="1" dirty="0" err="1" smtClean="0"/>
              <a:t>ampling</a:t>
            </a:r>
            <a:r>
              <a:rPr lang="fr-FR" sz="3500" b="1" dirty="0" smtClean="0"/>
              <a:t> </a:t>
            </a:r>
            <a:r>
              <a:rPr lang="fr-FR" sz="3500" b="1" dirty="0" err="1" smtClean="0"/>
              <a:t>errors</a:t>
            </a:r>
            <a:r>
              <a:rPr lang="fr-FR" sz="3500" b="1" dirty="0" smtClean="0"/>
              <a:t>: </a:t>
            </a:r>
            <a:r>
              <a:rPr lang="en-US" sz="3500" b="1" dirty="0" smtClean="0">
                <a:solidFill>
                  <a:srgbClr val="C00000"/>
                </a:solidFill>
              </a:rPr>
              <a:t>Specification </a:t>
            </a:r>
            <a:r>
              <a:rPr lang="en-US" sz="3500" b="1" dirty="0">
                <a:solidFill>
                  <a:srgbClr val="C00000"/>
                </a:solidFill>
              </a:rPr>
              <a:t>error</a:t>
            </a:r>
          </a:p>
        </p:txBody>
      </p:sp>
      <p:sp>
        <p:nvSpPr>
          <p:cNvPr id="3" name="Content Placeholder 2"/>
          <p:cNvSpPr>
            <a:spLocks noGrp="1"/>
          </p:cNvSpPr>
          <p:nvPr>
            <p:ph idx="1"/>
          </p:nvPr>
        </p:nvSpPr>
        <p:spPr>
          <a:xfrm>
            <a:off x="1080120" y="1988840"/>
            <a:ext cx="8244408" cy="1656184"/>
          </a:xfrm>
        </p:spPr>
        <p:txBody>
          <a:bodyPr>
            <a:noAutofit/>
          </a:bodyPr>
          <a:lstStyle/>
          <a:p>
            <a:pPr marL="360000" lvl="0" indent="-360000">
              <a:spcBef>
                <a:spcPts val="0"/>
              </a:spcBef>
              <a:buFont typeface="Arial" pitchFamily="34" charset="0"/>
              <a:buChar char="•"/>
            </a:pPr>
            <a:r>
              <a:rPr lang="en-US" sz="2500" b="1" dirty="0" smtClean="0"/>
              <a:t>Concept</a:t>
            </a:r>
            <a:r>
              <a:rPr lang="en-US" sz="2500" dirty="0" smtClean="0"/>
              <a:t> </a:t>
            </a:r>
            <a:r>
              <a:rPr lang="en-US" sz="2500" dirty="0"/>
              <a:t>implied by the question is different from the underlying construct that should be </a:t>
            </a:r>
            <a:r>
              <a:rPr lang="en-US" sz="2500" dirty="0" smtClean="0"/>
              <a:t>measured;</a:t>
            </a:r>
          </a:p>
          <a:p>
            <a:pPr marL="360000" lvl="0" indent="-360000">
              <a:spcBef>
                <a:spcPts val="0"/>
              </a:spcBef>
              <a:buFont typeface="Arial" pitchFamily="34" charset="0"/>
              <a:buChar char="•"/>
            </a:pPr>
            <a:r>
              <a:rPr lang="en-US" sz="2500" b="1" dirty="0" smtClean="0"/>
              <a:t>Difference</a:t>
            </a:r>
            <a:r>
              <a:rPr lang="en-US" sz="2500" dirty="0" smtClean="0"/>
              <a:t> </a:t>
            </a:r>
            <a:r>
              <a:rPr lang="en-US" sz="2500" dirty="0"/>
              <a:t>in variable specification between survey and census may cause discrepancies in </a:t>
            </a:r>
            <a:r>
              <a:rPr lang="en-US" sz="2500" dirty="0" smtClean="0"/>
              <a:t>data;</a:t>
            </a:r>
          </a:p>
          <a:p>
            <a:pPr marL="360000" lvl="0" indent="-360000">
              <a:spcBef>
                <a:spcPts val="0"/>
              </a:spcBef>
              <a:buFont typeface="Arial" pitchFamily="34" charset="0"/>
              <a:buChar char="•"/>
            </a:pPr>
            <a:endParaRPr lang="en-US" sz="18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a:p>
        </p:txBody>
      </p:sp>
      <p:pic>
        <p:nvPicPr>
          <p:cNvPr id="14340" name="Picture 4" descr="Image result for non sampling error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444208" y="4144975"/>
            <a:ext cx="2500164" cy="724185"/>
          </a:xfrm>
          <a:prstGeom prst="rect">
            <a:avLst/>
          </a:prstGeom>
          <a:noFill/>
        </p:spPr>
      </p:pic>
      <p:sp>
        <p:nvSpPr>
          <p:cNvPr id="7" name="Rectangle 6"/>
          <p:cNvSpPr/>
          <p:nvPr/>
        </p:nvSpPr>
        <p:spPr>
          <a:xfrm>
            <a:off x="1115616" y="3717032"/>
            <a:ext cx="5760640" cy="2785378"/>
          </a:xfrm>
          <a:prstGeom prst="rect">
            <a:avLst/>
          </a:prstGeom>
        </p:spPr>
        <p:txBody>
          <a:bodyPr wrap="square">
            <a:spAutoFit/>
          </a:bodyPr>
          <a:lstStyle/>
          <a:p>
            <a:pPr marL="360000" lvl="0" indent="-360000">
              <a:spcBef>
                <a:spcPts val="0"/>
              </a:spcBef>
              <a:buFont typeface="Arial" pitchFamily="34" charset="0"/>
              <a:buChar char="•"/>
            </a:pPr>
            <a:r>
              <a:rPr lang="en-US" sz="2500" b="1" dirty="0" smtClean="0">
                <a:latin typeface="Times New Roman" panose="02020603050405020304" pitchFamily="18" charset="0"/>
                <a:cs typeface="Times New Roman" panose="02020603050405020304" pitchFamily="18" charset="0"/>
              </a:rPr>
              <a:t>Harmonization</a:t>
            </a:r>
            <a:r>
              <a:rPr lang="en-US" sz="2500" dirty="0" smtClean="0">
                <a:latin typeface="Times New Roman" panose="02020603050405020304" pitchFamily="18" charset="0"/>
                <a:cs typeface="Times New Roman" panose="02020603050405020304" pitchFamily="18" charset="0"/>
              </a:rPr>
              <a:t> of concepts and definitions between agricultural censuses, other censuses (such as population censuses) and agricultural statistical surveys is the solution (integrated agricultural statistics system).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798640" cy="1183940"/>
          </a:xfrm>
        </p:spPr>
        <p:txBody>
          <a:bodyPr>
            <a:noAutofit/>
          </a:bodyPr>
          <a:lstStyle/>
          <a:p>
            <a:r>
              <a:rPr lang="fr-FR" sz="3500" b="1" dirty="0"/>
              <a:t>Non-</a:t>
            </a:r>
            <a:r>
              <a:rPr lang="fr-FR" sz="3500" b="1" dirty="0" err="1"/>
              <a:t>sampling</a:t>
            </a:r>
            <a:r>
              <a:rPr lang="fr-FR" sz="3500" b="1" dirty="0"/>
              <a:t> </a:t>
            </a:r>
            <a:r>
              <a:rPr lang="fr-FR" sz="3500" b="1" dirty="0" err="1" smtClean="0"/>
              <a:t>errors</a:t>
            </a:r>
            <a:r>
              <a:rPr lang="fr-FR" sz="3500" b="1" dirty="0" smtClean="0"/>
              <a:t>: </a:t>
            </a:r>
            <a:r>
              <a:rPr lang="en-US" sz="3500" b="1" dirty="0" smtClean="0">
                <a:solidFill>
                  <a:srgbClr val="C00000"/>
                </a:solidFill>
              </a:rPr>
              <a:t>Coverage </a:t>
            </a:r>
            <a:r>
              <a:rPr lang="en-US" sz="3500" b="1" dirty="0">
                <a:solidFill>
                  <a:srgbClr val="C00000"/>
                </a:solidFill>
              </a:rPr>
              <a:t>or frame error</a:t>
            </a:r>
          </a:p>
        </p:txBody>
      </p:sp>
      <p:sp>
        <p:nvSpPr>
          <p:cNvPr id="3" name="Content Placeholder 2"/>
          <p:cNvSpPr>
            <a:spLocks noGrp="1"/>
          </p:cNvSpPr>
          <p:nvPr>
            <p:ph idx="1"/>
          </p:nvPr>
        </p:nvSpPr>
        <p:spPr>
          <a:xfrm>
            <a:off x="1115616" y="2060848"/>
            <a:ext cx="7200800" cy="3816424"/>
          </a:xfrm>
        </p:spPr>
        <p:txBody>
          <a:bodyPr>
            <a:noAutofit/>
          </a:bodyPr>
          <a:lstStyle/>
          <a:p>
            <a:pPr marL="360000" indent="-360000">
              <a:spcBef>
                <a:spcPts val="0"/>
              </a:spcBef>
              <a:buFont typeface="Arial" pitchFamily="34" charset="0"/>
              <a:buChar char="•"/>
            </a:pPr>
            <a:r>
              <a:rPr lang="en-US" sz="2500" dirty="0" smtClean="0"/>
              <a:t>Four </a:t>
            </a:r>
            <a:r>
              <a:rPr lang="en-US" sz="2500" dirty="0"/>
              <a:t>basic frame problems: missing elements, clusters of elements, blanks or foreign elements and </a:t>
            </a:r>
            <a:r>
              <a:rPr lang="en-US" sz="2500" dirty="0" smtClean="0"/>
              <a:t>duplication (Kish, 1995);</a:t>
            </a:r>
            <a:br>
              <a:rPr lang="en-US" sz="2500" dirty="0" smtClean="0"/>
            </a:br>
            <a:endParaRPr lang="en-US" sz="1000" dirty="0" smtClean="0"/>
          </a:p>
          <a:p>
            <a:pPr marL="360000" indent="-360000">
              <a:spcBef>
                <a:spcPts val="0"/>
              </a:spcBef>
              <a:buFont typeface="Arial" pitchFamily="34" charset="0"/>
              <a:buChar char="•"/>
            </a:pPr>
            <a:r>
              <a:rPr lang="en-US" sz="2500" dirty="0"/>
              <a:t>Among them, missing elements and foreign elements described below are considered in the literature are basic causes of </a:t>
            </a:r>
            <a:r>
              <a:rPr lang="en-US" sz="2500" dirty="0" smtClean="0"/>
              <a:t>discrepancies;</a:t>
            </a:r>
            <a:br>
              <a:rPr lang="en-US" sz="2500" dirty="0" smtClean="0"/>
            </a:br>
            <a:endParaRPr lang="en-US" sz="2500" dirty="0" smtClean="0"/>
          </a:p>
          <a:p>
            <a:pPr marL="360000" indent="-360000">
              <a:spcBef>
                <a:spcPts val="0"/>
              </a:spcBef>
              <a:buFont typeface="Arial" pitchFamily="34" charset="0"/>
              <a:buChar char="•"/>
            </a:pPr>
            <a:r>
              <a:rPr lang="en-US" sz="2500" dirty="0"/>
              <a:t>The likelihood of these problems in a frame is particularly high when the frame is not </a:t>
            </a:r>
            <a:r>
              <a:rPr lang="en-US" sz="2500" dirty="0" smtClean="0"/>
              <a:t>updated.</a:t>
            </a:r>
          </a:p>
          <a:p>
            <a:pPr marL="360000" indent="-360000">
              <a:spcBef>
                <a:spcPts val="0"/>
              </a:spcBef>
              <a:buFont typeface="Arial" pitchFamily="34" charset="0"/>
              <a:buChar char="•"/>
            </a:pPr>
            <a:endParaRPr lang="en-US" sz="25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a:p>
        </p:txBody>
      </p:sp>
      <p:pic>
        <p:nvPicPr>
          <p:cNvPr id="5" name="Picture 4" descr="Image result for non sampling error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608340" y="5873167"/>
            <a:ext cx="2500164" cy="72418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8172400" cy="1008112"/>
          </a:xfrm>
        </p:spPr>
        <p:txBody>
          <a:bodyPr>
            <a:noAutofit/>
          </a:bodyPr>
          <a:lstStyle/>
          <a:p>
            <a:r>
              <a:rPr lang="fr-FR" sz="3500" b="1" dirty="0"/>
              <a:t>Non-</a:t>
            </a:r>
            <a:r>
              <a:rPr lang="fr-FR" sz="3500" b="1" dirty="0" err="1"/>
              <a:t>sampling</a:t>
            </a:r>
            <a:r>
              <a:rPr lang="fr-FR" sz="3500" b="1" dirty="0"/>
              <a:t> </a:t>
            </a:r>
            <a:r>
              <a:rPr lang="fr-FR" sz="3500" b="1" dirty="0" err="1" smtClean="0"/>
              <a:t>errors</a:t>
            </a:r>
            <a:r>
              <a:rPr lang="fr-FR" sz="3500" b="1" dirty="0" smtClean="0"/>
              <a:t>: </a:t>
            </a:r>
            <a:r>
              <a:rPr lang="en-US" sz="3500" b="1" dirty="0">
                <a:solidFill>
                  <a:srgbClr val="C00000"/>
                </a:solidFill>
              </a:rPr>
              <a:t>Coverage or frame error </a:t>
            </a:r>
            <a:r>
              <a:rPr lang="en-US" sz="3500" dirty="0" smtClean="0">
                <a:solidFill>
                  <a:srgbClr val="C00000"/>
                </a:solidFill>
              </a:rPr>
              <a:t>(</a:t>
            </a:r>
            <a:r>
              <a:rPr lang="en-US" sz="3500" dirty="0" err="1" smtClean="0">
                <a:solidFill>
                  <a:srgbClr val="C00000"/>
                </a:solidFill>
              </a:rPr>
              <a:t>cont.d</a:t>
            </a:r>
            <a:r>
              <a:rPr lang="en-US" sz="3500" dirty="0" smtClean="0">
                <a:solidFill>
                  <a:srgbClr val="C00000"/>
                </a:solidFill>
              </a:rPr>
              <a:t>) </a:t>
            </a:r>
            <a:endParaRPr lang="en-US" sz="3500" dirty="0">
              <a:solidFill>
                <a:srgbClr val="C00000"/>
              </a:solidFill>
            </a:endParaRPr>
          </a:p>
        </p:txBody>
      </p:sp>
      <p:sp>
        <p:nvSpPr>
          <p:cNvPr id="3" name="Content Placeholder 2"/>
          <p:cNvSpPr>
            <a:spLocks noGrp="1"/>
          </p:cNvSpPr>
          <p:nvPr>
            <p:ph idx="1"/>
          </p:nvPr>
        </p:nvSpPr>
        <p:spPr>
          <a:xfrm>
            <a:off x="1043608" y="1988840"/>
            <a:ext cx="8099248" cy="4608512"/>
          </a:xfrm>
        </p:spPr>
        <p:txBody>
          <a:bodyPr>
            <a:noAutofit/>
          </a:bodyPr>
          <a:lstStyle/>
          <a:p>
            <a:pPr marL="360000" indent="-360000">
              <a:lnSpc>
                <a:spcPts val="2500"/>
              </a:lnSpc>
              <a:spcBef>
                <a:spcPts val="0"/>
              </a:spcBef>
            </a:pPr>
            <a:r>
              <a:rPr lang="en-US" sz="2000" b="1" i="1" dirty="0" smtClean="0"/>
              <a:t>Missing </a:t>
            </a:r>
            <a:r>
              <a:rPr lang="en-US" sz="2000" b="1" i="1" dirty="0"/>
              <a:t>elements (non-coverage or incomplete frame)  </a:t>
            </a:r>
          </a:p>
          <a:p>
            <a:pPr marL="360000" indent="-360000">
              <a:lnSpc>
                <a:spcPct val="100000"/>
              </a:lnSpc>
              <a:spcBef>
                <a:spcPts val="0"/>
              </a:spcBef>
              <a:buFont typeface="Arial" pitchFamily="34" charset="0"/>
              <a:buChar char="•"/>
            </a:pPr>
            <a:r>
              <a:rPr lang="en-US" sz="1800" dirty="0" smtClean="0"/>
              <a:t>Non-coverage</a:t>
            </a:r>
            <a:r>
              <a:rPr lang="en-US" sz="1800" dirty="0"/>
              <a:t>: failure to include some units of the defined survey population in the sampling frame (different from </a:t>
            </a:r>
            <a:r>
              <a:rPr lang="en-US" sz="1800" dirty="0" smtClean="0"/>
              <a:t>non-response)</a:t>
            </a:r>
          </a:p>
          <a:p>
            <a:pPr marL="360000" indent="-360000">
              <a:lnSpc>
                <a:spcPct val="100000"/>
              </a:lnSpc>
              <a:spcBef>
                <a:spcPts val="0"/>
              </a:spcBef>
              <a:buFont typeface="Arial" pitchFamily="34" charset="0"/>
              <a:buChar char="•"/>
            </a:pPr>
            <a:r>
              <a:rPr lang="en-GB" sz="1800" dirty="0"/>
              <a:t>Non-coverage is a common issue in every census. Especially for agricultural census, due to the complexity of the agriculture sector, it is difficult to cover all the holdings without omission even for developed countries. </a:t>
            </a:r>
          </a:p>
          <a:p>
            <a:pPr marL="360000" indent="-360000">
              <a:lnSpc>
                <a:spcPct val="100000"/>
              </a:lnSpc>
              <a:spcBef>
                <a:spcPts val="0"/>
              </a:spcBef>
              <a:buFont typeface="Arial" pitchFamily="34" charset="0"/>
              <a:buChar char="•"/>
            </a:pPr>
            <a:r>
              <a:rPr lang="en-GB" sz="1800" dirty="0" smtClean="0"/>
              <a:t>Example </a:t>
            </a:r>
            <a:r>
              <a:rPr lang="en-GB" sz="1800" dirty="0"/>
              <a:t>of Brazil (2006 agricultural census) : </a:t>
            </a:r>
            <a:r>
              <a:rPr lang="en-GB" sz="1800" dirty="0" smtClean="0"/>
              <a:t>11% </a:t>
            </a:r>
            <a:r>
              <a:rPr lang="en-GB" sz="1800" dirty="0"/>
              <a:t>of holdings missing, underestimation of the production </a:t>
            </a:r>
            <a:r>
              <a:rPr lang="en-GB" sz="1800" dirty="0" smtClean="0"/>
              <a:t>3.6% for </a:t>
            </a:r>
            <a:r>
              <a:rPr lang="en-GB" sz="1800" dirty="0"/>
              <a:t>soybeans, 17.2 % for cane sugar, and 42.9 % for orange </a:t>
            </a:r>
            <a:endParaRPr lang="en-GB" sz="1800" dirty="0" smtClean="0"/>
          </a:p>
          <a:p>
            <a:pPr marL="360000" indent="-360000">
              <a:lnSpc>
                <a:spcPct val="100000"/>
              </a:lnSpc>
              <a:spcBef>
                <a:spcPts val="0"/>
              </a:spcBef>
              <a:buFont typeface="Arial" pitchFamily="34" charset="0"/>
              <a:buChar char="•"/>
            </a:pPr>
            <a:r>
              <a:rPr lang="en-US" sz="1800" dirty="0" smtClean="0"/>
              <a:t>Non-coverage </a:t>
            </a:r>
            <a:r>
              <a:rPr lang="en-US" sz="1800" dirty="0"/>
              <a:t>is particularly a serious concern when the census frame is used for annual surveys during the </a:t>
            </a:r>
            <a:r>
              <a:rPr lang="en-US" sz="1800" dirty="0" err="1"/>
              <a:t>intercensal</a:t>
            </a:r>
            <a:r>
              <a:rPr lang="en-US" sz="1800" dirty="0"/>
              <a:t> period </a:t>
            </a:r>
            <a:r>
              <a:rPr lang="en-US" sz="1800" dirty="0" smtClean="0"/>
              <a:t>(large </a:t>
            </a:r>
            <a:r>
              <a:rPr lang="en-US" sz="1800" dirty="0"/>
              <a:t>number of new units may appear in the population after the </a:t>
            </a:r>
            <a:r>
              <a:rPr lang="en-US" sz="1800" dirty="0" smtClean="0"/>
              <a:t>census).</a:t>
            </a:r>
          </a:p>
          <a:p>
            <a:pPr marL="360000" indent="-360000">
              <a:lnSpc>
                <a:spcPct val="100000"/>
              </a:lnSpc>
              <a:spcBef>
                <a:spcPts val="0"/>
              </a:spcBef>
              <a:buFont typeface="Arial" pitchFamily="34" charset="0"/>
              <a:buChar char="•"/>
            </a:pPr>
            <a:r>
              <a:rPr lang="en-US" sz="1800" dirty="0" smtClean="0"/>
              <a:t>Experience of NASS </a:t>
            </a:r>
            <a:r>
              <a:rPr lang="en-US" sz="1800" dirty="0"/>
              <a:t>of the </a:t>
            </a:r>
            <a:r>
              <a:rPr lang="en-US" sz="1800" dirty="0" smtClean="0"/>
              <a:t>USA 2016 </a:t>
            </a:r>
            <a:r>
              <a:rPr lang="en-US" sz="1800" dirty="0"/>
              <a:t>local foods </a:t>
            </a:r>
            <a:r>
              <a:rPr lang="en-US" sz="1800" dirty="0" smtClean="0"/>
              <a:t>survey: </a:t>
            </a:r>
            <a:r>
              <a:rPr lang="en-US" sz="1800" dirty="0"/>
              <a:t>list frame obtained by means of web scraping has been used (Global Strategy, 2016</a:t>
            </a:r>
            <a:r>
              <a:rPr lang="en-US" sz="1800" dirty="0" smtClean="0"/>
              <a:t>)</a:t>
            </a:r>
            <a:endParaRPr lang="en-GB" sz="1800" dirty="0" smtClean="0"/>
          </a:p>
          <a:p>
            <a:pPr marL="360000" indent="-360000">
              <a:lnSpc>
                <a:spcPct val="100000"/>
              </a:lnSpc>
              <a:spcBef>
                <a:spcPts val="0"/>
              </a:spcBef>
              <a:buFont typeface="Arial" pitchFamily="34" charset="0"/>
              <a:buChar char="•"/>
            </a:pPr>
            <a:r>
              <a:rPr lang="en-US" sz="1800" dirty="0"/>
              <a:t>Countries using panel samples during the </a:t>
            </a:r>
            <a:r>
              <a:rPr lang="en-US" sz="1800" dirty="0" err="1"/>
              <a:t>intercensal</a:t>
            </a:r>
            <a:r>
              <a:rPr lang="en-US" sz="1800" dirty="0"/>
              <a:t> period may undergo this problem at a large </a:t>
            </a:r>
            <a:r>
              <a:rPr lang="en-US" sz="1800" dirty="0" smtClean="0"/>
              <a:t>extent.</a:t>
            </a:r>
            <a:endParaRPr lang="en-US" sz="18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9</a:t>
            </a:fld>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3207</TotalTime>
  <Words>1514</Words>
  <Application>Microsoft Office PowerPoint</Application>
  <PresentationFormat>On-screen Show (4:3)</PresentationFormat>
  <Paragraphs>165</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Slide 1</vt:lpstr>
      <vt:lpstr>CONTENT</vt:lpstr>
      <vt:lpstr>Reconciliation of census and surveys: problematic</vt:lpstr>
      <vt:lpstr>Objectives of census and survey data reconciliation</vt:lpstr>
      <vt:lpstr>Common sources of discrepancies between census and surveys data</vt:lpstr>
      <vt:lpstr>Sampling errors and non-sampling errors</vt:lpstr>
      <vt:lpstr>Non-sampling errors: Specification error</vt:lpstr>
      <vt:lpstr>Non-sampling errors: Coverage or frame error</vt:lpstr>
      <vt:lpstr>Non-sampling errors: Coverage or frame error (cont.d) </vt:lpstr>
      <vt:lpstr>Non-sampling errors: Coverage or frame error (cont.d)</vt:lpstr>
      <vt:lpstr>Non-sampling errors: Non-response</vt:lpstr>
      <vt:lpstr>Non-sampling errors: Non-response (cont.d)</vt:lpstr>
      <vt:lpstr>Correcting discrepancies: 4 main operational steps</vt:lpstr>
      <vt:lpstr>Correcting discrepancies: 4 main operational steps (cont.d)</vt:lpstr>
      <vt:lpstr>Slide 15</vt:lpstr>
      <vt:lpstr>Slide 16</vt:lpstr>
      <vt:lpstr>FEEDBACK EXPECTED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dc:creator>
  <cp:lastModifiedBy>Adriana Neciu (ESS)</cp:lastModifiedBy>
  <cp:revision>289</cp:revision>
  <dcterms:created xsi:type="dcterms:W3CDTF">2016-04-09T12:24:55Z</dcterms:created>
  <dcterms:modified xsi:type="dcterms:W3CDTF">2017-01-27T09:16:22Z</dcterms:modified>
</cp:coreProperties>
</file>