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56" r:id="rId2"/>
    <p:sldId id="331" r:id="rId3"/>
    <p:sldId id="282" r:id="rId4"/>
    <p:sldId id="341" r:id="rId5"/>
    <p:sldId id="315" r:id="rId6"/>
    <p:sldId id="321" r:id="rId7"/>
    <p:sldId id="324" r:id="rId8"/>
    <p:sldId id="336" r:id="rId9"/>
    <p:sldId id="337" r:id="rId10"/>
    <p:sldId id="319" r:id="rId11"/>
    <p:sldId id="338" r:id="rId12"/>
    <p:sldId id="335" r:id="rId13"/>
    <p:sldId id="339" r:id="rId14"/>
    <p:sldId id="330" r:id="rId15"/>
    <p:sldId id="295" r:id="rId16"/>
    <p:sldId id="342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C31"/>
    <a:srgbClr val="86520C"/>
    <a:srgbClr val="8D560D"/>
    <a:srgbClr val="E58C15"/>
    <a:srgbClr val="000099"/>
    <a:srgbClr val="84D4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387F96-E48F-42DB-BC0B-D3635C8B72A3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82B7EA-EDB2-4B9A-8A27-AEFC903D8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078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54D8C-82AA-4883-BEAD-D13DCC518F3C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7C74D0-B483-44D9-BD70-488F907C1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8904-9D92-47BC-BF15-3FBE0983BD29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B517-8E31-4623-95FD-6B922194C9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B230-4F10-4FD9-A201-CFA31F589F4B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81AD-9772-4661-8A3D-99A793565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1CEC-2EA9-4A67-83A4-4C9A7AED990C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3041-4EBF-41A2-9DB7-ACD9B622F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59A6-2AFC-43D1-878D-ED075A679E82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9D6B-A44E-400F-AB4B-A8C3037E7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36715-4C42-4A5A-BCAA-9BBA882812B3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911B-428E-477A-B869-E9E0660B3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E4CDA-59FA-45ED-8658-3078BF22834B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1B37-F354-47D4-BB05-62535C222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E8572-B134-4B57-B408-E453678524F8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16F3-D6AE-4E1E-9EA0-22FDA35E8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DF2A4-3145-48DA-BD05-0302231CD340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EFD8-F6A9-4B2B-B77D-E65D07E2A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48C3-0E21-4C08-8EEC-29CBA9E31954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B090-5FD3-4446-9A60-80B63B35F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AEE1-3C37-42FB-BBC8-AE8C2AF80E63}" type="datetime4">
              <a:rPr lang="en-US"/>
              <a:pPr>
                <a:defRPr/>
              </a:pPr>
              <a:t>November 6, 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CDE20F-39DF-4EB3-B868-05D6BB5CD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87CB7DA-09F2-430E-AA10-FF84F31C1B43}" type="datetime4">
              <a:rPr lang="en-US"/>
              <a:pPr>
                <a:defRPr/>
              </a:pPr>
              <a:t>November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5172450-7BAF-4133-BC09-2D03B0FD90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6" r:id="rId9"/>
    <p:sldLayoutId id="2147483933" r:id="rId10"/>
    <p:sldLayoutId id="2147483934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pitchFamily="34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893" y="352691"/>
            <a:ext cx="7772400" cy="412958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n-lt"/>
              </a:rPr>
              <a:t>21</a:t>
            </a:r>
            <a:r>
              <a:rPr lang="en-US" sz="2400" b="1" baseline="30000" dirty="0" smtClean="0">
                <a:latin typeface="+mn-lt"/>
              </a:rPr>
              <a:t>st</a:t>
            </a:r>
            <a:r>
              <a:rPr lang="en-US" sz="2400" b="1" dirty="0" smtClean="0">
                <a:latin typeface="+mn-lt"/>
              </a:rPr>
              <a:t> session of </a:t>
            </a:r>
            <a:r>
              <a:rPr lang="en-US" sz="2400" b="1" dirty="0" err="1" smtClean="0">
                <a:latin typeface="+mn-lt"/>
              </a:rPr>
              <a:t>fao</a:t>
            </a:r>
            <a:r>
              <a:rPr lang="en-US" sz="2400" b="1" dirty="0" smtClean="0">
                <a:latin typeface="+mn-lt"/>
              </a:rPr>
              <a:t> IGG ON TEA, </a:t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BANDUNG, INDONESIA, 5 - 7 NOVEMBER 2014 </a:t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Report of The</a:t>
            </a:r>
            <a:br>
              <a:rPr lang="en-US" sz="2400" b="1" dirty="0" smtClean="0">
                <a:solidFill>
                  <a:srgbClr val="0000FF"/>
                </a:solidFill>
                <a:latin typeface="+mn-lt"/>
              </a:rPr>
            </a:b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Working Group on MRL in tea (2012-2014)</a:t>
            </a:r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en-US" sz="2400" b="1" dirty="0">
                <a:latin typeface="+mn-lt"/>
              </a:rPr>
              <a:t/>
            </a:r>
            <a:br>
              <a:rPr lang="en-US" sz="2400" b="1" dirty="0">
                <a:latin typeface="+mn-lt"/>
              </a:rPr>
            </a:br>
            <a:r>
              <a:rPr lang="en-US" sz="2400" b="1" dirty="0" smtClean="0">
                <a:latin typeface="+mn-lt"/>
              </a:rPr>
              <a:t>CHAIR: India         Co-Chair : UK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271" y="4950826"/>
            <a:ext cx="7680960" cy="783776"/>
          </a:xfrm>
        </p:spPr>
        <p:txBody>
          <a:bodyPr rtlCol="0">
            <a:noAutofit/>
          </a:bodyPr>
          <a:lstStyle/>
          <a:p>
            <a:pPr fontAlgn="auto">
              <a:defRPr/>
            </a:pPr>
            <a:r>
              <a:rPr lang="en-US" sz="1800" b="1" dirty="0" err="1" smtClean="0">
                <a:solidFill>
                  <a:schemeClr val="tx1"/>
                </a:solidFill>
                <a:latin typeface="+mn-lt"/>
              </a:rPr>
              <a:t>dr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 A K </a:t>
            </a:r>
            <a:r>
              <a:rPr lang="en-US" sz="1800" b="1" dirty="0" err="1" smtClean="0">
                <a:solidFill>
                  <a:schemeClr val="tx1"/>
                </a:solidFill>
                <a:latin typeface="+mn-lt"/>
              </a:rPr>
              <a:t>barooah</a:t>
            </a:r>
            <a:endParaRPr lang="en-US" sz="1800" b="1" dirty="0" smtClean="0">
              <a:solidFill>
                <a:schemeClr val="tx1"/>
              </a:solidFill>
              <a:latin typeface="+mn-lt"/>
            </a:endParaRPr>
          </a:p>
          <a:p>
            <a:pPr fontAlgn="auto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Ms Katie </a:t>
            </a:r>
            <a:r>
              <a:rPr lang="en-US" sz="1800" b="1" dirty="0" err="1" smtClean="0">
                <a:solidFill>
                  <a:schemeClr val="tx1"/>
                </a:solidFill>
                <a:latin typeface="+mn-lt"/>
              </a:rPr>
              <a:t>donnelly</a:t>
            </a:r>
            <a:endParaRPr lang="en-US" sz="1800" b="1" dirty="0" smtClean="0">
              <a:solidFill>
                <a:schemeClr val="tx1"/>
              </a:solidFill>
              <a:latin typeface="+mn-lt"/>
            </a:endParaRPr>
          </a:p>
          <a:p>
            <a:pPr fontAlgn="auto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Joint  Coordinators, WG on MRL</a:t>
            </a:r>
          </a:p>
          <a:p>
            <a:pPr fontAlgn="auto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			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719321" y="3790602"/>
            <a:ext cx="8381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The Food Safety &amp; Standard Authority of India (FSSAI) has also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Initiated harmonization of its standards with that of Codex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through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e-working groups.  The work expected to be completed by end of 2014.c</a:t>
            </a: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719321" y="2042791"/>
            <a:ext cx="8754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A submission has been made in Australia in Jan 2014 requesting </a:t>
            </a: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doption of the EU/Codex MRLs for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thiacloprid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spiromesifen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clothianidin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etoxazole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hexythiazox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thiamethoxam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&amp;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chlorfenapyr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 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541" y="535577"/>
            <a:ext cx="806342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Harmonization of National Standards with Codex &amp; other International Standards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9121" y="333103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India</a:t>
            </a:r>
          </a:p>
        </p:txBody>
      </p:sp>
      <p:sp>
        <p:nvSpPr>
          <p:cNvPr id="9" name="Rectangle 8"/>
          <p:cNvSpPr/>
          <p:nvPr/>
        </p:nvSpPr>
        <p:spPr>
          <a:xfrm>
            <a:off x="329121" y="1591886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Australia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9321" y="5133040"/>
            <a:ext cx="82527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GB" sz="1600" dirty="0" smtClean="0">
                <a:solidFill>
                  <a:srgbClr val="000000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[(http://www.fssai.gov.in/Portals/0/Pdf/Proceedings_of_Codex_workshop_II(02.11.13).pdf.,  </a:t>
            </a:r>
            <a:endParaRPr lang="en-US" sz="1600" dirty="0" smtClean="0">
              <a:solidFill>
                <a:srgbClr val="000000"/>
              </a:solidFill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en-GB" sz="1600" dirty="0" smtClean="0">
                <a:solidFill>
                  <a:srgbClr val="000000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http://www.fssai.gov.in/Portals/0/Pdf/scanpdf/AnnexureI-Strategy for Standards Deveop-ment.pdf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)]</a:t>
            </a:r>
            <a:endParaRPr lang="en-GB" sz="2000" dirty="0" smtClean="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31371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Australia Developments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816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en-GB" b="0" dirty="0" smtClean="0">
                <a:latin typeface="+mj-lt"/>
              </a:rPr>
              <a:t>31 October 2014 M1010 Proposal on MRLs</a:t>
            </a: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r>
              <a:rPr lang="en-GB" dirty="0" err="1" smtClean="0">
                <a:latin typeface="+mj-lt"/>
              </a:rPr>
              <a:t>Endosulfan</a:t>
            </a:r>
            <a:r>
              <a:rPr lang="en-GB" dirty="0" smtClean="0">
                <a:latin typeface="+mj-lt"/>
              </a:rPr>
              <a:t> 30 mg/kg to be withdrawn</a:t>
            </a:r>
          </a:p>
          <a:p>
            <a:pPr lvl="1"/>
            <a:r>
              <a:rPr lang="en-GB" dirty="0" smtClean="0">
                <a:latin typeface="+mj-lt"/>
              </a:rPr>
              <a:t>Open for comments until 28</a:t>
            </a:r>
            <a:r>
              <a:rPr lang="en-GB" baseline="30000" dirty="0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November 2014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645920"/>
          <a:ext cx="6696744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309634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n-lt"/>
                        </a:rPr>
                        <a:t>New MRLS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>
                        <a:latin typeface="+mn-lt"/>
                      </a:endParaRP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Chlorfenapyr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Chlorpyrifos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-methyl 0.1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Clothianidin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0.7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Diflubenzuron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0.1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Etoxazole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Fenpyroximate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0.1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Hexythiazox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Flubendiamide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0.02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Spiromesifen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Permethrin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0.1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Thiacloprid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Tebufenpyrad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0.1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Thiamethoxam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Triadimefon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0.2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Kresoxim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-methyl 15 mg/kg</a:t>
                      </a:r>
                      <a:endParaRPr lang="en-GB" sz="105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Triadimenol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0.2 mg/kg</a:t>
                      </a:r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Tridemorph</a:t>
                      </a:r>
                      <a:r>
                        <a:rPr kumimoji="0" lang="en-GB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0.05 mg/kg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1327" y="509426"/>
            <a:ext cx="9144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2400" b="1" dirty="0" smtClean="0">
                <a:solidFill>
                  <a:srgbClr val="0000FF"/>
                </a:solidFill>
                <a:ea typeface="Times New Roman" pitchFamily="18" charset="0"/>
              </a:rPr>
              <a:t>Action taken on </a:t>
            </a:r>
            <a:r>
              <a:rPr lang="en-US" sz="2400" b="1" dirty="0" err="1" smtClean="0">
                <a:solidFill>
                  <a:srgbClr val="0000FF"/>
                </a:solidFill>
                <a:ea typeface="Times New Roman" pitchFamily="18" charset="0"/>
              </a:rPr>
              <a:t>Propargite</a:t>
            </a:r>
            <a:r>
              <a:rPr lang="en-US" sz="2400" b="1" dirty="0" smtClean="0">
                <a:solidFill>
                  <a:srgbClr val="0000FF"/>
                </a:solidFill>
                <a:ea typeface="Times New Roman" pitchFamily="18" charset="0"/>
              </a:rPr>
              <a:t> [EU notification to WTO (</a:t>
            </a:r>
            <a:r>
              <a:rPr lang="en-US" sz="2400" b="1" dirty="0" smtClean="0">
                <a:solidFill>
                  <a:srgbClr val="0000FF"/>
                </a:solidFill>
              </a:rPr>
              <a:t>Notification G/SPS/N/EU/72 :  MRL </a:t>
            </a:r>
            <a:r>
              <a:rPr lang="en-US" sz="2400" dirty="0" smtClean="0">
                <a:solidFill>
                  <a:srgbClr val="0000FF"/>
                </a:solidFill>
                <a:ea typeface="Times New Roman" pitchFamily="18" charset="0"/>
              </a:rPr>
              <a:t>5mg/kg to 0.05 mg/kg]</a:t>
            </a:r>
            <a:r>
              <a:rPr lang="en-US" sz="2400" dirty="0" smtClean="0">
                <a:ea typeface="Times New Roman" pitchFamily="18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ea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6516" y="1640939"/>
            <a:ext cx="8509061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000" dirty="0" smtClean="0">
                <a:ea typeface="Times New Roman" pitchFamily="18" charset="0"/>
              </a:rPr>
              <a:t>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(1) Argentina &amp; India sent communications to EU on the </a:t>
            </a:r>
            <a:r>
              <a:rPr lang="en-GB" sz="2000" dirty="0" smtClean="0"/>
              <a:t>essentiality</a:t>
            </a:r>
            <a:endParaRPr lang="en-US" sz="2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		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propargite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use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in tea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(2) </a:t>
            </a:r>
            <a:r>
              <a:rPr lang="en-US" sz="2000" dirty="0" smtClean="0">
                <a:ea typeface="Times New Roman" pitchFamily="18" charset="0"/>
              </a:rPr>
              <a:t>India  carried out a study on </a:t>
            </a:r>
            <a:r>
              <a:rPr lang="en-US" sz="2000" dirty="0" err="1" smtClean="0">
                <a:ea typeface="Times New Roman" pitchFamily="18" charset="0"/>
              </a:rPr>
              <a:t>Propargite</a:t>
            </a:r>
            <a:r>
              <a:rPr lang="en-US" sz="2000" dirty="0" smtClean="0">
                <a:ea typeface="Times New Roman" pitchFamily="18" charset="0"/>
              </a:rPr>
              <a:t> metabolites in tea in </a:t>
            </a:r>
            <a:r>
              <a:rPr lang="en-US" sz="2000" dirty="0" err="1" smtClean="0">
                <a:ea typeface="Times New Roman" pitchFamily="18" charset="0"/>
              </a:rPr>
              <a:t>colla</a:t>
            </a:r>
            <a:r>
              <a:rPr lang="en-US" sz="2000" dirty="0" smtClean="0">
                <a:ea typeface="Times New Roman" pitchFamily="18" charset="0"/>
              </a:rPr>
              <a:t>-</a:t>
            </a:r>
          </a:p>
          <a:p>
            <a:pPr lvl="0" eaLnBrk="0" hangingPunct="0">
              <a:tabLst>
                <a:tab pos="457200" algn="l"/>
              </a:tabLst>
            </a:pPr>
            <a:r>
              <a:rPr lang="en-US" sz="2000" dirty="0" smtClean="0">
                <a:ea typeface="Times New Roman" pitchFamily="18" charset="0"/>
              </a:rPr>
              <a:t>            </a:t>
            </a:r>
            <a:r>
              <a:rPr lang="en-US" sz="2000" dirty="0" err="1" smtClean="0">
                <a:ea typeface="Times New Roman" pitchFamily="18" charset="0"/>
              </a:rPr>
              <a:t>boration</a:t>
            </a:r>
            <a:r>
              <a:rPr lang="en-US" sz="2000" dirty="0" smtClean="0">
                <a:ea typeface="Times New Roman" pitchFamily="18" charset="0"/>
              </a:rPr>
              <a:t> with M/S </a:t>
            </a:r>
            <a:r>
              <a:rPr lang="en-US" sz="2000" dirty="0" err="1" smtClean="0">
                <a:ea typeface="Times New Roman" pitchFamily="18" charset="0"/>
              </a:rPr>
              <a:t>Chemtura</a:t>
            </a:r>
            <a:r>
              <a:rPr lang="en-US" sz="2000" dirty="0" smtClean="0">
                <a:ea typeface="Times New Roman" pitchFamily="18" charset="0"/>
              </a:rPr>
              <a:t> (USA) in Aug-Sep 2014.</a:t>
            </a:r>
          </a:p>
          <a:p>
            <a:pPr lvl="0" eaLnBrk="0" hangingPunct="0">
              <a:tabLst>
                <a:tab pos="457200" algn="l"/>
              </a:tabLst>
            </a:pPr>
            <a:endParaRPr lang="en-US" sz="2000" dirty="0" smtClean="0">
              <a:ea typeface="Times New Roman" pitchFamily="18" charset="0"/>
            </a:endParaRPr>
          </a:p>
          <a:p>
            <a:pPr lvl="0" eaLnBrk="0" hangingPunct="0">
              <a:tabLst>
                <a:tab pos="457200" algn="l"/>
              </a:tabLst>
            </a:pPr>
            <a:r>
              <a:rPr lang="en-US" sz="2000" dirty="0" smtClean="0">
                <a:ea typeface="Times New Roman" pitchFamily="18" charset="0"/>
              </a:rPr>
              <a:t>	(3) Manufacturer to submit more data to reinstate the MRL.</a:t>
            </a:r>
          </a:p>
          <a:p>
            <a:pPr lvl="0" eaLnBrk="0" hangingPunct="0"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6094" y="431068"/>
            <a:ext cx="3321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</a:rPr>
              <a:t>Anthraquinone</a:t>
            </a:r>
            <a:r>
              <a:rPr lang="en-US" sz="2400" b="1" dirty="0" smtClean="0">
                <a:solidFill>
                  <a:srgbClr val="0000FF"/>
                </a:solidFill>
              </a:rPr>
              <a:t> in Tea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0180" y="1315775"/>
            <a:ext cx="573746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Anthraquinone</a:t>
            </a:r>
            <a:r>
              <a:rPr lang="en-US" dirty="0" smtClean="0"/>
              <a:t> is not used in tea as a pesticide.</a:t>
            </a:r>
          </a:p>
          <a:p>
            <a:endParaRPr lang="en-US" dirty="0" smtClean="0"/>
          </a:p>
          <a:p>
            <a:r>
              <a:rPr lang="en-US" dirty="0" smtClean="0"/>
              <a:t>Reported detection in tea</a:t>
            </a:r>
          </a:p>
          <a:p>
            <a:endParaRPr lang="en-US" dirty="0" smtClean="0"/>
          </a:p>
          <a:p>
            <a:r>
              <a:rPr lang="en-US" dirty="0" smtClean="0"/>
              <a:t>Emerging as a major problem  in tea export to Europe.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1701" y="3069758"/>
            <a:ext cx="6021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Source of contamination in tea is being studied.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660" y="3796930"/>
            <a:ext cx="5992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Members agreed to share available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810" y="184504"/>
            <a:ext cx="3225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GB" sz="2400" b="1" dirty="0" smtClean="0">
                <a:ea typeface="Times New Roman" pitchFamily="18" charset="0"/>
              </a:rPr>
              <a:t>Communication plan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24435" y="638920"/>
            <a:ext cx="82668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submission timetable with Codex CCPR national contact points.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Provided guidelines on information to be submitted through the national contact points.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GB" dirty="0" smtClean="0"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A comparative table of MRLs for tea in producing / consuming countries will be made available.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Communicate &amp; seek support from manufacturers to meet the  requirement for fixing MRLs in export destination countries as well as producing countries.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Special Communication to negate adverse publicity.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dirty="0" smtClean="0"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Networking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on any emerging issues to share available information and  to identify potential solutions.  </a:t>
            </a:r>
            <a:endParaRPr lang="en-US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078" y="831231"/>
            <a:ext cx="833664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 smtClean="0"/>
              <a:t>      (1) Continue assessing  status of field trials for setting Codex MRLs &amp; </a:t>
            </a:r>
          </a:p>
          <a:p>
            <a:pPr marL="342900" indent="-342900"/>
            <a:r>
              <a:rPr lang="en-US" dirty="0" smtClean="0"/>
              <a:t>           submission of the list for advance notification to FAO-IGG &amp; </a:t>
            </a:r>
          </a:p>
          <a:p>
            <a:pPr marL="342900" indent="-342900"/>
            <a:r>
              <a:rPr lang="en-US" dirty="0" smtClean="0"/>
              <a:t>          National Codex Points.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      (2) Continue updating  priority list based on new information on regulatory </a:t>
            </a:r>
          </a:p>
          <a:p>
            <a:pPr marL="342900" indent="-342900"/>
            <a:r>
              <a:rPr lang="en-US" dirty="0" smtClean="0"/>
              <a:t>           status  or Replacements or  new compounds for potential use in Tea.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      (3) Communication plan for quick information exchange and advance</a:t>
            </a:r>
          </a:p>
          <a:p>
            <a:pPr marL="342900" indent="-342900"/>
            <a:r>
              <a:rPr lang="en-US" dirty="0" smtClean="0"/>
              <a:t>            notification for simultaneous data submission by members  &amp;  seeking</a:t>
            </a:r>
          </a:p>
          <a:p>
            <a:pPr marL="342900" indent="-342900"/>
            <a:r>
              <a:rPr lang="en-US" dirty="0" smtClean="0"/>
              <a:t>            manufacturers support and  </a:t>
            </a:r>
            <a:r>
              <a:rPr lang="en-US" dirty="0" smtClean="0">
                <a:ea typeface="Times New Roman" pitchFamily="18" charset="0"/>
              </a:rPr>
              <a:t>to negate adverse publicity.  </a:t>
            </a:r>
          </a:p>
          <a:p>
            <a:pPr marL="342900" indent="-342900"/>
            <a:endParaRPr lang="en-US" dirty="0" smtClean="0">
              <a:ea typeface="Times New Roman" pitchFamily="18" charset="0"/>
            </a:endParaRPr>
          </a:p>
          <a:p>
            <a:pPr marL="342900" indent="-342900"/>
            <a:r>
              <a:rPr lang="en-US" dirty="0" smtClean="0">
                <a:ea typeface="Times New Roman" pitchFamily="18" charset="0"/>
              </a:rPr>
              <a:t>	(4) Any change in regulatory status should be communicated to the WG.</a:t>
            </a:r>
          </a:p>
          <a:p>
            <a:pPr marL="342900" indent="-342900"/>
            <a:r>
              <a:rPr lang="en-US" dirty="0" smtClean="0">
                <a:ea typeface="Times New Roman" pitchFamily="18" charset="0"/>
              </a:rPr>
              <a:t>  </a:t>
            </a:r>
            <a:r>
              <a:rPr lang="en-US" dirty="0" smtClean="0"/>
              <a:t> </a:t>
            </a:r>
          </a:p>
          <a:p>
            <a:pPr marL="342900" indent="-342900"/>
            <a:r>
              <a:rPr lang="en-US" dirty="0" smtClean="0"/>
              <a:t>	(5) Data submission to include brew factor based risk </a:t>
            </a:r>
          </a:p>
          <a:p>
            <a:pPr marL="342900" indent="-342900"/>
            <a:r>
              <a:rPr lang="en-US" dirty="0" smtClean="0"/>
              <a:t>           assessment for all teas traded globally except </a:t>
            </a:r>
            <a:r>
              <a:rPr lang="en-US" i="1" dirty="0" err="1" smtClean="0"/>
              <a:t>Matcha</a:t>
            </a:r>
            <a:r>
              <a:rPr lang="en-US" i="1" dirty="0" smtClean="0"/>
              <a:t> Tea</a:t>
            </a:r>
            <a:r>
              <a:rPr lang="en-US" dirty="0" smtClean="0"/>
              <a:t>. 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      (6)  To share available information on emerging issues (</a:t>
            </a:r>
            <a:r>
              <a:rPr lang="en-US" dirty="0" err="1" smtClean="0"/>
              <a:t>e.g.,Anthraquinone</a:t>
            </a:r>
            <a:r>
              <a:rPr lang="en-US" dirty="0" smtClean="0"/>
              <a:t>) 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	(7)  Explore scope for capacity building for data generation in producing </a:t>
            </a:r>
          </a:p>
          <a:p>
            <a:pPr marL="342900" indent="-342900"/>
            <a:r>
              <a:rPr lang="en-US" dirty="0" smtClean="0"/>
              <a:t>            countries and funding options.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6278" y="138247"/>
            <a:ext cx="6040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Way Forward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078" y="831231"/>
            <a:ext cx="7768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 smtClean="0"/>
              <a:t>      </a:t>
            </a:r>
            <a:r>
              <a:rPr lang="en-US" dirty="0" smtClean="0"/>
              <a:t>(8) Investigate scope for a global tea GAP / GMP document for quality </a:t>
            </a:r>
          </a:p>
          <a:p>
            <a:pPr marL="342900" indent="-342900"/>
            <a:r>
              <a:rPr lang="en-US" dirty="0" smtClean="0"/>
              <a:t>           within FAO or other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100388" y="2633663"/>
            <a:ext cx="2220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13" y="404947"/>
            <a:ext cx="8765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In 20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Session of the IGG on Tea (Colombo, 30 Jan - 1 Feb 2012) 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627018" y="1776551"/>
            <a:ext cx="7863841" cy="707886"/>
          </a:xfrm>
          <a:prstGeom prst="rect">
            <a:avLst/>
          </a:prstGeom>
          <a:solidFill>
            <a:srgbClr val="FFC000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The Group recommended “</a:t>
            </a:r>
            <a:r>
              <a:rPr lang="en-US" sz="2000" b="1" dirty="0" smtClean="0"/>
              <a:t>harmonization of  tea MRLs</a:t>
            </a:r>
            <a:r>
              <a:rPr lang="en-US" sz="2000" dirty="0" smtClean="0"/>
              <a:t>” be changed to "</a:t>
            </a:r>
            <a:r>
              <a:rPr lang="en-US" sz="2000" b="1" dirty="0" smtClean="0"/>
              <a:t>Achieve global cooperation obtaining MRLs in tea</a:t>
            </a:r>
            <a:r>
              <a:rPr lang="en-US" sz="2000" dirty="0" smtClean="0"/>
              <a:t>“.</a:t>
            </a:r>
          </a:p>
        </p:txBody>
      </p:sp>
      <p:sp>
        <p:nvSpPr>
          <p:cNvPr id="6" name="Rectangle 5"/>
          <p:cNvSpPr/>
          <p:nvPr/>
        </p:nvSpPr>
        <p:spPr>
          <a:xfrm>
            <a:off x="65309" y="1160806"/>
            <a:ext cx="7488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Intergovernmental Action    </a:t>
            </a:r>
            <a:r>
              <a:rPr lang="en-US" sz="2000" dirty="0" smtClean="0"/>
              <a:t>[Ref </a:t>
            </a:r>
            <a:r>
              <a:rPr lang="en-US" sz="2000" dirty="0" err="1" smtClean="0"/>
              <a:t>Doc:CCP</a:t>
            </a:r>
            <a:r>
              <a:rPr lang="en-US" sz="2000" dirty="0" smtClean="0"/>
              <a:t> 12/14 E, Feb 2012 ]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20" y="2751508"/>
            <a:ext cx="3963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Intergovernmental Action  Plan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192" y="3390090"/>
            <a:ext cx="7785462" cy="400110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To finalize priority list of pesticides.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318" y="4074362"/>
            <a:ext cx="7837714" cy="400110"/>
          </a:xfrm>
          <a:prstGeom prst="rect">
            <a:avLst/>
          </a:prstGeom>
          <a:solidFill>
            <a:srgbClr val="FFC000">
              <a:alpha val="65000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To finalize the pesticide use list of different countries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87381" y="4817346"/>
            <a:ext cx="8634549" cy="369332"/>
          </a:xfrm>
          <a:prstGeom prst="rect">
            <a:avLst/>
          </a:prstGeom>
          <a:solidFill>
            <a:srgbClr val="FFC000">
              <a:alpha val="47000"/>
            </a:srgb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Consuming countries to assist</a:t>
            </a:r>
            <a:r>
              <a:rPr lang="en-US" dirty="0" smtClean="0"/>
              <a:t> producing countries </a:t>
            </a:r>
            <a:r>
              <a:rPr lang="en-US" b="1" dirty="0" smtClean="0"/>
              <a:t>identify new </a:t>
            </a:r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9633" y="5493207"/>
            <a:ext cx="8334102" cy="369332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To identify </a:t>
            </a:r>
            <a:r>
              <a:rPr lang="en-US" b="1" dirty="0" smtClean="0"/>
              <a:t>common compounds</a:t>
            </a:r>
            <a:r>
              <a:rPr lang="en-US" dirty="0" smtClean="0"/>
              <a:t>, to produce </a:t>
            </a:r>
            <a:r>
              <a:rPr lang="en-US" b="1" dirty="0" smtClean="0"/>
              <a:t>residue data collectively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9633" y="6135969"/>
            <a:ext cx="8804367" cy="369332"/>
          </a:xfrm>
          <a:prstGeom prst="rect">
            <a:avLst/>
          </a:prstGeom>
          <a:solidFill>
            <a:srgbClr val="FFC000">
              <a:alpha val="54000"/>
            </a:srgb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To setup a communication plan to disseminate inform </a:t>
            </a:r>
            <a:r>
              <a:rPr lang="en-US" dirty="0" err="1" smtClean="0"/>
              <a:t>ation</a:t>
            </a:r>
            <a:r>
              <a:rPr lang="en-US" dirty="0" smtClean="0"/>
              <a:t> to all stakeholders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053737" y="2451473"/>
            <a:ext cx="6630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1.  Priority </a:t>
            </a:r>
            <a:r>
              <a:rPr lang="en-US" sz="2000" b="1" dirty="0"/>
              <a:t>list </a:t>
            </a:r>
            <a:r>
              <a:rPr lang="en-US" sz="2000" b="1" dirty="0" smtClean="0"/>
              <a:t>prepared &amp; updated with 61 pesticides</a:t>
            </a:r>
            <a:endParaRPr lang="en-US" sz="2000" b="1" dirty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690620" y="2921047"/>
            <a:ext cx="5376930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 Currently </a:t>
            </a:r>
            <a:r>
              <a:rPr lang="en-US" sz="2000" dirty="0">
                <a:solidFill>
                  <a:srgbClr val="000000"/>
                </a:solidFill>
              </a:rPr>
              <a:t>used compounds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 Replacements </a:t>
            </a:r>
            <a:r>
              <a:rPr lang="en-US" sz="2000" dirty="0">
                <a:solidFill>
                  <a:srgbClr val="000000"/>
                </a:solidFill>
              </a:rPr>
              <a:t>for older chemicals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 New </a:t>
            </a:r>
            <a:r>
              <a:rPr lang="en-US" sz="2000" dirty="0">
                <a:solidFill>
                  <a:srgbClr val="000000"/>
                </a:solidFill>
              </a:rPr>
              <a:t>pesticides with potential use in future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5849" y="4522194"/>
            <a:ext cx="76585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2. Data generation on residues in tea [</a:t>
            </a:r>
            <a:r>
              <a:rPr lang="en-US" sz="2000" dirty="0" smtClean="0"/>
              <a:t>China, India, Sri Lanka</a:t>
            </a:r>
            <a:r>
              <a:rPr lang="en-US" sz="2000" b="1" dirty="0" smtClean="0"/>
              <a:t>]</a:t>
            </a:r>
          </a:p>
          <a:p>
            <a:endParaRPr lang="en-US" sz="2000" b="1" dirty="0" smtClean="0"/>
          </a:p>
          <a:p>
            <a:r>
              <a:rPr lang="en-GB" sz="2000" b="1" dirty="0" smtClean="0">
                <a:solidFill>
                  <a:srgbClr val="0000FF"/>
                </a:solidFill>
              </a:rPr>
              <a:t>       </a:t>
            </a:r>
            <a:r>
              <a:rPr lang="en-GB" sz="2000" b="1" dirty="0" err="1" smtClean="0">
                <a:solidFill>
                  <a:srgbClr val="0000FF"/>
                </a:solidFill>
              </a:rPr>
              <a:t>Acetamiprid</a:t>
            </a:r>
            <a:r>
              <a:rPr lang="en-GB" sz="2000" b="1" dirty="0" smtClean="0">
                <a:solidFill>
                  <a:srgbClr val="0000FF"/>
                </a:solidFill>
              </a:rPr>
              <a:t>, </a:t>
            </a:r>
            <a:r>
              <a:rPr lang="en-GB" sz="2000" b="1" dirty="0" err="1" smtClean="0">
                <a:solidFill>
                  <a:srgbClr val="0000FF"/>
                </a:solidFill>
              </a:rPr>
              <a:t>Emamactin</a:t>
            </a:r>
            <a:r>
              <a:rPr lang="en-GB" sz="2000" b="1" dirty="0" smtClean="0">
                <a:solidFill>
                  <a:srgbClr val="0000FF"/>
                </a:solidFill>
              </a:rPr>
              <a:t> benzoate, </a:t>
            </a:r>
            <a:r>
              <a:rPr lang="en-GB" sz="2000" b="1" dirty="0" err="1" smtClean="0">
                <a:solidFill>
                  <a:srgbClr val="0000FF"/>
                </a:solidFill>
              </a:rPr>
              <a:t>Flubendiamide</a:t>
            </a:r>
            <a:r>
              <a:rPr lang="en-GB" sz="2000" b="1" dirty="0" smtClean="0">
                <a:solidFill>
                  <a:srgbClr val="0000FF"/>
                </a:solidFill>
              </a:rPr>
              <a:t>,      </a:t>
            </a:r>
          </a:p>
          <a:p>
            <a:r>
              <a:rPr lang="en-GB" sz="2000" b="1" dirty="0" smtClean="0">
                <a:solidFill>
                  <a:srgbClr val="0000FF"/>
                </a:solidFill>
              </a:rPr>
              <a:t>       </a:t>
            </a:r>
            <a:r>
              <a:rPr lang="en-GB" sz="2000" b="1" dirty="0" err="1" smtClean="0">
                <a:solidFill>
                  <a:srgbClr val="0000FF"/>
                </a:solidFill>
              </a:rPr>
              <a:t>oxyfluorfen</a:t>
            </a:r>
            <a:r>
              <a:rPr lang="en-GB" sz="2000" b="1" dirty="0" smtClean="0">
                <a:solidFill>
                  <a:srgbClr val="0000FF"/>
                </a:solidFill>
              </a:rPr>
              <a:t> &amp;, </a:t>
            </a:r>
            <a:r>
              <a:rPr lang="en-GB" sz="2000" b="1" dirty="0" err="1" smtClean="0">
                <a:solidFill>
                  <a:srgbClr val="0000FF"/>
                </a:solidFill>
              </a:rPr>
              <a:t>thiacloprid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3. Data submission to Codex, national regulators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3326" y="483324"/>
            <a:ext cx="4818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Progress since the last Session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326" y="1295685"/>
            <a:ext cx="7942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Two </a:t>
            </a:r>
            <a:r>
              <a:rPr lang="en-US" b="1" dirty="0" err="1" smtClean="0"/>
              <a:t>Intersessional</a:t>
            </a:r>
            <a:r>
              <a:rPr lang="en-US" b="1" dirty="0" smtClean="0"/>
              <a:t> Meetings :  	Washington DC,  17 &amp; 18 Sep 2012</a:t>
            </a:r>
          </a:p>
          <a:p>
            <a:r>
              <a:rPr lang="en-US" b="1" dirty="0" smtClean="0"/>
              <a:t>				Rome,  5 &amp; 6 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3592" y="1106797"/>
            <a:ext cx="5118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Suggestion on Decision Tree</a:t>
            </a:r>
            <a:endParaRPr lang="en-US" sz="2800" b="1" dirty="0"/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697543" y="2491946"/>
            <a:ext cx="77114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The approved use in the producing country should be the main criteria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 selecting a pesticide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 use in tea.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“Secondary Standards” in addition to 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would leave little choice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available for pesticides use in tea.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dirty="0" smtClean="0">
              <a:solidFill>
                <a:srgbClr val="000000"/>
              </a:solidFill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932" y="248447"/>
            <a:ext cx="731161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Agreed to submit field trial data tor 10 pesticides</a:t>
            </a:r>
            <a:endParaRPr lang="en-US" sz="2400" b="1" dirty="0"/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95942" y="605608"/>
            <a:ext cx="894805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Acetamiprid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  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trials data available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aseline="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[Scope for submission by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Japan, India &amp; China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]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Hexaconazole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trials data available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		[Scope for submission by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Sri Lanka &amp; India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Propiconazole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trials data available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[Scope for submission by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Sri Lanka &amp; India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Chlorfluazuron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trials data available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[Scope for submission by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Sri Lanka &amp; Japan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Fipronil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trials data available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[Scope for submission by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Sri Lanka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Imidacloprid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trials data available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Scope for submission by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India, Japan, &amp; Sri Lanka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                                                                      for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Evaluation 2015)]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931" y="1417015"/>
            <a:ext cx="83490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hangingPunct="0"/>
            <a:r>
              <a:rPr lang="en-GB" sz="2000" b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Flufenoxuron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en-GB" sz="20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trials data [Evaluation 2014]</a:t>
            </a:r>
            <a:endParaRPr lang="en-US" sz="2000" dirty="0" smtClean="0">
              <a:latin typeface="+mn-lt"/>
              <a:cs typeface="Times New Roman" pitchFamily="18" charset="0"/>
            </a:endParaRPr>
          </a:p>
          <a:p>
            <a:pPr lvl="0" indent="457200" eaLnBrk="0" hangingPunct="0"/>
            <a:endParaRPr lang="en-GB" sz="2000" b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indent="457200" eaLnBrk="0" hangingPunct="0"/>
            <a:r>
              <a:rPr lang="en-GB" sz="20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MCPA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en-GB" sz="20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trials data </a:t>
            </a: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Scope for submission </a:t>
            </a: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by </a:t>
            </a:r>
            <a:r>
              <a:rPr lang="en-GB" sz="20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Sri Lanka</a:t>
            </a:r>
            <a:r>
              <a:rPr lang="en-GB" sz="20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]</a:t>
            </a:r>
            <a:endParaRPr lang="en-US" sz="2000" dirty="0" smtClean="0">
              <a:latin typeface="+mn-lt"/>
              <a:cs typeface="Times New Roman" pitchFamily="18" charset="0"/>
            </a:endParaRPr>
          </a:p>
          <a:p>
            <a:pPr lvl="0" indent="457200" eaLnBrk="0" hangingPunct="0"/>
            <a:endParaRPr lang="en-GB" sz="2000" b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indent="457200" eaLnBrk="0" hangingPunct="0"/>
            <a:r>
              <a:rPr lang="en-GB" sz="2000" b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Ethion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en-GB" sz="20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12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trials data [Scope for submission by </a:t>
            </a:r>
            <a:r>
              <a:rPr lang="en-GB" sz="20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India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]</a:t>
            </a:r>
          </a:p>
          <a:p>
            <a:pPr lvl="0" indent="457200" eaLnBrk="0" hangingPunct="0"/>
            <a:endParaRPr lang="en-US" sz="2000" dirty="0" smtClean="0">
              <a:latin typeface="+mn-lt"/>
              <a:cs typeface="Times New Roman" pitchFamily="18" charset="0"/>
            </a:endParaRPr>
          </a:p>
          <a:p>
            <a:pPr indent="457200" eaLnBrk="0" hangingPunct="0"/>
            <a:r>
              <a:rPr lang="en-GB" sz="2000" b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Pyroclostrobin</a:t>
            </a:r>
            <a:r>
              <a:rPr lang="en-GB" sz="20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: 8 </a:t>
            </a:r>
            <a:r>
              <a:rPr lang="en-GB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trial data [Scope for submission by</a:t>
            </a:r>
            <a:r>
              <a:rPr lang="en-GB" sz="20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 Sri Lanka]</a:t>
            </a:r>
          </a:p>
          <a:p>
            <a:pPr lvl="0" indent="457200" eaLnBrk="0" hangingPunct="0"/>
            <a:endParaRPr lang="en-GB" sz="2000" b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932" y="418266"/>
            <a:ext cx="808907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b="1" dirty="0" smtClean="0"/>
              <a:t>Scope of </a:t>
            </a:r>
            <a:r>
              <a:rPr lang="en-US" sz="2400" b="1" dirty="0" smtClean="0"/>
              <a:t>Global cooperation in obtaining MRLs in tea</a:t>
            </a:r>
            <a:r>
              <a:rPr lang="en-GB" sz="2400" b="1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3390" y="296874"/>
            <a:ext cx="5540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Status of data submission during 2012-2014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97" y="110855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9897" y="257338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9897" y="343552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12571" y="996180"/>
            <a:ext cx="5603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Under 2013 JMPR Follow-up Evaluation Schedule, </a:t>
            </a:r>
            <a:r>
              <a:rPr lang="en-GB" sz="1600" b="1" dirty="0" err="1" smtClean="0"/>
              <a:t>Propiconazole</a:t>
            </a:r>
            <a:r>
              <a:rPr lang="en-GB" sz="1600" b="1" dirty="0" smtClean="0"/>
              <a:t> &amp; </a:t>
            </a:r>
            <a:r>
              <a:rPr lang="en-GB" sz="1600" b="1" dirty="0" err="1" smtClean="0"/>
              <a:t>Fenpyroximate</a:t>
            </a:r>
            <a:r>
              <a:rPr lang="en-GB" sz="1600" b="1" dirty="0" smtClean="0"/>
              <a:t> </a:t>
            </a:r>
            <a:r>
              <a:rPr lang="en-GB" sz="1600" dirty="0" smtClean="0"/>
              <a:t>in Dec, 2012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612571" y="1832198"/>
            <a:ext cx="59305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</a:rPr>
              <a:t>Under 2014 JMPR Follow-up Evaluation Schedule </a:t>
            </a:r>
            <a:r>
              <a:rPr lang="en-GB" sz="1600" b="1" dirty="0" smtClean="0"/>
              <a:t>2,4-D</a:t>
            </a:r>
            <a:r>
              <a:rPr lang="en-GB" sz="1600" dirty="0" smtClean="0"/>
              <a:t> and </a:t>
            </a:r>
            <a:r>
              <a:rPr lang="en-GB" sz="1600" b="1" dirty="0" err="1" smtClean="0"/>
              <a:t>Imidacloprid</a:t>
            </a:r>
            <a:r>
              <a:rPr lang="en-GB" sz="1600" dirty="0" smtClean="0"/>
              <a:t>  in Mar 2013 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638696" y="2652931"/>
            <a:ext cx="5173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2013 JMPR Evaluation,  </a:t>
            </a:r>
            <a:r>
              <a:rPr lang="en-GB" b="1" dirty="0" err="1" smtClean="0"/>
              <a:t>Indoxacarb</a:t>
            </a:r>
            <a:r>
              <a:rPr lang="en-GB" b="1" dirty="0" smtClean="0"/>
              <a:t> </a:t>
            </a:r>
            <a:r>
              <a:rPr lang="en-GB" dirty="0" smtClean="0"/>
              <a:t> in 2012-13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4820" y="3448587"/>
            <a:ext cx="5797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2013 JMPR  Evaluation, </a:t>
            </a:r>
            <a:r>
              <a:rPr lang="en-US" b="1" dirty="0" err="1" smtClean="0"/>
              <a:t>Tolfenpyrad</a:t>
            </a:r>
            <a:r>
              <a:rPr lang="en-US" dirty="0" smtClean="0"/>
              <a:t>  ( by Registrant 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09897" y="4422618"/>
            <a:ext cx="5973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JMPR Evaluations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2014 completed evaluations (Sep 2014 update)</a:t>
            </a:r>
          </a:p>
          <a:p>
            <a:pPr lvl="2"/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	</a:t>
            </a:r>
            <a:r>
              <a:rPr lang="en-GB" dirty="0" err="1" smtClean="0"/>
              <a:t>Fenpropathrin</a:t>
            </a:r>
            <a:r>
              <a:rPr lang="en-GB" dirty="0" smtClean="0"/>
              <a:t> – 3 mg/kg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	</a:t>
            </a:r>
            <a:r>
              <a:rPr lang="en-GB" dirty="0" err="1" smtClean="0"/>
              <a:t>Flufenoxuron</a:t>
            </a:r>
            <a:r>
              <a:rPr lang="en-GB" dirty="0" smtClean="0"/>
              <a:t> – 20 mg/kg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167937" cy="116694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GLOBAL COOPERATION on INTERNATIONAL MRLs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263434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2008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2011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2014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In</a:t>
                      </a:r>
                      <a:r>
                        <a:rPr lang="en-GB" baseline="0" dirty="0" smtClean="0">
                          <a:latin typeface="+mn-lt"/>
                        </a:rPr>
                        <a:t> progress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USA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3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11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20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6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Canada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0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3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5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7    + 3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Australia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5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17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19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latin typeface="+mn-lt"/>
                        </a:rPr>
                        <a:t>17   </a:t>
                      </a:r>
                      <a:r>
                        <a:rPr lang="en-GB" dirty="0" smtClean="0">
                          <a:latin typeface="+mn-lt"/>
                        </a:rPr>
                        <a:t>-1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Codex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9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14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17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</a:rPr>
                        <a:t>2 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6423" y="194279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Number of MRLs for tea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01189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GLOBAL COOPERATION on INTERNATIONAL MRLs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USA</a:t>
            </a:r>
          </a:p>
          <a:p>
            <a:pPr lvl="1"/>
            <a:r>
              <a:rPr lang="en-GB" dirty="0" smtClean="0"/>
              <a:t>1 new MRL in 2014 – </a:t>
            </a:r>
            <a:r>
              <a:rPr lang="en-GB" dirty="0" err="1" smtClean="0"/>
              <a:t>tolfenpyrad</a:t>
            </a:r>
            <a:r>
              <a:rPr lang="en-GB" dirty="0" smtClean="0"/>
              <a:t> 30 mg/kg</a:t>
            </a:r>
          </a:p>
          <a:p>
            <a:pPr lvl="1"/>
            <a:r>
              <a:rPr lang="en-GB" dirty="0" smtClean="0"/>
              <a:t>Pending with EPA: L-</a:t>
            </a:r>
            <a:r>
              <a:rPr lang="en-GB" dirty="0" err="1" smtClean="0"/>
              <a:t>cyhalothrin</a:t>
            </a:r>
            <a:r>
              <a:rPr lang="en-GB" dirty="0" smtClean="0"/>
              <a:t>, </a:t>
            </a:r>
            <a:r>
              <a:rPr lang="en-GB" dirty="0" err="1" smtClean="0"/>
              <a:t>azoxystrobin</a:t>
            </a:r>
            <a:endParaRPr lang="en-GB" dirty="0" smtClean="0"/>
          </a:p>
          <a:p>
            <a:pPr lvl="1"/>
            <a:r>
              <a:rPr lang="en-GB" dirty="0" smtClean="0"/>
              <a:t>Tea Assoc. USA petition: </a:t>
            </a:r>
            <a:r>
              <a:rPr lang="en-GB" dirty="0" err="1" smtClean="0"/>
              <a:t>propiconazole</a:t>
            </a:r>
            <a:r>
              <a:rPr lang="en-GB" dirty="0" smtClean="0"/>
              <a:t>, 2</a:t>
            </a:r>
            <a:r>
              <a:rPr lang="en-GB" baseline="30000" dirty="0" smtClean="0"/>
              <a:t>nd</a:t>
            </a:r>
            <a:r>
              <a:rPr lang="en-GB" dirty="0" smtClean="0"/>
              <a:t> planned</a:t>
            </a:r>
          </a:p>
          <a:p>
            <a:pPr lvl="1"/>
            <a:r>
              <a:rPr lang="en-GB" dirty="0" smtClean="0"/>
              <a:t>Registrant engagement: petitions expected &amp; discussions ongoing</a:t>
            </a:r>
          </a:p>
          <a:p>
            <a:r>
              <a:rPr lang="en-GB" dirty="0" smtClean="0"/>
              <a:t>Canada</a:t>
            </a:r>
          </a:p>
          <a:p>
            <a:pPr lvl="1"/>
            <a:r>
              <a:rPr lang="en-GB" dirty="0" smtClean="0"/>
              <a:t>1 new MRL 2014 – </a:t>
            </a:r>
            <a:r>
              <a:rPr lang="en-GB" dirty="0" err="1" smtClean="0"/>
              <a:t>spiromesifen</a:t>
            </a:r>
            <a:r>
              <a:rPr lang="en-GB" dirty="0" smtClean="0"/>
              <a:t> 60 mg/kg</a:t>
            </a:r>
          </a:p>
          <a:p>
            <a:pPr lvl="1"/>
            <a:r>
              <a:rPr lang="en-GB" dirty="0" smtClean="0"/>
              <a:t>6 petitions pending with PMRA &amp; 1 on hold</a:t>
            </a:r>
          </a:p>
          <a:p>
            <a:pPr lvl="1"/>
            <a:r>
              <a:rPr lang="en-GB" dirty="0" smtClean="0"/>
              <a:t>Canada Tea Assoc.: 3 priority compounds for 2014-15</a:t>
            </a:r>
          </a:p>
          <a:p>
            <a:pPr lvl="1"/>
            <a:r>
              <a:rPr lang="en-GB" dirty="0" smtClean="0"/>
              <a:t>Registrant engagement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3063</TotalTime>
  <Words>950</Words>
  <Application>Microsoft Office PowerPoint</Application>
  <PresentationFormat>On-screen Show (4:3)</PresentationFormat>
  <Paragraphs>216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21st session of fao IGG ON TEA,  BANDUNG, INDONESIA, 5 - 7 NOVEMBER 2014    Report of The Working Group on MRL in tea (2012-2014)   CHAIR: India         Co-Chair : UK </vt:lpstr>
      <vt:lpstr>Slide 2</vt:lpstr>
      <vt:lpstr>Slide 3</vt:lpstr>
      <vt:lpstr>Slide 4</vt:lpstr>
      <vt:lpstr>Slide 5</vt:lpstr>
      <vt:lpstr>Slide 6</vt:lpstr>
      <vt:lpstr>Slide 7</vt:lpstr>
      <vt:lpstr>GLOBAL COOPERATION on INTERNATIONAL MRLs</vt:lpstr>
      <vt:lpstr>GLOBAL COOPERATION on INTERNATIONAL MRLs</vt:lpstr>
      <vt:lpstr>Slide 10</vt:lpstr>
      <vt:lpstr>Australia Developments</vt:lpstr>
      <vt:lpstr>Slide 12</vt:lpstr>
      <vt:lpstr>Slide 13</vt:lpstr>
      <vt:lpstr>Slide 14</vt:lpstr>
      <vt:lpstr>Slide 15</vt:lpstr>
      <vt:lpstr>Slide 16</vt:lpstr>
      <vt:lpstr>Slide 17</vt:lpstr>
    </vt:vector>
  </TitlesOfParts>
  <Company>joyphukan@gmail.com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sessional Meet of fao IGG ON TEA, WASHINGTON  WG on organic tea   17-18 September, 2012</dc:title>
  <dc:creator>Joydeep  Phukan</dc:creator>
  <cp:lastModifiedBy>localadmin</cp:lastModifiedBy>
  <cp:revision>117</cp:revision>
  <dcterms:created xsi:type="dcterms:W3CDTF">2012-08-23T12:00:39Z</dcterms:created>
  <dcterms:modified xsi:type="dcterms:W3CDTF">2014-11-06T03:49:03Z</dcterms:modified>
</cp:coreProperties>
</file>