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60" r:id="rId7"/>
    <p:sldId id="261" r:id="rId8"/>
    <p:sldId id="262" r:id="rId9"/>
    <p:sldId id="263" r:id="rId10"/>
    <p:sldId id="264" r:id="rId11"/>
    <p:sldId id="265" r:id="rId12"/>
    <p:sldId id="268" r:id="rId13"/>
    <p:sldId id="269" r:id="rId14"/>
    <p:sldId id="270" r:id="rId15"/>
    <p:sldId id="273"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66" d="100"/>
          <a:sy n="66" d="100"/>
        </p:scale>
        <p:origin x="86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117328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294789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2783165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334194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80527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314237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104223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123829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342987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410188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4BE53-62F0-41CF-BA08-C7AE93FEA988}" type="datetimeFigureOut">
              <a:rPr lang="en-IN" smtClean="0"/>
              <a:pPr/>
              <a:t>06-11-2014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B66B04-6EA3-4481-B609-15F7CA96E87E}" type="slidenum">
              <a:rPr lang="en-IN" smtClean="0"/>
              <a:pPr/>
              <a:t>‹#›</a:t>
            </a:fld>
            <a:endParaRPr lang="en-IN"/>
          </a:p>
        </p:txBody>
      </p:sp>
    </p:spTree>
    <p:extLst>
      <p:ext uri="{BB962C8B-B14F-4D97-AF65-F5344CB8AC3E}">
        <p14:creationId xmlns:p14="http://schemas.microsoft.com/office/powerpoint/2010/main" val="283137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4BE53-62F0-41CF-BA08-C7AE93FEA988}" type="datetimeFigureOut">
              <a:rPr lang="en-IN" smtClean="0"/>
              <a:pPr/>
              <a:t>06-11-2014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66B04-6EA3-4481-B609-15F7CA96E87E}" type="slidenum">
              <a:rPr lang="en-IN" smtClean="0"/>
              <a:pPr/>
              <a:t>‹#›</a:t>
            </a:fld>
            <a:endParaRPr lang="en-IN"/>
          </a:p>
        </p:txBody>
      </p:sp>
    </p:spTree>
    <p:extLst>
      <p:ext uri="{BB962C8B-B14F-4D97-AF65-F5344CB8AC3E}">
        <p14:creationId xmlns:p14="http://schemas.microsoft.com/office/powerpoint/2010/main" val="2625669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Report of the Working Group on Organic Tea</a:t>
            </a:r>
            <a:endParaRPr lang="en-IN" dirty="0"/>
          </a:p>
        </p:txBody>
      </p:sp>
      <p:sp>
        <p:nvSpPr>
          <p:cNvPr id="3" name="Subtitle 2"/>
          <p:cNvSpPr>
            <a:spLocks noGrp="1"/>
          </p:cNvSpPr>
          <p:nvPr>
            <p:ph type="subTitle" idx="1"/>
          </p:nvPr>
        </p:nvSpPr>
        <p:spPr>
          <a:xfrm>
            <a:off x="1508166" y="3621974"/>
            <a:ext cx="9159834" cy="2256312"/>
          </a:xfrm>
        </p:spPr>
        <p:txBody>
          <a:bodyPr>
            <a:noAutofit/>
          </a:bodyPr>
          <a:lstStyle/>
          <a:p>
            <a:r>
              <a:rPr lang="en-US" dirty="0" smtClean="0"/>
              <a:t>Members of the working Group:</a:t>
            </a:r>
          </a:p>
          <a:p>
            <a:r>
              <a:rPr lang="en-US" dirty="0" smtClean="0"/>
              <a:t> India, China,</a:t>
            </a:r>
          </a:p>
          <a:p>
            <a:r>
              <a:rPr lang="en-US" dirty="0" smtClean="0"/>
              <a:t> Bangladesh,  Japan, Sri Lanka </a:t>
            </a:r>
          </a:p>
          <a:p>
            <a:r>
              <a:rPr lang="en-US" dirty="0" smtClean="0"/>
              <a:t>This working Group was constituted by  IGG –Tea  </a:t>
            </a:r>
            <a:r>
              <a:rPr lang="en-US" dirty="0"/>
              <a:t>during its 20</a:t>
            </a:r>
            <a:r>
              <a:rPr lang="en-US" baseline="30000" dirty="0"/>
              <a:t>th</a:t>
            </a:r>
            <a:r>
              <a:rPr lang="en-US" dirty="0"/>
              <a:t>  Session held  on Jan 30 – 1 Feb, 2012  in Colombo, Sri </a:t>
            </a:r>
            <a:r>
              <a:rPr lang="en-US" dirty="0" smtClean="0"/>
              <a:t>Lanka</a:t>
            </a:r>
            <a:endParaRPr lang="en-IN" dirty="0"/>
          </a:p>
        </p:txBody>
      </p:sp>
    </p:spTree>
    <p:extLst>
      <p:ext uri="{BB962C8B-B14F-4D97-AF65-F5344CB8AC3E}">
        <p14:creationId xmlns:p14="http://schemas.microsoft.com/office/powerpoint/2010/main" val="3770331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 y="216569"/>
            <a:ext cx="11843657" cy="1046747"/>
          </a:xfrm>
        </p:spPr>
        <p:txBody>
          <a:bodyPr>
            <a:noAutofit/>
          </a:bodyPr>
          <a:lstStyle/>
          <a:p>
            <a:r>
              <a:rPr lang="en-IN" sz="2800" b="1" dirty="0"/>
              <a:t>Recommendations of the Working Group</a:t>
            </a:r>
            <a:br>
              <a:rPr lang="en-IN" sz="2800" b="1" dirty="0"/>
            </a:br>
            <a:r>
              <a:rPr lang="en-IN" sz="3200" b="1" dirty="0" smtClean="0">
                <a:solidFill>
                  <a:srgbClr val="FF0000"/>
                </a:solidFill>
              </a:rPr>
              <a:t>4.Collect and share info on production, package of practice, R&amp;D</a:t>
            </a:r>
            <a:endParaRPr lang="en-IN" sz="3200" b="1" dirty="0">
              <a:solidFill>
                <a:srgbClr val="FF0000"/>
              </a:solidFill>
            </a:endParaRPr>
          </a:p>
        </p:txBody>
      </p:sp>
      <p:sp>
        <p:nvSpPr>
          <p:cNvPr id="3" name="Content Placeholder 2"/>
          <p:cNvSpPr>
            <a:spLocks noGrp="1"/>
          </p:cNvSpPr>
          <p:nvPr>
            <p:ph idx="1"/>
          </p:nvPr>
        </p:nvSpPr>
        <p:spPr>
          <a:xfrm>
            <a:off x="159657" y="1132114"/>
            <a:ext cx="11742057" cy="5387439"/>
          </a:xfrm>
        </p:spPr>
        <p:txBody>
          <a:bodyPr>
            <a:noAutofit/>
          </a:bodyPr>
          <a:lstStyle/>
          <a:p>
            <a:r>
              <a:rPr lang="en-IN" sz="3200" dirty="0" smtClean="0"/>
              <a:t>Under the CFC project, package of practices for green and black tea have been developed with R &amp; D support from TRIs.</a:t>
            </a:r>
          </a:p>
          <a:p>
            <a:r>
              <a:rPr lang="en-IN" sz="3200" dirty="0" smtClean="0"/>
              <a:t>The package of practices could be made available to member countries for adoption with suitable adjustments suiting to their local conditions.</a:t>
            </a:r>
          </a:p>
          <a:p>
            <a:r>
              <a:rPr lang="en-IN" sz="3200" dirty="0" smtClean="0">
                <a:solidFill>
                  <a:srgbClr val="FF0000"/>
                </a:solidFill>
              </a:rPr>
              <a:t>Current status of production of black organic tea in India(</a:t>
            </a:r>
            <a:r>
              <a:rPr lang="en-IN" sz="3200" dirty="0" smtClean="0">
                <a:solidFill>
                  <a:srgbClr val="FF0000"/>
                </a:solidFill>
                <a:sym typeface="Wingdings" panose="05000000000000000000" pitchFamily="2" charset="2"/>
              </a:rPr>
              <a:t>2013)</a:t>
            </a:r>
            <a:endParaRPr lang="en-IN" sz="3200" dirty="0" smtClean="0">
              <a:solidFill>
                <a:srgbClr val="FF0000"/>
              </a:solidFill>
            </a:endParaRPr>
          </a:p>
          <a:p>
            <a:r>
              <a:rPr lang="en-IN" sz="3200" dirty="0" smtClean="0"/>
              <a:t>No. of. Certified organic teagardens: 77 up by 24 from 2007</a:t>
            </a:r>
          </a:p>
          <a:p>
            <a:r>
              <a:rPr lang="en-IN" sz="3200" dirty="0" smtClean="0"/>
              <a:t>Area under organic tea in Ha: 15726 up by 5518 ha from 2007</a:t>
            </a:r>
          </a:p>
          <a:p>
            <a:r>
              <a:rPr lang="en-IN" sz="3200" dirty="0" smtClean="0"/>
              <a:t>Production of organic tea in million kg: 11 up by 3.5 m.kg from 2007</a:t>
            </a:r>
          </a:p>
          <a:p>
            <a:r>
              <a:rPr lang="en-IN" sz="3200" b="1" dirty="0" smtClean="0">
                <a:solidFill>
                  <a:srgbClr val="FF0000"/>
                </a:solidFill>
              </a:rPr>
              <a:t>China in 2011 : Area  45000 ha ; Production:35 million kg</a:t>
            </a:r>
          </a:p>
          <a:p>
            <a:endParaRPr lang="en-IN" sz="3200" dirty="0"/>
          </a:p>
        </p:txBody>
      </p:sp>
    </p:spTree>
    <p:extLst>
      <p:ext uri="{BB962C8B-B14F-4D97-AF65-F5344CB8AC3E}">
        <p14:creationId xmlns:p14="http://schemas.microsoft.com/office/powerpoint/2010/main" val="917545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Experience in India</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Only 1% of the total tea produced in India is Organic tea</a:t>
            </a:r>
          </a:p>
          <a:p>
            <a:r>
              <a:rPr lang="en-IN" dirty="0" smtClean="0"/>
              <a:t> Production is gaining momentum in the small sector</a:t>
            </a:r>
          </a:p>
          <a:p>
            <a:r>
              <a:rPr lang="en-IN" dirty="0" smtClean="0"/>
              <a:t>Crop loss is a major challenge- up to 40% reduction after conversion to organic </a:t>
            </a:r>
          </a:p>
          <a:p>
            <a:r>
              <a:rPr lang="en-IN" dirty="0" smtClean="0"/>
              <a:t>High cost of Production mainly due to  more man days required when compared to non organic tea (more than 60%)</a:t>
            </a:r>
          </a:p>
          <a:p>
            <a:r>
              <a:rPr lang="en-IN" dirty="0" smtClean="0"/>
              <a:t>Price not  rewarding the  the additional effort put in</a:t>
            </a:r>
          </a:p>
          <a:p>
            <a:pPr lvl="1"/>
            <a:r>
              <a:rPr lang="en-IN" sz="2800" dirty="0" smtClean="0"/>
              <a:t>Consumers are not prepared to pay more than 20-40% (</a:t>
            </a:r>
            <a:r>
              <a:rPr lang="en-IN" dirty="0" smtClean="0"/>
              <a:t>survey report on India) and  not more than 1.5 times of regular tea price</a:t>
            </a:r>
            <a:endParaRPr lang="en-IN" sz="2800" dirty="0" smtClean="0"/>
          </a:p>
          <a:p>
            <a:endParaRPr lang="en-IN"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372353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834" y="413266"/>
            <a:ext cx="10515600" cy="1325563"/>
          </a:xfrm>
        </p:spPr>
        <p:txBody>
          <a:bodyPr>
            <a:normAutofit fontScale="90000"/>
          </a:bodyPr>
          <a:lstStyle/>
          <a:p>
            <a:pPr lvl="0" eaLnBrk="0" fontAlgn="base" hangingPunct="0">
              <a:lnSpc>
                <a:spcPct val="100000"/>
              </a:lnSpc>
              <a:spcAft>
                <a:spcPct val="0"/>
              </a:spcAft>
            </a:pPr>
            <a:r>
              <a:rPr kumimoji="0" lang="en-US" altLang="en-US" sz="3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US" altLang="en-US" sz="3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Declining Yield trend  observed in organic gardens before and after conversion : Yield kg made tea per hectare</a:t>
            </a:r>
            <a:r>
              <a:rPr kumimoji="0" lang="en-US" altLang="en-US" sz="6000" b="0" i="0" u="none" strike="noStrike" cap="none" normalizeH="0" baseline="0" dirty="0" smtClean="0">
                <a:ln>
                  <a:noFill/>
                </a:ln>
                <a:solidFill>
                  <a:schemeClr val="tx1"/>
                </a:solidFill>
                <a:effectLst/>
                <a:latin typeface="Arial" panose="020B0604020202020204" pitchFamily="34" charset="0"/>
              </a:rPr>
              <a:t/>
            </a:r>
            <a:br>
              <a:rPr kumimoji="0" lang="en-US" altLang="en-US" sz="6000" b="0" i="0" u="none" strike="noStrike" cap="none" normalizeH="0" baseline="0" dirty="0" smtClean="0">
                <a:ln>
                  <a:noFill/>
                </a:ln>
                <a:solidFill>
                  <a:schemeClr val="tx1"/>
                </a:solidFill>
                <a:effectLst/>
                <a:latin typeface="Arial" panose="020B0604020202020204"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1845196"/>
              </p:ext>
            </p:extLst>
          </p:nvPr>
        </p:nvGraphicFramePr>
        <p:xfrm>
          <a:off x="745834" y="1555666"/>
          <a:ext cx="10120086" cy="4952011"/>
        </p:xfrm>
        <a:graphic>
          <a:graphicData uri="http://schemas.openxmlformats.org/drawingml/2006/table">
            <a:tbl>
              <a:tblPr firstRow="1" firstCol="1" bandRow="1">
                <a:tableStyleId>{5C22544A-7EE6-4342-B048-85BDC9FD1C3A}</a:tableStyleId>
              </a:tblPr>
              <a:tblGrid>
                <a:gridCol w="2046572"/>
                <a:gridCol w="2046572"/>
                <a:gridCol w="2369466"/>
                <a:gridCol w="1989591"/>
                <a:gridCol w="1667885"/>
              </a:tblGrid>
              <a:tr h="900364">
                <a:tc>
                  <a:txBody>
                    <a:bodyPr/>
                    <a:lstStyle/>
                    <a:p>
                      <a:pPr algn="ctr">
                        <a:spcBef>
                          <a:spcPts val="600"/>
                        </a:spcBef>
                        <a:spcAft>
                          <a:spcPts val="600"/>
                        </a:spcAft>
                      </a:pPr>
                      <a:r>
                        <a:rPr lang="en-US" sz="2800" kern="1600" dirty="0">
                          <a:effectLst/>
                        </a:rPr>
                        <a:t>Estates</a:t>
                      </a:r>
                      <a:endParaRPr lang="en-IN" sz="2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600"/>
                        </a:spcBef>
                        <a:spcAft>
                          <a:spcPts val="600"/>
                        </a:spcAft>
                      </a:pPr>
                      <a:r>
                        <a:rPr lang="en-US" sz="2800" kern="1600">
                          <a:effectLst/>
                        </a:rPr>
                        <a:t>Area in ha.</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Before conversion</a:t>
                      </a:r>
                      <a:endParaRPr lang="en-IN"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600"/>
                        </a:spcBef>
                        <a:spcAft>
                          <a:spcPts val="600"/>
                        </a:spcAft>
                      </a:pPr>
                      <a:r>
                        <a:rPr lang="en-US" sz="2800" kern="1600">
                          <a:effectLst/>
                        </a:rPr>
                        <a:t>After conversion</a:t>
                      </a:r>
                      <a:endParaRPr lang="en-IN"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600"/>
                        </a:spcBef>
                        <a:spcAft>
                          <a:spcPts val="600"/>
                        </a:spcAft>
                      </a:pPr>
                      <a:r>
                        <a:rPr lang="en-US" sz="2800" kern="1600">
                          <a:effectLst/>
                        </a:rPr>
                        <a:t>% of reduction</a:t>
                      </a:r>
                      <a:endParaRPr lang="en-IN" sz="2800">
                        <a:effectLst/>
                        <a:latin typeface="Times New Roman" panose="02020603050405020304" pitchFamily="18" charset="0"/>
                        <a:ea typeface="Times New Roman" panose="02020603050405020304" pitchFamily="18" charset="0"/>
                      </a:endParaRPr>
                    </a:p>
                  </a:txBody>
                  <a:tcPr marL="68580" marR="68580" marT="0" marB="0"/>
                </a:tc>
              </a:tr>
              <a:tr h="450183">
                <a:tc>
                  <a:txBody>
                    <a:bodyPr/>
                    <a:lstStyle/>
                    <a:p>
                      <a:pPr algn="ctr">
                        <a:spcBef>
                          <a:spcPts val="600"/>
                        </a:spcBef>
                        <a:spcAft>
                          <a:spcPts val="600"/>
                        </a:spcAft>
                      </a:pPr>
                      <a:r>
                        <a:rPr lang="en-US" sz="2800" kern="1600">
                          <a:effectLst/>
                        </a:rPr>
                        <a:t>A</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245.36</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2548</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1312</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48.5</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B</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245.00</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2023</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1318</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34.8</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C</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143.00</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dirty="0">
                          <a:effectLst/>
                        </a:rPr>
                        <a:t>2160</a:t>
                      </a:r>
                      <a:endParaRPr lang="en-IN"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819</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62.1</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dirty="0">
                          <a:effectLst/>
                        </a:rPr>
                        <a:t>D</a:t>
                      </a:r>
                      <a:endParaRPr lang="en-IN"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105.01</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2486</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1125</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dirty="0">
                          <a:effectLst/>
                        </a:rPr>
                        <a:t>54.7</a:t>
                      </a:r>
                      <a:endParaRPr lang="en-IN" sz="2800" dirty="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E</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43.60</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3226</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2285</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29.2</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F</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213.00</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2297</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1135</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50.6</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G</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188.00</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2507</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1621</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35.3</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H</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86.00</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2025</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1468</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27.5</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r>
              <a:tr h="450183">
                <a:tc>
                  <a:txBody>
                    <a:bodyPr/>
                    <a:lstStyle/>
                    <a:p>
                      <a:pPr algn="ctr">
                        <a:spcBef>
                          <a:spcPts val="600"/>
                        </a:spcBef>
                        <a:spcAft>
                          <a:spcPts val="600"/>
                        </a:spcAft>
                      </a:pPr>
                      <a:r>
                        <a:rPr lang="en-US" sz="2800" kern="1600">
                          <a:effectLst/>
                        </a:rPr>
                        <a:t>Average</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1269</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2337</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a:effectLst/>
                        </a:rPr>
                        <a:t>1302</a:t>
                      </a:r>
                      <a:endParaRPr lang="en-IN"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600"/>
                        </a:spcBef>
                        <a:spcAft>
                          <a:spcPts val="600"/>
                        </a:spcAft>
                      </a:pPr>
                      <a:r>
                        <a:rPr lang="en-US" sz="2800" kern="1600" dirty="0">
                          <a:effectLst/>
                        </a:rPr>
                        <a:t>44.3</a:t>
                      </a:r>
                      <a:endParaRPr lang="en-IN" sz="28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582085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443"/>
            <a:ext cx="10515600" cy="1070810"/>
          </a:xfrm>
        </p:spPr>
        <p:txBody>
          <a:bodyPr>
            <a:normAutofit fontScale="90000"/>
          </a:bodyPr>
          <a:lstStyle/>
          <a:p>
            <a:r>
              <a:rPr lang="en-US" b="1" dirty="0" smtClean="0"/>
              <a:t/>
            </a:r>
            <a:br>
              <a:rPr lang="en-US" b="1" dirty="0" smtClean="0"/>
            </a:br>
            <a:r>
              <a:rPr lang="en-US" sz="3600" b="1" dirty="0" smtClean="0"/>
              <a:t>ORGANIC </a:t>
            </a:r>
            <a:r>
              <a:rPr lang="en-US" sz="3600" b="1" dirty="0"/>
              <a:t>Vs </a:t>
            </a:r>
            <a:r>
              <a:rPr lang="en-US" sz="3600" b="1" dirty="0" smtClean="0"/>
              <a:t>NON ORGANIC TEA </a:t>
            </a:r>
            <a:r>
              <a:rPr lang="en-US" sz="3600" b="1" dirty="0"/>
              <a:t>– </a:t>
            </a:r>
            <a:r>
              <a:rPr lang="en-IN" sz="3600" dirty="0"/>
              <a:t/>
            </a:r>
            <a:br>
              <a:rPr lang="en-IN" sz="3600" dirty="0"/>
            </a:br>
            <a:r>
              <a:rPr lang="en-US" sz="3600" b="1" dirty="0"/>
              <a:t> </a:t>
            </a:r>
            <a:r>
              <a:rPr lang="en-US" sz="3600" b="1" dirty="0" smtClean="0"/>
              <a:t>Cost </a:t>
            </a:r>
            <a:r>
              <a:rPr lang="en-US" sz="3600" b="1" dirty="0"/>
              <a:t>per ha and  kg of  </a:t>
            </a:r>
            <a:r>
              <a:rPr lang="en-US" sz="3600" b="1" dirty="0" smtClean="0"/>
              <a:t>tea in South India   </a:t>
            </a:r>
            <a:r>
              <a:rPr lang="en-US" sz="3600" b="1" dirty="0"/>
              <a:t>In INR</a:t>
            </a:r>
            <a:r>
              <a:rPr lang="en-IN" dirty="0"/>
              <a:t/>
            </a: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4938367"/>
              </p:ext>
            </p:extLst>
          </p:nvPr>
        </p:nvGraphicFramePr>
        <p:xfrm>
          <a:off x="348915" y="1323472"/>
          <a:ext cx="10315127" cy="5055886"/>
        </p:xfrm>
        <a:graphic>
          <a:graphicData uri="http://schemas.openxmlformats.org/drawingml/2006/table">
            <a:tbl>
              <a:tblPr firstRow="1" firstCol="1" bandRow="1">
                <a:tableStyleId>{5C22544A-7EE6-4342-B048-85BDC9FD1C3A}</a:tableStyleId>
              </a:tblPr>
              <a:tblGrid>
                <a:gridCol w="1058780"/>
                <a:gridCol w="4351822"/>
                <a:gridCol w="160020"/>
                <a:gridCol w="2144379"/>
                <a:gridCol w="26550"/>
                <a:gridCol w="2573576"/>
              </a:tblGrid>
              <a:tr h="579648">
                <a:tc rowSpan="2">
                  <a:txBody>
                    <a:bodyPr/>
                    <a:lstStyle/>
                    <a:p>
                      <a:pPr algn="ctr">
                        <a:lnSpc>
                          <a:spcPct val="107000"/>
                        </a:lnSpc>
                        <a:spcBef>
                          <a:spcPts val="600"/>
                        </a:spcBef>
                        <a:spcAft>
                          <a:spcPts val="600"/>
                        </a:spcAft>
                        <a:tabLst>
                          <a:tab pos="5829300" algn="l"/>
                        </a:tabLst>
                      </a:pPr>
                      <a:r>
                        <a:rPr lang="en-US" sz="2400" kern="1600" dirty="0">
                          <a:effectLst/>
                        </a:rPr>
                        <a:t>S.no </a:t>
                      </a: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rowSpan="2">
                  <a:txBody>
                    <a:bodyPr/>
                    <a:lstStyle/>
                    <a:p>
                      <a:pPr algn="ctr">
                        <a:lnSpc>
                          <a:spcPct val="107000"/>
                        </a:lnSpc>
                        <a:spcBef>
                          <a:spcPts val="600"/>
                        </a:spcBef>
                        <a:spcAft>
                          <a:spcPts val="600"/>
                        </a:spcAft>
                        <a:tabLst>
                          <a:tab pos="5829300" algn="l"/>
                        </a:tabLst>
                      </a:pPr>
                      <a:r>
                        <a:rPr lang="en-US" sz="2400" kern="1600" dirty="0">
                          <a:effectLst/>
                        </a:rPr>
                        <a:t>Cost component</a:t>
                      </a: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gridSpan="2">
                  <a:txBody>
                    <a:bodyPr/>
                    <a:lstStyle/>
                    <a:p>
                      <a:pPr algn="ctr">
                        <a:lnSpc>
                          <a:spcPct val="107000"/>
                        </a:lnSpc>
                        <a:spcBef>
                          <a:spcPts val="600"/>
                        </a:spcBef>
                        <a:spcAft>
                          <a:spcPts val="600"/>
                        </a:spcAft>
                        <a:tabLst>
                          <a:tab pos="5829300" algn="l"/>
                        </a:tabLst>
                      </a:pPr>
                      <a:r>
                        <a:rPr lang="en-US" sz="2400" kern="1600">
                          <a:effectLst/>
                        </a:rPr>
                        <a:t>Organic</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hMerge="1">
                  <a:txBody>
                    <a:bodyPr/>
                    <a:lstStyle/>
                    <a:p>
                      <a:endParaRPr lang="en-IN"/>
                    </a:p>
                  </a:txBody>
                  <a:tcPr/>
                </a:tc>
                <a:tc gridSpan="2">
                  <a:txBody>
                    <a:bodyPr/>
                    <a:lstStyle/>
                    <a:p>
                      <a:pPr algn="ctr">
                        <a:lnSpc>
                          <a:spcPct val="107000"/>
                        </a:lnSpc>
                        <a:spcBef>
                          <a:spcPts val="600"/>
                        </a:spcBef>
                        <a:spcAft>
                          <a:spcPts val="600"/>
                        </a:spcAft>
                        <a:tabLst>
                          <a:tab pos="5829300" algn="l"/>
                        </a:tabLst>
                      </a:pPr>
                      <a:r>
                        <a:rPr lang="en-US" sz="2400" kern="1600">
                          <a:effectLst/>
                        </a:rPr>
                        <a:t>Inorganic </a:t>
                      </a:r>
                      <a:endParaRPr lang="en-IN" sz="240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IN"/>
                    </a:p>
                  </a:txBody>
                  <a:tcPr/>
                </a:tc>
              </a:tr>
              <a:tr h="549786">
                <a:tc vMerge="1">
                  <a:txBody>
                    <a:bodyPr/>
                    <a:lstStyle/>
                    <a:p>
                      <a:endParaRPr lang="en-IN"/>
                    </a:p>
                  </a:txBody>
                  <a:tcPr/>
                </a:tc>
                <a:tc vMerge="1">
                  <a:txBody>
                    <a:bodyPr/>
                    <a:lstStyle/>
                    <a:p>
                      <a:endParaRPr lang="en-IN"/>
                    </a:p>
                  </a:txBody>
                  <a:tcP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dirty="0">
                          <a:effectLst/>
                        </a:rPr>
                        <a:t>Cost per kg </a:t>
                      </a: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r>
                        <a:rPr lang="en-US" sz="2400" kern="1600">
                          <a:effectLst/>
                        </a:rPr>
                        <a:t>Cost per kg </a:t>
                      </a:r>
                      <a:endParaRPr lang="en-IN" sz="2400">
                        <a:effectLst/>
                        <a:latin typeface="Times New Roman" panose="02020603050405020304" pitchFamily="18" charset="0"/>
                        <a:ea typeface="Times New Roman" panose="02020603050405020304" pitchFamily="18" charset="0"/>
                      </a:endParaRPr>
                    </a:p>
                  </a:txBody>
                  <a:tcPr marL="0" marR="0" marT="0" marB="0" anchor="ctr"/>
                </a:tc>
              </a:tr>
              <a:tr h="615356">
                <a:tc>
                  <a:txBody>
                    <a:bodyPr/>
                    <a:lstStyle/>
                    <a:p>
                      <a:pPr algn="ctr">
                        <a:lnSpc>
                          <a:spcPct val="107000"/>
                        </a:lnSpc>
                        <a:spcBef>
                          <a:spcPts val="600"/>
                        </a:spcBef>
                        <a:spcAft>
                          <a:spcPts val="600"/>
                        </a:spcAft>
                        <a:tabLst>
                          <a:tab pos="5829300" algn="l"/>
                        </a:tabLst>
                      </a:pPr>
                      <a:r>
                        <a:rPr lang="en-US" sz="2400" kern="1600">
                          <a:effectLst/>
                        </a:rPr>
                        <a:t>1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Total variable cost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77.66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r>
                        <a:rPr lang="en-US" sz="2400" kern="1600">
                          <a:effectLst/>
                        </a:rPr>
                        <a:t>35.41 </a:t>
                      </a:r>
                      <a:endParaRPr lang="en-IN" sz="2400">
                        <a:effectLst/>
                        <a:latin typeface="Times New Roman" panose="02020603050405020304" pitchFamily="18" charset="0"/>
                        <a:ea typeface="Times New Roman" panose="02020603050405020304" pitchFamily="18" charset="0"/>
                      </a:endParaRPr>
                    </a:p>
                  </a:txBody>
                  <a:tcPr marL="0" marR="0" marT="0" marB="0" anchor="ctr"/>
                </a:tc>
              </a:tr>
              <a:tr h="579648">
                <a:tc>
                  <a:txBody>
                    <a:bodyPr/>
                    <a:lstStyle/>
                    <a:p>
                      <a:pPr algn="ctr">
                        <a:lnSpc>
                          <a:spcPct val="107000"/>
                        </a:lnSpc>
                        <a:spcBef>
                          <a:spcPts val="600"/>
                        </a:spcBef>
                        <a:spcAft>
                          <a:spcPts val="600"/>
                        </a:spcAft>
                        <a:tabLst>
                          <a:tab pos="5829300" algn="l"/>
                        </a:tabLst>
                      </a:pPr>
                      <a:r>
                        <a:rPr lang="en-US" sz="2400" kern="1600">
                          <a:effectLst/>
                        </a:rPr>
                        <a:t>2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Total fixed cost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34.15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r>
                        <a:rPr lang="en-US" sz="2400" kern="1600">
                          <a:effectLst/>
                        </a:rPr>
                        <a:t>16.62 </a:t>
                      </a:r>
                      <a:endParaRPr lang="en-IN" sz="2400">
                        <a:effectLst/>
                        <a:latin typeface="Times New Roman" panose="02020603050405020304" pitchFamily="18" charset="0"/>
                        <a:ea typeface="Times New Roman" panose="02020603050405020304" pitchFamily="18" charset="0"/>
                      </a:endParaRPr>
                    </a:p>
                  </a:txBody>
                  <a:tcPr marL="0" marR="0" marT="0" marB="0" anchor="ctr"/>
                </a:tc>
              </a:tr>
              <a:tr h="579648">
                <a:tc>
                  <a:txBody>
                    <a:bodyPr/>
                    <a:lstStyle/>
                    <a:p>
                      <a:pPr algn="ctr">
                        <a:lnSpc>
                          <a:spcPct val="107000"/>
                        </a:lnSpc>
                        <a:spcBef>
                          <a:spcPts val="600"/>
                        </a:spcBef>
                        <a:spcAft>
                          <a:spcPts val="600"/>
                        </a:spcAft>
                        <a:tabLst>
                          <a:tab pos="5829300" algn="l"/>
                        </a:tabLst>
                      </a:pPr>
                      <a:r>
                        <a:rPr lang="en-US" sz="2400" kern="1600">
                          <a:effectLst/>
                        </a:rPr>
                        <a:t>3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Manufacturing cost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24.50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r>
                        <a:rPr lang="en-US" sz="2400" kern="1600">
                          <a:effectLst/>
                        </a:rPr>
                        <a:t>24.50 </a:t>
                      </a:r>
                      <a:endParaRPr lang="en-IN" sz="2400">
                        <a:effectLst/>
                        <a:latin typeface="Times New Roman" panose="02020603050405020304" pitchFamily="18" charset="0"/>
                        <a:ea typeface="Times New Roman" panose="02020603050405020304" pitchFamily="18" charset="0"/>
                      </a:endParaRPr>
                    </a:p>
                  </a:txBody>
                  <a:tcPr marL="0" marR="0" marT="0" marB="0" anchor="ctr"/>
                </a:tc>
              </a:tr>
              <a:tr h="738487">
                <a:tc>
                  <a:txBody>
                    <a:bodyPr/>
                    <a:lstStyle/>
                    <a:p>
                      <a:pPr algn="ctr">
                        <a:lnSpc>
                          <a:spcPct val="107000"/>
                        </a:lnSpc>
                        <a:spcBef>
                          <a:spcPts val="600"/>
                        </a:spcBef>
                        <a:spcAft>
                          <a:spcPts val="600"/>
                        </a:spcAft>
                        <a:tabLst>
                          <a:tab pos="5829300" algn="l"/>
                        </a:tabLst>
                      </a:pPr>
                      <a:r>
                        <a:rPr lang="en-US" sz="2400" kern="1600">
                          <a:effectLst/>
                        </a:rPr>
                        <a:t>4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overhead expenses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16.67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r>
                        <a:rPr lang="en-US" sz="2400" kern="1600">
                          <a:effectLst/>
                        </a:rPr>
                        <a:t>16.00 </a:t>
                      </a:r>
                      <a:endParaRPr lang="en-IN" sz="2400">
                        <a:effectLst/>
                        <a:latin typeface="Times New Roman" panose="02020603050405020304" pitchFamily="18" charset="0"/>
                        <a:ea typeface="Times New Roman" panose="02020603050405020304" pitchFamily="18" charset="0"/>
                      </a:endParaRPr>
                    </a:p>
                  </a:txBody>
                  <a:tcPr marL="0" marR="0" marT="0" marB="0" anchor="ctr"/>
                </a:tc>
              </a:tr>
              <a:tr h="579648">
                <a:tc>
                  <a:txBody>
                    <a:bodyPr/>
                    <a:lstStyle/>
                    <a:p>
                      <a:pPr algn="ctr">
                        <a:lnSpc>
                          <a:spcPct val="107000"/>
                        </a:lnSpc>
                        <a:spcBef>
                          <a:spcPts val="600"/>
                        </a:spcBef>
                        <a:spcAft>
                          <a:spcPts val="600"/>
                        </a:spcAft>
                        <a:tabLst>
                          <a:tab pos="5829300" algn="l"/>
                        </a:tabLst>
                      </a:pPr>
                      <a:r>
                        <a:rPr lang="en-US" sz="2400" kern="1600">
                          <a:effectLst/>
                        </a:rPr>
                        <a:t>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Total Cost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US" sz="2400" kern="1600">
                          <a:effectLst/>
                        </a:rPr>
                        <a:t>152.98 </a:t>
                      </a:r>
                      <a:endParaRPr lang="en-IN" sz="240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r>
                        <a:rPr lang="en-US" sz="2400" kern="1600" dirty="0">
                          <a:effectLst/>
                        </a:rPr>
                        <a:t>92.53</a:t>
                      </a:r>
                      <a:endParaRPr lang="en-IN" sz="2400" dirty="0">
                        <a:effectLst/>
                        <a:latin typeface="Times New Roman" panose="02020603050405020304" pitchFamily="18" charset="0"/>
                        <a:ea typeface="Times New Roman" panose="02020603050405020304" pitchFamily="18" charset="0"/>
                      </a:endParaRPr>
                    </a:p>
                  </a:txBody>
                  <a:tcPr marL="0" marR="0" marT="0" marB="0" anchor="ctr"/>
                </a:tc>
              </a:tr>
              <a:tr h="833665">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IN" sz="2400" dirty="0" smtClean="0">
                          <a:effectLst/>
                          <a:latin typeface="Times New Roman" panose="02020603050405020304" pitchFamily="18" charset="0"/>
                          <a:ea typeface="Times New Roman" panose="02020603050405020304" pitchFamily="18" charset="0"/>
                        </a:rPr>
                        <a:t>% increase over Non organic</a:t>
                      </a: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r>
                        <a:rPr lang="en-IN" sz="2400" dirty="0" smtClean="0">
                          <a:effectLst/>
                          <a:latin typeface="Times New Roman" panose="02020603050405020304" pitchFamily="18" charset="0"/>
                          <a:ea typeface="Times New Roman" panose="02020603050405020304" pitchFamily="18" charset="0"/>
                        </a:rPr>
                        <a:t>65%</a:t>
                      </a:r>
                      <a:endParaRPr lang="en-IN" sz="2400" dirty="0">
                        <a:effectLst/>
                        <a:latin typeface="Times New Roman" panose="02020603050405020304" pitchFamily="18" charset="0"/>
                        <a:ea typeface="Times New Roman" panose="02020603050405020304" pitchFamily="18" charset="0"/>
                      </a:endParaRPr>
                    </a:p>
                  </a:txBody>
                  <a:tcPr marL="67310" marR="67310" marT="9525" marB="0" anchor="ctr"/>
                </a:tc>
                <a:tc>
                  <a:txBody>
                    <a:bodyPr/>
                    <a:lstStyle/>
                    <a:p>
                      <a:pPr algn="ctr">
                        <a:lnSpc>
                          <a:spcPct val="107000"/>
                        </a:lnSpc>
                        <a:spcBef>
                          <a:spcPts val="600"/>
                        </a:spcBef>
                        <a:spcAft>
                          <a:spcPts val="600"/>
                        </a:spcAft>
                        <a:tabLst>
                          <a:tab pos="5829300" algn="l"/>
                        </a:tabLst>
                      </a:pPr>
                      <a:endParaRPr lang="en-IN"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7000"/>
                        </a:lnSpc>
                        <a:spcBef>
                          <a:spcPts val="600"/>
                        </a:spcBef>
                        <a:spcAft>
                          <a:spcPts val="600"/>
                        </a:spcAft>
                        <a:tabLst>
                          <a:tab pos="5829300" algn="l"/>
                        </a:tabLst>
                      </a:pPr>
                      <a:endParaRPr lang="en-IN" sz="2400" dirty="0">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233980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611429" cy="1325563"/>
          </a:xfrm>
        </p:spPr>
        <p:txBody>
          <a:bodyPr>
            <a:noAutofit/>
          </a:bodyPr>
          <a:lstStyle/>
          <a:p>
            <a:r>
              <a:rPr lang="en-IN" sz="2800" b="1" dirty="0"/>
              <a:t>Recommendations of the Working Group</a:t>
            </a:r>
            <a:br>
              <a:rPr lang="en-IN" sz="2800" b="1" dirty="0"/>
            </a:br>
            <a:r>
              <a:rPr lang="en-IN" sz="2800" b="1" dirty="0">
                <a:solidFill>
                  <a:srgbClr val="FF0000"/>
                </a:solidFill>
              </a:rPr>
              <a:t>5&amp;6 </a:t>
            </a:r>
            <a:r>
              <a:rPr lang="en-IN" sz="2800" b="1" dirty="0" smtClean="0">
                <a:solidFill>
                  <a:srgbClr val="FF0000"/>
                </a:solidFill>
              </a:rPr>
              <a:t>Consider organic tea as low energy input for financial gain through carbon trading and join the organic movement for sustainability</a:t>
            </a:r>
            <a:endParaRPr lang="en-IN" sz="2800" b="1" dirty="0">
              <a:solidFill>
                <a:srgbClr val="FF0000"/>
              </a:solidFill>
            </a:endParaRPr>
          </a:p>
        </p:txBody>
      </p:sp>
      <p:sp>
        <p:nvSpPr>
          <p:cNvPr id="3" name="Content Placeholder 2"/>
          <p:cNvSpPr>
            <a:spLocks noGrp="1"/>
          </p:cNvSpPr>
          <p:nvPr>
            <p:ph idx="1"/>
          </p:nvPr>
        </p:nvSpPr>
        <p:spPr>
          <a:xfrm>
            <a:off x="261257" y="1555668"/>
            <a:ext cx="11611429" cy="4940135"/>
          </a:xfrm>
        </p:spPr>
        <p:txBody>
          <a:bodyPr>
            <a:noAutofit/>
          </a:bodyPr>
          <a:lstStyle/>
          <a:p>
            <a:pPr marL="0" indent="0">
              <a:buNone/>
            </a:pPr>
            <a:endParaRPr lang="en-IN" sz="3600" dirty="0" smtClean="0"/>
          </a:p>
          <a:p>
            <a:r>
              <a:rPr lang="en-IN" sz="3600" dirty="0" smtClean="0"/>
              <a:t>TRI CAAS is focussing on two critical issues</a:t>
            </a:r>
          </a:p>
          <a:p>
            <a:pPr lvl="1"/>
            <a:r>
              <a:rPr lang="en-IN" sz="3200" dirty="0" smtClean="0"/>
              <a:t>1.Carbon sequestration in organic tea soils and its quantification</a:t>
            </a:r>
          </a:p>
          <a:p>
            <a:pPr lvl="1"/>
            <a:r>
              <a:rPr lang="en-IN" sz="3200" dirty="0" smtClean="0"/>
              <a:t>2.Mitigation of green house </a:t>
            </a:r>
            <a:r>
              <a:rPr lang="en-IN" sz="3200" dirty="0" smtClean="0"/>
              <a:t>gases emission </a:t>
            </a:r>
            <a:r>
              <a:rPr lang="en-IN" sz="3200" dirty="0" smtClean="0"/>
              <a:t>in organic tea fields compared to the conventional ones and its quantification</a:t>
            </a:r>
          </a:p>
          <a:p>
            <a:pPr marL="457200" lvl="1" indent="0">
              <a:buNone/>
            </a:pPr>
            <a:r>
              <a:rPr lang="en-IN" sz="3200" dirty="0" smtClean="0"/>
              <a:t>The results indicate that the carbon sequestered in the organic soil is one percent more annually than the non organic soil.</a:t>
            </a:r>
          </a:p>
          <a:p>
            <a:pPr marL="457200" lvl="1" indent="0">
              <a:buNone/>
            </a:pPr>
            <a:r>
              <a:rPr lang="en-IN" sz="3200" dirty="0" smtClean="0"/>
              <a:t>Further research work is ongoing  to calculate carbon credit and low carbon certification regulation   under organic management.</a:t>
            </a:r>
          </a:p>
        </p:txBody>
      </p:sp>
    </p:spTree>
    <p:extLst>
      <p:ext uri="{BB962C8B-B14F-4D97-AF65-F5344CB8AC3E}">
        <p14:creationId xmlns:p14="http://schemas.microsoft.com/office/powerpoint/2010/main" val="2657815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Way forward</a:t>
            </a:r>
            <a:endParaRPr lang="en-US" sz="4000" b="1" dirty="0">
              <a:solidFill>
                <a:srgbClr val="FF0000"/>
              </a:solidFill>
            </a:endParaRPr>
          </a:p>
        </p:txBody>
      </p:sp>
      <p:sp>
        <p:nvSpPr>
          <p:cNvPr id="3" name="Content Placeholder 2"/>
          <p:cNvSpPr>
            <a:spLocks noGrp="1"/>
          </p:cNvSpPr>
          <p:nvPr>
            <p:ph idx="1"/>
          </p:nvPr>
        </p:nvSpPr>
        <p:spPr>
          <a:xfrm>
            <a:off x="232229" y="1407695"/>
            <a:ext cx="11698514" cy="5254362"/>
          </a:xfrm>
        </p:spPr>
        <p:txBody>
          <a:bodyPr>
            <a:normAutofit/>
          </a:bodyPr>
          <a:lstStyle/>
          <a:p>
            <a:r>
              <a:rPr lang="en-US" dirty="0" smtClean="0"/>
              <a:t>Given the limitations observed with regard to conversion </a:t>
            </a:r>
            <a:r>
              <a:rPr lang="en-US" dirty="0" smtClean="0"/>
              <a:t>of  </a:t>
            </a:r>
            <a:r>
              <a:rPr lang="en-US" dirty="0" smtClean="0">
                <a:solidFill>
                  <a:srgbClr val="FF0000"/>
                </a:solidFill>
              </a:rPr>
              <a:t>non   organic tea </a:t>
            </a:r>
            <a:r>
              <a:rPr lang="en-US" dirty="0" smtClean="0"/>
              <a:t>plantations   to </a:t>
            </a:r>
            <a:r>
              <a:rPr lang="en-US" dirty="0" smtClean="0">
                <a:solidFill>
                  <a:srgbClr val="FF0000"/>
                </a:solidFill>
              </a:rPr>
              <a:t>organic gardens </a:t>
            </a:r>
            <a:r>
              <a:rPr lang="en-US" dirty="0" smtClean="0"/>
              <a:t>– </a:t>
            </a:r>
            <a:r>
              <a:rPr lang="en-US" b="1" i="1" dirty="0" smtClean="0"/>
              <a:t>crop reduction and high cost of cultivation owing to increase man days requirement </a:t>
            </a:r>
            <a:r>
              <a:rPr lang="en-US" dirty="0" smtClean="0"/>
              <a:t>– </a:t>
            </a:r>
          </a:p>
          <a:p>
            <a:r>
              <a:rPr lang="en-US" dirty="0" smtClean="0"/>
              <a:t>the working group felt that to begin  with it may be worthwhile to encourage the non organic gardens to adopt </a:t>
            </a:r>
            <a:r>
              <a:rPr lang="en-US" b="1" dirty="0" smtClean="0"/>
              <a:t>green farming methods </a:t>
            </a:r>
          </a:p>
          <a:p>
            <a:r>
              <a:rPr lang="en-US" b="1" dirty="0" smtClean="0"/>
              <a:t>-</a:t>
            </a:r>
            <a:r>
              <a:rPr lang="en-US" dirty="0" smtClean="0"/>
              <a:t> gradual reduction of chemical fertilizers and supplementing  with organic manures and  </a:t>
            </a:r>
          </a:p>
          <a:p>
            <a:r>
              <a:rPr lang="en-US" dirty="0" smtClean="0"/>
              <a:t>reduction of pesticide load  by adopting IPM (Integrated Pest Management) practices so that  the usage of pesticides could be phased out gradually. </a:t>
            </a:r>
          </a:p>
          <a:p>
            <a:r>
              <a:rPr lang="en-US" dirty="0" smtClean="0"/>
              <a:t> the marketing  issues could be dealt with by the Working group on Trade and Quality with the assistance from IGG-Tea Secretariat and the Task force on Statistics may monitor the  organic tea demand world over.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descr="Tea148"/>
          <p:cNvSpPr>
            <a:spLocks noChangeArrowheads="1"/>
          </p:cNvSpPr>
          <p:nvPr/>
        </p:nvSpPr>
        <p:spPr bwMode="auto">
          <a:xfrm>
            <a:off x="1524000" y="0"/>
            <a:ext cx="9144000" cy="6858000"/>
          </a:xfrm>
          <a:prstGeom prst="rect">
            <a:avLst/>
          </a:prstGeom>
          <a:blipFill dpi="0" rotWithShape="0">
            <a:blip r:embed="rId2"/>
            <a:srcRect/>
            <a:stretch>
              <a:fillRect/>
            </a:stretch>
          </a:blip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1500">
                <a:solidFill>
                  <a:srgbClr val="FFFF00"/>
                </a:solidFill>
              </a:rPr>
              <a:t>Thank you</a:t>
            </a:r>
          </a:p>
        </p:txBody>
      </p:sp>
    </p:spTree>
    <p:extLst>
      <p:ext uri="{BB962C8B-B14F-4D97-AF65-F5344CB8AC3E}">
        <p14:creationId xmlns:p14="http://schemas.microsoft.com/office/powerpoint/2010/main" val="2282425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Tasks assigned to</a:t>
            </a:r>
            <a:r>
              <a:rPr lang="en-US" b="1" dirty="0" smtClean="0"/>
              <a:t> </a:t>
            </a:r>
            <a:r>
              <a:rPr lang="en-US" b="1" dirty="0"/>
              <a:t>the Working Group</a:t>
            </a:r>
            <a:endParaRPr lang="en-IN" dirty="0"/>
          </a:p>
        </p:txBody>
      </p:sp>
      <p:sp>
        <p:nvSpPr>
          <p:cNvPr id="3" name="Content Placeholder 2"/>
          <p:cNvSpPr>
            <a:spLocks noGrp="1"/>
          </p:cNvSpPr>
          <p:nvPr>
            <p:ph idx="1"/>
          </p:nvPr>
        </p:nvSpPr>
        <p:spPr>
          <a:xfrm>
            <a:off x="838199" y="1364343"/>
            <a:ext cx="11132127" cy="5167086"/>
          </a:xfrm>
        </p:spPr>
        <p:txBody>
          <a:bodyPr>
            <a:normAutofit/>
          </a:bodyPr>
          <a:lstStyle/>
          <a:p>
            <a:pPr marL="0" indent="0">
              <a:buNone/>
            </a:pPr>
            <a:endParaRPr lang="en-IN" dirty="0"/>
          </a:p>
          <a:p>
            <a:pPr lvl="0"/>
            <a:r>
              <a:rPr lang="en-US" dirty="0" smtClean="0"/>
              <a:t>1. Generate </a:t>
            </a:r>
            <a:r>
              <a:rPr lang="en-US" dirty="0"/>
              <a:t>market info &amp; Develop market strategies</a:t>
            </a:r>
            <a:endParaRPr lang="en-IN" dirty="0"/>
          </a:p>
          <a:p>
            <a:pPr lvl="0"/>
            <a:r>
              <a:rPr lang="en-US" dirty="0" smtClean="0"/>
              <a:t>2.Technical </a:t>
            </a:r>
            <a:r>
              <a:rPr lang="en-US" dirty="0"/>
              <a:t>requirements</a:t>
            </a:r>
            <a:endParaRPr lang="en-IN" dirty="0"/>
          </a:p>
          <a:p>
            <a:pPr lvl="0"/>
            <a:r>
              <a:rPr lang="en-US" dirty="0" smtClean="0"/>
              <a:t>3.Certification </a:t>
            </a:r>
            <a:r>
              <a:rPr lang="en-US" dirty="0"/>
              <a:t>processes for tea production</a:t>
            </a:r>
            <a:endParaRPr lang="en-IN" dirty="0"/>
          </a:p>
          <a:p>
            <a:pPr lvl="0"/>
            <a:r>
              <a:rPr lang="en-US" dirty="0" smtClean="0"/>
              <a:t>4. Collect </a:t>
            </a:r>
            <a:r>
              <a:rPr lang="en-US" dirty="0"/>
              <a:t>and share info on production, package of practice</a:t>
            </a:r>
            <a:r>
              <a:rPr lang="en-US" dirty="0" smtClean="0"/>
              <a:t>,  R &amp;D </a:t>
            </a:r>
          </a:p>
          <a:p>
            <a:pPr lvl="0"/>
            <a:r>
              <a:rPr lang="en-US" dirty="0" smtClean="0"/>
              <a:t>5.Consider </a:t>
            </a:r>
            <a:r>
              <a:rPr lang="en-US" dirty="0"/>
              <a:t>organic tea as low energy input for financial gain through carbon </a:t>
            </a:r>
            <a:r>
              <a:rPr lang="en-US" dirty="0" smtClean="0"/>
              <a:t>trading &amp;Join </a:t>
            </a:r>
            <a:r>
              <a:rPr lang="en-US" dirty="0"/>
              <a:t>the  organic movement for sustainability</a:t>
            </a:r>
            <a:endParaRPr lang="en-IN" dirty="0"/>
          </a:p>
          <a:p>
            <a:r>
              <a:rPr lang="en-US" dirty="0" smtClean="0">
                <a:solidFill>
                  <a:srgbClr val="FF0000"/>
                </a:solidFill>
              </a:rPr>
              <a:t>the </a:t>
            </a:r>
            <a:r>
              <a:rPr lang="en-US" dirty="0">
                <a:solidFill>
                  <a:srgbClr val="FF0000"/>
                </a:solidFill>
              </a:rPr>
              <a:t>Working  Group </a:t>
            </a:r>
            <a:r>
              <a:rPr lang="en-US" dirty="0" smtClean="0">
                <a:solidFill>
                  <a:srgbClr val="FF0000"/>
                </a:solidFill>
              </a:rPr>
              <a:t>  </a:t>
            </a:r>
            <a:r>
              <a:rPr lang="en-US" dirty="0">
                <a:solidFill>
                  <a:srgbClr val="FF0000"/>
                </a:solidFill>
              </a:rPr>
              <a:t>deliberated the on the above issues </a:t>
            </a:r>
            <a:r>
              <a:rPr lang="en-US" dirty="0" smtClean="0">
                <a:solidFill>
                  <a:srgbClr val="FF0000"/>
                </a:solidFill>
              </a:rPr>
              <a:t>during  two </a:t>
            </a:r>
            <a:r>
              <a:rPr lang="en-US" dirty="0">
                <a:solidFill>
                  <a:srgbClr val="FF0000"/>
                </a:solidFill>
              </a:rPr>
              <a:t>inter-sessional </a:t>
            </a:r>
            <a:r>
              <a:rPr lang="en-US" dirty="0" smtClean="0">
                <a:solidFill>
                  <a:srgbClr val="FF0000"/>
                </a:solidFill>
              </a:rPr>
              <a:t>meetings held   </a:t>
            </a:r>
            <a:r>
              <a:rPr lang="en-US" dirty="0">
                <a:solidFill>
                  <a:srgbClr val="FF0000"/>
                </a:solidFill>
              </a:rPr>
              <a:t>in  September,  2012 in Washington Dc USA, </a:t>
            </a:r>
            <a:r>
              <a:rPr lang="en-US" dirty="0" smtClean="0">
                <a:solidFill>
                  <a:srgbClr val="FF0000"/>
                </a:solidFill>
              </a:rPr>
              <a:t>and May 2014 in FAO HQ s in Rome</a:t>
            </a:r>
            <a:endParaRPr lang="en-IN" dirty="0">
              <a:solidFill>
                <a:srgbClr val="FF0000"/>
              </a:solidFill>
            </a:endParaRPr>
          </a:p>
        </p:txBody>
      </p:sp>
    </p:spTree>
    <p:extLst>
      <p:ext uri="{BB962C8B-B14F-4D97-AF65-F5344CB8AC3E}">
        <p14:creationId xmlns:p14="http://schemas.microsoft.com/office/powerpoint/2010/main" val="3970223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171" y="319315"/>
            <a:ext cx="11843658" cy="6186309"/>
          </a:xfrm>
          <a:prstGeom prst="rect">
            <a:avLst/>
          </a:prstGeom>
        </p:spPr>
        <p:txBody>
          <a:bodyPr wrap="square">
            <a:spAutoFit/>
          </a:bodyPr>
          <a:lstStyle/>
          <a:p>
            <a:r>
              <a:rPr lang="en-US" sz="6600" dirty="0" smtClean="0">
                <a:solidFill>
                  <a:srgbClr val="FF0000"/>
                </a:solidFill>
              </a:rPr>
              <a:t>The </a:t>
            </a:r>
            <a:r>
              <a:rPr lang="en-US" sz="6600" dirty="0">
                <a:solidFill>
                  <a:srgbClr val="FF0000"/>
                </a:solidFill>
              </a:rPr>
              <a:t>Working  Group   deliberated </a:t>
            </a:r>
            <a:r>
              <a:rPr lang="en-US" sz="6600" dirty="0" smtClean="0">
                <a:solidFill>
                  <a:srgbClr val="FF0000"/>
                </a:solidFill>
              </a:rPr>
              <a:t> </a:t>
            </a:r>
            <a:r>
              <a:rPr lang="en-US" sz="6600" dirty="0">
                <a:solidFill>
                  <a:srgbClr val="FF0000"/>
                </a:solidFill>
              </a:rPr>
              <a:t>on the </a:t>
            </a:r>
            <a:r>
              <a:rPr lang="en-US" sz="6600" dirty="0" smtClean="0">
                <a:solidFill>
                  <a:srgbClr val="FF0000"/>
                </a:solidFill>
              </a:rPr>
              <a:t>tasks assigned to it  </a:t>
            </a:r>
            <a:r>
              <a:rPr lang="en-US" sz="6600" dirty="0">
                <a:solidFill>
                  <a:srgbClr val="FF0000"/>
                </a:solidFill>
              </a:rPr>
              <a:t>during  two inter-sessional meetings held </a:t>
            </a:r>
            <a:endParaRPr lang="en-US" sz="6600" dirty="0" smtClean="0">
              <a:solidFill>
                <a:srgbClr val="FF0000"/>
              </a:solidFill>
            </a:endParaRPr>
          </a:p>
          <a:p>
            <a:pPr marL="1143000" indent="-1143000">
              <a:buAutoNum type="arabicPeriod"/>
            </a:pPr>
            <a:r>
              <a:rPr lang="en-US" sz="6600" dirty="0" smtClean="0">
                <a:solidFill>
                  <a:srgbClr val="FF0000"/>
                </a:solidFill>
              </a:rPr>
              <a:t>September</a:t>
            </a:r>
            <a:r>
              <a:rPr lang="en-US" sz="6600" dirty="0">
                <a:solidFill>
                  <a:srgbClr val="FF0000"/>
                </a:solidFill>
              </a:rPr>
              <a:t>,  2012 in Washington Dc USA, </a:t>
            </a:r>
            <a:r>
              <a:rPr lang="en-US" sz="6600" dirty="0" smtClean="0">
                <a:solidFill>
                  <a:srgbClr val="FF0000"/>
                </a:solidFill>
              </a:rPr>
              <a:t>and</a:t>
            </a:r>
          </a:p>
          <a:p>
            <a:pPr marL="1143000" indent="-1143000">
              <a:buAutoNum type="arabicPeriod"/>
            </a:pPr>
            <a:r>
              <a:rPr lang="en-US" sz="6600" dirty="0" smtClean="0">
                <a:solidFill>
                  <a:srgbClr val="FF0000"/>
                </a:solidFill>
              </a:rPr>
              <a:t>May </a:t>
            </a:r>
            <a:r>
              <a:rPr lang="en-US" sz="6600" dirty="0">
                <a:solidFill>
                  <a:srgbClr val="FF0000"/>
                </a:solidFill>
              </a:rPr>
              <a:t>2014 in FAO HQ </a:t>
            </a:r>
            <a:r>
              <a:rPr lang="en-US" sz="6600" dirty="0" smtClean="0">
                <a:solidFill>
                  <a:srgbClr val="FF0000"/>
                </a:solidFill>
              </a:rPr>
              <a:t>Rome</a:t>
            </a:r>
            <a:endParaRPr lang="en-IN" sz="6600" dirty="0">
              <a:solidFill>
                <a:srgbClr val="FF0000"/>
              </a:solidFill>
            </a:endParaRPr>
          </a:p>
        </p:txBody>
      </p:sp>
    </p:spTree>
    <p:extLst>
      <p:ext uri="{BB962C8B-B14F-4D97-AF65-F5344CB8AC3E}">
        <p14:creationId xmlns:p14="http://schemas.microsoft.com/office/powerpoint/2010/main" val="2476006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6633"/>
          </a:xfrm>
        </p:spPr>
        <p:txBody>
          <a:bodyPr>
            <a:normAutofit fontScale="90000"/>
          </a:bodyPr>
          <a:lstStyle/>
          <a:p>
            <a:pPr lvl="0"/>
            <a:r>
              <a:rPr lang="en-IN" dirty="0"/>
              <a:t> </a:t>
            </a:r>
            <a:r>
              <a:rPr lang="en-IN" dirty="0" smtClean="0"/>
              <a:t/>
            </a:r>
            <a:br>
              <a:rPr lang="en-IN" dirty="0" smtClean="0"/>
            </a:br>
            <a:r>
              <a:rPr lang="en-IN" sz="3600" b="1" dirty="0" smtClean="0"/>
              <a:t>Recommendations of the Working Group</a:t>
            </a:r>
            <a:r>
              <a:rPr lang="en-IN" b="1" dirty="0"/>
              <a:t/>
            </a:r>
            <a:br>
              <a:rPr lang="en-IN" b="1" dirty="0"/>
            </a:br>
            <a:r>
              <a:rPr lang="en-IN" sz="2700" b="1" dirty="0" smtClean="0"/>
              <a:t/>
            </a:r>
            <a:br>
              <a:rPr lang="en-IN" sz="2700" b="1" dirty="0" smtClean="0"/>
            </a:br>
            <a:endParaRPr lang="en-IN" b="1" dirty="0"/>
          </a:p>
        </p:txBody>
      </p:sp>
      <p:sp>
        <p:nvSpPr>
          <p:cNvPr id="3" name="Content Placeholder 2"/>
          <p:cNvSpPr>
            <a:spLocks noGrp="1"/>
          </p:cNvSpPr>
          <p:nvPr>
            <p:ph idx="1"/>
          </p:nvPr>
        </p:nvSpPr>
        <p:spPr>
          <a:xfrm>
            <a:off x="246743" y="1690688"/>
            <a:ext cx="11742057" cy="4959494"/>
          </a:xfrm>
        </p:spPr>
        <p:txBody>
          <a:bodyPr>
            <a:noAutofit/>
          </a:bodyPr>
          <a:lstStyle/>
          <a:p>
            <a:pPr lvl="0"/>
            <a:r>
              <a:rPr lang="en-IN" sz="3600" b="1" dirty="0"/>
              <a:t>1.</a:t>
            </a:r>
            <a:r>
              <a:rPr lang="en-US" sz="3600" b="1" dirty="0"/>
              <a:t> </a:t>
            </a:r>
            <a:r>
              <a:rPr lang="en-US" sz="3600" b="1" dirty="0">
                <a:solidFill>
                  <a:srgbClr val="FF0000"/>
                </a:solidFill>
              </a:rPr>
              <a:t>Generation of  market information &amp;  Development of market  strategies </a:t>
            </a:r>
            <a:endParaRPr lang="en-US" sz="3600" b="1" dirty="0" smtClean="0">
              <a:solidFill>
                <a:srgbClr val="FF0000"/>
              </a:solidFill>
            </a:endParaRPr>
          </a:p>
          <a:p>
            <a:pPr lvl="0"/>
            <a:endParaRPr lang="en-US" sz="3600" b="1" dirty="0" smtClean="0"/>
          </a:p>
          <a:p>
            <a:pPr lvl="0"/>
            <a:r>
              <a:rPr lang="en-US" sz="4000" dirty="0" smtClean="0"/>
              <a:t>Given </a:t>
            </a:r>
            <a:r>
              <a:rPr lang="en-US" sz="4000" dirty="0"/>
              <a:t>the difficulties in collection of market info from various countries</a:t>
            </a:r>
            <a:r>
              <a:rPr lang="en-US" sz="4000" dirty="0" smtClean="0"/>
              <a:t>, </a:t>
            </a:r>
            <a:r>
              <a:rPr lang="en-US" sz="4000" dirty="0"/>
              <a:t>the WG </a:t>
            </a:r>
            <a:r>
              <a:rPr lang="en-US" sz="4000" dirty="0" smtClean="0"/>
              <a:t> recommends </a:t>
            </a:r>
            <a:r>
              <a:rPr lang="en-US" sz="4000" dirty="0"/>
              <a:t>that </a:t>
            </a:r>
            <a:endParaRPr lang="en-US" sz="4000" dirty="0" smtClean="0"/>
          </a:p>
          <a:p>
            <a:pPr lvl="0"/>
            <a:r>
              <a:rPr lang="en-US" sz="4000" dirty="0" smtClean="0">
                <a:solidFill>
                  <a:srgbClr val="FF0000"/>
                </a:solidFill>
              </a:rPr>
              <a:t>this  </a:t>
            </a:r>
            <a:r>
              <a:rPr lang="en-US" sz="4000" dirty="0">
                <a:solidFill>
                  <a:srgbClr val="FF0000"/>
                </a:solidFill>
              </a:rPr>
              <a:t>exercise be undertaken by </a:t>
            </a:r>
            <a:r>
              <a:rPr lang="en-US" sz="4000" dirty="0" smtClean="0">
                <a:solidFill>
                  <a:srgbClr val="FF0000"/>
                </a:solidFill>
              </a:rPr>
              <a:t>the IGG-Tea </a:t>
            </a:r>
            <a:r>
              <a:rPr lang="en-US" sz="4000" dirty="0">
                <a:solidFill>
                  <a:srgbClr val="FF0000"/>
                </a:solidFill>
              </a:rPr>
              <a:t>Secretariat in collaboration with the member countries</a:t>
            </a:r>
            <a:r>
              <a:rPr lang="en-US" sz="4000" dirty="0" smtClean="0">
                <a:solidFill>
                  <a:srgbClr val="FF0000"/>
                </a:solidFill>
              </a:rPr>
              <a:t>.</a:t>
            </a:r>
            <a:endParaRPr lang="en-IN" sz="4000" dirty="0">
              <a:solidFill>
                <a:srgbClr val="FF0000"/>
              </a:solidFill>
            </a:endParaRPr>
          </a:p>
        </p:txBody>
      </p:sp>
    </p:spTree>
    <p:extLst>
      <p:ext uri="{BB962C8B-B14F-4D97-AF65-F5344CB8AC3E}">
        <p14:creationId xmlns:p14="http://schemas.microsoft.com/office/powerpoint/2010/main" val="3762413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dirty="0" smtClean="0"/>
              <a:t/>
            </a:r>
            <a:br>
              <a:rPr lang="en-IN" dirty="0" smtClean="0"/>
            </a:br>
            <a:r>
              <a:rPr lang="en-IN" sz="3600" b="1" dirty="0"/>
              <a:t>Recommendations of the Working Group</a:t>
            </a:r>
            <a:r>
              <a:rPr lang="en-IN" sz="3200" b="1" dirty="0"/>
              <a:t/>
            </a:r>
            <a:br>
              <a:rPr lang="en-IN" sz="3200" b="1" dirty="0"/>
            </a:br>
            <a:r>
              <a:rPr lang="en-IN" sz="4000" dirty="0" smtClean="0"/>
              <a:t>2.</a:t>
            </a:r>
            <a:r>
              <a:rPr lang="en-US" sz="4900" b="1" dirty="0" smtClean="0">
                <a:solidFill>
                  <a:srgbClr val="FF0000"/>
                </a:solidFill>
              </a:rPr>
              <a:t>Technical requirements</a:t>
            </a:r>
            <a:r>
              <a:rPr lang="en-IN" dirty="0" smtClean="0"/>
              <a:t/>
            </a:r>
            <a:br>
              <a:rPr lang="en-IN" dirty="0" smtClean="0"/>
            </a:br>
            <a:endParaRPr lang="en-IN" dirty="0"/>
          </a:p>
        </p:txBody>
      </p:sp>
      <p:sp>
        <p:nvSpPr>
          <p:cNvPr id="3" name="Content Placeholder 2"/>
          <p:cNvSpPr>
            <a:spLocks noGrp="1"/>
          </p:cNvSpPr>
          <p:nvPr>
            <p:ph idx="1"/>
          </p:nvPr>
        </p:nvSpPr>
        <p:spPr>
          <a:xfrm>
            <a:off x="333829" y="1690687"/>
            <a:ext cx="11553371" cy="4876367"/>
          </a:xfrm>
        </p:spPr>
        <p:txBody>
          <a:bodyPr>
            <a:noAutofit/>
          </a:bodyPr>
          <a:lstStyle/>
          <a:p>
            <a:pPr lvl="0"/>
            <a:r>
              <a:rPr lang="en-US" sz="3600" dirty="0" smtClean="0"/>
              <a:t>The </a:t>
            </a:r>
            <a:r>
              <a:rPr lang="en-US" sz="3600" dirty="0"/>
              <a:t>technical requirements have been sufficiently codified under the CFC funded projects - in China and  </a:t>
            </a:r>
            <a:r>
              <a:rPr lang="en-US" sz="3600" dirty="0" smtClean="0"/>
              <a:t>India. </a:t>
            </a:r>
          </a:p>
          <a:p>
            <a:r>
              <a:rPr lang="en-IN" sz="3600" dirty="0"/>
              <a:t>China submitted its report for green tea  in 2012.  </a:t>
            </a:r>
          </a:p>
          <a:p>
            <a:pPr lvl="0"/>
            <a:r>
              <a:rPr lang="en-IN" sz="3600" dirty="0" smtClean="0"/>
              <a:t> </a:t>
            </a:r>
            <a:r>
              <a:rPr lang="en-IN" sz="3600" dirty="0"/>
              <a:t>India, </a:t>
            </a:r>
            <a:r>
              <a:rPr lang="en-IN" sz="3600" dirty="0" smtClean="0"/>
              <a:t> submitted its report for Black tea in April 2014</a:t>
            </a:r>
          </a:p>
          <a:p>
            <a:pPr marL="0" lvl="0" indent="0">
              <a:buNone/>
            </a:pPr>
            <a:endParaRPr lang="en-IN" sz="2000" dirty="0" smtClean="0"/>
          </a:p>
          <a:p>
            <a:pPr lvl="0"/>
            <a:r>
              <a:rPr lang="en-IN" sz="3600" dirty="0" smtClean="0">
                <a:solidFill>
                  <a:srgbClr val="FF0000"/>
                </a:solidFill>
              </a:rPr>
              <a:t>The </a:t>
            </a:r>
            <a:r>
              <a:rPr lang="en-IN" sz="3600" dirty="0">
                <a:solidFill>
                  <a:srgbClr val="FF0000"/>
                </a:solidFill>
              </a:rPr>
              <a:t>technical requirements as recommended in the report of India </a:t>
            </a:r>
            <a:r>
              <a:rPr lang="en-IN" sz="3600" dirty="0" smtClean="0">
                <a:solidFill>
                  <a:srgbClr val="FF0000"/>
                </a:solidFill>
              </a:rPr>
              <a:t>&amp;  </a:t>
            </a:r>
            <a:r>
              <a:rPr lang="en-IN" sz="3600" dirty="0">
                <a:solidFill>
                  <a:srgbClr val="FF0000"/>
                </a:solidFill>
              </a:rPr>
              <a:t>China  could be  made available to the  member countries for adoption with suitable adjustments suiting to the local conditions. </a:t>
            </a:r>
          </a:p>
          <a:p>
            <a:endParaRPr lang="en-IN" sz="3600" dirty="0"/>
          </a:p>
        </p:txBody>
      </p:sp>
    </p:spTree>
    <p:extLst>
      <p:ext uri="{BB962C8B-B14F-4D97-AF65-F5344CB8AC3E}">
        <p14:creationId xmlns:p14="http://schemas.microsoft.com/office/powerpoint/2010/main" val="883320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 y="365124"/>
            <a:ext cx="11654972" cy="941161"/>
          </a:xfrm>
        </p:spPr>
        <p:txBody>
          <a:bodyPr>
            <a:normAutofit fontScale="90000"/>
          </a:bodyPr>
          <a:lstStyle/>
          <a:p>
            <a:pPr lvl="0"/>
            <a:r>
              <a:rPr lang="en-IN" sz="3600" b="1" dirty="0" smtClean="0"/>
              <a:t/>
            </a:r>
            <a:br>
              <a:rPr lang="en-IN" sz="3600" b="1" dirty="0" smtClean="0"/>
            </a:br>
            <a:r>
              <a:rPr lang="en-IN" sz="3600" b="1" dirty="0"/>
              <a:t/>
            </a:r>
            <a:br>
              <a:rPr lang="en-IN" sz="3600" b="1" dirty="0"/>
            </a:br>
            <a:r>
              <a:rPr lang="en-IN" sz="3600" b="1" dirty="0" smtClean="0"/>
              <a:t/>
            </a:r>
            <a:br>
              <a:rPr lang="en-IN" sz="3600" b="1" dirty="0" smtClean="0"/>
            </a:br>
            <a:r>
              <a:rPr lang="en-IN" sz="3600" b="1" dirty="0" smtClean="0"/>
              <a:t>Recommendations </a:t>
            </a:r>
            <a:r>
              <a:rPr lang="en-IN" sz="3600" b="1" dirty="0"/>
              <a:t>of the Working </a:t>
            </a:r>
            <a:r>
              <a:rPr lang="en-IN" sz="3600" b="1" dirty="0" smtClean="0"/>
              <a:t>Group</a:t>
            </a:r>
            <a:br>
              <a:rPr lang="en-IN" sz="3600" b="1" dirty="0" smtClean="0"/>
            </a:br>
            <a:r>
              <a:rPr lang="en-IN" dirty="0"/>
              <a:t>3.</a:t>
            </a:r>
            <a:r>
              <a:rPr lang="en-US" b="1" dirty="0">
                <a:solidFill>
                  <a:srgbClr val="FF0000"/>
                </a:solidFill>
              </a:rPr>
              <a:t>Certification processes for tea production</a:t>
            </a:r>
            <a:r>
              <a:rPr lang="en-IN" dirty="0" smtClean="0">
                <a:solidFill>
                  <a:srgbClr val="FF0000"/>
                </a:solidFill>
              </a:rPr>
              <a:t/>
            </a:r>
            <a:br>
              <a:rPr lang="en-IN" dirty="0" smtClean="0">
                <a:solidFill>
                  <a:srgbClr val="FF0000"/>
                </a:solidFill>
              </a:rPr>
            </a:b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p:cNvSpPr>
            <a:spLocks noGrp="1"/>
          </p:cNvSpPr>
          <p:nvPr>
            <p:ph idx="1"/>
          </p:nvPr>
        </p:nvSpPr>
        <p:spPr>
          <a:xfrm>
            <a:off x="159657" y="1596570"/>
            <a:ext cx="11887200" cy="5123543"/>
          </a:xfrm>
        </p:spPr>
        <p:txBody>
          <a:bodyPr>
            <a:normAutofit lnSpcReduction="10000"/>
          </a:bodyPr>
          <a:lstStyle/>
          <a:p>
            <a:pPr lvl="0"/>
            <a:r>
              <a:rPr lang="en-IN" sz="4000" dirty="0" smtClean="0"/>
              <a:t>The </a:t>
            </a:r>
            <a:r>
              <a:rPr lang="en-IN" sz="4000" dirty="0"/>
              <a:t>WG </a:t>
            </a:r>
            <a:r>
              <a:rPr lang="en-IN" sz="4000" dirty="0" smtClean="0"/>
              <a:t> </a:t>
            </a:r>
            <a:r>
              <a:rPr lang="en-IN" sz="4000" dirty="0"/>
              <a:t>having recognized that several developed countries have put in place their own National Standards for organic agriculture, </a:t>
            </a:r>
            <a:r>
              <a:rPr lang="en-IN" sz="4000" dirty="0" smtClean="0"/>
              <a:t>recommends that</a:t>
            </a:r>
          </a:p>
          <a:p>
            <a:pPr lvl="0"/>
            <a:endParaRPr lang="en-IN" sz="4000" dirty="0"/>
          </a:p>
          <a:p>
            <a:pPr lvl="0"/>
            <a:r>
              <a:rPr lang="en-IN" sz="4000" dirty="0" smtClean="0"/>
              <a:t> </a:t>
            </a:r>
            <a:r>
              <a:rPr lang="en-IN" sz="4000" dirty="0">
                <a:solidFill>
                  <a:srgbClr val="FF0000"/>
                </a:solidFill>
              </a:rPr>
              <a:t>IGG-Secretariat may collate common features of such National Standards and the same be made available to organic tea producing counties for enabling them to align their standards in order to gain equivalency in the importing countries</a:t>
            </a:r>
            <a:r>
              <a:rPr lang="en-IN" sz="4000" dirty="0" smtClean="0">
                <a:solidFill>
                  <a:srgbClr val="FF0000"/>
                </a:solidFill>
              </a:rPr>
              <a:t>.</a:t>
            </a:r>
          </a:p>
          <a:p>
            <a:pPr lvl="0"/>
            <a:endParaRPr lang="en-IN" sz="4000" dirty="0"/>
          </a:p>
          <a:p>
            <a:endParaRPr lang="en-IN" sz="4000" dirty="0"/>
          </a:p>
        </p:txBody>
      </p:sp>
    </p:spTree>
    <p:extLst>
      <p:ext uri="{BB962C8B-B14F-4D97-AF65-F5344CB8AC3E}">
        <p14:creationId xmlns:p14="http://schemas.microsoft.com/office/powerpoint/2010/main" val="1080134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Pr</a:t>
            </a:r>
            <a:r>
              <a:rPr lang="en-IN" dirty="0" smtClean="0"/>
              <a:t/>
            </a:r>
            <a:br>
              <a:rPr lang="en-IN" dirty="0" smtClean="0"/>
            </a:br>
            <a:r>
              <a:rPr lang="en-IN" sz="3600" dirty="0" smtClean="0"/>
              <a:t>3.1</a:t>
            </a:r>
            <a:r>
              <a:rPr lang="en-US" sz="4000" b="1" dirty="0" smtClean="0">
                <a:solidFill>
                  <a:srgbClr val="FF0000"/>
                </a:solidFill>
              </a:rPr>
              <a:t>Certification processes for organic agriculture in India</a:t>
            </a:r>
            <a:r>
              <a:rPr lang="en-IN" sz="5300" dirty="0" smtClean="0">
                <a:solidFill>
                  <a:srgbClr val="FF0000"/>
                </a:solidFill>
              </a:rPr>
              <a:t/>
            </a:r>
            <a:br>
              <a:rPr lang="en-IN" sz="5300" dirty="0" smtClean="0">
                <a:solidFill>
                  <a:srgbClr val="FF0000"/>
                </a:solidFill>
              </a:rPr>
            </a:br>
            <a:endParaRPr lang="en-IN" sz="5300" dirty="0">
              <a:solidFill>
                <a:srgbClr val="FF0000"/>
              </a:solidFill>
            </a:endParaRPr>
          </a:p>
        </p:txBody>
      </p:sp>
      <p:sp>
        <p:nvSpPr>
          <p:cNvPr id="3" name="Content Placeholder 2"/>
          <p:cNvSpPr>
            <a:spLocks noGrp="1"/>
          </p:cNvSpPr>
          <p:nvPr>
            <p:ph idx="1"/>
          </p:nvPr>
        </p:nvSpPr>
        <p:spPr>
          <a:xfrm>
            <a:off x="4763" y="1660525"/>
            <a:ext cx="12027580" cy="4906963"/>
          </a:xfrm>
        </p:spPr>
        <p:txBody>
          <a:bodyPr>
            <a:normAutofit/>
          </a:bodyPr>
          <a:lstStyle/>
          <a:p>
            <a:pPr lvl="0"/>
            <a:r>
              <a:rPr lang="en-US" dirty="0" smtClean="0"/>
              <a:t>In order to </a:t>
            </a:r>
            <a:r>
              <a:rPr lang="en-IN" dirty="0" smtClean="0"/>
              <a:t>provide a focused and well directed development of organic agriculture and quality </a:t>
            </a:r>
            <a:r>
              <a:rPr lang="en-IN" dirty="0" smtClean="0"/>
              <a:t>products </a:t>
            </a:r>
            <a:r>
              <a:rPr lang="en-IN" sz="3200" dirty="0" smtClean="0">
                <a:solidFill>
                  <a:srgbClr val="FF0000"/>
                </a:solidFill>
              </a:rPr>
              <a:t>-a </a:t>
            </a:r>
            <a:r>
              <a:rPr lang="en-IN" sz="3200" dirty="0" smtClean="0">
                <a:solidFill>
                  <a:srgbClr val="FF0000"/>
                </a:solidFill>
              </a:rPr>
              <a:t>National Programme for Organic Production (NPOP) </a:t>
            </a:r>
            <a:r>
              <a:rPr lang="en-IN" dirty="0" smtClean="0"/>
              <a:t>has been notified by Govt. of India under the Foreign Trade and Development Act.</a:t>
            </a:r>
          </a:p>
          <a:p>
            <a:pPr lvl="0"/>
            <a:r>
              <a:rPr lang="en-IN" dirty="0" smtClean="0"/>
              <a:t> The NPOP  provides information on </a:t>
            </a:r>
          </a:p>
          <a:p>
            <a:pPr lvl="1"/>
            <a:r>
              <a:rPr lang="en-IN" sz="2800" dirty="0" smtClean="0"/>
              <a:t>standards of organic production,</a:t>
            </a:r>
          </a:p>
          <a:p>
            <a:pPr lvl="1"/>
            <a:r>
              <a:rPr lang="en-IN" sz="2800" dirty="0" smtClean="0"/>
              <a:t> systems criteria and procedure for accreditation of inspecting and certifying bodies,</a:t>
            </a:r>
          </a:p>
          <a:p>
            <a:pPr lvl="1"/>
            <a:r>
              <a:rPr lang="en-IN" sz="2800" dirty="0" smtClean="0"/>
              <a:t> the national organic logo and the regulations governing its use. </a:t>
            </a:r>
          </a:p>
          <a:p>
            <a:r>
              <a:rPr lang="en-IN" dirty="0" smtClean="0"/>
              <a:t>The standards and procedures have been formulated in harmony with international standards and keeping Indian </a:t>
            </a:r>
            <a:r>
              <a:rPr lang="en-IN" dirty="0" smtClean="0"/>
              <a:t>requirements </a:t>
            </a:r>
            <a:r>
              <a:rPr lang="en-IN" dirty="0" smtClean="0"/>
              <a:t>in mind.</a:t>
            </a:r>
          </a:p>
          <a:p>
            <a:endParaRPr lang="en-IN" dirty="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668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40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7961"/>
          </a:xfrm>
        </p:spPr>
        <p:txBody>
          <a:bodyPr>
            <a:normAutofit fontScale="90000"/>
          </a:bodyPr>
          <a:lstStyle/>
          <a:p>
            <a:r>
              <a:rPr lang="en-IN" dirty="0" err="1" smtClean="0"/>
              <a:t>Pr</a:t>
            </a:r>
            <a:r>
              <a:rPr lang="en-IN" dirty="0" smtClean="0"/>
              <a:t/>
            </a:r>
            <a:br>
              <a:rPr lang="en-IN" dirty="0" smtClean="0"/>
            </a:br>
            <a:r>
              <a:rPr lang="en-IN" sz="3100" dirty="0" smtClean="0"/>
              <a:t>3.1.</a:t>
            </a:r>
            <a:r>
              <a:rPr lang="en-US" sz="4000" b="1" dirty="0" smtClean="0">
                <a:solidFill>
                  <a:srgbClr val="FF0000"/>
                </a:solidFill>
              </a:rPr>
              <a:t>Certification processes for organic agriculture in India</a:t>
            </a:r>
            <a:r>
              <a:rPr lang="en-IN" sz="5300" dirty="0" smtClean="0">
                <a:solidFill>
                  <a:srgbClr val="FF0000"/>
                </a:solidFill>
              </a:rPr>
              <a:t/>
            </a:r>
            <a:br>
              <a:rPr lang="en-IN" sz="5300" dirty="0" smtClean="0">
                <a:solidFill>
                  <a:srgbClr val="FF0000"/>
                </a:solidFill>
              </a:rPr>
            </a:br>
            <a:endParaRPr lang="en-IN" sz="5300" dirty="0">
              <a:solidFill>
                <a:srgbClr val="FF0000"/>
              </a:solidFill>
            </a:endParaRPr>
          </a:p>
        </p:txBody>
      </p:sp>
      <p:sp>
        <p:nvSpPr>
          <p:cNvPr id="3" name="Content Placeholder 2"/>
          <p:cNvSpPr>
            <a:spLocks noGrp="1"/>
          </p:cNvSpPr>
          <p:nvPr>
            <p:ph idx="1"/>
          </p:nvPr>
        </p:nvSpPr>
        <p:spPr>
          <a:xfrm>
            <a:off x="145143" y="1300164"/>
            <a:ext cx="11872686" cy="5445020"/>
          </a:xfrm>
        </p:spPr>
        <p:txBody>
          <a:bodyPr>
            <a:normAutofit fontScale="92500" lnSpcReduction="20000"/>
          </a:bodyPr>
          <a:lstStyle/>
          <a:p>
            <a:r>
              <a:rPr lang="en-US" dirty="0" smtClean="0"/>
              <a:t>The </a:t>
            </a:r>
            <a:r>
              <a:rPr lang="en-US" dirty="0" smtClean="0"/>
              <a:t>Indian NPOP standards for production and accreditation system have been recognized by </a:t>
            </a:r>
            <a:r>
              <a:rPr lang="en-US" sz="3300" dirty="0" smtClean="0">
                <a:solidFill>
                  <a:srgbClr val="FF0000"/>
                </a:solidFill>
              </a:rPr>
              <a:t>European Commission and Switzerland as equivalent to their country standards. </a:t>
            </a:r>
          </a:p>
          <a:p>
            <a:r>
              <a:rPr lang="en-US" sz="3000" dirty="0" smtClean="0">
                <a:solidFill>
                  <a:srgbClr val="FF0000"/>
                </a:solidFill>
              </a:rPr>
              <a:t>USDA has recognized NPOP </a:t>
            </a:r>
            <a:r>
              <a:rPr lang="en-US" dirty="0" smtClean="0"/>
              <a:t>conformity assessment procedures of accreditation as equivalent to that of US.</a:t>
            </a:r>
          </a:p>
          <a:p>
            <a:r>
              <a:rPr lang="en-US" dirty="0" smtClean="0"/>
              <a:t> With these recognitions, Indian organic products duly certified by the accredited certification bodies of India are accepted by the importing countries.</a:t>
            </a:r>
            <a:endParaRPr lang="en-IN" dirty="0" smtClean="0"/>
          </a:p>
          <a:p>
            <a:pPr lvl="0"/>
            <a:r>
              <a:rPr lang="en-US" dirty="0" smtClean="0"/>
              <a:t>In </a:t>
            </a:r>
            <a:r>
              <a:rPr lang="en-US" dirty="0"/>
              <a:t>India, Agricultural and Processed Food Products Export Development Authority (www.apeda.gov.in) is the nodal agency for regulating the certification of organic products as per National Standards for Organic Production. </a:t>
            </a:r>
            <a:endParaRPr lang="en-US" dirty="0" smtClean="0"/>
          </a:p>
          <a:p>
            <a:pPr lvl="0"/>
            <a:r>
              <a:rPr lang="en-US" dirty="0" smtClean="0"/>
              <a:t>Based </a:t>
            </a:r>
            <a:r>
              <a:rPr lang="en-US" dirty="0"/>
              <a:t>on NPOP standards, certification agencies </a:t>
            </a:r>
            <a:r>
              <a:rPr lang="en-US" dirty="0" smtClean="0"/>
              <a:t> </a:t>
            </a:r>
            <a:r>
              <a:rPr lang="en-US" dirty="0"/>
              <a:t>inspect and certify organic farms and organic food products. </a:t>
            </a:r>
            <a:endParaRPr lang="en-US" dirty="0" smtClean="0"/>
          </a:p>
          <a:p>
            <a:pPr lvl="0"/>
            <a:r>
              <a:rPr lang="en-US" dirty="0" smtClean="0"/>
              <a:t>The </a:t>
            </a:r>
            <a:r>
              <a:rPr lang="en-US" dirty="0"/>
              <a:t>performance of the certification agencies is  closely  monitored to ensures that the  certified organic products are genuine and that consumers get the best worth of it. </a:t>
            </a:r>
            <a:endParaRPr lang="en-IN" dirty="0"/>
          </a:p>
          <a:p>
            <a:endParaRPr lang="en-IN" dirty="0"/>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668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9971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629"/>
            <a:ext cx="11208657" cy="1016001"/>
          </a:xfrm>
        </p:spPr>
        <p:txBody>
          <a:bodyPr>
            <a:normAutofit fontScale="90000"/>
          </a:bodyPr>
          <a:lstStyle/>
          <a:p>
            <a:r>
              <a:rPr lang="en-IN" dirty="0" smtClean="0"/>
              <a:t>P</a:t>
            </a:r>
            <a:br>
              <a:rPr lang="en-IN" dirty="0" smtClean="0"/>
            </a:br>
            <a:r>
              <a:rPr lang="en-IN" dirty="0" smtClean="0"/>
              <a:t>     </a:t>
            </a:r>
            <a:r>
              <a:rPr lang="en-IN" dirty="0" smtClean="0"/>
              <a:t>   </a:t>
            </a:r>
            <a:r>
              <a:rPr lang="en-US" b="1" dirty="0" smtClean="0">
                <a:solidFill>
                  <a:srgbClr val="FF0000"/>
                </a:solidFill>
              </a:rPr>
              <a:t>Current status of organic </a:t>
            </a:r>
            <a:r>
              <a:rPr lang="en-US" b="1" dirty="0" smtClean="0">
                <a:solidFill>
                  <a:srgbClr val="FF0000"/>
                </a:solidFill>
              </a:rPr>
              <a:t>agriculture in India  </a:t>
            </a:r>
            <a:endParaRPr lang="en-IN" dirty="0">
              <a:solidFill>
                <a:srgbClr val="FF0000"/>
              </a:solidFill>
            </a:endParaRPr>
          </a:p>
        </p:txBody>
      </p:sp>
      <p:sp>
        <p:nvSpPr>
          <p:cNvPr id="3" name="Content Placeholder 2"/>
          <p:cNvSpPr>
            <a:spLocks noGrp="1"/>
          </p:cNvSpPr>
          <p:nvPr>
            <p:ph idx="1"/>
          </p:nvPr>
        </p:nvSpPr>
        <p:spPr>
          <a:xfrm>
            <a:off x="87086" y="1300162"/>
            <a:ext cx="11959771" cy="5557837"/>
          </a:xfrm>
        </p:spPr>
        <p:txBody>
          <a:bodyPr>
            <a:noAutofit/>
          </a:bodyPr>
          <a:lstStyle/>
          <a:p>
            <a:pPr lvl="0"/>
            <a:r>
              <a:rPr lang="en-US" dirty="0"/>
              <a:t>Currently, India ranks 10th among the top ten countries in terms of cultivable land under organic certification. </a:t>
            </a:r>
            <a:endParaRPr lang="en-US" dirty="0" smtClean="0"/>
          </a:p>
          <a:p>
            <a:pPr lvl="0"/>
            <a:r>
              <a:rPr lang="en-US" dirty="0" smtClean="0"/>
              <a:t>The </a:t>
            </a:r>
            <a:r>
              <a:rPr lang="en-US" dirty="0"/>
              <a:t>total area under organic certification in 2012-13 was 5.21 million hectare comprising 0.50 million hectare of cultivable area and the rest  4.71 million hectare  of forest and wild area for collection of minor forest produces.  </a:t>
            </a:r>
            <a:endParaRPr lang="en-US" dirty="0" smtClean="0"/>
          </a:p>
          <a:p>
            <a:pPr lvl="0"/>
            <a:r>
              <a:rPr lang="en-US" dirty="0" smtClean="0"/>
              <a:t> </a:t>
            </a:r>
            <a:r>
              <a:rPr lang="en-US" dirty="0"/>
              <a:t>Around  1.34 million MT of certified organic products were produced during 2012-13  which included all varieties of food products namely Sugarcane, Cotton, Basmati rice, Pulses, Tea, Spices, Coffee, Oil Seeds, Fruits and their value added products. </a:t>
            </a:r>
            <a:endParaRPr lang="en-IN" dirty="0"/>
          </a:p>
          <a:p>
            <a:pPr lvl="0"/>
            <a:r>
              <a:rPr lang="en-US" dirty="0"/>
              <a:t>India exported 135 products during 2012-13 </a:t>
            </a:r>
            <a:r>
              <a:rPr lang="en-US" dirty="0" smtClean="0"/>
              <a:t> valued    </a:t>
            </a:r>
            <a:r>
              <a:rPr lang="en-US" dirty="0"/>
              <a:t>around 374 million US $  to EU, US, Switzerland, Canada, South East Asian countries and South Africa. </a:t>
            </a:r>
            <a:endParaRPr lang="en-US" dirty="0" smtClean="0"/>
          </a:p>
          <a:p>
            <a:pPr lvl="0"/>
            <a:r>
              <a:rPr lang="en-US" sz="3200" dirty="0" smtClean="0">
                <a:solidFill>
                  <a:srgbClr val="FF0000"/>
                </a:solidFill>
              </a:rPr>
              <a:t>Organic </a:t>
            </a:r>
            <a:r>
              <a:rPr lang="en-US" sz="3200" dirty="0">
                <a:solidFill>
                  <a:srgbClr val="FF0000"/>
                </a:solidFill>
              </a:rPr>
              <a:t>Tea constituted 2% of the total organic products exported in 2012-13.</a:t>
            </a:r>
            <a:endParaRPr lang="en-IN" sz="3200" dirty="0">
              <a:solidFill>
                <a:srgbClr val="FF0000"/>
              </a:solidFill>
            </a:endParaRPr>
          </a:p>
          <a:p>
            <a:endParaRPr lang="en-IN" dirty="0"/>
          </a:p>
        </p:txBody>
      </p:sp>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668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225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1143</Words>
  <Application>Microsoft Office PowerPoint</Application>
  <PresentationFormat>Widescreen</PresentationFormat>
  <Paragraphs>160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Report of the Working Group on Organic Tea</vt:lpstr>
      <vt:lpstr>Tasks assigned to the Working Group</vt:lpstr>
      <vt:lpstr>PowerPoint Presentation</vt:lpstr>
      <vt:lpstr>  Recommendations of the Working Group  </vt:lpstr>
      <vt:lpstr> Recommendations of the Working Group 2.Technical requirements </vt:lpstr>
      <vt:lpstr>   Recommendations of the Working Group 3.Certification processes for tea production  </vt:lpstr>
      <vt:lpstr>Pr 3.1Certification processes for organic agriculture in India </vt:lpstr>
      <vt:lpstr>Pr 3.1.Certification processes for organic agriculture in India </vt:lpstr>
      <vt:lpstr>P         Current status of organic agriculture in India  </vt:lpstr>
      <vt:lpstr>Recommendations of the Working Group 4.Collect and share info on production, package of practice, R&amp;D</vt:lpstr>
      <vt:lpstr>Experience in India</vt:lpstr>
      <vt:lpstr> Declining Yield trend  observed in organic gardens before and after conversion : Yield kg made tea per hectare </vt:lpstr>
      <vt:lpstr> ORGANIC Vs NON ORGANIC TEA –   Cost per ha and  kg of  tea in South India   In INR </vt:lpstr>
      <vt:lpstr>Recommendations of the Working Group 5&amp;6 Consider organic tea as low energy input for financial gain through carbon trading and join the organic movement for sustainability</vt:lpstr>
      <vt:lpstr>Way forward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Working Group on Organic Tea</dc:title>
  <dc:creator>G BORIAH</dc:creator>
  <cp:lastModifiedBy>G BORIAH</cp:lastModifiedBy>
  <cp:revision>29</cp:revision>
  <dcterms:created xsi:type="dcterms:W3CDTF">2014-05-06T08:52:54Z</dcterms:created>
  <dcterms:modified xsi:type="dcterms:W3CDTF">2014-11-06T03:21:25Z</dcterms:modified>
</cp:coreProperties>
</file>