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4"/>
  </p:sldMasterIdLst>
  <p:notesMasterIdLst>
    <p:notesMasterId r:id="rId27"/>
  </p:notesMasterIdLst>
  <p:handoutMasterIdLst>
    <p:handoutMasterId r:id="rId28"/>
  </p:handoutMasterIdLst>
  <p:sldIdLst>
    <p:sldId id="332" r:id="rId5"/>
    <p:sldId id="337" r:id="rId6"/>
    <p:sldId id="355" r:id="rId7"/>
    <p:sldId id="339" r:id="rId8"/>
    <p:sldId id="367" r:id="rId9"/>
    <p:sldId id="368" r:id="rId10"/>
    <p:sldId id="371" r:id="rId11"/>
    <p:sldId id="372" r:id="rId12"/>
    <p:sldId id="376" r:id="rId13"/>
    <p:sldId id="370" r:id="rId14"/>
    <p:sldId id="366" r:id="rId15"/>
    <p:sldId id="402" r:id="rId16"/>
    <p:sldId id="317" r:id="rId17"/>
    <p:sldId id="316" r:id="rId18"/>
    <p:sldId id="318" r:id="rId19"/>
    <p:sldId id="385" r:id="rId20"/>
    <p:sldId id="386" r:id="rId21"/>
    <p:sldId id="387" r:id="rId22"/>
    <p:sldId id="398" r:id="rId23"/>
    <p:sldId id="399" r:id="rId24"/>
    <p:sldId id="378" r:id="rId25"/>
    <p:sldId id="401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B3"/>
    <a:srgbClr val="0095DA"/>
    <a:srgbClr val="061456"/>
    <a:srgbClr val="00AB4E"/>
    <a:srgbClr val="D4C528"/>
    <a:srgbClr val="B3A3BF"/>
    <a:srgbClr val="4B345C"/>
    <a:srgbClr val="6C6D3E"/>
    <a:srgbClr val="9D9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8" autoAdjust="0"/>
    <p:restoredTop sz="98723" autoAdjust="0"/>
  </p:normalViewPr>
  <p:slideViewPr>
    <p:cSldViewPr snapToGrid="0">
      <p:cViewPr>
        <p:scale>
          <a:sx n="50" d="100"/>
          <a:sy n="50" d="100"/>
        </p:scale>
        <p:origin x="-978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7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-1404" y="-114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990E243-252B-4614-97DE-509126EA73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269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632FBE4-252F-4E7A-8925-8C97C91FAE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022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290C8-BB29-4E66-92C9-9721E910CFC8}" type="slidenum">
              <a:rPr lang="en-GB" smtClean="0"/>
              <a:pPr>
                <a:defRPr/>
              </a:pPr>
              <a:t>2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E02E31-CCA9-4826-AB05-67000EE97B7A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CE04C-60D8-4B91-B828-FDCF88A203F2}" type="slidenum">
              <a:rPr lang="en-GB" smtClean="0">
                <a:latin typeface="Arial" pitchFamily="34" charset="0"/>
              </a:rPr>
              <a:pPr/>
              <a:t>9</a:t>
            </a:fld>
            <a:endParaRPr lang="en-GB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2057" y="4208923"/>
            <a:ext cx="6669314" cy="1041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900" b="0" dirty="0" smtClean="0">
                <a:solidFill>
                  <a:schemeClr val="tx1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</a:pPr>
            <a:r>
              <a:rPr lang="en-US" sz="1400" b="0" dirty="0" smtClean="0">
                <a:solidFill>
                  <a:schemeClr val="tx1"/>
                </a:solidFill>
              </a:rPr>
              <a:t>Kathmandu, Nepal</a:t>
            </a:r>
            <a:endParaRPr lang="en-GB" sz="1400" b="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5636" y="4203865"/>
            <a:ext cx="613954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810" r:id="rId2"/>
    <p:sldLayoutId id="2147483778" r:id="rId3"/>
    <p:sldLayoutId id="2147483813" r:id="rId4"/>
    <p:sldLayoutId id="2147483812" r:id="rId5"/>
    <p:sldLayoutId id="2147483811" r:id="rId6"/>
    <p:sldLayoutId id="2147483814" r:id="rId7"/>
    <p:sldLayoutId id="2147483815" r:id="rId8"/>
    <p:sldLayoutId id="2147483780" r:id="rId9"/>
    <p:sldLayoutId id="2147483816" r:id="rId10"/>
    <p:sldLayoutId id="2147483817" r:id="rId11"/>
    <p:sldLayoutId id="2147483818" r:id="rId12"/>
    <p:sldLayoutId id="2147483819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cop18.qa/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6446521" cy="3459480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4000" b="1" dirty="0" smtClean="0"/>
              <a:t>Climate Change Stories from the HKH  Region: `Even the Himalayas Have Stopped Smiling</a:t>
            </a:r>
            <a:r>
              <a:rPr lang="en-US" sz="4000" b="1" dirty="0" smtClean="0"/>
              <a:t>’* </a:t>
            </a:r>
            <a:r>
              <a:rPr lang="en-US" sz="2000" b="1" dirty="0" smtClean="0">
                <a:solidFill>
                  <a:srgbClr val="FF0000"/>
                </a:solidFill>
              </a:rPr>
              <a:t>(courtesy, OXFAM)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3611880"/>
            <a:ext cx="5969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 Madhav Karki, Deputy Director General</a:t>
            </a:r>
          </a:p>
        </p:txBody>
      </p:sp>
      <p:pic>
        <p:nvPicPr>
          <p:cNvPr id="5" name="Picture 4" descr="http://chimalaya.org/wp-content/uploads/2012/11/CMP18-Doha.jp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760" y="4617720"/>
            <a:ext cx="2301240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Response: global awareness raising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madhav\Pictures\nepalcabevestbc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20"/>
            <a:ext cx="9143999" cy="5288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49456" cy="14538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Action: national disaster risk reduction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madhav\Pictures\web_238616_301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20"/>
            <a:ext cx="9144000" cy="5288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08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Filling the data gap enhancing information and knowledge sharing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143000"/>
            <a:ext cx="9144000" cy="5715000"/>
            <a:chOff x="804041" y="2025869"/>
            <a:chExt cx="9144000" cy="5715000"/>
          </a:xfrm>
        </p:grpSpPr>
        <p:pic>
          <p:nvPicPr>
            <p:cNvPr id="2460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6666"/>
            <a:stretch>
              <a:fillRect/>
            </a:stretch>
          </p:blipFill>
          <p:spPr bwMode="auto">
            <a:xfrm>
              <a:off x="804041" y="2025869"/>
              <a:ext cx="91440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9" name="TextBox 4"/>
            <p:cNvSpPr txBox="1">
              <a:spLocks noChangeArrowheads="1"/>
            </p:cNvSpPr>
            <p:nvPr/>
          </p:nvSpPr>
          <p:spPr bwMode="auto">
            <a:xfrm>
              <a:off x="5123793" y="2774732"/>
              <a:ext cx="337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Published by ICIMOD 2001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3550" y="6642100"/>
            <a:ext cx="1316038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Pradeep Mool, ICIMOD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1085850"/>
            <a:ext cx="9144000" cy="5991225"/>
            <a:chOff x="5108448" y="1110615"/>
            <a:chExt cx="9144000" cy="5991225"/>
          </a:xfrm>
        </p:grpSpPr>
        <p:pic>
          <p:nvPicPr>
            <p:cNvPr id="24606" name="Content Placeholder 3" descr="Nepal_Glacier_(Dem)Layout1.jpg"/>
            <p:cNvPicPr>
              <a:picLocks noChangeAspect="1"/>
            </p:cNvPicPr>
            <p:nvPr/>
          </p:nvPicPr>
          <p:blipFill>
            <a:blip r:embed="rId3" cstate="print"/>
            <a:srcRect t="2560" b="4872"/>
            <a:stretch>
              <a:fillRect/>
            </a:stretch>
          </p:blipFill>
          <p:spPr bwMode="auto">
            <a:xfrm>
              <a:off x="5108448" y="1110615"/>
              <a:ext cx="9144000" cy="599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559548" y="6400165"/>
              <a:ext cx="2144713" cy="2936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aphicFrame>
        <p:nvGraphicFramePr>
          <p:cNvPr id="11" name="Content Placeholder 8"/>
          <p:cNvGraphicFramePr>
            <a:graphicFrameLocks noGrp="1"/>
          </p:cNvGraphicFramePr>
          <p:nvPr>
            <p:ph sz="half" idx="4294967295"/>
          </p:nvPr>
        </p:nvGraphicFramePr>
        <p:xfrm>
          <a:off x="2400300" y="4392613"/>
          <a:ext cx="3550693" cy="211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118"/>
                <a:gridCol w="840904"/>
                <a:gridCol w="1474671"/>
              </a:tblGrid>
              <a:tr h="41591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2001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2010 (unpublished)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  <a:tr h="4159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Number of</a:t>
                      </a:r>
                    </a:p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glaciers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3252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3810 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  <a:tr h="4159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Area of glaciers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5324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4242 </a:t>
                      </a:r>
                      <a:r>
                        <a:rPr lang="en-US" sz="1200" b="0" kern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n-US" sz="1200" b="0" kern="0" baseline="3000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  <a:tr h="74640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Major Source of information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Maps</a:t>
                      </a:r>
                    </a:p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≤1980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Landsat</a:t>
                      </a:r>
                      <a:r>
                        <a:rPr lang="en-US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TM/ETM+ Images of ≥2005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12280" cy="187452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Story No. 1: Local communities are coping; lack knowledge for building long-term adaptive capacity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1" descr="P4145899.JPG"/>
          <p:cNvPicPr>
            <a:picLocks noChangeAspect="1" noChangeArrowheads="1"/>
          </p:cNvPicPr>
          <p:nvPr/>
        </p:nvPicPr>
        <p:blipFill>
          <a:blip r:embed="rId2" cstate="print"/>
          <a:srcRect t="9961"/>
          <a:stretch>
            <a:fillRect/>
          </a:stretch>
        </p:blipFill>
        <p:spPr bwMode="auto">
          <a:xfrm>
            <a:off x="0" y="1550670"/>
            <a:ext cx="3787749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280" y="1554480"/>
            <a:ext cx="5379720" cy="492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96100" cy="1584960"/>
          </a:xfrm>
        </p:spPr>
        <p:txBody>
          <a:bodyPr>
            <a:no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Story No 2: People do not understand the causes of increased floods, droughts and crop failures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Cope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61306"/>
            <a:ext cx="5943600" cy="463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epak Poudel, Kis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920" y="1554480"/>
            <a:ext cx="4069080" cy="463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84864" cy="1543050"/>
          </a:xfrm>
        </p:spPr>
        <p:txBody>
          <a:bodyPr>
            <a:noAutofit/>
          </a:bodyPr>
          <a:lstStyle/>
          <a:p>
            <a:pPr lvl="0"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Story  no. 3: People are looking for solutions  </a:t>
            </a:r>
          </a:p>
        </p:txBody>
      </p:sp>
      <p:pic>
        <p:nvPicPr>
          <p:cNvPr id="34818" name="Picture 2" descr="D:\SIDA\Adaptation workshop aug 2010\aug writeshop\part 2\final synthesis chapter\migration\Photo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820"/>
          <a:stretch>
            <a:fillRect/>
          </a:stretch>
        </p:blipFill>
        <p:spPr bwMode="auto">
          <a:xfrm>
            <a:off x="0" y="1577340"/>
            <a:ext cx="4111497" cy="47244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561" y="1584960"/>
            <a:ext cx="5044439" cy="46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49456" cy="145389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Story no. 4: Pilot projects showing good promises (e.g., REDD+)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1" descr="D:\Eak\ICIMOD Doc\Photo\Photo-REDD Project\Photo-ANSAB\ANSAB_REDD_Cluster level training_Gorkha\P1020236.JPG"/>
          <p:cNvPicPr>
            <a:picLocks noChangeAspect="1" noChangeArrowheads="1"/>
          </p:cNvPicPr>
          <p:nvPr/>
        </p:nvPicPr>
        <p:blipFill>
          <a:blip r:embed="rId2" cstate="print"/>
          <a:srcRect t="4848"/>
          <a:stretch>
            <a:fillRect/>
          </a:stretch>
        </p:blipFill>
        <p:spPr bwMode="auto">
          <a:xfrm>
            <a:off x="0" y="1537970"/>
            <a:ext cx="31400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Eak\ICIMOD Doc\Dangi Sir\Forest carbon measuring - Dolak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785" y="1600200"/>
            <a:ext cx="38131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Eak\ICIMOD Doc\Photo\Norad Mission Dolakha Trip 18-19 Feb 2012\IMG_2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8" y="3855720"/>
            <a:ext cx="3506152" cy="300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760" y="3810000"/>
            <a:ext cx="390144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53250" cy="1600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No. 5: Improving livelihoods through value chain and watershed management builds resilience </a:t>
            </a: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20" y="2331721"/>
            <a:ext cx="3724275" cy="391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50217" cy="39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2301240"/>
            <a:ext cx="1779588" cy="40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98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48475" cy="158496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No. 6:  Improved watershed management can generate multiple benefits from ecosystem services </a:t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baseline="30000" dirty="0">
              <a:solidFill>
                <a:srgbClr val="FFFF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89560" y="3766184"/>
            <a:ext cx="5153025" cy="2847976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20040" y="1524000"/>
            <a:ext cx="4989195" cy="2331719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/>
          </a:p>
        </p:txBody>
      </p:sp>
      <p:pic>
        <p:nvPicPr>
          <p:cNvPr id="10" name="Picture 9" descr="DSC02073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273040" y="1584960"/>
            <a:ext cx="3627120" cy="2468880"/>
          </a:xfrm>
          <a:prstGeom prst="rect">
            <a:avLst/>
          </a:prstGeom>
        </p:spPr>
      </p:pic>
      <p:pic>
        <p:nvPicPr>
          <p:cNvPr id="11" name="Picture 10" descr="Coral Constrcution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5349240" y="4023360"/>
            <a:ext cx="3535680" cy="25755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67285"/>
            <a:ext cx="6584864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No. 8: Engaging media and the public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" name="Picture 2" descr="F:\pics\2011\South Asia Media Workshop on Adaptation to Climate Change\IMG_3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468" y="2560321"/>
            <a:ext cx="3366532" cy="29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pics\2011\South Asia Media Workshop on Adaptation to Climate Change\IMG_3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6672"/>
            <a:ext cx="5928360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592836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374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ubtitle 2"/>
          <p:cNvSpPr>
            <a:spLocks noGrp="1"/>
          </p:cNvSpPr>
          <p:nvPr>
            <p:ph idx="1"/>
          </p:nvPr>
        </p:nvSpPr>
        <p:spPr>
          <a:xfrm>
            <a:off x="215900" y="938213"/>
            <a:ext cx="8531860" cy="1972627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3000" dirty="0" smtClean="0"/>
              <a:t>Changing Greater Himalayas</a:t>
            </a:r>
          </a:p>
          <a:p>
            <a:pPr eaLnBrk="1" hangingPunct="1"/>
            <a:r>
              <a:rPr lang="en-US" sz="3000" dirty="0" smtClean="0"/>
              <a:t>Major Climate Change Impacts </a:t>
            </a:r>
          </a:p>
          <a:p>
            <a:pPr eaLnBrk="1" hangingPunct="1"/>
            <a:r>
              <a:rPr lang="en-US" sz="3000" dirty="0" smtClean="0"/>
              <a:t>Community Responses –  from local to global adaptation </a:t>
            </a:r>
          </a:p>
          <a:p>
            <a:pPr eaLnBrk="1" hangingPunct="1"/>
            <a:r>
              <a:rPr lang="en-US" sz="3000" dirty="0" smtClean="0"/>
              <a:t>Key story messages </a:t>
            </a:r>
          </a:p>
          <a:p>
            <a:pPr eaLnBrk="1" hangingPunct="1"/>
            <a:endParaRPr lang="en-US" sz="2400" dirty="0" smtClean="0"/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263525" y="212725"/>
            <a:ext cx="6584950" cy="6477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00"/>
                </a:solidFill>
              </a:rPr>
              <a:t>Storyline</a:t>
            </a:r>
          </a:p>
        </p:txBody>
      </p:sp>
      <p:pic>
        <p:nvPicPr>
          <p:cNvPr id="5" name="Picture 4" descr="Rolwaling Valley by Nabin Bar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9144000" cy="3962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4408" cy="153923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No. 9: Engaging youth </a:t>
            </a:r>
            <a:r>
              <a:rPr lang="en-US" sz="3200" dirty="0">
                <a:solidFill>
                  <a:srgbClr val="FFFF00"/>
                </a:solidFill>
              </a:rPr>
              <a:t>and </a:t>
            </a:r>
            <a:r>
              <a:rPr lang="en-US" sz="3200" dirty="0" smtClean="0">
                <a:solidFill>
                  <a:srgbClr val="FFFF00"/>
                </a:solidFill>
              </a:rPr>
              <a:t>children preparing future generation to adapt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7" name="Picture 2" descr="F:\work\photos\Asia-Pacific Youth Forum 2011\APYF2011 Day 3\IMG_1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4480"/>
            <a:ext cx="4434840" cy="36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work\photos\kakhara submission\Painting Contest_Photos_For_ICIMOD\DSC05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3692" y="3314319"/>
            <a:ext cx="4750308" cy="35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713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 Key learning from the  stories from the HKH region	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7360"/>
            <a:ext cx="9144000" cy="512064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People are desperately waiting to know why the changes are happening?</a:t>
            </a:r>
          </a:p>
          <a:p>
            <a:r>
              <a:rPr lang="en-GB" sz="3000" dirty="0" smtClean="0"/>
              <a:t>Shortage of  water, food, and increased disaster are the major concerns </a:t>
            </a:r>
          </a:p>
          <a:p>
            <a:r>
              <a:rPr lang="en-US" sz="3000" dirty="0" smtClean="0"/>
              <a:t>General unawareness about the govt. and donor programs and initiatives</a:t>
            </a:r>
          </a:p>
          <a:p>
            <a:r>
              <a:rPr lang="en-US" sz="3000" dirty="0" smtClean="0"/>
              <a:t>Effective  communication and dissemination  between researchers and community is lacking </a:t>
            </a:r>
          </a:p>
          <a:p>
            <a:r>
              <a:rPr lang="en-US" sz="3000" dirty="0" smtClean="0"/>
              <a:t>Livelihood diversification and early warning  for better preparation is the preferred option   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ependra.ICIMOD\Desktop\Deependra\Sarpang-Bhuta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62517"/>
            <a:ext cx="9144000" cy="58714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23444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Greater  Himalayan Region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2" descr="E:\WorkingDocs\newSite\HKH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5360"/>
            <a:ext cx="9143999" cy="58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72275" cy="1323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Major Challenges</a:t>
            </a:r>
            <a:endParaRPr lang="en-US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584960"/>
            <a:ext cx="6385560" cy="527304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Himalayas are warming faster than any other parts of the globe (1.5 0 C in last 25 yrs.);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Increased extreme events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Changing habitats of plants and animals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Outmigration and feminization of agriculture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</a:rPr>
              <a:t>Acceleration of glacier and snow melt</a:t>
            </a:r>
          </a:p>
          <a:p>
            <a:pPr>
              <a:defRPr/>
            </a:pPr>
            <a:endParaRPr lang="en-US" sz="2400" dirty="0" smtClean="0">
              <a:solidFill>
                <a:schemeClr val="tx1">
                  <a:lumMod val="9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1205" name="Picture 4" descr="FlashFloo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560" y="3291840"/>
            <a:ext cx="2758440" cy="175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DSC_018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27432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madhav\Pictures\NepalglacierPicture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320" y="5013960"/>
            <a:ext cx="2773680" cy="1844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49456" cy="16459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Threatened community living at the edge  – 2010, Pakistan floods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madhav\Pictures\sindh_land_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20"/>
            <a:ext cx="9144000" cy="5288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49456" cy="145389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Devastated urban landscape - Indus Floods in Pakistan, 2010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madhav\Pictures\Pakistanfld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0680"/>
            <a:ext cx="9143999" cy="5227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Flash Flood in Pokhara, Nepal, 2012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madhav\Pictures\may_05_2012_Seti_River_b-1133-625-725-100-wm-center_bottom-100-copyrightp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Flood in Brahmaputra, Assam, India, 2012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s\madhav\Pictures\New folder\Kurigr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720"/>
            <a:ext cx="9144000" cy="5288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0" y="377459"/>
            <a:ext cx="6787662" cy="118171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Impacts on Food Security:</a:t>
            </a:r>
          </a:p>
        </p:txBody>
      </p:sp>
      <p:sp>
        <p:nvSpPr>
          <p:cNvPr id="76833" name="TextBox 5"/>
          <p:cNvSpPr txBox="1">
            <a:spLocks noChangeArrowheads="1"/>
          </p:cNvSpPr>
          <p:nvPr/>
        </p:nvSpPr>
        <p:spPr bwMode="auto">
          <a:xfrm>
            <a:off x="404813" y="6334125"/>
            <a:ext cx="3316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 dirty="0">
                <a:solidFill>
                  <a:srgbClr val="FF0000"/>
                </a:solidFill>
              </a:rPr>
              <a:t>Source: IFPRI, 2007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" y="1554480"/>
            <a:ext cx="371856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Expected impact on cereal production in South Asia is a decline of between 18.2 to 22.1% as compared to a global figure of 0.6 to 0.9 %   </a:t>
            </a:r>
          </a:p>
          <a:p>
            <a:endParaRPr lang="en-US" dirty="0"/>
          </a:p>
        </p:txBody>
      </p:sp>
      <p:pic>
        <p:nvPicPr>
          <p:cNvPr id="5" name="Picture 4" descr="Apple tree Suk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24000"/>
            <a:ext cx="5410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61456"/>
        </a:solidFill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square" rtlCol="0">
        <a:spAutoFit/>
      </a:bodyPr>
      <a:lstStyle>
        <a:defPPr>
          <a:defRPr sz="4800" b="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Category xmlns="d4aa5866-b6d4-40e7-9991-1ae9d2458883">2</Categor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8225C6AFEB90409A0840CED33821E3" ma:contentTypeVersion="2" ma:contentTypeDescription="Create a new document." ma:contentTypeScope="" ma:versionID="77afce168726df07eeac8f161cf74c2c">
  <xsd:schema xmlns:xsd="http://www.w3.org/2001/XMLSchema" xmlns:p="http://schemas.microsoft.com/office/2006/metadata/properties" xmlns:ns2="d4aa5866-b6d4-40e7-9991-1ae9d2458883" targetNamespace="http://schemas.microsoft.com/office/2006/metadata/properties" ma:root="true" ma:fieldsID="b8a72fe7e372e62c677e03b74627b969" ns2:_="">
    <xsd:import namespace="d4aa5866-b6d4-40e7-9991-1ae9d2458883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d4aa5866-b6d4-40e7-9991-1ae9d2458883" elementFormDefault="qualified">
    <xsd:import namespace="http://schemas.microsoft.com/office/2006/documentManagement/types"/>
    <xsd:element name="Category" ma:index="8" nillable="true" ma:displayName="Category" ma:list="{ddc61bd5-cc28-41a6-b3e5-a67dff1ab260}" ma:internalName="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4DA7C1-F65D-406C-9479-CF802EB1B0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F387B7-C94E-4B87-A533-C6DF440BCFAB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d4aa5866-b6d4-40e7-9991-1ae9d24588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A8007BC-7523-4EFA-8FF7-0EB8A2F3B3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aa5866-b6d4-40e7-9991-1ae9d245888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4163</TotalTime>
  <Words>386</Words>
  <Application>Microsoft Office PowerPoint</Application>
  <PresentationFormat>On-screen Show (4:3)</PresentationFormat>
  <Paragraphs>56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ICIMOD First</vt:lpstr>
      <vt:lpstr> Climate Change Stories from the HKH  Region: `Even the Himalayas Have Stopped Smiling’* (courtesy, OXFAM)</vt:lpstr>
      <vt:lpstr>Storyline</vt:lpstr>
      <vt:lpstr>Greater  Himalayan Region</vt:lpstr>
      <vt:lpstr>Major Challenges</vt:lpstr>
      <vt:lpstr>Threatened community living at the edge  – 2010, Pakistan floods</vt:lpstr>
      <vt:lpstr>Devastated urban landscape - Indus Floods in Pakistan, 2010</vt:lpstr>
      <vt:lpstr>Flash Flood in Pokhara, Nepal, 2012</vt:lpstr>
      <vt:lpstr>Flood in Brahmaputra, Assam, India, 2012</vt:lpstr>
      <vt:lpstr>Impacts on Food Security:</vt:lpstr>
      <vt:lpstr>Response: global awareness raising </vt:lpstr>
      <vt:lpstr>Action: national disaster risk reduction</vt:lpstr>
      <vt:lpstr>Filling the data gap enhancing information and knowledge sharing </vt:lpstr>
      <vt:lpstr>Story No. 1: Local communities are coping; lack knowledge for building long-term adaptive capacity  </vt:lpstr>
      <vt:lpstr>Story No 2: People do not understand the causes of increased floods, droughts and crop failures</vt:lpstr>
      <vt:lpstr>Story  no. 3: People are looking for solutions  </vt:lpstr>
      <vt:lpstr>Story no. 4: Pilot projects showing good promises (e.g., REDD+)</vt:lpstr>
      <vt:lpstr>No. 5: Improving livelihoods through value chain and watershed management builds resilience  </vt:lpstr>
      <vt:lpstr>No. 6:  Improved watershed management can generate multiple benefits from ecosystem services  </vt:lpstr>
      <vt:lpstr>No. 8: Engaging media and the public</vt:lpstr>
      <vt:lpstr>No. 9: Engaging youth and children preparing future generation to adapt</vt:lpstr>
      <vt:lpstr> Key learning from the  stories from the HKH region </vt:lpstr>
      <vt:lpstr>PowerPoint Presentation</vt:lpstr>
    </vt:vector>
  </TitlesOfParts>
  <Company>ICIMOD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ICIMOD</dc:title>
  <dc:creator>Deependra TAndukar</dc:creator>
  <cp:lastModifiedBy>INTERCONTINENTAL</cp:lastModifiedBy>
  <cp:revision>537</cp:revision>
  <dcterms:created xsi:type="dcterms:W3CDTF">2007-11-08T10:18:12Z</dcterms:created>
  <dcterms:modified xsi:type="dcterms:W3CDTF">2012-12-03T10:55:14Z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0x010100AE8225C6AFEB90409A0840CED33821E3</vt:lpwstr>
  </property>
</Properties>
</file>