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67" r:id="rId6"/>
    <p:sldId id="260" r:id="rId7"/>
    <p:sldId id="261" r:id="rId8"/>
    <p:sldId id="266" r:id="rId9"/>
    <p:sldId id="269" r:id="rId10"/>
    <p:sldId id="263" r:id="rId11"/>
    <p:sldId id="270" r:id="rId12"/>
    <p:sldId id="272" r:id="rId13"/>
    <p:sldId id="262" r:id="rId14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82BEF-3DEA-490C-8866-D0BEDA58C94A}" type="datetimeFigureOut">
              <a:rPr lang="es-CR" smtClean="0"/>
              <a:t>23/06/2015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170C-050B-4FDA-8288-0FAECCC20F4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47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i="1" dirty="0" smtClean="0"/>
              <a:t>CONTEXTO</a:t>
            </a:r>
          </a:p>
          <a:p>
            <a:r>
              <a:rPr lang="es-ES" dirty="0" smtClean="0"/>
              <a:t>En Centroamérica, la  agricultura</a:t>
            </a:r>
            <a:r>
              <a:rPr lang="es-ES" baseline="0" dirty="0" smtClean="0"/>
              <a:t> de pequeña escala y el café son</a:t>
            </a:r>
            <a:r>
              <a:rPr lang="es-ES" dirty="0" smtClean="0"/>
              <a:t> uno de los sectores</a:t>
            </a:r>
            <a:r>
              <a:rPr lang="es-ES" baseline="0" dirty="0" smtClean="0"/>
              <a:t> más relevantes en términos de aporte de alimentos e ingresos de muchas familias y comunidades agrícolas.</a:t>
            </a:r>
          </a:p>
          <a:p>
            <a:endParaRPr lang="es-ES" dirty="0" smtClean="0"/>
          </a:p>
          <a:p>
            <a:r>
              <a:rPr lang="es-ES" dirty="0" smtClean="0"/>
              <a:t>Sin</a:t>
            </a:r>
            <a:r>
              <a:rPr lang="es-ES" baseline="0" dirty="0" smtClean="0"/>
              <a:t> embargo, l</a:t>
            </a:r>
            <a:r>
              <a:rPr lang="es-ES" dirty="0" smtClean="0"/>
              <a:t>a agricultura,</a:t>
            </a:r>
            <a:r>
              <a:rPr lang="es-ES" baseline="0" dirty="0" smtClean="0"/>
              <a:t> al depender directamente de recursos y ecosistemas naturales, es especialmente sensible a los impactos del cambio climático, viéndose afectada la economía de los países y los medios de vida de una parte importante de la población.</a:t>
            </a:r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8E12-7C17-4CC6-9EC4-A70739D16D5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8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Para ello, estamos trabajando en determinar la vulnerabilidad de los pequeños productores al cambio climático, desarrollar y probar estrategias de Adaptación basada en Ecosistemas orientadas a facilitar la adaptación de las comunidades agrícolas a la variabilidad climática y a los futuros impactos del clima de forma que las estrategias desarrolladas sirvan de modelo de adaptación y mejora de las condiciones de vida a lo largo de toda la región centroamericana.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Este sistema (</a:t>
            </a:r>
            <a:r>
              <a:rPr lang="es-ES" baseline="0" dirty="0" err="1" smtClean="0"/>
              <a:t>EbA</a:t>
            </a:r>
            <a:r>
              <a:rPr lang="es-ES" baseline="0" dirty="0" smtClean="0"/>
              <a:t>) permite adoptar medidas de adaptación de bajo costo que incrementan la </a:t>
            </a:r>
            <a:r>
              <a:rPr lang="es-ES" baseline="0" dirty="0" err="1" smtClean="0"/>
              <a:t>resiliencia</a:t>
            </a:r>
            <a:r>
              <a:rPr lang="es-ES" baseline="0" dirty="0" smtClean="0"/>
              <a:t> de los sistemas productivos y los ecosistemas comunitarios, ayudando a reducir la vulnerabilidad. De esta forma se mantienen e incrementan los medios de vida de las comunidades ligadas a los recursos naturales de forma sostenible.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8E12-7C17-4CC6-9EC4-A70739D16D5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08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Para ello, estamos trabajando en determinar la vulnerabilidad de los pequeños productores al cambio climático, desarrollar y probar estrategias de Adaptación basada en Ecosistemas orientadas a facilitar la adaptación de las comunidades agrícolas a la variabilidad climática y a los futuros impactos del clima de forma que las estrategias desarrolladas sirvan de modelo de adaptación y mejora de las condiciones de vida a lo largo de toda la región centroamericana.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Este sistema (</a:t>
            </a:r>
            <a:r>
              <a:rPr lang="es-ES" baseline="0" dirty="0" err="1" smtClean="0"/>
              <a:t>EbA</a:t>
            </a:r>
            <a:r>
              <a:rPr lang="es-ES" baseline="0" dirty="0" smtClean="0"/>
              <a:t>) permite adoptar medidas de adaptación de bajo costo que incrementan la </a:t>
            </a:r>
            <a:r>
              <a:rPr lang="es-ES" baseline="0" dirty="0" err="1" smtClean="0"/>
              <a:t>resiliencia</a:t>
            </a:r>
            <a:r>
              <a:rPr lang="es-ES" baseline="0" dirty="0" smtClean="0"/>
              <a:t> de los sistemas productivos y los ecosistemas comunitarios, ayudando a reducir la vulnerabilidad. De esta forma se mantienen e incrementan los medios de vida de las comunidades ligadas a los recursos naturales de forma sostenible.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8E12-7C17-4CC6-9EC4-A70739D16D5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00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69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533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08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776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23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452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07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152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040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82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874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816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95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7103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2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567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3E59-CAF2-41CA-8DF9-CB935BE85B88}" type="datetimeFigureOut">
              <a:rPr lang="es-CR" smtClean="0"/>
              <a:t>22/06/2015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ED4BD4-CF8D-4095-B302-7F102D3985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57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019" y="1869141"/>
            <a:ext cx="6686549" cy="200087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R" sz="3200" b="1" dirty="0" err="1" smtClean="0">
                <a:ln/>
                <a:solidFill>
                  <a:schemeClr val="accent3"/>
                </a:solidFill>
              </a:rPr>
              <a:t>Food</a:t>
            </a:r>
            <a:r>
              <a:rPr lang="es-CR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CR" sz="3200" b="1" dirty="0" err="1" smtClean="0">
                <a:ln/>
                <a:solidFill>
                  <a:schemeClr val="accent3"/>
                </a:solidFill>
              </a:rPr>
              <a:t>security</a:t>
            </a:r>
            <a:r>
              <a:rPr lang="es-CR" sz="3200" b="1" dirty="0" smtClean="0">
                <a:ln/>
                <a:solidFill>
                  <a:schemeClr val="accent3"/>
                </a:solidFill>
              </a:rPr>
              <a:t> in Costa Rica, and </a:t>
            </a:r>
            <a:r>
              <a:rPr lang="es-CR" sz="3200" b="1" dirty="0" err="1" smtClean="0">
                <a:ln/>
                <a:solidFill>
                  <a:schemeClr val="accent3"/>
                </a:solidFill>
              </a:rPr>
              <a:t>the</a:t>
            </a:r>
            <a:r>
              <a:rPr lang="es-CR" sz="3200" b="1" dirty="0" smtClean="0">
                <a:ln/>
                <a:solidFill>
                  <a:schemeClr val="accent3"/>
                </a:solidFill>
              </a:rPr>
              <a:t> CASCADE </a:t>
            </a:r>
            <a:r>
              <a:rPr lang="es-CR" sz="3200" b="1" dirty="0" err="1" smtClean="0">
                <a:ln/>
                <a:solidFill>
                  <a:schemeClr val="accent3"/>
                </a:solidFill>
              </a:rPr>
              <a:t>project</a:t>
            </a:r>
            <a:r>
              <a:rPr lang="es-CR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CR" sz="3200" b="1" dirty="0" err="1" smtClean="0">
                <a:ln/>
                <a:solidFill>
                  <a:schemeClr val="accent3"/>
                </a:solidFill>
              </a:rPr>
              <a:t>approach</a:t>
            </a:r>
            <a:endParaRPr lang="es-CR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137" y="320917"/>
            <a:ext cx="6686549" cy="844712"/>
          </a:xfrm>
        </p:spPr>
        <p:txBody>
          <a:bodyPr>
            <a:noAutofit/>
          </a:bodyPr>
          <a:lstStyle/>
          <a:p>
            <a:r>
              <a:rPr lang="es-CR" b="1" dirty="0" err="1" smtClean="0"/>
              <a:t>Food</a:t>
            </a:r>
            <a:r>
              <a:rPr lang="es-CR" b="1" dirty="0" smtClean="0"/>
              <a:t> </a:t>
            </a:r>
            <a:r>
              <a:rPr lang="es-CR" b="1" dirty="0" err="1" smtClean="0"/>
              <a:t>security</a:t>
            </a:r>
            <a:r>
              <a:rPr lang="es-CR" b="1" dirty="0" smtClean="0"/>
              <a:t> in Mountain </a:t>
            </a:r>
            <a:r>
              <a:rPr lang="es-CR" b="1" dirty="0" err="1" smtClean="0"/>
              <a:t>Areas</a:t>
            </a:r>
            <a:endParaRPr lang="es-CR" b="1" dirty="0" smtClean="0"/>
          </a:p>
          <a:p>
            <a:r>
              <a:rPr lang="es-CR" b="1" dirty="0" smtClean="0"/>
              <a:t>IPROMO 2015</a:t>
            </a:r>
          </a:p>
          <a:p>
            <a:r>
              <a:rPr lang="es-CR" b="1" dirty="0" smtClean="0"/>
              <a:t>June 24th- </a:t>
            </a:r>
            <a:r>
              <a:rPr lang="es-CR" b="1" dirty="0" err="1" smtClean="0"/>
              <a:t>July</a:t>
            </a:r>
            <a:r>
              <a:rPr lang="es-CR" b="1" dirty="0" smtClean="0"/>
              <a:t> 3rd</a:t>
            </a:r>
            <a:endParaRPr lang="es-CR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073019" y="4994976"/>
            <a:ext cx="6686549" cy="16075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R" sz="2000" dirty="0"/>
              <a:t>Bárbara Viguera Moreno, </a:t>
            </a:r>
            <a:r>
              <a:rPr lang="es-CR" sz="2000" dirty="0" err="1"/>
              <a:t>M.Sc</a:t>
            </a:r>
            <a:r>
              <a:rPr lang="es-CR" sz="2000" dirty="0"/>
              <a:t>.</a:t>
            </a:r>
          </a:p>
          <a:p>
            <a:pPr algn="r"/>
            <a:r>
              <a:rPr lang="en-US" sz="2000" dirty="0"/>
              <a:t>Research Program in Economics and Environment for Development </a:t>
            </a:r>
            <a:endParaRPr lang="es-CR" sz="2000" dirty="0"/>
          </a:p>
          <a:p>
            <a:pPr algn="r"/>
            <a:r>
              <a:rPr lang="es-CR" sz="2000" dirty="0"/>
              <a:t>CATIE, Costa Rica</a:t>
            </a:r>
          </a:p>
        </p:txBody>
      </p:sp>
    </p:spTree>
    <p:extLst>
      <p:ext uri="{BB962C8B-B14F-4D97-AF65-F5344CB8AC3E}">
        <p14:creationId xmlns:p14="http://schemas.microsoft.com/office/powerpoint/2010/main" val="10637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71" y="113122"/>
            <a:ext cx="6589200" cy="1280890"/>
          </a:xfrm>
        </p:spPr>
        <p:txBody>
          <a:bodyPr/>
          <a:lstStyle/>
          <a:p>
            <a:r>
              <a:rPr lang="es-CR" dirty="0" smtClean="0">
                <a:solidFill>
                  <a:schemeClr val="accent5">
                    <a:lumMod val="50000"/>
                  </a:schemeClr>
                </a:solidFill>
              </a:rPr>
              <a:t>CASCADE		</a:t>
            </a:r>
            <a:endParaRPr lang="es-C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71770" y="753567"/>
            <a:ext cx="7201584" cy="3767397"/>
          </a:xfrm>
        </p:spPr>
        <p:txBody>
          <a:bodyPr/>
          <a:lstStyle/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WP1-2: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Understanding climate changes in the region and assess the vulnerability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ecosystem services and smallholder farmers</a:t>
            </a:r>
            <a:endParaRPr lang="es-C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50" y="1655352"/>
            <a:ext cx="3631442" cy="2572869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 bwMode="auto">
          <a:xfrm>
            <a:off x="6065653" y="1691879"/>
            <a:ext cx="2570040" cy="47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54186" tIns="54186" rIns="54186" bIns="54186" rtlCol="0">
            <a:spAutoFit/>
          </a:bodyPr>
          <a:lstStyle/>
          <a:p>
            <a:pPr algn="l" eaLnBrk="0" hangingPunct="0"/>
            <a:r>
              <a:rPr lang="en-US" sz="1200" dirty="0"/>
              <a:t>Mean precipitation anomaly </a:t>
            </a:r>
            <a:r>
              <a:rPr lang="en-US" sz="1200" dirty="0" smtClean="0"/>
              <a:t>(%) </a:t>
            </a:r>
          </a:p>
          <a:p>
            <a:pPr algn="l" eaLnBrk="0" hangingPunct="0"/>
            <a:r>
              <a:rPr lang="en-US" sz="1200" dirty="0" err="1" smtClean="0"/>
              <a:t>Imbach</a:t>
            </a:r>
            <a:r>
              <a:rPr lang="en-US" sz="1200" dirty="0" smtClean="0"/>
              <a:t> et al., in press</a:t>
            </a:r>
            <a:endParaRPr lang="en-US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350" y="1755367"/>
            <a:ext cx="3181584" cy="247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1"/>
          <p:cNvSpPr txBox="1"/>
          <p:nvPr/>
        </p:nvSpPr>
        <p:spPr bwMode="auto">
          <a:xfrm>
            <a:off x="1930299" y="1756749"/>
            <a:ext cx="2266143" cy="47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54186" tIns="54186" rIns="54186" bIns="54186" rtlCol="0">
            <a:spAutoFit/>
          </a:bodyPr>
          <a:lstStyle/>
          <a:p>
            <a:pPr algn="l" eaLnBrk="0" hangingPunct="0"/>
            <a:r>
              <a:rPr lang="en-US" sz="1200" dirty="0" smtClean="0"/>
              <a:t>Changes in coffee </a:t>
            </a:r>
            <a:r>
              <a:rPr lang="en-US" sz="1200" dirty="0" smtClean="0"/>
              <a:t>suitability</a:t>
            </a:r>
          </a:p>
          <a:p>
            <a:pPr algn="l" eaLnBrk="0" hangingPunct="0"/>
            <a:r>
              <a:rPr lang="en-US" sz="1200" dirty="0" err="1" smtClean="0"/>
              <a:t>Donatti</a:t>
            </a:r>
            <a:r>
              <a:rPr lang="en-US" sz="1200" dirty="0" smtClean="0"/>
              <a:t> et al. in prep.</a:t>
            </a:r>
            <a:endParaRPr lang="en-US" sz="1200" dirty="0" smtClean="0"/>
          </a:p>
        </p:txBody>
      </p:sp>
      <p:pic>
        <p:nvPicPr>
          <p:cNvPr id="72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370" y="4367596"/>
            <a:ext cx="2975756" cy="2299447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191" y="5246205"/>
            <a:ext cx="1245759" cy="1420838"/>
          </a:xfrm>
          <a:prstGeom prst="rect">
            <a:avLst/>
          </a:prstGeom>
        </p:spPr>
      </p:pic>
      <p:sp>
        <p:nvSpPr>
          <p:cNvPr id="104" name="TextBox 7"/>
          <p:cNvSpPr txBox="1"/>
          <p:nvPr/>
        </p:nvSpPr>
        <p:spPr bwMode="auto">
          <a:xfrm>
            <a:off x="4178492" y="4335853"/>
            <a:ext cx="1930442" cy="47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54186" tIns="54186" rIns="54186" bIns="54186" rtlCol="0">
            <a:spAutoFit/>
          </a:bodyPr>
          <a:lstStyle/>
          <a:p>
            <a:pPr algn="l" eaLnBrk="0" hangingPunct="0"/>
            <a:r>
              <a:rPr lang="en-US" sz="1200" dirty="0" smtClean="0"/>
              <a:t>Adaptive capacity</a:t>
            </a:r>
          </a:p>
          <a:p>
            <a:pPr algn="l" eaLnBrk="0" hangingPunct="0"/>
            <a:r>
              <a:rPr lang="en-US" sz="1200" dirty="0" smtClean="0"/>
              <a:t>Holland et al., submitted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55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318" y="113122"/>
            <a:ext cx="6589200" cy="1280890"/>
          </a:xfrm>
        </p:spPr>
        <p:txBody>
          <a:bodyPr/>
          <a:lstStyle/>
          <a:p>
            <a:r>
              <a:rPr lang="es-CR" dirty="0" smtClean="0">
                <a:solidFill>
                  <a:schemeClr val="accent5">
                    <a:lumMod val="50000"/>
                  </a:schemeClr>
                </a:solidFill>
              </a:rPr>
              <a:t>CASCADE		</a:t>
            </a:r>
            <a:endParaRPr lang="es-C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71770" y="753567"/>
            <a:ext cx="7201584" cy="3767397"/>
          </a:xfrm>
        </p:spPr>
        <p:txBody>
          <a:bodyPr/>
          <a:lstStyle/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WP3: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Identification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EbA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practices and document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livelhood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C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Bárbara\Pictures\2014\Bq_agosto\IMG_20140619_110910.jpg"/>
          <p:cNvPicPr>
            <a:picLocks noChangeAspect="1" noChangeArrowheads="1"/>
          </p:cNvPicPr>
          <p:nvPr/>
        </p:nvPicPr>
        <p:blipFill>
          <a:blip r:embed="rId2"/>
          <a:srcRect b="16922"/>
          <a:stretch>
            <a:fillRect/>
          </a:stretch>
        </p:blipFill>
        <p:spPr bwMode="auto">
          <a:xfrm>
            <a:off x="264318" y="4588519"/>
            <a:ext cx="8879682" cy="2269480"/>
          </a:xfrm>
          <a:prstGeom prst="rect">
            <a:avLst/>
          </a:prstGeom>
          <a:noFill/>
        </p:spPr>
      </p:pic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276856" y="1629405"/>
            <a:ext cx="7831720" cy="3767397"/>
          </a:xfrm>
        </p:spPr>
        <p:txBody>
          <a:bodyPr/>
          <a:lstStyle/>
          <a:p>
            <a:r>
              <a:rPr lang="es-CR" dirty="0" smtClean="0"/>
              <a:t>CC </a:t>
            </a:r>
            <a:r>
              <a:rPr lang="es-CR" dirty="0" err="1" smtClean="0"/>
              <a:t>perception</a:t>
            </a:r>
            <a:endParaRPr lang="es-CR" dirty="0" smtClean="0"/>
          </a:p>
          <a:p>
            <a:pPr lvl="1"/>
            <a:r>
              <a:rPr lang="es-CR" dirty="0" smtClean="0"/>
              <a:t>96% vs 20-64% of </a:t>
            </a:r>
            <a:r>
              <a:rPr lang="es-CR" dirty="0" err="1" smtClean="0"/>
              <a:t>adaptation</a:t>
            </a:r>
            <a:r>
              <a:rPr lang="es-CR" dirty="0" smtClean="0"/>
              <a:t> responses</a:t>
            </a:r>
          </a:p>
          <a:p>
            <a:r>
              <a:rPr lang="es-CR" dirty="0" err="1" smtClean="0"/>
              <a:t>Practices</a:t>
            </a:r>
            <a:endParaRPr lang="es-CR" dirty="0" smtClean="0"/>
          </a:p>
          <a:p>
            <a:pPr lvl="1"/>
            <a:r>
              <a:rPr lang="es-CR" dirty="0" err="1" smtClean="0"/>
              <a:t>Barriers</a:t>
            </a:r>
            <a:endParaRPr lang="es-CR" dirty="0" smtClean="0"/>
          </a:p>
          <a:p>
            <a:pPr lvl="1"/>
            <a:r>
              <a:rPr lang="es-CR" dirty="0" err="1" smtClean="0"/>
              <a:t>Benefits</a:t>
            </a:r>
            <a:endParaRPr lang="es-CR" dirty="0" smtClean="0"/>
          </a:p>
          <a:p>
            <a:r>
              <a:rPr lang="es-CR" dirty="0" err="1" smtClean="0"/>
              <a:t>Other</a:t>
            </a:r>
            <a:r>
              <a:rPr lang="es-CR" dirty="0" smtClean="0"/>
              <a:t> </a:t>
            </a:r>
            <a:r>
              <a:rPr lang="es-CR" dirty="0" err="1" smtClean="0"/>
              <a:t>information</a:t>
            </a:r>
            <a:endParaRPr lang="es-CR" dirty="0"/>
          </a:p>
          <a:p>
            <a:pPr lvl="1"/>
            <a:r>
              <a:rPr lang="es-CR" dirty="0" err="1" smtClean="0"/>
              <a:t>Food</a:t>
            </a:r>
            <a:r>
              <a:rPr lang="es-CR" dirty="0" smtClean="0"/>
              <a:t> </a:t>
            </a:r>
            <a:r>
              <a:rPr lang="es-CR" dirty="0" err="1" smtClean="0"/>
              <a:t>insecurity</a:t>
            </a:r>
            <a:r>
              <a:rPr lang="es-CR" dirty="0" smtClean="0"/>
              <a:t> </a:t>
            </a:r>
            <a:r>
              <a:rPr lang="es-CR" dirty="0" smtClean="0">
                <a:sym typeface="Wingdings" panose="05000000000000000000" pitchFamily="2" charset="2"/>
              </a:rPr>
              <a:t> 4.5 </a:t>
            </a:r>
            <a:r>
              <a:rPr lang="es-CR" dirty="0" err="1" smtClean="0">
                <a:sym typeface="Wingdings" panose="05000000000000000000" pitchFamily="2" charset="2"/>
              </a:rPr>
              <a:t>weeks</a:t>
            </a:r>
            <a:r>
              <a:rPr lang="es-CR" dirty="0" smtClean="0">
                <a:sym typeface="Wingdings" panose="05000000000000000000" pitchFamily="2" charset="2"/>
              </a:rPr>
              <a:t> </a:t>
            </a:r>
            <a:r>
              <a:rPr lang="es-CR" dirty="0" err="1" smtClean="0">
                <a:sym typeface="Wingdings" panose="05000000000000000000" pitchFamily="2" charset="2"/>
              </a:rPr>
              <a:t>after</a:t>
            </a:r>
            <a:r>
              <a:rPr lang="es-CR" dirty="0" smtClean="0">
                <a:sym typeface="Wingdings" panose="05000000000000000000" pitchFamily="2" charset="2"/>
              </a:rPr>
              <a:t> extreme </a:t>
            </a:r>
            <a:r>
              <a:rPr lang="es-CR" dirty="0" err="1" smtClean="0">
                <a:sym typeface="Wingdings" panose="05000000000000000000" pitchFamily="2" charset="2"/>
              </a:rPr>
              <a:t>event</a:t>
            </a:r>
            <a:r>
              <a:rPr lang="es-CR" dirty="0" smtClean="0">
                <a:sym typeface="Wingdings" panose="05000000000000000000" pitchFamily="2" charset="2"/>
              </a:rPr>
              <a:t> in </a:t>
            </a:r>
            <a:r>
              <a:rPr lang="es-CR" dirty="0" err="1" smtClean="0">
                <a:sym typeface="Wingdings" panose="05000000000000000000" pitchFamily="2" charset="2"/>
              </a:rPr>
              <a:t>Acatenango</a:t>
            </a:r>
            <a:endParaRPr lang="es-CR" dirty="0" smtClean="0"/>
          </a:p>
          <a:p>
            <a:pPr lvl="1"/>
            <a:endParaRPr lang="es-CR" dirty="0"/>
          </a:p>
        </p:txBody>
      </p:sp>
      <p:pic>
        <p:nvPicPr>
          <p:cNvPr id="8" name="23 Marcador de contenido" descr="encuestad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29" y="1535276"/>
            <a:ext cx="3197225" cy="2397918"/>
          </a:xfrm>
          <a:prstGeom prst="rect">
            <a:avLst/>
          </a:prstGeom>
          <a:ln w="28575"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6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71" y="113122"/>
            <a:ext cx="6589200" cy="1280890"/>
          </a:xfrm>
        </p:spPr>
        <p:txBody>
          <a:bodyPr/>
          <a:lstStyle/>
          <a:p>
            <a:r>
              <a:rPr lang="es-CR" dirty="0" smtClean="0">
                <a:solidFill>
                  <a:schemeClr val="accent5">
                    <a:lumMod val="50000"/>
                  </a:schemeClr>
                </a:solidFill>
              </a:rPr>
              <a:t>CASCADE		</a:t>
            </a:r>
            <a:endParaRPr lang="es-C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47335" y="1394012"/>
            <a:ext cx="7201584" cy="508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WP4: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EbA</a:t>
            </a: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ecosistem</a:t>
            </a: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endParaRPr lang="es-C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WP5: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Institutional</a:t>
            </a: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R" dirty="0" err="1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s-C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WP6: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Capacity Building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EbA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Extension</a:t>
            </a:r>
            <a:endParaRPr lang="es-C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WP7: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Promote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EbA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approaches in national and regional adaptation strategies 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policies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dissemination.</a:t>
            </a:r>
            <a:endParaRPr lang="es-C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18470" r="33122" b="12500"/>
          <a:stretch/>
        </p:blipFill>
        <p:spPr bwMode="auto">
          <a:xfrm>
            <a:off x="6701999" y="4936207"/>
            <a:ext cx="2090601" cy="16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730" y="5146146"/>
            <a:ext cx="2366096" cy="177457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4"/>
          <a:srcRect l="34801" t="12650" r="33193" b="8284"/>
          <a:stretch/>
        </p:blipFill>
        <p:spPr>
          <a:xfrm>
            <a:off x="4835935" y="3522607"/>
            <a:ext cx="1807794" cy="251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54" y="3574928"/>
            <a:ext cx="2687476" cy="20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Bárbara\Pictures\2014\Bq_agosto\IMG_20140610_175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4283152"/>
            <a:ext cx="8507288" cy="214241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endParaRPr lang="en-GB" sz="22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2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Bárbara </a:t>
            </a:r>
            <a:r>
              <a:rPr lang="en-GB" sz="225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Viguera</a:t>
            </a:r>
            <a:r>
              <a:rPr lang="en-GB" sz="22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M.Sc.</a:t>
            </a:r>
          </a:p>
          <a:p>
            <a:r>
              <a:rPr lang="en-GB" sz="225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bviguera@catie.ac.cr</a:t>
            </a:r>
            <a:endParaRPr lang="en-GB" sz="2250" u="sng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en-GB" sz="2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25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CASCADE project: </a:t>
            </a:r>
            <a:r>
              <a:rPr lang="en-GB" sz="225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http</a:t>
            </a:r>
            <a:r>
              <a:rPr lang="en-GB" sz="2250" u="sng" dirty="0">
                <a:solidFill>
                  <a:srgbClr val="00B0F0"/>
                </a:solidFill>
                <a:latin typeface="Calibri" panose="020F0502020204030204" pitchFamily="34" charset="0"/>
              </a:rPr>
              <a:t>://</a:t>
            </a:r>
            <a:r>
              <a:rPr lang="en-GB" sz="2250" u="sng" dirty="0">
                <a:solidFill>
                  <a:srgbClr val="00B0F0"/>
                </a:solidFill>
                <a:latin typeface="Calibri" panose="020F0502020204030204" pitchFamily="34" charset="0"/>
              </a:rPr>
              <a:t>www.conservation.org/projects/Pages/cascade-program.aspx</a:t>
            </a:r>
            <a:endParaRPr lang="en-GB" sz="2250" u="sng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39937" y="750094"/>
            <a:ext cx="5786438" cy="80367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642915">
              <a:defRPr/>
            </a:pPr>
            <a:r>
              <a:rPr lang="es-ES" sz="4219" kern="0" dirty="0" err="1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Thank</a:t>
            </a:r>
            <a:r>
              <a:rPr lang="es-E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 </a:t>
            </a:r>
            <a:r>
              <a:rPr lang="es-ES" sz="4219" kern="0" dirty="0" err="1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you</a:t>
            </a:r>
            <a:r>
              <a:rPr lang="es-E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 </a:t>
            </a:r>
            <a:r>
              <a:rPr lang="es-ES" sz="4219" kern="0" dirty="0" err="1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for</a:t>
            </a:r>
            <a:r>
              <a:rPr lang="es-E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 </a:t>
            </a:r>
            <a:r>
              <a:rPr lang="es-ES" sz="4219" kern="0" dirty="0" err="1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your</a:t>
            </a:r>
            <a:r>
              <a:rPr lang="es-E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 </a:t>
            </a:r>
            <a:r>
              <a:rPr lang="en-U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attention</a:t>
            </a:r>
            <a:r>
              <a:rPr lang="es-ES" sz="4219" kern="0" dirty="0" smtClean="0">
                <a:solidFill>
                  <a:srgbClr val="646B86">
                    <a:lumMod val="75000"/>
                  </a:srgbClr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Constantia"/>
              </a:rPr>
              <a:t>!</a:t>
            </a:r>
            <a:endParaRPr lang="es-ES" sz="4219" kern="0" dirty="0">
              <a:solidFill>
                <a:srgbClr val="646B86">
                  <a:lumMod val="75000"/>
                </a:srgbClr>
              </a:solidFill>
              <a:effectLst>
                <a:glow rad="101600">
                  <a:sysClr val="window" lastClr="FFFFFF">
                    <a:alpha val="60000"/>
                  </a:sysClr>
                </a:glo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0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About</a:t>
            </a:r>
            <a:r>
              <a:rPr lang="es-CR" dirty="0" smtClean="0"/>
              <a:t> me</a:t>
            </a:r>
            <a:endParaRPr lang="es-CR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02" y="5587459"/>
            <a:ext cx="871631" cy="1096700"/>
          </a:xfrm>
        </p:spPr>
      </p:pic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939292" y="1905000"/>
            <a:ext cx="3197093" cy="3767397"/>
          </a:xfrm>
        </p:spPr>
        <p:txBody>
          <a:bodyPr/>
          <a:lstStyle/>
          <a:p>
            <a:r>
              <a:rPr lang="es-CR" dirty="0" err="1" smtClean="0"/>
              <a:t>Background</a:t>
            </a:r>
            <a:endParaRPr lang="es-CR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7" y="5904103"/>
            <a:ext cx="2114177" cy="819229"/>
          </a:xfrm>
          <a:prstGeom prst="rect">
            <a:avLst/>
          </a:prstGeom>
        </p:spPr>
      </p:pic>
      <p:pic>
        <p:nvPicPr>
          <p:cNvPr id="1026" name="Picture 2" descr="https://scontent.xx.fbcdn.net/hphotos-xaf1/v/t1.0-9/522942_10152202480870006_137734435_n.jpg?oh=e5c18b1cb5ad65b3a98d46bae987d163&amp;oe=562576C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5201" r="29349" b="-5789"/>
          <a:stretch/>
        </p:blipFill>
        <p:spPr bwMode="auto">
          <a:xfrm>
            <a:off x="1209874" y="1628405"/>
            <a:ext cx="2994092" cy="43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About</a:t>
            </a:r>
            <a:r>
              <a:rPr lang="es-CR" dirty="0" smtClean="0"/>
              <a:t> me</a:t>
            </a:r>
            <a:endParaRPr lang="es-CR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02" y="5587459"/>
            <a:ext cx="871631" cy="1096700"/>
          </a:xfrm>
        </p:spPr>
      </p:pic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565819" y="1905000"/>
            <a:ext cx="3197093" cy="3767397"/>
          </a:xfrm>
        </p:spPr>
        <p:txBody>
          <a:bodyPr/>
          <a:lstStyle/>
          <a:p>
            <a:r>
              <a:rPr lang="es-CR" dirty="0" smtClean="0"/>
              <a:t>CATIE: </a:t>
            </a:r>
            <a:r>
              <a:rPr lang="es-CR" dirty="0" err="1" smtClean="0"/>
              <a:t>Research</a:t>
            </a:r>
            <a:r>
              <a:rPr lang="es-CR" dirty="0" smtClean="0"/>
              <a:t> and </a:t>
            </a:r>
            <a:r>
              <a:rPr lang="es-CR" dirty="0" err="1" smtClean="0"/>
              <a:t>Education</a:t>
            </a:r>
            <a:r>
              <a:rPr lang="es-CR" dirty="0" smtClean="0"/>
              <a:t> Center of Tropical </a:t>
            </a:r>
            <a:r>
              <a:rPr lang="es-CR" dirty="0" err="1" smtClean="0"/>
              <a:t>Agronomy</a:t>
            </a:r>
            <a:endParaRPr lang="es-CR" dirty="0" smtClean="0"/>
          </a:p>
          <a:p>
            <a:pPr lvl="1"/>
            <a:r>
              <a:rPr lang="es-CR" dirty="0" smtClean="0"/>
              <a:t>EEFD</a:t>
            </a:r>
          </a:p>
          <a:p>
            <a:r>
              <a:rPr lang="es-CR" dirty="0" err="1" smtClean="0"/>
              <a:t>EfD</a:t>
            </a:r>
            <a:r>
              <a:rPr lang="es-CR" dirty="0" smtClean="0"/>
              <a:t> </a:t>
            </a:r>
            <a:r>
              <a:rPr lang="es-CR" dirty="0" err="1" smtClean="0"/>
              <a:t>initiative</a:t>
            </a:r>
            <a:r>
              <a:rPr lang="es-CR" dirty="0" smtClean="0"/>
              <a:t>: </a:t>
            </a:r>
            <a:r>
              <a:rPr lang="es-CR" dirty="0" err="1" smtClean="0"/>
              <a:t>research</a:t>
            </a:r>
            <a:r>
              <a:rPr lang="es-CR" dirty="0" smtClean="0"/>
              <a:t> </a:t>
            </a:r>
            <a:r>
              <a:rPr lang="es-CR" dirty="0" err="1" smtClean="0"/>
              <a:t>fellow</a:t>
            </a:r>
            <a:endParaRPr lang="es-CR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7" y="5904103"/>
            <a:ext cx="2114177" cy="8192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2"/>
          <a:stretch/>
        </p:blipFill>
        <p:spPr>
          <a:xfrm>
            <a:off x="4157685" y="1540389"/>
            <a:ext cx="4762500" cy="2364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/>
          <a:stretch/>
        </p:blipFill>
        <p:spPr>
          <a:xfrm>
            <a:off x="833718" y="4330998"/>
            <a:ext cx="4020670" cy="2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Costa Rica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65907" y="1599668"/>
            <a:ext cx="3197093" cy="4210305"/>
          </a:xfrm>
        </p:spPr>
        <p:txBody>
          <a:bodyPr>
            <a:normAutofit/>
          </a:bodyPr>
          <a:lstStyle/>
          <a:p>
            <a:r>
              <a:rPr lang="es-CR" dirty="0" smtClean="0"/>
              <a:t>0-3820 </a:t>
            </a:r>
            <a:r>
              <a:rPr lang="es-CR" dirty="0" err="1" smtClean="0"/>
              <a:t>masl</a:t>
            </a:r>
            <a:endParaRPr lang="es-CR" dirty="0" smtClean="0"/>
          </a:p>
          <a:p>
            <a:r>
              <a:rPr lang="es-CR" dirty="0" err="1" smtClean="0"/>
              <a:t>Complex</a:t>
            </a:r>
            <a:r>
              <a:rPr lang="es-CR" dirty="0" smtClean="0"/>
              <a:t> </a:t>
            </a:r>
            <a:r>
              <a:rPr lang="es-CR" dirty="0" err="1" smtClean="0"/>
              <a:t>climate</a:t>
            </a:r>
            <a:endParaRPr lang="es-CR" dirty="0" smtClean="0"/>
          </a:p>
          <a:p>
            <a:r>
              <a:rPr lang="es-CR" dirty="0" err="1" smtClean="0"/>
              <a:t>Main</a:t>
            </a:r>
            <a:r>
              <a:rPr lang="es-CR" dirty="0" smtClean="0"/>
              <a:t> </a:t>
            </a:r>
            <a:r>
              <a:rPr lang="es-CR" dirty="0" err="1" smtClean="0"/>
              <a:t>crops</a:t>
            </a:r>
            <a:r>
              <a:rPr lang="es-CR" dirty="0" smtClean="0"/>
              <a:t>: </a:t>
            </a:r>
          </a:p>
          <a:p>
            <a:pPr lvl="1"/>
            <a:r>
              <a:rPr lang="es-CR" dirty="0" smtClean="0"/>
              <a:t>Banana</a:t>
            </a:r>
          </a:p>
          <a:p>
            <a:pPr lvl="1"/>
            <a:r>
              <a:rPr lang="es-CR" dirty="0" err="1" smtClean="0"/>
              <a:t>Sugar</a:t>
            </a:r>
            <a:r>
              <a:rPr lang="es-CR" dirty="0" smtClean="0"/>
              <a:t> </a:t>
            </a:r>
            <a:r>
              <a:rPr lang="es-CR" dirty="0" err="1" smtClean="0"/>
              <a:t>cane</a:t>
            </a:r>
            <a:endParaRPr lang="es-CR" dirty="0" smtClean="0"/>
          </a:p>
          <a:p>
            <a:pPr lvl="1"/>
            <a:r>
              <a:rPr lang="es-CR" dirty="0" err="1" smtClean="0"/>
              <a:t>Coffee</a:t>
            </a:r>
            <a:endParaRPr lang="es-CR" dirty="0" smtClean="0"/>
          </a:p>
          <a:p>
            <a:pPr lvl="1"/>
            <a:r>
              <a:rPr lang="es-CR" dirty="0" err="1" smtClean="0"/>
              <a:t>Others</a:t>
            </a:r>
            <a:r>
              <a:rPr lang="es-CR" dirty="0" smtClean="0"/>
              <a:t>: </a:t>
            </a:r>
            <a:r>
              <a:rPr lang="es-CR" dirty="0" err="1" smtClean="0"/>
              <a:t>Pineapple</a:t>
            </a:r>
            <a:r>
              <a:rPr lang="es-CR" dirty="0" smtClean="0"/>
              <a:t>, …</a:t>
            </a:r>
          </a:p>
          <a:p>
            <a:r>
              <a:rPr lang="es-CR" dirty="0" err="1" smtClean="0"/>
              <a:t>Tourism</a:t>
            </a:r>
            <a:endParaRPr lang="es-CR" dirty="0" smtClean="0"/>
          </a:p>
          <a:p>
            <a:r>
              <a:rPr lang="es-CR" dirty="0" err="1" smtClean="0"/>
              <a:t>Some</a:t>
            </a:r>
            <a:r>
              <a:rPr lang="es-CR" dirty="0" smtClean="0"/>
              <a:t> </a:t>
            </a:r>
            <a:r>
              <a:rPr lang="es-CR" dirty="0" err="1" smtClean="0"/>
              <a:t>problems</a:t>
            </a:r>
            <a:r>
              <a:rPr lang="es-CR" dirty="0" smtClean="0"/>
              <a:t>: </a:t>
            </a:r>
            <a:r>
              <a:rPr lang="es-CR" dirty="0" err="1" smtClean="0"/>
              <a:t>Agrochemical</a:t>
            </a:r>
            <a:r>
              <a:rPr lang="es-CR" dirty="0" smtClean="0"/>
              <a:t> use, </a:t>
            </a:r>
            <a:r>
              <a:rPr lang="es-CR" dirty="0" err="1" smtClean="0"/>
              <a:t>soil</a:t>
            </a:r>
            <a:r>
              <a:rPr lang="es-CR" dirty="0" smtClean="0"/>
              <a:t> </a:t>
            </a:r>
            <a:r>
              <a:rPr lang="es-CR" dirty="0" err="1" smtClean="0"/>
              <a:t>erossion</a:t>
            </a:r>
            <a:endParaRPr lang="es-CR" dirty="0" smtClean="0"/>
          </a:p>
          <a:p>
            <a:endParaRPr lang="es-CR" dirty="0"/>
          </a:p>
        </p:txBody>
      </p:sp>
      <p:pic>
        <p:nvPicPr>
          <p:cNvPr id="5" name="Picture 2" descr="http://www.wired.com/images_blogs/wiredscience/2013/12/costa-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1" y="2042576"/>
            <a:ext cx="4709245" cy="37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4856913"/>
            <a:ext cx="2541493" cy="19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33658" y="1959289"/>
            <a:ext cx="6215106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dirty="0" err="1" smtClean="0"/>
              <a:t>Farming</a:t>
            </a:r>
            <a:r>
              <a:rPr lang="es-ES" sz="2000" dirty="0" smtClean="0"/>
              <a:t> </a:t>
            </a:r>
            <a:r>
              <a:rPr lang="es-ES" sz="2000" dirty="0" err="1" smtClean="0"/>
              <a:t>communities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40% </a:t>
            </a:r>
            <a:r>
              <a:rPr lang="es-ES" sz="2000" dirty="0" smtClean="0"/>
              <a:t>CA </a:t>
            </a:r>
            <a:r>
              <a:rPr lang="es-ES" sz="2000" dirty="0" err="1" smtClean="0"/>
              <a:t>population</a:t>
            </a:r>
            <a:endParaRPr lang="es-ES" sz="2000" dirty="0" smtClean="0"/>
          </a:p>
          <a:p>
            <a:r>
              <a:rPr lang="es-ES" sz="2000" dirty="0" smtClean="0"/>
              <a:t>High </a:t>
            </a:r>
            <a:r>
              <a:rPr lang="es-ES" sz="2000" dirty="0" err="1" smtClean="0"/>
              <a:t>dependence</a:t>
            </a:r>
            <a:r>
              <a:rPr lang="es-ES" sz="2000" dirty="0" smtClean="0"/>
              <a:t> of natural </a:t>
            </a:r>
            <a:r>
              <a:rPr lang="es-ES" sz="2000" dirty="0" err="1" smtClean="0"/>
              <a:t>resources</a:t>
            </a:r>
            <a:endParaRPr lang="es-ES" sz="2000" dirty="0" smtClean="0"/>
          </a:p>
          <a:p>
            <a:r>
              <a:rPr lang="es-ES" sz="2000" dirty="0" err="1" smtClean="0"/>
              <a:t>Threatened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Climate</a:t>
            </a:r>
            <a:r>
              <a:rPr lang="es-ES" sz="2000" dirty="0" smtClean="0"/>
              <a:t> </a:t>
            </a:r>
            <a:r>
              <a:rPr lang="es-ES" sz="2000" dirty="0" err="1" smtClean="0"/>
              <a:t>Change</a:t>
            </a:r>
            <a:endParaRPr lang="es-ES" sz="2000" dirty="0" smtClean="0"/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VULNERABLE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11 Marcador de contenido" descr="MS_fl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0567" b="7237"/>
          <a:stretch>
            <a:fillRect/>
          </a:stretch>
        </p:blipFill>
        <p:spPr>
          <a:xfrm>
            <a:off x="0" y="0"/>
            <a:ext cx="2324089" cy="5493586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689395" y="170585"/>
            <a:ext cx="3671064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Regional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approach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781276" y="1214422"/>
            <a:ext cx="6215106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Central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America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hungry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región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….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-18470" y="1"/>
            <a:ext cx="237163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árbara\Pictures\2014\CASCADA\Brochure CI\© Conservation International, photo by Miguel Ángel de la Cueva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14991" b="61670"/>
          <a:stretch>
            <a:fillRect/>
          </a:stretch>
        </p:blipFill>
        <p:spPr bwMode="auto">
          <a:xfrm>
            <a:off x="0" y="5429264"/>
            <a:ext cx="914400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4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5188" y="314827"/>
            <a:ext cx="6889518" cy="1280890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CASCADE</a:t>
            </a:r>
            <a:br>
              <a:rPr lang="es-CR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Ecosistem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based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Adaptation</a:t>
            </a:r>
            <a:r>
              <a:rPr lang="es-CR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s-CR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smallholder</a:t>
            </a:r>
            <a:r>
              <a:rPr lang="es-CR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subsistence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coffee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farmers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CR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in  </a:t>
            </a:r>
            <a:r>
              <a:rPr lang="es-CR" sz="2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Central </a:t>
            </a:r>
            <a:r>
              <a:rPr lang="es-CR" sz="27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America</a:t>
            </a:r>
            <a:endParaRPr lang="es-CR" sz="2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8" y="1995650"/>
            <a:ext cx="3315384" cy="3605444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39947" y="1891442"/>
            <a:ext cx="3197093" cy="3767397"/>
          </a:xfrm>
        </p:spPr>
        <p:txBody>
          <a:bodyPr/>
          <a:lstStyle/>
          <a:p>
            <a:r>
              <a:rPr lang="es-CR" dirty="0" smtClean="0"/>
              <a:t>2012-2017</a:t>
            </a:r>
          </a:p>
          <a:p>
            <a:r>
              <a:rPr lang="es-CR" dirty="0" err="1" smtClean="0"/>
              <a:t>Research</a:t>
            </a:r>
            <a:r>
              <a:rPr lang="es-CR" dirty="0" smtClean="0"/>
              <a:t> Project</a:t>
            </a:r>
          </a:p>
          <a:p>
            <a:endParaRPr lang="es-CR" dirty="0"/>
          </a:p>
        </p:txBody>
      </p:sp>
      <p:pic>
        <p:nvPicPr>
          <p:cNvPr id="5" name="Picture 4" descr="https://fsc.uni-hohenheim.de/fileadmin/einrichtungen/global-consortium-fs/Partner/logo/CATIE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7" y="5921108"/>
            <a:ext cx="2099863" cy="8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5993" y="5601094"/>
            <a:ext cx="2380432" cy="123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 descr="logo 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239" y="5896819"/>
            <a:ext cx="2527930" cy="80665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78259"/>
              </p:ext>
            </p:extLst>
          </p:nvPr>
        </p:nvGraphicFramePr>
        <p:xfrm>
          <a:off x="5012734" y="3267594"/>
          <a:ext cx="3687445" cy="1694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1800225"/>
              </a:tblGrid>
              <a:tr h="658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Lider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 CATIE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bg1"/>
                          </a:solidFill>
                          <a:effectLst/>
                        </a:rPr>
                        <a:t>Francisco </a:t>
                      </a:r>
                      <a:r>
                        <a:rPr lang="es-CR" sz="1400" b="0" dirty="0" err="1">
                          <a:solidFill>
                            <a:schemeClr val="bg1"/>
                          </a:solidFill>
                          <a:effectLst/>
                        </a:rPr>
                        <a:t>Alpízar</a:t>
                      </a:r>
                      <a:r>
                        <a:rPr lang="es-CR" sz="1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Lider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CI 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bg1"/>
                          </a:solidFill>
                          <a:effectLst/>
                        </a:rPr>
                        <a:t>Celia Harvey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35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r>
                        <a:rPr lang="es-C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manager </a:t>
                      </a:r>
                      <a:r>
                        <a:rPr lang="es-CR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s-C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CATIE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bg1"/>
                          </a:solidFill>
                          <a:effectLst/>
                        </a:rPr>
                        <a:t>Bárbara </a:t>
                      </a:r>
                      <a:r>
                        <a:rPr lang="es-CR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Viguera</a:t>
                      </a:r>
                      <a:endParaRPr lang="es-CR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r>
                        <a:rPr lang="es-CR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manager </a:t>
                      </a:r>
                      <a:r>
                        <a:rPr lang="es-CR" sz="1400" b="1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s-CR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CI</a:t>
                      </a:r>
                      <a:endParaRPr lang="es-CR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bg1"/>
                          </a:solidFill>
                          <a:effectLst/>
                        </a:rPr>
                        <a:t>Ruth </a:t>
                      </a:r>
                      <a:r>
                        <a:rPr lang="es-CR" sz="1400" dirty="0" smtClean="0">
                          <a:solidFill>
                            <a:schemeClr val="bg1"/>
                          </a:solidFill>
                          <a:effectLst/>
                        </a:rPr>
                        <a:t>Martínez</a:t>
                      </a:r>
                      <a:endParaRPr lang="es-C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 txBox="1">
            <a:spLocks/>
          </p:cNvSpPr>
          <p:nvPr/>
        </p:nvSpPr>
        <p:spPr>
          <a:xfrm>
            <a:off x="995082" y="428604"/>
            <a:ext cx="7834594" cy="1857387"/>
          </a:xfrm>
          <a:prstGeom prst="round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 the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CASCADE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 we aim to assess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vulnerability of smallholder subsistence and coffee farming communities to climate change, and develop and test strategies for Ecosystem-based Adaptation (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EbA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 to help highly vulnerable farming communities cope with climate change. </a:t>
            </a:r>
            <a:endParaRPr lang="es-CR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Font typeface="Wingdings 3" charset="2"/>
              <a:buNone/>
            </a:pP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G:\Fotos\2003\Sistemas agroforestales\DSCF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115" y="3500438"/>
            <a:ext cx="3231355" cy="242351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s and Settings\charvey\Pictures\photos for lessons learned\Photos from Ecuador\IMG_808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 l="8025" r="8973"/>
          <a:stretch>
            <a:fillRect/>
          </a:stretch>
        </p:blipFill>
        <p:spPr bwMode="auto">
          <a:xfrm>
            <a:off x="3286116" y="2500306"/>
            <a:ext cx="2643206" cy="424564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0" name="11 Marcador de contenido" descr="13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0" y="3500438"/>
            <a:ext cx="3238522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1836561" y="633391"/>
            <a:ext cx="6594744" cy="485778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tabLst/>
              <a:defRPr/>
            </a:pP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1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1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EbA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promote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1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3449" y="1347776"/>
            <a:ext cx="6746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Ecosystem-based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Adaptation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EbA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uses biodiversity and ecosystem services in an overall adaptation practices. It includes the sustainable management, conservation and restoration of ecosystems to provide services that help people adapt to climate change. </a:t>
            </a:r>
            <a:endParaRPr lang="es-CR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75" y="3304089"/>
            <a:ext cx="2743178" cy="151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127" y="3118909"/>
            <a:ext cx="2792277" cy="1551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plantiodireto.com.br/img2/fontaneli110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36" y="5178897"/>
            <a:ext cx="2644170" cy="1527743"/>
          </a:xfrm>
          <a:prstGeom prst="rect">
            <a:avLst/>
          </a:prstGeom>
          <a:noFill/>
        </p:spPr>
      </p:pic>
      <p:sp>
        <p:nvSpPr>
          <p:cNvPr id="25" name="TextBox 15"/>
          <p:cNvSpPr txBox="1"/>
          <p:nvPr/>
        </p:nvSpPr>
        <p:spPr bwMode="auto">
          <a:xfrm>
            <a:off x="1894664" y="4521208"/>
            <a:ext cx="1395542" cy="3230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38020" tIns="38020" rIns="38020" bIns="380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1pPr>
            <a:lvl2pPr marL="456721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2pPr>
            <a:lvl3pPr marL="913446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3pPr>
            <a:lvl4pPr marL="137017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4pPr>
            <a:lvl5pPr marL="1826894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5pPr>
            <a:lvl6pPr marL="2283624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6pPr>
            <a:lvl7pPr marL="274034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7pPr>
            <a:lvl8pPr marL="3197066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8pPr>
            <a:lvl9pPr marL="365379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9pPr>
          </a:lstStyle>
          <a:p>
            <a:pPr defTabSz="912650" eaLnBrk="0" hangingPunct="0"/>
            <a:r>
              <a:rPr lang="pt-BR" sz="1600" dirty="0">
                <a:solidFill>
                  <a:prstClr val="black"/>
                </a:solidFill>
                <a:ea typeface="ＭＳ Ｐゴシック" pitchFamily="-111" charset="-128"/>
              </a:rPr>
              <a:t>Shaded coffee</a:t>
            </a:r>
            <a:endParaRPr lang="en-US" sz="1600" dirty="0">
              <a:solidFill>
                <a:prstClr val="black"/>
              </a:solidFill>
              <a:ea typeface="ＭＳ Ｐゴシック" pitchFamily="-111" charset="-128"/>
            </a:endParaRPr>
          </a:p>
        </p:txBody>
      </p:sp>
      <p:sp>
        <p:nvSpPr>
          <p:cNvPr id="26" name="TextBox 16"/>
          <p:cNvSpPr txBox="1"/>
          <p:nvPr/>
        </p:nvSpPr>
        <p:spPr bwMode="auto">
          <a:xfrm>
            <a:off x="5805128" y="4437910"/>
            <a:ext cx="1113926" cy="3230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38020" tIns="38020" rIns="38020" bIns="380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1pPr>
            <a:lvl2pPr marL="456721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2pPr>
            <a:lvl3pPr marL="913446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3pPr>
            <a:lvl4pPr marL="137017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4pPr>
            <a:lvl5pPr marL="1826894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5pPr>
            <a:lvl6pPr marL="2283624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6pPr>
            <a:lvl7pPr marL="274034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7pPr>
            <a:lvl8pPr marL="3197066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8pPr>
            <a:lvl9pPr marL="365379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9pPr>
          </a:lstStyle>
          <a:p>
            <a:pPr defTabSz="912650" eaLnBrk="0" hangingPunct="0"/>
            <a:r>
              <a:rPr lang="pt-BR" sz="1600" dirty="0">
                <a:solidFill>
                  <a:prstClr val="black"/>
                </a:solidFill>
                <a:ea typeface="ＭＳ Ｐゴシック" pitchFamily="-111" charset="-128"/>
              </a:rPr>
              <a:t>Live fences</a:t>
            </a:r>
            <a:endParaRPr lang="en-US" sz="1600" dirty="0">
              <a:solidFill>
                <a:prstClr val="black"/>
              </a:solidFill>
              <a:ea typeface="ＭＳ Ｐゴシック" pitchFamily="-111" charset="-128"/>
            </a:endParaRPr>
          </a:p>
        </p:txBody>
      </p:sp>
      <p:sp>
        <p:nvSpPr>
          <p:cNvPr id="27" name="TextBox 17"/>
          <p:cNvSpPr txBox="1"/>
          <p:nvPr/>
        </p:nvSpPr>
        <p:spPr bwMode="auto">
          <a:xfrm>
            <a:off x="614120" y="5178897"/>
            <a:ext cx="1182855" cy="3230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38020" tIns="38020" rIns="38020" bIns="380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1pPr>
            <a:lvl2pPr marL="456721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2pPr>
            <a:lvl3pPr marL="913446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3pPr>
            <a:lvl4pPr marL="137017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4pPr>
            <a:lvl5pPr marL="1826894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5pPr>
            <a:lvl6pPr marL="2283624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6pPr>
            <a:lvl7pPr marL="274034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7pPr>
            <a:lvl8pPr marL="3197066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8pPr>
            <a:lvl9pPr marL="3653790" algn="l" defTabSz="913446" rtl="0" eaLnBrk="1" latinLnBrk="0" hangingPunct="1">
              <a:defRPr sz="3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9pPr>
          </a:lstStyle>
          <a:p>
            <a:pPr defTabSz="912650" eaLnBrk="0" hangingPunct="0"/>
            <a:r>
              <a:rPr lang="en-US" sz="1600" dirty="0">
                <a:solidFill>
                  <a:prstClr val="black"/>
                </a:solidFill>
                <a:ea typeface="ＭＳ Ｐゴシック" pitchFamily="-111" charset="-128"/>
              </a:rPr>
              <a:t>Cover crops</a:t>
            </a:r>
          </a:p>
        </p:txBody>
      </p:sp>
      <p:grpSp>
        <p:nvGrpSpPr>
          <p:cNvPr id="28" name="Group 8"/>
          <p:cNvGrpSpPr/>
          <p:nvPr/>
        </p:nvGrpSpPr>
        <p:grpSpPr>
          <a:xfrm>
            <a:off x="5805127" y="4809329"/>
            <a:ext cx="3004436" cy="1933079"/>
            <a:chOff x="8712200" y="1905000"/>
            <a:chExt cx="3810000" cy="2484369"/>
          </a:xfrm>
        </p:grpSpPr>
        <p:pic>
          <p:nvPicPr>
            <p:cNvPr id="29" name="Picture 13" descr="D:\Documents and Settings\cdonatti\Desktop\Bonn\ci_37985587 (1)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200" y="1905000"/>
              <a:ext cx="3788523" cy="2438400"/>
            </a:xfrm>
            <a:prstGeom prst="rect">
              <a:avLst/>
            </a:prstGeom>
            <a:noFill/>
          </p:spPr>
        </p:pic>
        <p:sp>
          <p:nvSpPr>
            <p:cNvPr id="30" name="TextBox 20"/>
            <p:cNvSpPr txBox="1"/>
            <p:nvPr/>
          </p:nvSpPr>
          <p:spPr bwMode="auto">
            <a:xfrm>
              <a:off x="8733677" y="3657600"/>
              <a:ext cx="3788523" cy="73176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38100" tIns="38100" rIns="38100" bIns="3810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1pPr>
              <a:lvl2pPr marL="456721" algn="l" rtl="0" fontAlgn="base">
                <a:spcBef>
                  <a:spcPct val="0"/>
                </a:spcBef>
                <a:spcAft>
                  <a:spcPct val="0"/>
                </a:spcAft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2pPr>
              <a:lvl3pPr marL="913446" algn="l" rtl="0" fontAlgn="base">
                <a:spcBef>
                  <a:spcPct val="0"/>
                </a:spcBef>
                <a:spcAft>
                  <a:spcPct val="0"/>
                </a:spcAft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3pPr>
              <a:lvl4pPr marL="1370170" algn="l" rtl="0" fontAlgn="base">
                <a:spcBef>
                  <a:spcPct val="0"/>
                </a:spcBef>
                <a:spcAft>
                  <a:spcPct val="0"/>
                </a:spcAft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4pPr>
              <a:lvl5pPr marL="1826894" algn="l" rtl="0" fontAlgn="base">
                <a:spcBef>
                  <a:spcPct val="0"/>
                </a:spcBef>
                <a:spcAft>
                  <a:spcPct val="0"/>
                </a:spcAft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5pPr>
              <a:lvl6pPr marL="2283624" algn="l" defTabSz="913446" rtl="0" eaLnBrk="1" latinLnBrk="0" hangingPunct="1"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6pPr>
              <a:lvl7pPr marL="2740340" algn="l" defTabSz="913446" rtl="0" eaLnBrk="1" latinLnBrk="0" hangingPunct="1"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7pPr>
              <a:lvl8pPr marL="3197066" algn="l" defTabSz="913446" rtl="0" eaLnBrk="1" latinLnBrk="0" hangingPunct="1"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8pPr>
              <a:lvl9pPr marL="3653790" algn="l" defTabSz="913446" rtl="0" eaLnBrk="1" latinLnBrk="0" hangingPunct="1">
                <a:defRPr sz="3800" kern="12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  <a:sym typeface="Arial" charset="0"/>
                </a:defRPr>
              </a:lvl9pPr>
            </a:lstStyle>
            <a:p>
              <a:pPr defTabSz="912650" eaLnBrk="0" hangingPunct="0"/>
              <a:r>
                <a:rPr lang="pt-BR" sz="1600" dirty="0">
                  <a:solidFill>
                    <a:prstClr val="black"/>
                  </a:solidFill>
                  <a:ea typeface="ＭＳ Ｐゴシック" pitchFamily="-111" charset="-128"/>
                </a:rPr>
                <a:t>Reforestation and forest conservation</a:t>
              </a:r>
              <a:endParaRPr lang="en-US" sz="1600" dirty="0">
                <a:solidFill>
                  <a:prstClr val="black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31" name="Picture 4" descr="parcela diversificada-luistorres"/>
          <p:cNvPicPr>
            <a:picLocks noChangeAspect="1" noChangeArrowheads="1"/>
          </p:cNvPicPr>
          <p:nvPr/>
        </p:nvPicPr>
        <p:blipFill>
          <a:blip r:embed="rId7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776" y="4046423"/>
            <a:ext cx="2167252" cy="18963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8"/>
          <p:cNvSpPr txBox="1"/>
          <p:nvPr/>
        </p:nvSpPr>
        <p:spPr bwMode="auto">
          <a:xfrm>
            <a:off x="3456805" y="5937405"/>
            <a:ext cx="1904075" cy="3230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38020" tIns="38020" rIns="38020" bIns="38020" rtlCol="0">
            <a:spAutoFit/>
          </a:bodyPr>
          <a:lstStyle>
            <a:defPPr>
              <a:defRPr lang="es-CR"/>
            </a:defPPr>
            <a:lvl1pPr defTabSz="912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prstClr val="black"/>
                </a:solidFill>
                <a:latin typeface="Arial" charset="0"/>
                <a:ea typeface="ＭＳ Ｐゴシック" pitchFamily="-111" charset="-128"/>
              </a:defRPr>
            </a:lvl1pPr>
            <a:lvl2pPr marL="456721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913446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37017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1826894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283624" defTabSz="913446"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740340" defTabSz="913446"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197066" defTabSz="913446"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653790" defTabSz="913446"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dirty="0"/>
              <a:t>Farm </a:t>
            </a:r>
            <a:r>
              <a:rPr lang="pt-BR" dirty="0">
                <a:sym typeface="Arial" charset="0"/>
              </a:rPr>
              <a:t>diversification</a:t>
            </a: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48888" y="2151521"/>
            <a:ext cx="6357982" cy="11430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600" b="1" dirty="0" err="1" smtClean="0">
                <a:solidFill>
                  <a:schemeClr val="accent1">
                    <a:lumMod val="75000"/>
                  </a:schemeClr>
                </a:solidFill>
              </a:rPr>
              <a:t>EbA</a:t>
            </a:r>
            <a:endParaRPr lang="es-E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s-ES" sz="2600" dirty="0" err="1" smtClean="0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600" dirty="0" err="1" smtClean="0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⬆</a:t>
            </a:r>
            <a:r>
              <a:rPr lang="es-ES" sz="2600" dirty="0" err="1" smtClean="0">
                <a:solidFill>
                  <a:schemeClr val="accent1">
                    <a:lumMod val="75000"/>
                  </a:schemeClr>
                </a:solidFill>
              </a:rPr>
              <a:t>Resiliece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⬇</a:t>
            </a:r>
            <a:r>
              <a:rPr lang="es-ES" sz="2600" dirty="0" err="1" smtClean="0">
                <a:solidFill>
                  <a:schemeClr val="accent1">
                    <a:lumMod val="75000"/>
                  </a:schemeClr>
                </a:solidFill>
              </a:rPr>
              <a:t>Vulnerability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836561" y="633391"/>
            <a:ext cx="6594744" cy="485778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tabLst/>
              <a:defRPr/>
            </a:pP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1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1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EbA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promote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s-E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1" lang="es-E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1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3731558"/>
            <a:ext cx="4168590" cy="31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2031</TotalTime>
  <Words>741</Words>
  <Application>Microsoft Office PowerPoint</Application>
  <PresentationFormat>Presentación en pantalla (4:3)</PresentationFormat>
  <Paragraphs>94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Century Gothic</vt:lpstr>
      <vt:lpstr>Constantia</vt:lpstr>
      <vt:lpstr>Times New Roman</vt:lpstr>
      <vt:lpstr>Wingdings</vt:lpstr>
      <vt:lpstr>Wingdings 3</vt:lpstr>
      <vt:lpstr>Espiral</vt:lpstr>
      <vt:lpstr>Food security in Costa Rica, and the CASCADE project approach</vt:lpstr>
      <vt:lpstr>About me</vt:lpstr>
      <vt:lpstr>About me</vt:lpstr>
      <vt:lpstr>Costa Rica</vt:lpstr>
      <vt:lpstr>Regional approach</vt:lpstr>
      <vt:lpstr>CASCADE Ecosistem based Adaptation for smallholder subsistence and coffee farmers in  Central America</vt:lpstr>
      <vt:lpstr>Presentación de PowerPoint</vt:lpstr>
      <vt:lpstr>Presentación de PowerPoint</vt:lpstr>
      <vt:lpstr>Presentación de PowerPoint</vt:lpstr>
      <vt:lpstr>CASCADE  </vt:lpstr>
      <vt:lpstr>CASCADE  </vt:lpstr>
      <vt:lpstr>CASCADE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in Central America, with emphasis in Costa Rica, and the CASCADE Project approach</dc:title>
  <dc:creator>Barbara Viguera (CATIE)</dc:creator>
  <cp:lastModifiedBy>Barbara Viguera (CATIE)</cp:lastModifiedBy>
  <cp:revision>27</cp:revision>
  <dcterms:created xsi:type="dcterms:W3CDTF">2015-06-23T02:31:57Z</dcterms:created>
  <dcterms:modified xsi:type="dcterms:W3CDTF">2015-06-24T12:22:59Z</dcterms:modified>
</cp:coreProperties>
</file>