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8" r:id="rId2"/>
    <p:sldId id="279" r:id="rId3"/>
    <p:sldId id="280" r:id="rId4"/>
    <p:sldId id="289" r:id="rId5"/>
    <p:sldId id="283" r:id="rId6"/>
    <p:sldId id="284" r:id="rId7"/>
    <p:sldId id="285" r:id="rId8"/>
    <p:sldId id="286" r:id="rId9"/>
    <p:sldId id="288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16" d="100"/>
          <a:sy n="116" d="100"/>
        </p:scale>
        <p:origin x="-1208" y="-96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D962-518A-184C-A0C0-AE1DB09E4CC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61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D962-518A-184C-A0C0-AE1DB09E4CC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61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D962-518A-184C-A0C0-AE1DB09E4CC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61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D962-518A-184C-A0C0-AE1DB09E4CC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61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24/06/15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.bassignana@iaraosta.it" TargetMode="Externa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raosta.it/context.jsp?ID_LINK=711&amp;area=15" TargetMode="External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1236869" y="954878"/>
            <a:ext cx="6670261" cy="181588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Mauro Bassignana</a:t>
            </a: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Institut Agricole Régional – Aosta</a:t>
            </a: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  <a:hlinkClick r:id="rId2"/>
              </a:rPr>
              <a:t>m.bassignana@iaraosta.it</a:t>
            </a:r>
            <a:endParaRPr lang="it-IT" sz="2800" dirty="0">
              <a:latin typeface="+mn-lt"/>
            </a:endParaRPr>
          </a:p>
        </p:txBody>
      </p:sp>
      <p:pic>
        <p:nvPicPr>
          <p:cNvPr id="15" name="Picture 10" descr="iar simbolo colo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110" y="3436241"/>
            <a:ext cx="1235319" cy="99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976792" y="5380346"/>
            <a:ext cx="52014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it-IT" b="1" i="1" dirty="0" err="1" smtClean="0"/>
              <a:t>Food</a:t>
            </a:r>
            <a:r>
              <a:rPr lang="it-IT" b="1" i="1" dirty="0" smtClean="0"/>
              <a:t> </a:t>
            </a:r>
            <a:r>
              <a:rPr lang="it-IT" b="1" i="1" dirty="0"/>
              <a:t>S</a:t>
            </a:r>
            <a:r>
              <a:rPr lang="it-IT" b="1" i="1" dirty="0" smtClean="0"/>
              <a:t>ecurity in </a:t>
            </a:r>
            <a:r>
              <a:rPr lang="it-IT" b="1" i="1" dirty="0"/>
              <a:t>Mountain </a:t>
            </a:r>
            <a:r>
              <a:rPr lang="it-IT" b="1" i="1" dirty="0" err="1" smtClean="0"/>
              <a:t>Areas</a:t>
            </a:r>
            <a:endParaRPr lang="it-IT" b="1" i="1" dirty="0" smtClean="0"/>
          </a:p>
          <a:p>
            <a:pPr algn="ctr"/>
            <a:r>
              <a:rPr lang="it-IT" b="1" i="1" dirty="0" smtClean="0"/>
              <a:t>“</a:t>
            </a:r>
            <a:r>
              <a:rPr lang="it-IT" b="1" i="1" dirty="0" err="1" smtClean="0"/>
              <a:t>EXtraordinary</a:t>
            </a:r>
            <a:r>
              <a:rPr lang="it-IT" b="1" i="1" dirty="0" smtClean="0"/>
              <a:t> </a:t>
            </a:r>
            <a:r>
              <a:rPr lang="it-IT" b="1" i="1" dirty="0" err="1" smtClean="0"/>
              <a:t>POtential</a:t>
            </a:r>
            <a:r>
              <a:rPr lang="it-IT" b="1" i="1" dirty="0" smtClean="0"/>
              <a:t>”</a:t>
            </a:r>
            <a:endParaRPr lang="it-IT" i="1" dirty="0"/>
          </a:p>
          <a:p>
            <a:pPr algn="ctr"/>
            <a:r>
              <a:rPr lang="ro-RO" b="1" dirty="0"/>
              <a:t>Ormea </a:t>
            </a:r>
            <a:r>
              <a:rPr lang="ro-RO" b="1" dirty="0" smtClean="0"/>
              <a:t>24 June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3" b="3584"/>
          <a:stretch/>
        </p:blipFill>
        <p:spPr>
          <a:xfrm>
            <a:off x="-6010" y="479501"/>
            <a:ext cx="9144000" cy="3036585"/>
          </a:xfrm>
          <a:prstGeom prst="rect">
            <a:avLst/>
          </a:prstGeom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1136990" y="0"/>
            <a:ext cx="68580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pic>
        <p:nvPicPr>
          <p:cNvPr id="3" name="Immagine 2" descr="PICT108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5" b="39949"/>
          <a:stretch/>
        </p:blipFill>
        <p:spPr>
          <a:xfrm>
            <a:off x="0" y="3528788"/>
            <a:ext cx="9144000" cy="331832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399" y="3467268"/>
            <a:ext cx="7797801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000" b="1" dirty="0" err="1" smtClean="0">
                <a:latin typeface="+mn-lt"/>
              </a:rPr>
              <a:t>PhD</a:t>
            </a:r>
            <a:r>
              <a:rPr lang="it-IT" sz="2000" b="1" dirty="0" smtClean="0">
                <a:latin typeface="+mn-lt"/>
              </a:rPr>
              <a:t> in </a:t>
            </a:r>
            <a:r>
              <a:rPr lang="it-IT" sz="2000" b="1" i="1" dirty="0" smtClean="0">
                <a:latin typeface="+mn-lt"/>
              </a:rPr>
              <a:t>Mountain </a:t>
            </a:r>
            <a:r>
              <a:rPr lang="it-IT" sz="2000" b="1" i="1" dirty="0" err="1" smtClean="0">
                <a:latin typeface="+mn-lt"/>
              </a:rPr>
              <a:t>pastoralism</a:t>
            </a:r>
            <a:r>
              <a:rPr lang="it-IT" sz="2000" b="1" i="1" dirty="0" smtClean="0">
                <a:latin typeface="+mn-lt"/>
              </a:rPr>
              <a:t> and </a:t>
            </a:r>
            <a:r>
              <a:rPr lang="it-IT" sz="2000" b="1" i="1" dirty="0" err="1" smtClean="0">
                <a:latin typeface="+mn-lt"/>
              </a:rPr>
              <a:t>forage</a:t>
            </a:r>
            <a:r>
              <a:rPr lang="it-IT" sz="2000" b="1" i="1" dirty="0" smtClean="0">
                <a:latin typeface="+mn-lt"/>
              </a:rPr>
              <a:t> production</a:t>
            </a:r>
            <a:r>
              <a:rPr lang="it-IT" sz="2000" b="1" dirty="0" smtClean="0">
                <a:latin typeface="+mn-lt"/>
              </a:rPr>
              <a:t>, with a </a:t>
            </a:r>
            <a:r>
              <a:rPr lang="it-IT" sz="2000" b="1" dirty="0" err="1" smtClean="0">
                <a:latin typeface="+mn-lt"/>
              </a:rPr>
              <a:t>thesis</a:t>
            </a:r>
            <a:r>
              <a:rPr lang="it-IT" sz="2000" b="1" dirty="0" smtClean="0">
                <a:latin typeface="+mn-lt"/>
              </a:rPr>
              <a:t> on the </a:t>
            </a:r>
            <a:r>
              <a:rPr lang="it-IT" sz="2000" b="1" dirty="0" err="1" smtClean="0">
                <a:latin typeface="+mn-lt"/>
              </a:rPr>
              <a:t>plant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communities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dominated</a:t>
            </a:r>
            <a:r>
              <a:rPr lang="it-IT" sz="2000" b="1" dirty="0" smtClean="0">
                <a:latin typeface="+mn-lt"/>
              </a:rPr>
              <a:t> by fine </a:t>
            </a:r>
            <a:r>
              <a:rPr lang="it-IT" sz="2000" b="1" dirty="0" err="1" smtClean="0">
                <a:latin typeface="+mn-lt"/>
              </a:rPr>
              <a:t>leaved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fescues</a:t>
            </a:r>
            <a:r>
              <a:rPr lang="it-IT" sz="2000" b="1" dirty="0" smtClean="0">
                <a:latin typeface="+mn-lt"/>
              </a:rPr>
              <a:t> in the</a:t>
            </a:r>
          </a:p>
          <a:p>
            <a:pPr algn="just">
              <a:lnSpc>
                <a:spcPct val="100000"/>
              </a:lnSpc>
            </a:pPr>
            <a:r>
              <a:rPr lang="it-IT" sz="2000" b="1" dirty="0" err="1" smtClean="0">
                <a:latin typeface="+mn-lt"/>
              </a:rPr>
              <a:t>highland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summer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pastures</a:t>
            </a:r>
            <a:r>
              <a:rPr lang="it-IT" sz="2000" b="1" dirty="0" smtClean="0">
                <a:latin typeface="+mn-lt"/>
              </a:rPr>
              <a:t> of the western </a:t>
            </a:r>
            <a:r>
              <a:rPr lang="it-IT" sz="2000" b="1" dirty="0" err="1" smtClean="0">
                <a:latin typeface="+mn-lt"/>
              </a:rPr>
              <a:t>Alps</a:t>
            </a:r>
            <a:r>
              <a:rPr lang="it-IT" sz="2000" b="1" dirty="0" smtClean="0">
                <a:latin typeface="+mn-lt"/>
              </a:rPr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584371" y="478191"/>
            <a:ext cx="3553619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1" dirty="0" err="1" smtClean="0"/>
              <a:t>MAgSc</a:t>
            </a:r>
            <a:r>
              <a:rPr lang="it-IT" sz="2000" b="1" dirty="0" smtClean="0"/>
              <a:t>, with a </a:t>
            </a:r>
            <a:r>
              <a:rPr lang="it-IT" sz="2000" b="1" dirty="0" err="1" smtClean="0"/>
              <a:t>thesis</a:t>
            </a:r>
            <a:r>
              <a:rPr lang="it-IT" sz="2000" b="1" dirty="0" smtClean="0"/>
              <a:t> on the </a:t>
            </a:r>
            <a:r>
              <a:rPr lang="it-IT" sz="2000" b="1" dirty="0" err="1" smtClean="0"/>
              <a:t>fertilization</a:t>
            </a:r>
            <a:r>
              <a:rPr lang="it-IT" sz="2000" b="1" dirty="0" smtClean="0"/>
              <a:t> of soft </a:t>
            </a:r>
            <a:r>
              <a:rPr lang="it-IT" sz="2000" b="1" dirty="0" err="1" smtClean="0"/>
              <a:t>wheat</a:t>
            </a:r>
            <a:r>
              <a:rPr lang="it-IT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1149690" y="8690"/>
            <a:ext cx="68580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Employment</a:t>
            </a:r>
            <a:endParaRPr lang="it-IT" sz="2800" b="1" dirty="0">
              <a:latin typeface="+mn-lt"/>
            </a:endParaRPr>
          </a:p>
        </p:txBody>
      </p:sp>
      <p:sp>
        <p:nvSpPr>
          <p:cNvPr id="8" name="Segnaposto contenuto 4"/>
          <p:cNvSpPr>
            <a:spLocks noGrp="1"/>
          </p:cNvSpPr>
          <p:nvPr>
            <p:ph idx="1"/>
          </p:nvPr>
        </p:nvSpPr>
        <p:spPr>
          <a:xfrm>
            <a:off x="548900" y="1020900"/>
            <a:ext cx="7992000" cy="344171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fr-FR" sz="2300" kern="0" dirty="0" err="1" smtClean="0"/>
              <a:t>Since</a:t>
            </a:r>
            <a:r>
              <a:rPr lang="fr-FR" sz="2300" kern="0" dirty="0" smtClean="0"/>
              <a:t> 1996, </a:t>
            </a:r>
            <a:r>
              <a:rPr lang="it-IT" sz="2400" b="1" dirty="0"/>
              <a:t>Head of the </a:t>
            </a:r>
            <a:r>
              <a:rPr lang="it-IT" sz="2400" b="1" dirty="0" err="1"/>
              <a:t>Agronomy</a:t>
            </a:r>
            <a:r>
              <a:rPr lang="it-IT" sz="2400" b="1" dirty="0"/>
              <a:t> </a:t>
            </a:r>
            <a:r>
              <a:rPr lang="it-IT" sz="2400" b="1" dirty="0" err="1" smtClean="0"/>
              <a:t>branch</a:t>
            </a:r>
            <a:endParaRPr lang="it-IT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2400" dirty="0" err="1" smtClean="0"/>
              <a:t>at</a:t>
            </a:r>
            <a:r>
              <a:rPr lang="it-IT" sz="2400" b="1" dirty="0" smtClean="0"/>
              <a:t> </a:t>
            </a:r>
            <a:r>
              <a:rPr lang="fr-FR" sz="2300" kern="0" dirty="0" smtClean="0"/>
              <a:t>Institut Agricole Régional, </a:t>
            </a:r>
            <a:r>
              <a:rPr lang="fr-FR" sz="2300" kern="0" dirty="0" err="1" smtClean="0"/>
              <a:t>Aosta</a:t>
            </a:r>
            <a:r>
              <a:rPr lang="fr-FR" sz="2300" kern="0" dirty="0" smtClean="0"/>
              <a:t> (I).</a:t>
            </a:r>
          </a:p>
          <a:p>
            <a:pPr marL="0" indent="0">
              <a:buNone/>
            </a:pPr>
            <a:r>
              <a:rPr lang="fr-FR" sz="2300" kern="0" dirty="0" err="1" smtClean="0"/>
              <a:t>My</a:t>
            </a:r>
            <a:r>
              <a:rPr lang="fr-FR" sz="2300" kern="0" dirty="0" smtClean="0"/>
              <a:t> </a:t>
            </a:r>
            <a:r>
              <a:rPr lang="fr-FR" sz="2300" kern="0" dirty="0" err="1" smtClean="0"/>
              <a:t>tasks</a:t>
            </a:r>
            <a:r>
              <a:rPr lang="fr-FR" sz="2300" kern="0" dirty="0" smtClean="0"/>
              <a:t>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b="1" dirty="0" smtClean="0"/>
              <a:t>conception, </a:t>
            </a:r>
            <a:r>
              <a:rPr lang="fr-FR" sz="2300" b="1" dirty="0"/>
              <a:t>coordination </a:t>
            </a:r>
            <a:r>
              <a:rPr lang="fr-FR" sz="2300" dirty="0"/>
              <a:t>and</a:t>
            </a:r>
            <a:r>
              <a:rPr lang="fr-FR" sz="2300" b="1" dirty="0"/>
              <a:t> </a:t>
            </a:r>
            <a:r>
              <a:rPr lang="fr-FR" sz="2300" b="1" dirty="0" err="1"/>
              <a:t>implementation</a:t>
            </a:r>
            <a:r>
              <a:rPr lang="fr-FR" sz="2300" b="1" dirty="0"/>
              <a:t> </a:t>
            </a:r>
            <a:r>
              <a:rPr lang="fr-FR" sz="2300" dirty="0"/>
              <a:t>of </a:t>
            </a:r>
            <a:r>
              <a:rPr lang="fr-FR" sz="2300" dirty="0" err="1"/>
              <a:t>applied</a:t>
            </a:r>
            <a:r>
              <a:rPr lang="fr-FR" sz="2300" dirty="0"/>
              <a:t> </a:t>
            </a:r>
            <a:r>
              <a:rPr lang="fr-FR" sz="2300" dirty="0" err="1"/>
              <a:t>research</a:t>
            </a:r>
            <a:r>
              <a:rPr lang="fr-FR" sz="2300" dirty="0"/>
              <a:t> in the </a:t>
            </a:r>
            <a:r>
              <a:rPr lang="fr-FR" sz="2300" dirty="0" err="1"/>
              <a:t>fields</a:t>
            </a:r>
            <a:r>
              <a:rPr lang="fr-FR" sz="2300" dirty="0"/>
              <a:t> of agriculture and agri-</a:t>
            </a:r>
            <a:r>
              <a:rPr lang="fr-FR" sz="2300" dirty="0" err="1"/>
              <a:t>environment</a:t>
            </a:r>
            <a:r>
              <a:rPr lang="fr-FR" sz="2300" dirty="0"/>
              <a:t> in </a:t>
            </a:r>
            <a:r>
              <a:rPr lang="fr-FR" sz="2300" dirty="0" err="1"/>
              <a:t>mountain</a:t>
            </a:r>
            <a:r>
              <a:rPr lang="fr-FR" sz="2300" dirty="0"/>
              <a:t> areas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b="1" dirty="0" err="1"/>
              <a:t>organization</a:t>
            </a:r>
            <a:r>
              <a:rPr lang="fr-FR" sz="2300" b="1" dirty="0"/>
              <a:t> </a:t>
            </a:r>
            <a:r>
              <a:rPr lang="fr-FR" sz="2300" dirty="0"/>
              <a:t>of </a:t>
            </a:r>
            <a:r>
              <a:rPr lang="fr-FR" sz="2300" dirty="0" smtClean="0"/>
              <a:t>the </a:t>
            </a:r>
            <a:r>
              <a:rPr lang="fr-FR" sz="2300" dirty="0" err="1" smtClean="0"/>
              <a:t>resources</a:t>
            </a:r>
            <a:r>
              <a:rPr lang="fr-FR" sz="2300" dirty="0" smtClean="0"/>
              <a:t> and </a:t>
            </a:r>
            <a:r>
              <a:rPr lang="fr-FR" sz="2300" dirty="0" err="1" smtClean="0"/>
              <a:t>works</a:t>
            </a:r>
            <a:r>
              <a:rPr lang="fr-FR" sz="2300" dirty="0" smtClean="0"/>
              <a:t> of </a:t>
            </a:r>
            <a:r>
              <a:rPr lang="fr-FR" sz="2300" dirty="0" err="1" smtClean="0"/>
              <a:t>research</a:t>
            </a:r>
            <a:r>
              <a:rPr lang="fr-FR" sz="2300" dirty="0" smtClean="0"/>
              <a:t> </a:t>
            </a:r>
            <a:r>
              <a:rPr lang="fr-FR" sz="2300" dirty="0"/>
              <a:t>and </a:t>
            </a:r>
            <a:r>
              <a:rPr lang="fr-FR" sz="2300" dirty="0" smtClean="0"/>
              <a:t>production</a:t>
            </a:r>
            <a:endParaRPr lang="fr-FR" sz="2300" dirty="0"/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b="1" dirty="0" err="1"/>
              <a:t>t</a:t>
            </a:r>
            <a:r>
              <a:rPr lang="fr-FR" sz="2300" b="1" dirty="0" err="1" smtClean="0"/>
              <a:t>eaching</a:t>
            </a:r>
            <a:r>
              <a:rPr lang="fr-FR" sz="2300" b="1" dirty="0" smtClean="0"/>
              <a:t> </a:t>
            </a:r>
            <a:r>
              <a:rPr lang="fr-FR" sz="2300" dirty="0" smtClean="0"/>
              <a:t>and </a:t>
            </a:r>
            <a:r>
              <a:rPr lang="fr-FR" sz="2300" b="1" dirty="0" err="1" smtClean="0"/>
              <a:t>vocational</a:t>
            </a:r>
            <a:r>
              <a:rPr lang="fr-FR" sz="2300" b="1" dirty="0" smtClean="0"/>
              <a:t> training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7023" r="-922" b="24996"/>
          <a:stretch/>
        </p:blipFill>
        <p:spPr>
          <a:xfrm>
            <a:off x="-27100" y="4273443"/>
            <a:ext cx="9342550" cy="25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3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1149690" y="8690"/>
            <a:ext cx="68580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Applied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research</a:t>
            </a:r>
            <a:endParaRPr lang="it-IT" sz="2800" b="1" dirty="0">
              <a:latin typeface="+mn-lt"/>
            </a:endParaRPr>
          </a:p>
        </p:txBody>
      </p:sp>
      <p:sp>
        <p:nvSpPr>
          <p:cNvPr id="8" name="Segnaposto contenuto 4"/>
          <p:cNvSpPr>
            <a:spLocks noGrp="1"/>
          </p:cNvSpPr>
          <p:nvPr>
            <p:ph idx="1"/>
          </p:nvPr>
        </p:nvSpPr>
        <p:spPr>
          <a:xfrm>
            <a:off x="548899" y="1020900"/>
            <a:ext cx="8362463" cy="29813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300" kern="0" dirty="0"/>
              <a:t>I </a:t>
            </a:r>
            <a:r>
              <a:rPr lang="fr-FR" sz="2300" kern="0" dirty="0" err="1"/>
              <a:t>coordinate</a:t>
            </a:r>
            <a:r>
              <a:rPr lang="fr-FR" sz="2300" kern="0" dirty="0"/>
              <a:t> a team of </a:t>
            </a:r>
            <a:r>
              <a:rPr lang="fr-FR" sz="2300" kern="0" dirty="0" smtClean="0"/>
              <a:t>six </a:t>
            </a:r>
            <a:r>
              <a:rPr lang="fr-FR" sz="2300" kern="0" dirty="0" err="1" smtClean="0"/>
              <a:t>researchers</a:t>
            </a:r>
            <a:r>
              <a:rPr lang="fr-FR" sz="2300" kern="0" dirty="0" smtClean="0"/>
              <a:t> </a:t>
            </a:r>
            <a:r>
              <a:rPr lang="fr-FR" sz="2300" kern="0" dirty="0"/>
              <a:t>and </a:t>
            </a:r>
            <a:r>
              <a:rPr lang="fr-FR" sz="2300" kern="0" dirty="0" err="1"/>
              <a:t>technicians</a:t>
            </a:r>
            <a:r>
              <a:rPr lang="fr-FR" sz="2300" kern="0" dirty="0"/>
              <a:t>. </a:t>
            </a:r>
          </a:p>
          <a:p>
            <a:pPr marL="0" indent="0">
              <a:buNone/>
            </a:pPr>
            <a:r>
              <a:rPr lang="fr-FR" sz="2300" kern="0" dirty="0"/>
              <a:t>Our </a:t>
            </a:r>
            <a:r>
              <a:rPr lang="fr-FR" sz="2300" kern="0" dirty="0" smtClean="0"/>
              <a:t>focus areas: </a:t>
            </a:r>
            <a:endParaRPr lang="fr-FR" sz="2300" kern="0" dirty="0"/>
          </a:p>
          <a:p>
            <a:pPr marL="723900">
              <a:lnSpc>
                <a:spcPct val="100000"/>
              </a:lnSpc>
              <a:spcBef>
                <a:spcPts val="0"/>
              </a:spcBef>
            </a:pPr>
            <a:r>
              <a:rPr lang="fr-FR" sz="2300" kern="0" dirty="0"/>
              <a:t>f</a:t>
            </a:r>
            <a:r>
              <a:rPr lang="fr-FR" sz="2300" kern="0" dirty="0" smtClean="0"/>
              <a:t>orage production</a:t>
            </a:r>
            <a:endParaRPr lang="fr-FR" sz="2300" kern="0" dirty="0"/>
          </a:p>
          <a:p>
            <a:pPr marL="723900">
              <a:lnSpc>
                <a:spcPct val="100000"/>
              </a:lnSpc>
              <a:spcBef>
                <a:spcPts val="0"/>
              </a:spcBef>
            </a:pPr>
            <a:r>
              <a:rPr lang="fr-FR" sz="2300" kern="0" dirty="0" smtClean="0"/>
              <a:t>Relationship </a:t>
            </a:r>
            <a:r>
              <a:rPr lang="fr-FR" sz="2300" kern="0" dirty="0" err="1" smtClean="0"/>
              <a:t>between</a:t>
            </a:r>
            <a:r>
              <a:rPr lang="fr-FR" sz="2300" kern="0" dirty="0" smtClean="0"/>
              <a:t> agricultural practices and </a:t>
            </a:r>
            <a:r>
              <a:rPr lang="fr-FR" sz="2300" kern="0" dirty="0" err="1" smtClean="0"/>
              <a:t>environment</a:t>
            </a:r>
            <a:r>
              <a:rPr lang="fr-FR" sz="2300" kern="0" dirty="0" smtClean="0"/>
              <a:t> </a:t>
            </a:r>
            <a:endParaRPr lang="fr-FR" sz="2300" kern="0" dirty="0"/>
          </a:p>
          <a:p>
            <a:pPr marL="723900">
              <a:lnSpc>
                <a:spcPct val="100000"/>
              </a:lnSpc>
              <a:spcBef>
                <a:spcPts val="0"/>
              </a:spcBef>
            </a:pPr>
            <a:r>
              <a:rPr lang="fr-FR" sz="2300" kern="0" dirty="0" err="1"/>
              <a:t>organic</a:t>
            </a:r>
            <a:r>
              <a:rPr lang="fr-FR" sz="2300" kern="0" dirty="0"/>
              <a:t> </a:t>
            </a:r>
            <a:r>
              <a:rPr lang="fr-FR" sz="2300" kern="0" dirty="0" err="1"/>
              <a:t>waste</a:t>
            </a:r>
            <a:r>
              <a:rPr lang="fr-FR" sz="2300" kern="0" dirty="0"/>
              <a:t> management </a:t>
            </a:r>
          </a:p>
          <a:p>
            <a:pPr marL="723900">
              <a:lnSpc>
                <a:spcPct val="100000"/>
              </a:lnSpc>
              <a:spcBef>
                <a:spcPts val="0"/>
              </a:spcBef>
            </a:pPr>
            <a:r>
              <a:rPr lang="fr-FR" sz="2300" kern="0" dirty="0" err="1"/>
              <a:t>c</a:t>
            </a:r>
            <a:r>
              <a:rPr lang="fr-FR" sz="2300" kern="0" dirty="0" err="1" smtClean="0"/>
              <a:t>ereal</a:t>
            </a:r>
            <a:r>
              <a:rPr lang="fr-FR" sz="2300" kern="0" dirty="0" smtClean="0"/>
              <a:t> </a:t>
            </a:r>
            <a:r>
              <a:rPr lang="fr-FR" sz="2300" kern="0" dirty="0" err="1" smtClean="0"/>
              <a:t>crops</a:t>
            </a:r>
            <a:r>
              <a:rPr lang="fr-FR" sz="2300" kern="0" dirty="0" smtClean="0"/>
              <a:t> </a:t>
            </a:r>
            <a:endParaRPr lang="fr-FR" sz="2300" kern="0" dirty="0"/>
          </a:p>
          <a:p>
            <a:pPr marL="723900">
              <a:lnSpc>
                <a:spcPct val="100000"/>
              </a:lnSpc>
              <a:spcBef>
                <a:spcPts val="0"/>
              </a:spcBef>
            </a:pPr>
            <a:r>
              <a:rPr lang="fr-FR" sz="2300" kern="0" dirty="0" err="1"/>
              <a:t>vegetables</a:t>
            </a:r>
            <a:r>
              <a:rPr lang="fr-FR" sz="2300" kern="0" dirty="0"/>
              <a:t> </a:t>
            </a:r>
          </a:p>
          <a:p>
            <a:pPr marL="723900">
              <a:lnSpc>
                <a:spcPct val="100000"/>
              </a:lnSpc>
              <a:spcBef>
                <a:spcPts val="0"/>
              </a:spcBef>
            </a:pPr>
            <a:r>
              <a:rPr lang="fr-FR" sz="2300" kern="0" dirty="0" err="1"/>
              <a:t>medicinal</a:t>
            </a:r>
            <a:r>
              <a:rPr lang="fr-FR" sz="2300" kern="0" dirty="0"/>
              <a:t> plants</a:t>
            </a:r>
            <a:endParaRPr lang="fr-FR" sz="2300" b="1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/>
          <a:stretch/>
        </p:blipFill>
        <p:spPr>
          <a:xfrm>
            <a:off x="0" y="4321629"/>
            <a:ext cx="9144000" cy="25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>
            <a:spLocks noGrp="1"/>
          </p:cNvSpPr>
          <p:nvPr>
            <p:ph idx="1"/>
          </p:nvPr>
        </p:nvSpPr>
        <p:spPr>
          <a:xfrm>
            <a:off x="547200" y="1022400"/>
            <a:ext cx="7992000" cy="220188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fr-FR" sz="2300" dirty="0">
                <a:solidFill>
                  <a:srgbClr val="000000"/>
                </a:solidFill>
              </a:rPr>
              <a:t>Our </a:t>
            </a:r>
            <a:r>
              <a:rPr lang="fr-FR" sz="2300" dirty="0" err="1">
                <a:solidFill>
                  <a:srgbClr val="000000"/>
                </a:solidFill>
              </a:rPr>
              <a:t>research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activities</a:t>
            </a:r>
            <a:r>
              <a:rPr lang="fr-FR" sz="2300" dirty="0">
                <a:solidFill>
                  <a:srgbClr val="000000"/>
                </a:solidFill>
              </a:rPr>
              <a:t> focus on </a:t>
            </a:r>
            <a:r>
              <a:rPr lang="fr-FR" sz="2300" dirty="0" err="1">
                <a:solidFill>
                  <a:srgbClr val="000000"/>
                </a:solidFill>
              </a:rPr>
              <a:t>three</a:t>
            </a:r>
            <a:r>
              <a:rPr lang="fr-FR" sz="2300" dirty="0">
                <a:solidFill>
                  <a:srgbClr val="000000"/>
                </a:solidFill>
              </a:rPr>
              <a:t> main areas: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b="1" dirty="0" err="1">
                <a:solidFill>
                  <a:srgbClr val="000000"/>
                </a:solidFill>
              </a:rPr>
              <a:t>Characterization</a:t>
            </a:r>
            <a:r>
              <a:rPr lang="fr-FR" sz="2300" dirty="0">
                <a:solidFill>
                  <a:srgbClr val="000000"/>
                </a:solidFill>
              </a:rPr>
              <a:t> and </a:t>
            </a:r>
            <a:r>
              <a:rPr lang="fr-FR" sz="2300" b="1" dirty="0" smtClean="0">
                <a:solidFill>
                  <a:srgbClr val="000000"/>
                </a:solidFill>
              </a:rPr>
              <a:t>valorisation </a:t>
            </a:r>
            <a:r>
              <a:rPr lang="fr-FR" sz="2300" dirty="0" smtClean="0">
                <a:solidFill>
                  <a:srgbClr val="000000"/>
                </a:solidFill>
              </a:rPr>
              <a:t>of </a:t>
            </a:r>
            <a:r>
              <a:rPr lang="fr-FR" sz="2300" dirty="0" err="1">
                <a:solidFill>
                  <a:srgbClr val="000000"/>
                </a:solidFill>
              </a:rPr>
              <a:t>natural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resources</a:t>
            </a:r>
            <a:r>
              <a:rPr lang="fr-FR" sz="2300" dirty="0">
                <a:solidFill>
                  <a:srgbClr val="000000"/>
                </a:solidFill>
              </a:rPr>
              <a:t> in </a:t>
            </a:r>
            <a:r>
              <a:rPr lang="fr-FR" sz="2300" dirty="0" err="1">
                <a:solidFill>
                  <a:srgbClr val="000000"/>
                </a:solidFill>
              </a:rPr>
              <a:t>mountain</a:t>
            </a:r>
            <a:r>
              <a:rPr lang="fr-FR" sz="2300" dirty="0">
                <a:solidFill>
                  <a:srgbClr val="000000"/>
                </a:solidFill>
              </a:rPr>
              <a:t> areas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 err="1">
                <a:solidFill>
                  <a:srgbClr val="000000"/>
                </a:solidFill>
              </a:rPr>
              <a:t>Farm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i</a:t>
            </a:r>
            <a:r>
              <a:rPr lang="fr-FR" sz="2300" dirty="0" err="1" smtClean="0">
                <a:solidFill>
                  <a:srgbClr val="000000"/>
                </a:solidFill>
              </a:rPr>
              <a:t>ncome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b="1" dirty="0">
                <a:solidFill>
                  <a:srgbClr val="000000"/>
                </a:solidFill>
              </a:rPr>
              <a:t>d</a:t>
            </a:r>
            <a:r>
              <a:rPr lang="fr-FR" sz="2300" b="1" dirty="0" smtClean="0">
                <a:solidFill>
                  <a:srgbClr val="000000"/>
                </a:solidFill>
              </a:rPr>
              <a:t>iversification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endParaRPr lang="fr-FR" sz="2300" dirty="0">
              <a:solidFill>
                <a:srgbClr val="000000"/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b="1" dirty="0" err="1" smtClean="0">
                <a:solidFill>
                  <a:srgbClr val="000000"/>
                </a:solidFill>
              </a:rPr>
              <a:t>Environmental</a:t>
            </a:r>
            <a:r>
              <a:rPr lang="fr-FR" sz="2300" b="1" dirty="0" smtClean="0">
                <a:solidFill>
                  <a:srgbClr val="000000"/>
                </a:solidFill>
              </a:rPr>
              <a:t> protection</a:t>
            </a:r>
            <a:r>
              <a:rPr lang="fr-FR" sz="2300" dirty="0" smtClean="0">
                <a:solidFill>
                  <a:srgbClr val="000000"/>
                </a:solidFill>
              </a:rPr>
              <a:t>, </a:t>
            </a:r>
            <a:r>
              <a:rPr lang="fr-FR" sz="2300" dirty="0" err="1" smtClean="0">
                <a:solidFill>
                  <a:srgbClr val="000000"/>
                </a:solidFill>
              </a:rPr>
              <a:t>waste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reduction</a:t>
            </a:r>
            <a:r>
              <a:rPr lang="fr-FR" sz="2300" dirty="0">
                <a:solidFill>
                  <a:srgbClr val="000000"/>
                </a:solidFill>
              </a:rPr>
              <a:t> and </a:t>
            </a:r>
            <a:r>
              <a:rPr lang="fr-FR" sz="2300" dirty="0" smtClean="0">
                <a:solidFill>
                  <a:srgbClr val="000000"/>
                </a:solidFill>
              </a:rPr>
              <a:t>management</a:t>
            </a:r>
            <a:r>
              <a:rPr lang="fr-FR" sz="2300" dirty="0">
                <a:solidFill>
                  <a:srgbClr val="000000"/>
                </a:solidFill>
              </a:rPr>
              <a:t> </a:t>
            </a:r>
            <a:endParaRPr lang="it-IT" sz="2300" dirty="0">
              <a:solidFill>
                <a:srgbClr val="00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49690" y="8690"/>
            <a:ext cx="68580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Applied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research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"/>
          <a:stretch/>
        </p:blipFill>
        <p:spPr>
          <a:xfrm>
            <a:off x="-7028" y="3224285"/>
            <a:ext cx="9144000" cy="36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0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>
            <a:spLocks noGrp="1"/>
          </p:cNvSpPr>
          <p:nvPr>
            <p:ph idx="1"/>
          </p:nvPr>
        </p:nvSpPr>
        <p:spPr>
          <a:xfrm>
            <a:off x="547200" y="1022400"/>
            <a:ext cx="7992000" cy="2584554"/>
          </a:xfrm>
        </p:spPr>
        <p:txBody>
          <a:bodyPr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fr-FR" sz="2300" b="1" dirty="0" err="1">
                <a:solidFill>
                  <a:srgbClr val="000000"/>
                </a:solidFill>
              </a:rPr>
              <a:t>Characterization</a:t>
            </a:r>
            <a:r>
              <a:rPr lang="fr-FR" sz="2300" b="1" dirty="0">
                <a:solidFill>
                  <a:srgbClr val="000000"/>
                </a:solidFill>
              </a:rPr>
              <a:t> and valorisation of </a:t>
            </a:r>
            <a:r>
              <a:rPr lang="fr-FR" sz="2300" b="1" dirty="0" err="1">
                <a:solidFill>
                  <a:srgbClr val="000000"/>
                </a:solidFill>
              </a:rPr>
              <a:t>natural</a:t>
            </a:r>
            <a:r>
              <a:rPr lang="fr-FR" sz="2300" b="1" dirty="0">
                <a:solidFill>
                  <a:srgbClr val="000000"/>
                </a:solidFill>
              </a:rPr>
              <a:t> </a:t>
            </a:r>
            <a:r>
              <a:rPr lang="fr-FR" sz="2300" b="1" dirty="0" err="1">
                <a:solidFill>
                  <a:srgbClr val="000000"/>
                </a:solidFill>
              </a:rPr>
              <a:t>resources</a:t>
            </a:r>
            <a:r>
              <a:rPr lang="fr-FR" sz="2300" b="1" dirty="0">
                <a:solidFill>
                  <a:srgbClr val="000000"/>
                </a:solidFill>
              </a:rPr>
              <a:t> in </a:t>
            </a:r>
            <a:r>
              <a:rPr lang="fr-FR" sz="2300" b="1" dirty="0" err="1">
                <a:solidFill>
                  <a:srgbClr val="000000"/>
                </a:solidFill>
              </a:rPr>
              <a:t>mountain</a:t>
            </a:r>
            <a:r>
              <a:rPr lang="fr-FR" sz="2300" b="1" dirty="0">
                <a:solidFill>
                  <a:srgbClr val="000000"/>
                </a:solidFill>
              </a:rPr>
              <a:t> </a:t>
            </a:r>
            <a:r>
              <a:rPr lang="fr-FR" sz="2300" b="1" dirty="0" smtClean="0">
                <a:solidFill>
                  <a:srgbClr val="000000"/>
                </a:solidFill>
              </a:rPr>
              <a:t>areas</a:t>
            </a:r>
            <a:r>
              <a:rPr lang="fr-FR" sz="23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 err="1">
                <a:solidFill>
                  <a:srgbClr val="000000"/>
                </a:solidFill>
              </a:rPr>
              <a:t>Diversity</a:t>
            </a:r>
            <a:r>
              <a:rPr lang="fr-FR" sz="2300" dirty="0">
                <a:solidFill>
                  <a:srgbClr val="000000"/>
                </a:solidFill>
              </a:rPr>
              <a:t> of </a:t>
            </a:r>
            <a:r>
              <a:rPr lang="fr-FR" sz="2300" dirty="0" err="1">
                <a:solidFill>
                  <a:srgbClr val="000000"/>
                </a:solidFill>
              </a:rPr>
              <a:t>mountain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meadows</a:t>
            </a:r>
            <a:r>
              <a:rPr lang="fr-FR" sz="2300" dirty="0">
                <a:solidFill>
                  <a:srgbClr val="000000"/>
                </a:solidFill>
              </a:rPr>
              <a:t> and </a:t>
            </a:r>
            <a:r>
              <a:rPr lang="fr-FR" sz="2300" dirty="0" err="1">
                <a:solidFill>
                  <a:srgbClr val="000000"/>
                </a:solidFill>
              </a:rPr>
              <a:t>their</a:t>
            </a:r>
            <a:r>
              <a:rPr lang="fr-FR" sz="2300" dirty="0">
                <a:solidFill>
                  <a:srgbClr val="000000"/>
                </a:solidFill>
              </a:rPr>
              <a:t> uses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 err="1">
                <a:solidFill>
                  <a:srgbClr val="000000"/>
                </a:solidFill>
              </a:rPr>
              <a:t>Typology</a:t>
            </a:r>
            <a:r>
              <a:rPr lang="fr-FR" sz="2300" dirty="0">
                <a:solidFill>
                  <a:srgbClr val="000000"/>
                </a:solidFill>
              </a:rPr>
              <a:t> of alpine </a:t>
            </a:r>
            <a:r>
              <a:rPr lang="fr-FR" sz="2300" dirty="0" err="1" smtClean="0">
                <a:solidFill>
                  <a:srgbClr val="000000"/>
                </a:solidFill>
              </a:rPr>
              <a:t>vegetations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endParaRPr lang="fr-FR" sz="2300" dirty="0">
              <a:solidFill>
                <a:srgbClr val="000000"/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>
                <a:solidFill>
                  <a:srgbClr val="000000"/>
                </a:solidFill>
              </a:rPr>
              <a:t>Management plans for nature </a:t>
            </a:r>
            <a:r>
              <a:rPr lang="fr-FR" sz="2300" dirty="0" err="1">
                <a:solidFill>
                  <a:srgbClr val="000000"/>
                </a:solidFill>
              </a:rPr>
              <a:t>reserves</a:t>
            </a:r>
            <a:r>
              <a:rPr lang="fr-FR" sz="2300" dirty="0">
                <a:solidFill>
                  <a:srgbClr val="000000"/>
                </a:solidFill>
              </a:rPr>
              <a:t> and </a:t>
            </a:r>
            <a:r>
              <a:rPr lang="fr-FR" sz="2300" dirty="0" err="1">
                <a:solidFill>
                  <a:srgbClr val="000000"/>
                </a:solidFill>
              </a:rPr>
              <a:t>Natura</a:t>
            </a:r>
            <a:r>
              <a:rPr lang="fr-FR" sz="2300" dirty="0">
                <a:solidFill>
                  <a:srgbClr val="000000"/>
                </a:solidFill>
              </a:rPr>
              <a:t> 2000 areas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 smtClean="0">
                <a:solidFill>
                  <a:srgbClr val="000000"/>
                </a:solidFill>
              </a:rPr>
              <a:t>Grass-</a:t>
            </a:r>
            <a:r>
              <a:rPr lang="fr-FR" sz="2300" dirty="0" err="1">
                <a:solidFill>
                  <a:srgbClr val="000000"/>
                </a:solidFill>
              </a:rPr>
              <a:t>cheese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smtClean="0">
                <a:solidFill>
                  <a:srgbClr val="000000"/>
                </a:solidFill>
              </a:rPr>
              <a:t>relations </a:t>
            </a:r>
            <a:endParaRPr lang="it-IT" sz="2300" dirty="0">
              <a:solidFill>
                <a:srgbClr val="00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49690" y="8690"/>
            <a:ext cx="68580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Applied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research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0"/>
          <a:stretch/>
        </p:blipFill>
        <p:spPr>
          <a:xfrm>
            <a:off x="0" y="3556000"/>
            <a:ext cx="9144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3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>
            <a:spLocks noGrp="1"/>
          </p:cNvSpPr>
          <p:nvPr>
            <p:ph idx="1"/>
          </p:nvPr>
        </p:nvSpPr>
        <p:spPr>
          <a:xfrm>
            <a:off x="547200" y="1022400"/>
            <a:ext cx="7992000" cy="2903103"/>
          </a:xfrm>
        </p:spPr>
        <p:txBody>
          <a:bodyPr>
            <a:spAutoFit/>
          </a:bodyPr>
          <a:lstStyle/>
          <a:p>
            <a:pPr marL="0" lvl="1" indent="0">
              <a:spcBef>
                <a:spcPts val="2000"/>
              </a:spcBef>
              <a:buNone/>
            </a:pPr>
            <a:r>
              <a:rPr lang="fr-FR" sz="2300" b="1" dirty="0" err="1">
                <a:solidFill>
                  <a:srgbClr val="000000"/>
                </a:solidFill>
              </a:rPr>
              <a:t>Farm</a:t>
            </a:r>
            <a:r>
              <a:rPr lang="fr-FR" sz="2300" b="1" dirty="0">
                <a:solidFill>
                  <a:srgbClr val="000000"/>
                </a:solidFill>
              </a:rPr>
              <a:t> </a:t>
            </a:r>
            <a:r>
              <a:rPr lang="fr-FR" sz="2300" b="1" dirty="0" err="1">
                <a:solidFill>
                  <a:srgbClr val="000000"/>
                </a:solidFill>
              </a:rPr>
              <a:t>income</a:t>
            </a:r>
            <a:r>
              <a:rPr lang="fr-FR" sz="2300" b="1" dirty="0">
                <a:solidFill>
                  <a:srgbClr val="000000"/>
                </a:solidFill>
              </a:rPr>
              <a:t> </a:t>
            </a:r>
            <a:r>
              <a:rPr lang="fr-FR" sz="2300" b="1" dirty="0" smtClean="0">
                <a:solidFill>
                  <a:srgbClr val="000000"/>
                </a:solidFill>
              </a:rPr>
              <a:t>diversification</a:t>
            </a:r>
            <a:r>
              <a:rPr lang="fr-FR" sz="2300" dirty="0" smtClean="0">
                <a:solidFill>
                  <a:srgbClr val="000000"/>
                </a:solidFill>
              </a:rPr>
              <a:t>:</a:t>
            </a:r>
            <a:endParaRPr lang="it-IT" sz="2300" dirty="0" smtClean="0">
              <a:solidFill>
                <a:srgbClr val="000000"/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it-IT" sz="2300" dirty="0" err="1" smtClean="0">
                <a:solidFill>
                  <a:srgbClr val="000000"/>
                </a:solidFill>
              </a:rPr>
              <a:t>Recovery</a:t>
            </a:r>
            <a:r>
              <a:rPr lang="it-IT" sz="2300" dirty="0" smtClean="0">
                <a:solidFill>
                  <a:srgbClr val="000000"/>
                </a:solidFill>
              </a:rPr>
              <a:t> and </a:t>
            </a:r>
            <a:r>
              <a:rPr lang="it-IT" sz="2300" dirty="0" err="1">
                <a:solidFill>
                  <a:srgbClr val="000000"/>
                </a:solidFill>
              </a:rPr>
              <a:t>maintenance</a:t>
            </a:r>
            <a:r>
              <a:rPr lang="it-IT" sz="2300" dirty="0">
                <a:solidFill>
                  <a:srgbClr val="000000"/>
                </a:solidFill>
              </a:rPr>
              <a:t>, </a:t>
            </a:r>
            <a:r>
              <a:rPr lang="it-IT" sz="2300" dirty="0" err="1">
                <a:solidFill>
                  <a:srgbClr val="000000"/>
                </a:solidFill>
              </a:rPr>
              <a:t>multiplication</a:t>
            </a:r>
            <a:r>
              <a:rPr lang="it-IT" sz="2300" dirty="0">
                <a:solidFill>
                  <a:srgbClr val="000000"/>
                </a:solidFill>
              </a:rPr>
              <a:t> and </a:t>
            </a:r>
            <a:r>
              <a:rPr lang="it-IT" sz="2300" dirty="0" err="1">
                <a:solidFill>
                  <a:srgbClr val="000000"/>
                </a:solidFill>
              </a:rPr>
              <a:t>dissemination</a:t>
            </a:r>
            <a:r>
              <a:rPr lang="it-IT" sz="2300" dirty="0">
                <a:solidFill>
                  <a:srgbClr val="000000"/>
                </a:solidFill>
              </a:rPr>
              <a:t> of </a:t>
            </a:r>
            <a:r>
              <a:rPr lang="it-IT" sz="2300" dirty="0" err="1">
                <a:solidFill>
                  <a:srgbClr val="000000"/>
                </a:solidFill>
              </a:rPr>
              <a:t>landraces</a:t>
            </a:r>
            <a:r>
              <a:rPr lang="it-IT" sz="2300" dirty="0">
                <a:solidFill>
                  <a:srgbClr val="000000"/>
                </a:solidFill>
              </a:rPr>
              <a:t> of </a:t>
            </a:r>
            <a:r>
              <a:rPr lang="it-IT" sz="2300" dirty="0" err="1">
                <a:solidFill>
                  <a:srgbClr val="000000"/>
                </a:solidFill>
              </a:rPr>
              <a:t>cereals</a:t>
            </a:r>
            <a:r>
              <a:rPr lang="it-IT" sz="2300" dirty="0">
                <a:solidFill>
                  <a:srgbClr val="000000"/>
                </a:solidFill>
              </a:rPr>
              <a:t> (</a:t>
            </a:r>
            <a:r>
              <a:rPr lang="it-IT" sz="2300" dirty="0" err="1">
                <a:solidFill>
                  <a:srgbClr val="000000"/>
                </a:solidFill>
              </a:rPr>
              <a:t>wheat</a:t>
            </a:r>
            <a:r>
              <a:rPr lang="it-IT" sz="2300" dirty="0">
                <a:solidFill>
                  <a:srgbClr val="000000"/>
                </a:solidFill>
              </a:rPr>
              <a:t>, </a:t>
            </a:r>
            <a:r>
              <a:rPr lang="it-IT" sz="2300" dirty="0" err="1">
                <a:solidFill>
                  <a:srgbClr val="000000"/>
                </a:solidFill>
              </a:rPr>
              <a:t>rye</a:t>
            </a:r>
            <a:r>
              <a:rPr lang="it-IT" sz="2300" dirty="0">
                <a:solidFill>
                  <a:srgbClr val="000000"/>
                </a:solidFill>
              </a:rPr>
              <a:t>, </a:t>
            </a:r>
            <a:r>
              <a:rPr lang="it-IT" sz="2300" dirty="0" err="1">
                <a:solidFill>
                  <a:srgbClr val="000000"/>
                </a:solidFill>
              </a:rPr>
              <a:t>corn</a:t>
            </a:r>
            <a:r>
              <a:rPr lang="it-IT" sz="2300" dirty="0">
                <a:solidFill>
                  <a:srgbClr val="000000"/>
                </a:solidFill>
              </a:rPr>
              <a:t>, </a:t>
            </a:r>
            <a:r>
              <a:rPr lang="it-IT" sz="2300" dirty="0" err="1">
                <a:solidFill>
                  <a:srgbClr val="000000"/>
                </a:solidFill>
              </a:rPr>
              <a:t>barley</a:t>
            </a:r>
            <a:r>
              <a:rPr lang="it-IT" sz="2300" dirty="0">
                <a:solidFill>
                  <a:srgbClr val="000000"/>
                </a:solidFill>
              </a:rPr>
              <a:t>)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it-IT" sz="2300" dirty="0" err="1" smtClean="0">
                <a:solidFill>
                  <a:srgbClr val="000000"/>
                </a:solidFill>
              </a:rPr>
              <a:t>Grain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>
                <a:solidFill>
                  <a:srgbClr val="000000"/>
                </a:solidFill>
              </a:rPr>
              <a:t>and </a:t>
            </a:r>
            <a:r>
              <a:rPr lang="it-IT" sz="2300" dirty="0" err="1">
                <a:solidFill>
                  <a:srgbClr val="000000"/>
                </a:solidFill>
              </a:rPr>
              <a:t>vegetable</a:t>
            </a:r>
            <a:r>
              <a:rPr lang="it-IT" sz="2300" dirty="0">
                <a:solidFill>
                  <a:srgbClr val="000000"/>
                </a:solidFill>
              </a:rPr>
              <a:t> </a:t>
            </a:r>
            <a:r>
              <a:rPr lang="it-IT" sz="2300" dirty="0" smtClean="0">
                <a:solidFill>
                  <a:srgbClr val="000000"/>
                </a:solidFill>
              </a:rPr>
              <a:t>short </a:t>
            </a:r>
            <a:r>
              <a:rPr lang="it-IT" sz="2300" dirty="0">
                <a:solidFill>
                  <a:srgbClr val="000000"/>
                </a:solidFill>
              </a:rPr>
              <a:t>production </a:t>
            </a:r>
            <a:r>
              <a:rPr lang="it-IT" sz="2300" dirty="0" err="1" smtClean="0">
                <a:solidFill>
                  <a:srgbClr val="000000"/>
                </a:solidFill>
              </a:rPr>
              <a:t>chains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endParaRPr lang="it-IT" sz="2300" dirty="0">
              <a:solidFill>
                <a:srgbClr val="000000"/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it-IT" sz="2300" dirty="0">
                <a:solidFill>
                  <a:srgbClr val="000000"/>
                </a:solidFill>
              </a:rPr>
              <a:t>Culture and promotion of mountain </a:t>
            </a:r>
            <a:r>
              <a:rPr lang="it-IT" sz="2300" dirty="0" err="1" smtClean="0">
                <a:solidFill>
                  <a:srgbClr val="000000"/>
                </a:solidFill>
              </a:rPr>
              <a:t>medicinal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>
                <a:solidFill>
                  <a:srgbClr val="000000"/>
                </a:solidFill>
              </a:rPr>
              <a:t>and </a:t>
            </a:r>
            <a:r>
              <a:rPr lang="it-IT" sz="2300" dirty="0" err="1">
                <a:solidFill>
                  <a:srgbClr val="000000"/>
                </a:solidFill>
              </a:rPr>
              <a:t>aromatic</a:t>
            </a:r>
            <a:r>
              <a:rPr lang="it-IT" sz="2300" dirty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plants</a:t>
            </a:r>
            <a:endParaRPr lang="it-IT" sz="2300" dirty="0">
              <a:solidFill>
                <a:srgbClr val="000000"/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it-IT" sz="2300" dirty="0" err="1">
                <a:solidFill>
                  <a:srgbClr val="000000"/>
                </a:solidFill>
              </a:rPr>
              <a:t>Harvest</a:t>
            </a:r>
            <a:r>
              <a:rPr lang="it-IT" sz="2300" dirty="0">
                <a:solidFill>
                  <a:srgbClr val="000000"/>
                </a:solidFill>
              </a:rPr>
              <a:t> </a:t>
            </a:r>
            <a:r>
              <a:rPr lang="it-IT" sz="2300" dirty="0" smtClean="0">
                <a:solidFill>
                  <a:srgbClr val="000000"/>
                </a:solidFill>
              </a:rPr>
              <a:t>of wild </a:t>
            </a:r>
            <a:r>
              <a:rPr lang="it-IT" sz="2300" dirty="0" err="1" smtClean="0">
                <a:solidFill>
                  <a:srgbClr val="000000"/>
                </a:solidFill>
              </a:rPr>
              <a:t>seeds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>
                <a:solidFill>
                  <a:srgbClr val="000000"/>
                </a:solidFill>
              </a:rPr>
              <a:t>for </a:t>
            </a:r>
            <a:r>
              <a:rPr lang="it-IT" sz="2300" dirty="0">
                <a:solidFill>
                  <a:srgbClr val="000000"/>
                </a:solidFill>
                <a:hlinkClick r:id="rId3"/>
              </a:rPr>
              <a:t>ecological </a:t>
            </a:r>
            <a:r>
              <a:rPr lang="it-IT" sz="2300" dirty="0" err="1">
                <a:solidFill>
                  <a:srgbClr val="000000"/>
                </a:solidFill>
                <a:hlinkClick r:id="rId3"/>
              </a:rPr>
              <a:t>restoration</a:t>
            </a:r>
            <a:endParaRPr lang="it-IT" sz="2300" dirty="0">
              <a:solidFill>
                <a:srgbClr val="00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49690" y="8690"/>
            <a:ext cx="68580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Applied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research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1" b="10366"/>
          <a:stretch/>
        </p:blipFill>
        <p:spPr>
          <a:xfrm>
            <a:off x="-28800" y="3852968"/>
            <a:ext cx="9144000" cy="29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>
            <a:spLocks noGrp="1"/>
          </p:cNvSpPr>
          <p:nvPr>
            <p:ph idx="1"/>
          </p:nvPr>
        </p:nvSpPr>
        <p:spPr>
          <a:xfrm>
            <a:off x="547200" y="1022400"/>
            <a:ext cx="7992000" cy="264867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fr-FR" sz="2300" b="1" dirty="0" err="1">
                <a:solidFill>
                  <a:srgbClr val="000000"/>
                </a:solidFill>
              </a:rPr>
              <a:t>Environmental</a:t>
            </a:r>
            <a:r>
              <a:rPr lang="fr-FR" sz="2300" b="1" dirty="0">
                <a:solidFill>
                  <a:srgbClr val="000000"/>
                </a:solidFill>
              </a:rPr>
              <a:t> protection, </a:t>
            </a:r>
            <a:r>
              <a:rPr lang="fr-FR" sz="2300" b="1" dirty="0" err="1">
                <a:solidFill>
                  <a:srgbClr val="000000"/>
                </a:solidFill>
              </a:rPr>
              <a:t>waste</a:t>
            </a:r>
            <a:r>
              <a:rPr lang="fr-FR" sz="2300" b="1" dirty="0">
                <a:solidFill>
                  <a:srgbClr val="000000"/>
                </a:solidFill>
              </a:rPr>
              <a:t> </a:t>
            </a:r>
            <a:r>
              <a:rPr lang="fr-FR" sz="2300" b="1" dirty="0" err="1">
                <a:solidFill>
                  <a:srgbClr val="000000"/>
                </a:solidFill>
              </a:rPr>
              <a:t>reduction</a:t>
            </a:r>
            <a:r>
              <a:rPr lang="fr-FR" sz="2300" b="1" dirty="0">
                <a:solidFill>
                  <a:srgbClr val="000000"/>
                </a:solidFill>
              </a:rPr>
              <a:t> and management:</a:t>
            </a:r>
            <a:endParaRPr lang="fr-FR" sz="2300" b="1" dirty="0" smtClean="0">
              <a:solidFill>
                <a:srgbClr val="000000"/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 err="1" smtClean="0">
                <a:solidFill>
                  <a:srgbClr val="000000"/>
                </a:solidFill>
              </a:rPr>
              <a:t>Define</a:t>
            </a:r>
            <a:r>
              <a:rPr lang="fr-FR" sz="2300" dirty="0" smtClean="0">
                <a:solidFill>
                  <a:srgbClr val="000000"/>
                </a:solidFill>
              </a:rPr>
              <a:t> best </a:t>
            </a:r>
            <a:r>
              <a:rPr lang="fr-FR" sz="2300" dirty="0">
                <a:solidFill>
                  <a:srgbClr val="000000"/>
                </a:solidFill>
              </a:rPr>
              <a:t>practices </a:t>
            </a:r>
            <a:r>
              <a:rPr lang="fr-FR" sz="2300" dirty="0" smtClean="0">
                <a:solidFill>
                  <a:srgbClr val="000000"/>
                </a:solidFill>
              </a:rPr>
              <a:t>for </a:t>
            </a:r>
            <a:r>
              <a:rPr lang="fr-FR" sz="2300" dirty="0" err="1" smtClean="0">
                <a:solidFill>
                  <a:srgbClr val="000000"/>
                </a:solidFill>
              </a:rPr>
              <a:t>landscape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works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>
                <a:solidFill>
                  <a:srgbClr val="000000"/>
                </a:solidFill>
              </a:rPr>
              <a:t>(land </a:t>
            </a:r>
            <a:r>
              <a:rPr lang="fr-FR" sz="2300" dirty="0" err="1">
                <a:solidFill>
                  <a:srgbClr val="000000"/>
                </a:solidFill>
              </a:rPr>
              <a:t>improvements</a:t>
            </a:r>
            <a:r>
              <a:rPr lang="fr-FR" sz="2300" dirty="0">
                <a:solidFill>
                  <a:srgbClr val="000000"/>
                </a:solidFill>
              </a:rPr>
              <a:t>, ski </a:t>
            </a:r>
            <a:r>
              <a:rPr lang="fr-FR" sz="2300" dirty="0" err="1" smtClean="0">
                <a:solidFill>
                  <a:srgbClr val="000000"/>
                </a:solidFill>
              </a:rPr>
              <a:t>slopes</a:t>
            </a:r>
            <a:r>
              <a:rPr lang="fr-FR" sz="2300" dirty="0" smtClean="0">
                <a:solidFill>
                  <a:srgbClr val="000000"/>
                </a:solidFill>
              </a:rPr>
              <a:t> …) </a:t>
            </a:r>
            <a:endParaRPr lang="fr-FR" sz="2300" dirty="0">
              <a:solidFill>
                <a:srgbClr val="000000"/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 err="1" smtClean="0">
                <a:solidFill>
                  <a:srgbClr val="000000"/>
                </a:solidFill>
              </a:rPr>
              <a:t>Studies</a:t>
            </a:r>
            <a:r>
              <a:rPr lang="fr-FR" sz="2300" dirty="0" smtClean="0">
                <a:solidFill>
                  <a:srgbClr val="000000"/>
                </a:solidFill>
              </a:rPr>
              <a:t> on invasive </a:t>
            </a:r>
            <a:r>
              <a:rPr lang="fr-FR" sz="2300" dirty="0" err="1">
                <a:solidFill>
                  <a:srgbClr val="000000"/>
                </a:solidFill>
              </a:rPr>
              <a:t>species</a:t>
            </a:r>
            <a:r>
              <a:rPr lang="fr-FR" sz="2300" dirty="0">
                <a:solidFill>
                  <a:srgbClr val="000000"/>
                </a:solidFill>
              </a:rPr>
              <a:t> in </a:t>
            </a:r>
            <a:r>
              <a:rPr lang="fr-FR" sz="2300" dirty="0" err="1">
                <a:solidFill>
                  <a:srgbClr val="000000"/>
                </a:solidFill>
              </a:rPr>
              <a:t>natural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grasslands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 err="1">
                <a:solidFill>
                  <a:srgbClr val="000000"/>
                </a:solidFill>
              </a:rPr>
              <a:t>Nutrient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cycling</a:t>
            </a:r>
            <a:r>
              <a:rPr lang="fr-FR" sz="2300" dirty="0">
                <a:solidFill>
                  <a:srgbClr val="000000"/>
                </a:solidFill>
              </a:rPr>
              <a:t>, </a:t>
            </a:r>
            <a:r>
              <a:rPr lang="fr-FR" sz="2300" dirty="0" err="1">
                <a:solidFill>
                  <a:srgbClr val="000000"/>
                </a:solidFill>
              </a:rPr>
              <a:t>composting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smtClean="0">
                <a:solidFill>
                  <a:srgbClr val="000000"/>
                </a:solidFill>
              </a:rPr>
              <a:t>of </a:t>
            </a:r>
            <a:r>
              <a:rPr lang="fr-FR" sz="2300" dirty="0" err="1" smtClean="0">
                <a:solidFill>
                  <a:srgbClr val="000000"/>
                </a:solidFill>
              </a:rPr>
              <a:t>manure</a:t>
            </a:r>
            <a:r>
              <a:rPr lang="fr-FR" sz="2300" dirty="0" smtClean="0">
                <a:solidFill>
                  <a:srgbClr val="000000"/>
                </a:solidFill>
              </a:rPr>
              <a:t> and </a:t>
            </a:r>
            <a:r>
              <a:rPr lang="fr-FR" sz="2300" dirty="0" err="1" smtClean="0">
                <a:solidFill>
                  <a:srgbClr val="000000"/>
                </a:solidFill>
              </a:rPr>
              <a:t>organic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waste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endParaRPr lang="fr-FR" sz="2300" dirty="0">
              <a:solidFill>
                <a:srgbClr val="000000"/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 err="1">
                <a:solidFill>
                  <a:srgbClr val="000000"/>
                </a:solidFill>
              </a:rPr>
              <a:t>Study</a:t>
            </a:r>
            <a:r>
              <a:rPr lang="fr-FR" sz="2300" dirty="0">
                <a:solidFill>
                  <a:srgbClr val="000000"/>
                </a:solidFill>
              </a:rPr>
              <a:t> of </a:t>
            </a:r>
            <a:r>
              <a:rPr lang="fr-FR" sz="2300" dirty="0" err="1">
                <a:solidFill>
                  <a:srgbClr val="000000"/>
                </a:solidFill>
              </a:rPr>
              <a:t>erosion</a:t>
            </a:r>
            <a:r>
              <a:rPr lang="fr-FR" sz="2300" dirty="0">
                <a:solidFill>
                  <a:srgbClr val="000000"/>
                </a:solidFill>
              </a:rPr>
              <a:t> and </a:t>
            </a:r>
            <a:r>
              <a:rPr lang="fr-FR" sz="2300" dirty="0" smtClean="0">
                <a:solidFill>
                  <a:srgbClr val="000000"/>
                </a:solidFill>
              </a:rPr>
              <a:t>pesticide </a:t>
            </a:r>
            <a:r>
              <a:rPr lang="fr-FR" sz="2300" dirty="0" err="1" smtClean="0">
                <a:solidFill>
                  <a:srgbClr val="000000"/>
                </a:solidFill>
              </a:rPr>
              <a:t>runoff</a:t>
            </a:r>
            <a:r>
              <a:rPr lang="fr-FR" sz="2300" dirty="0" smtClean="0">
                <a:solidFill>
                  <a:srgbClr val="000000"/>
                </a:solidFill>
              </a:rPr>
              <a:t> in </a:t>
            </a:r>
            <a:r>
              <a:rPr lang="fr-FR" sz="2300" dirty="0" err="1">
                <a:solidFill>
                  <a:srgbClr val="000000"/>
                </a:solidFill>
              </a:rPr>
              <a:t>mountain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vineyards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sz="2300" dirty="0" err="1">
                <a:solidFill>
                  <a:srgbClr val="000000"/>
                </a:solidFill>
              </a:rPr>
              <a:t>Microbiological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quality</a:t>
            </a:r>
            <a:r>
              <a:rPr lang="fr-FR" sz="2300" dirty="0">
                <a:solidFill>
                  <a:srgbClr val="000000"/>
                </a:solidFill>
              </a:rPr>
              <a:t> of water in </a:t>
            </a:r>
            <a:r>
              <a:rPr lang="fr-FR" sz="2300" dirty="0" err="1" smtClean="0">
                <a:solidFill>
                  <a:srgbClr val="000000"/>
                </a:solidFill>
              </a:rPr>
              <a:t>mountain</a:t>
            </a:r>
            <a:r>
              <a:rPr lang="fr-FR" sz="2300" dirty="0" smtClean="0">
                <a:solidFill>
                  <a:srgbClr val="000000"/>
                </a:solidFill>
              </a:rPr>
              <a:t> areas</a:t>
            </a:r>
            <a:endParaRPr lang="it-IT" sz="2300" dirty="0">
              <a:solidFill>
                <a:srgbClr val="00000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149690" y="8690"/>
            <a:ext cx="68580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Applied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research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3"/>
          <a:stretch/>
        </p:blipFill>
        <p:spPr>
          <a:xfrm>
            <a:off x="6690" y="3643086"/>
            <a:ext cx="9144000" cy="32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>
            <a:spLocks noGrp="1"/>
          </p:cNvSpPr>
          <p:nvPr>
            <p:ph idx="1"/>
          </p:nvPr>
        </p:nvSpPr>
        <p:spPr>
          <a:xfrm>
            <a:off x="547200" y="1022400"/>
            <a:ext cx="7992000" cy="1757148"/>
          </a:xfrm>
        </p:spPr>
        <p:txBody>
          <a:bodyPr>
            <a:spAutoFit/>
          </a:bodyPr>
          <a:lstStyle/>
          <a:p>
            <a:pPr lvl="0"/>
            <a:r>
              <a:rPr lang="fr-FR" sz="2300" dirty="0" err="1">
                <a:solidFill>
                  <a:srgbClr val="000000"/>
                </a:solidFill>
              </a:rPr>
              <a:t>Development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cooperation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projects</a:t>
            </a:r>
            <a:r>
              <a:rPr lang="fr-FR" sz="2300" dirty="0">
                <a:solidFill>
                  <a:srgbClr val="000000"/>
                </a:solidFill>
              </a:rPr>
              <a:t> in </a:t>
            </a:r>
            <a:r>
              <a:rPr lang="fr-FR" sz="2300" dirty="0" err="1">
                <a:solidFill>
                  <a:srgbClr val="000000"/>
                </a:solidFill>
              </a:rPr>
              <a:t>Africa</a:t>
            </a:r>
            <a:r>
              <a:rPr lang="fr-FR" sz="2300" dirty="0">
                <a:solidFill>
                  <a:srgbClr val="000000"/>
                </a:solidFill>
              </a:rPr>
              <a:t>, Latin </a:t>
            </a:r>
            <a:r>
              <a:rPr lang="fr-FR" sz="2300" dirty="0" err="1">
                <a:solidFill>
                  <a:srgbClr val="000000"/>
                </a:solidFill>
              </a:rPr>
              <a:t>America</a:t>
            </a:r>
            <a:r>
              <a:rPr lang="fr-FR" sz="2300" dirty="0">
                <a:solidFill>
                  <a:srgbClr val="000000"/>
                </a:solidFill>
              </a:rPr>
              <a:t>, </a:t>
            </a:r>
            <a:r>
              <a:rPr lang="fr-FR" sz="2300" dirty="0" err="1">
                <a:solidFill>
                  <a:srgbClr val="000000"/>
                </a:solidFill>
              </a:rPr>
              <a:t>Asia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fr-FR" sz="2300" dirty="0">
                <a:solidFill>
                  <a:srgbClr val="000000"/>
                </a:solidFill>
              </a:rPr>
              <a:t>Promotion of </a:t>
            </a:r>
            <a:r>
              <a:rPr lang="fr-FR" sz="2300" dirty="0" err="1">
                <a:solidFill>
                  <a:srgbClr val="000000"/>
                </a:solidFill>
              </a:rPr>
              <a:t>sustainable</a:t>
            </a:r>
            <a:r>
              <a:rPr lang="fr-FR" sz="2300" dirty="0">
                <a:solidFill>
                  <a:srgbClr val="000000"/>
                </a:solidFill>
              </a:rPr>
              <a:t> production techniques </a:t>
            </a:r>
          </a:p>
          <a:p>
            <a:pPr lvl="0"/>
            <a:r>
              <a:rPr lang="fr-FR" sz="2300" dirty="0">
                <a:solidFill>
                  <a:srgbClr val="000000"/>
                </a:solidFill>
              </a:rPr>
              <a:t>Protection </a:t>
            </a:r>
            <a:r>
              <a:rPr lang="fr-FR" sz="2300" dirty="0" err="1">
                <a:solidFill>
                  <a:srgbClr val="000000"/>
                </a:solidFill>
              </a:rPr>
              <a:t>against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soil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erosion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fr-FR" sz="2300" dirty="0">
                <a:solidFill>
                  <a:srgbClr val="000000"/>
                </a:solidFill>
              </a:rPr>
              <a:t>Support for </a:t>
            </a:r>
            <a:r>
              <a:rPr lang="fr-FR" sz="2300" dirty="0" err="1">
                <a:solidFill>
                  <a:srgbClr val="000000"/>
                </a:solidFill>
              </a:rPr>
              <a:t>community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err="1">
                <a:solidFill>
                  <a:srgbClr val="000000"/>
                </a:solidFill>
              </a:rPr>
              <a:t>schools</a:t>
            </a:r>
            <a:r>
              <a:rPr lang="fr-FR" sz="2300" dirty="0">
                <a:solidFill>
                  <a:srgbClr val="000000"/>
                </a:solidFill>
              </a:rPr>
              <a:t> </a:t>
            </a:r>
            <a:r>
              <a:rPr lang="fr-FR" sz="2300" dirty="0" smtClean="0">
                <a:solidFill>
                  <a:srgbClr val="000000"/>
                </a:solidFill>
              </a:rPr>
              <a:t>and </a:t>
            </a:r>
            <a:r>
              <a:rPr lang="fr-FR" sz="2300" dirty="0" err="1">
                <a:solidFill>
                  <a:srgbClr val="000000"/>
                </a:solidFill>
              </a:rPr>
              <a:t>farmers</a:t>
            </a:r>
            <a:r>
              <a:rPr lang="fr-FR" sz="2300" dirty="0">
                <a:solidFill>
                  <a:srgbClr val="000000"/>
                </a:solidFill>
              </a:rPr>
              <a:t>' associations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149690" y="8690"/>
            <a:ext cx="68580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</a:t>
            </a:r>
            <a:endParaRPr lang="it-IT" sz="2800" b="1" dirty="0">
              <a:latin typeface="+mn-lt"/>
            </a:endParaRPr>
          </a:p>
        </p:txBody>
      </p:sp>
      <p:pic>
        <p:nvPicPr>
          <p:cNvPr id="3" name="Immagine 2" descr="DSCN011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7"/>
          <a:stretch/>
        </p:blipFill>
        <p:spPr>
          <a:xfrm>
            <a:off x="0" y="2794000"/>
            <a:ext cx="914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361</Words>
  <Application>Microsoft Macintosh PowerPoint</Application>
  <PresentationFormat>Presentazione su schermo (4:3)</PresentationFormat>
  <Paragraphs>62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Mauro Bassignana</cp:lastModifiedBy>
  <cp:revision>69</cp:revision>
  <dcterms:created xsi:type="dcterms:W3CDTF">2014-07-05T09:11:12Z</dcterms:created>
  <dcterms:modified xsi:type="dcterms:W3CDTF">2015-06-24T05:53:31Z</dcterms:modified>
</cp:coreProperties>
</file>