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notesMasterIdLst>
    <p:notesMasterId r:id="rId21"/>
  </p:notesMasterIdLst>
  <p:sldIdLst>
    <p:sldId id="258" r:id="rId2"/>
    <p:sldId id="315" r:id="rId3"/>
    <p:sldId id="304" r:id="rId4"/>
    <p:sldId id="266" r:id="rId5"/>
    <p:sldId id="310" r:id="rId6"/>
    <p:sldId id="305" r:id="rId7"/>
    <p:sldId id="311" r:id="rId8"/>
    <p:sldId id="306" r:id="rId9"/>
    <p:sldId id="307" r:id="rId10"/>
    <p:sldId id="316" r:id="rId11"/>
    <p:sldId id="312" r:id="rId12"/>
    <p:sldId id="314" r:id="rId13"/>
    <p:sldId id="313" r:id="rId14"/>
    <p:sldId id="308" r:id="rId15"/>
    <p:sldId id="309" r:id="rId16"/>
    <p:sldId id="267" r:id="rId17"/>
    <p:sldId id="317" r:id="rId18"/>
    <p:sldId id="268" r:id="rId19"/>
    <p:sldId id="265" r:id="rId20"/>
  </p:sldIdLst>
  <p:sldSz cx="9144000" cy="6858000" type="screen4x3"/>
  <p:notesSz cx="6858000" cy="9144000"/>
  <p:defaultTextStyle>
    <a:defPPr>
      <a:defRPr lang="es-C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0" autoAdjust="0"/>
    <p:restoredTop sz="94660"/>
  </p:normalViewPr>
  <p:slideViewPr>
    <p:cSldViewPr>
      <p:cViewPr>
        <p:scale>
          <a:sx n="66" d="100"/>
          <a:sy n="66" d="100"/>
        </p:scale>
        <p:origin x="-143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F0C01-D1D2-431A-B06E-D6E52C87139A}" type="datetimeFigureOut">
              <a:rPr lang="es-CO" smtClean="0"/>
              <a:t>23/06/2015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3EE3D-272C-401E-9548-350AFE452B61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O" dirty="0" smtClean="0"/>
              <a:t>O 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EE3D-272C-401E-9548-350AFE452B61}" type="slidenum">
              <a:rPr lang="es-CO" smtClean="0"/>
              <a:t>6</a:t>
            </a:fld>
            <a:endParaRPr lang="es-C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EE3D-272C-401E-9548-350AFE452B61}" type="slidenum">
              <a:rPr lang="es-CO" smtClean="0"/>
              <a:t>15</a:t>
            </a:fld>
            <a:endParaRPr lang="es-C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EE3D-272C-401E-9548-350AFE452B61}" type="slidenum">
              <a:rPr lang="es-CO" smtClean="0"/>
              <a:t>17</a:t>
            </a:fld>
            <a:endParaRPr lang="es-C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6/25/2015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0BDBB43-7156-4DE9-B1C8-77779A619CA4}" type="slidenum">
              <a:rPr lang="es-CO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6/25/2015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44213AF-26F6-41FA-8D85-E2C5388D6E58}" type="datetimeFigureOut">
              <a:rPr lang="en-US" smtClean="0"/>
              <a:pPr/>
              <a:t>6/25/2015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0" y="2565400"/>
            <a:ext cx="4103688" cy="1150938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es-CO" sz="2500" dirty="0" smtClean="0"/>
              <a:t>FORESTRY ENGINEER</a:t>
            </a:r>
          </a:p>
          <a:p>
            <a:pPr algn="ctr">
              <a:buNone/>
            </a:pPr>
            <a:endParaRPr lang="es-CO" sz="2500" dirty="0" smtClean="0"/>
          </a:p>
          <a:p>
            <a:pPr algn="ctr">
              <a:buNone/>
            </a:pPr>
            <a:r>
              <a:rPr lang="es-CO" sz="2500" dirty="0" smtClean="0"/>
              <a:t>ENVIRONMENTAL LAW </a:t>
            </a:r>
            <a:endParaRPr lang="es-CO" sz="2500" dirty="0" smtClean="0"/>
          </a:p>
          <a:p>
            <a:pPr algn="ctr">
              <a:buNone/>
            </a:pPr>
            <a:r>
              <a:rPr lang="es-CO" sz="2500" dirty="0" smtClean="0"/>
              <a:t>SPECIALIST</a:t>
            </a:r>
            <a:endParaRPr lang="es-CO" sz="25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95536" y="836712"/>
            <a:ext cx="4392488" cy="936104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GILMER BELTRAN ROMERO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4 Imagen" descr="mapacolomb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1700810"/>
            <a:ext cx="4353694" cy="2928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Picture 2" descr="C:\work\Personal\chile\documentos base\chingaza\FOTOS DECLARATORIA SITIO RAMSAR\FOTOS CHINGAZA\S4030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416824" cy="56612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work\Personal\chile\fotos gilmer Chingaza\IMG_0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764704"/>
            <a:ext cx="6816757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work\Personal\chile\fotos gilmer Chingaza\IMG_05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6768752" cy="50765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work\Personal\chile\fotos gilmer Chingaza\IMG_0520.JPG"/>
          <p:cNvPicPr>
            <a:picLocks noChangeAspect="1" noChangeArrowheads="1"/>
          </p:cNvPicPr>
          <p:nvPr/>
        </p:nvPicPr>
        <p:blipFill>
          <a:blip r:embed="rId2" cstate="print"/>
          <a:srcRect l="22506" t="7318" r="31068" b="47976"/>
          <a:stretch>
            <a:fillRect/>
          </a:stretch>
        </p:blipFill>
        <p:spPr bwMode="auto">
          <a:xfrm>
            <a:off x="395536" y="620688"/>
            <a:ext cx="7577456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8183880" cy="1051560"/>
          </a:xfrm>
        </p:spPr>
        <p:txBody>
          <a:bodyPr>
            <a:normAutofit/>
          </a:bodyPr>
          <a:lstStyle/>
          <a:p>
            <a:r>
              <a:rPr lang="es-CO" dirty="0" smtClean="0"/>
              <a:t>IMPORTANCE OF PARAMO </a:t>
            </a:r>
            <a:endParaRPr lang="es-CO" dirty="0"/>
          </a:p>
        </p:txBody>
      </p:sp>
      <p:sp>
        <p:nvSpPr>
          <p:cNvPr id="8" name="7 Rectángulo"/>
          <p:cNvSpPr/>
          <p:nvPr/>
        </p:nvSpPr>
        <p:spPr>
          <a:xfrm>
            <a:off x="755577" y="4581128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O" dirty="0" err="1" smtClean="0"/>
              <a:t>Hydrological</a:t>
            </a:r>
            <a:r>
              <a:rPr lang="es-CO" dirty="0" smtClean="0"/>
              <a:t> </a:t>
            </a:r>
            <a:r>
              <a:rPr lang="es-CO" dirty="0" err="1" smtClean="0"/>
              <a:t>cycle</a:t>
            </a:r>
            <a:r>
              <a:rPr lang="es-CO" dirty="0" smtClean="0"/>
              <a:t> </a:t>
            </a:r>
            <a:r>
              <a:rPr lang="es-CO" dirty="0" err="1" smtClean="0"/>
              <a:t>regulation</a:t>
            </a:r>
            <a:endParaRPr lang="es-CO" dirty="0"/>
          </a:p>
        </p:txBody>
      </p:sp>
      <p:sp>
        <p:nvSpPr>
          <p:cNvPr id="10" name="9 Rectángulo"/>
          <p:cNvSpPr/>
          <p:nvPr/>
        </p:nvSpPr>
        <p:spPr>
          <a:xfrm>
            <a:off x="683568" y="1700808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Capture and </a:t>
            </a:r>
            <a:r>
              <a:rPr lang="es-CO" dirty="0" err="1" smtClean="0">
                <a:solidFill>
                  <a:prstClr val="black"/>
                </a:solidFill>
              </a:rPr>
              <a:t>storage</a:t>
            </a:r>
            <a:r>
              <a:rPr lang="es-CO" dirty="0" smtClean="0">
                <a:solidFill>
                  <a:prstClr val="black"/>
                </a:solidFill>
              </a:rPr>
              <a:t> of CO2</a:t>
            </a:r>
            <a:endParaRPr lang="es-CO" dirty="0"/>
          </a:p>
        </p:txBody>
      </p:sp>
      <p:sp>
        <p:nvSpPr>
          <p:cNvPr id="11" name="10 Rectángulo"/>
          <p:cNvSpPr/>
          <p:nvPr/>
        </p:nvSpPr>
        <p:spPr>
          <a:xfrm>
            <a:off x="683569" y="3068961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O" dirty="0" err="1" smtClean="0"/>
              <a:t>Positionned</a:t>
            </a:r>
            <a:r>
              <a:rPr lang="es-CO" dirty="0" smtClean="0"/>
              <a:t> as a </a:t>
            </a:r>
            <a:r>
              <a:rPr lang="es-CO" dirty="0" err="1" smtClean="0"/>
              <a:t>biological</a:t>
            </a:r>
            <a:r>
              <a:rPr lang="es-CO" dirty="0" smtClean="0"/>
              <a:t> </a:t>
            </a:r>
            <a:r>
              <a:rPr lang="es-CO" dirty="0" err="1" smtClean="0"/>
              <a:t>corridor</a:t>
            </a:r>
            <a:r>
              <a:rPr lang="es-CO" dirty="0" smtClean="0"/>
              <a:t> </a:t>
            </a:r>
            <a:r>
              <a:rPr lang="es-CO" dirty="0" err="1" smtClean="0"/>
              <a:t>for</a:t>
            </a:r>
            <a:r>
              <a:rPr lang="es-CO" dirty="0" smtClean="0"/>
              <a:t> a </a:t>
            </a:r>
            <a:r>
              <a:rPr lang="es-CO" dirty="0" err="1" smtClean="0"/>
              <a:t>great</a:t>
            </a:r>
            <a:r>
              <a:rPr lang="es-CO" dirty="0" smtClean="0"/>
              <a:t> </a:t>
            </a:r>
            <a:r>
              <a:rPr lang="es-CO" dirty="0" err="1" smtClean="0"/>
              <a:t>diversity</a:t>
            </a:r>
            <a:r>
              <a:rPr lang="es-CO" dirty="0" smtClean="0"/>
              <a:t> of animal and </a:t>
            </a:r>
            <a:r>
              <a:rPr lang="es-CO" dirty="0" err="1" smtClean="0"/>
              <a:t>plants</a:t>
            </a:r>
            <a:r>
              <a:rPr lang="es-CO" dirty="0" smtClean="0"/>
              <a:t> </a:t>
            </a:r>
            <a:r>
              <a:rPr lang="es-CO" dirty="0" err="1" smtClean="0"/>
              <a:t>species</a:t>
            </a:r>
            <a:r>
              <a:rPr lang="es-CO" dirty="0" smtClean="0"/>
              <a:t>.</a:t>
            </a:r>
            <a:endParaRPr lang="es-CO" dirty="0"/>
          </a:p>
        </p:txBody>
      </p:sp>
      <p:pic>
        <p:nvPicPr>
          <p:cNvPr id="1027" name="Picture 3" descr="C:\work\Personal\chile\documentos base\chingaza\FOTOS DECLARATORIA SITIO RAMSAR\FOTOS CHINGAZA\FOTOS CHINGAZA 014.jpg"/>
          <p:cNvPicPr>
            <a:picLocks noChangeAspect="1" noChangeArrowheads="1"/>
          </p:cNvPicPr>
          <p:nvPr/>
        </p:nvPicPr>
        <p:blipFill>
          <a:blip r:embed="rId2" cstate="print"/>
          <a:srcRect l="15449" r="4818" b="14563"/>
          <a:stretch>
            <a:fillRect/>
          </a:stretch>
        </p:blipFill>
        <p:spPr bwMode="auto">
          <a:xfrm>
            <a:off x="5148064" y="1052737"/>
            <a:ext cx="3528392" cy="2835597"/>
          </a:xfrm>
          <a:prstGeom prst="rect">
            <a:avLst/>
          </a:prstGeom>
          <a:noFill/>
        </p:spPr>
      </p:pic>
      <p:pic>
        <p:nvPicPr>
          <p:cNvPr id="1028" name="Picture 4" descr="C:\work\Personal\chile\documentos base\chingaza\FOTOS DECLARATORIA SITIO RAMSAR\FOTOS CHINGAZA\FOTOS CHINGAZA 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4799" y="4005064"/>
            <a:ext cx="3508628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images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1" y="908720"/>
            <a:ext cx="4243329" cy="2376264"/>
          </a:xfrm>
          <a:prstGeom prst="rect">
            <a:avLst/>
          </a:prstGeom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95536" y="3861048"/>
            <a:ext cx="2719387" cy="2089150"/>
          </a:xfrm>
          <a:prstGeom prst="rect">
            <a:avLst/>
          </a:prstGeom>
        </p:spPr>
      </p:pic>
      <p:pic>
        <p:nvPicPr>
          <p:cNvPr id="10" name="Picture 2" descr="C:\Users\Gilmer Beltran\Desktop\oso-de-anteojos_23873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844824"/>
            <a:ext cx="2808312" cy="3196370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2843808" y="32756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REFORESTATION</a:t>
            </a:r>
            <a:endParaRPr lang="es-CO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491880" y="4149082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dirty="0" smtClean="0"/>
              <a:t>IMPROVING  LOCAL PEOPLE’S  KNOWLEDGE AROUND WILDLIFE</a:t>
            </a:r>
            <a:endParaRPr lang="es-CO" dirty="0"/>
          </a:p>
        </p:txBody>
      </p:sp>
      <p:sp>
        <p:nvSpPr>
          <p:cNvPr id="14" name="13 Rectángulo"/>
          <p:cNvSpPr/>
          <p:nvPr/>
        </p:nvSpPr>
        <p:spPr>
          <a:xfrm>
            <a:off x="539553" y="332658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32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Verdana"/>
              </a:rPr>
              <a:t>WHAT WE ARE DOING</a:t>
            </a:r>
            <a:endParaRPr lang="es-CO" sz="3200" b="1" dirty="0">
              <a:solidFill>
                <a:srgbClr val="F07F09">
                  <a:tint val="88000"/>
                  <a:satMod val="1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7" y="2276872"/>
            <a:ext cx="3855487" cy="2592288"/>
          </a:xfrm>
          <a:noFill/>
        </p:spPr>
      </p:pic>
      <p:pic>
        <p:nvPicPr>
          <p:cNvPr id="10" name="Picture 2" descr="C:\work\Personal\chile\documentos base\chingaza\FOTOS DECLARATORIA SITIO RAMSAR\escaneadas\3-1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01904" y="1600200"/>
            <a:ext cx="3131192" cy="2185988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467544" y="548680"/>
            <a:ext cx="77048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3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Verdana"/>
              </a:rPr>
              <a:t>PREVENTING SOIL EROSION</a:t>
            </a:r>
            <a:endParaRPr lang="es-CO" sz="3000" b="1" dirty="0">
              <a:solidFill>
                <a:srgbClr val="F07F09">
                  <a:tint val="88000"/>
                  <a:satMod val="1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Verdana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39553" y="1340768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 err="1" smtClean="0">
                <a:solidFill>
                  <a:prstClr val="black"/>
                </a:solidFill>
              </a:rPr>
              <a:t>We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dirty="0" err="1" smtClean="0">
                <a:solidFill>
                  <a:prstClr val="black"/>
                </a:solidFill>
              </a:rPr>
              <a:t>encourage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dirty="0" err="1" smtClean="0">
                <a:solidFill>
                  <a:prstClr val="black"/>
                </a:solidFill>
              </a:rPr>
              <a:t>people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dirty="0" err="1" smtClean="0">
                <a:solidFill>
                  <a:prstClr val="black"/>
                </a:solidFill>
              </a:rPr>
              <a:t>to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dirty="0" err="1" smtClean="0">
                <a:solidFill>
                  <a:prstClr val="black"/>
                </a:solidFill>
              </a:rPr>
              <a:t>change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dirty="0" err="1" smtClean="0">
                <a:solidFill>
                  <a:prstClr val="black"/>
                </a:solidFill>
              </a:rPr>
              <a:t>the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dirty="0" err="1" smtClean="0">
                <a:solidFill>
                  <a:prstClr val="black"/>
                </a:solidFill>
              </a:rPr>
              <a:t>way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dirty="0" err="1" smtClean="0">
                <a:solidFill>
                  <a:prstClr val="black"/>
                </a:solidFill>
              </a:rPr>
              <a:t>they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dirty="0" err="1" smtClean="0">
                <a:solidFill>
                  <a:prstClr val="black"/>
                </a:solidFill>
              </a:rPr>
              <a:t>work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dirty="0" err="1" smtClean="0">
                <a:solidFill>
                  <a:prstClr val="black"/>
                </a:solidFill>
              </a:rPr>
              <a:t>the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dirty="0" err="1" smtClean="0">
                <a:solidFill>
                  <a:prstClr val="black"/>
                </a:solidFill>
              </a:rPr>
              <a:t>land</a:t>
            </a:r>
            <a:r>
              <a:rPr lang="es-ES" dirty="0" smtClean="0">
                <a:solidFill>
                  <a:prstClr val="black"/>
                </a:solidFill>
              </a:rPr>
              <a:t>.</a:t>
            </a:r>
            <a:endParaRPr lang="es-CO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1187624" y="5157192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dirty="0" smtClean="0"/>
              <a:t>In </a:t>
            </a:r>
            <a:r>
              <a:rPr lang="es-CO" dirty="0" err="1" smtClean="0"/>
              <a:t>this</a:t>
            </a:r>
            <a:r>
              <a:rPr lang="es-CO" dirty="0" smtClean="0"/>
              <a:t> </a:t>
            </a:r>
            <a:r>
              <a:rPr lang="es-CO" dirty="0" err="1" smtClean="0"/>
              <a:t>Ecosystem</a:t>
            </a:r>
            <a:r>
              <a:rPr lang="es-CO" dirty="0" smtClean="0"/>
              <a:t> of </a:t>
            </a:r>
            <a:r>
              <a:rPr lang="es-CO" dirty="0" err="1" smtClean="0"/>
              <a:t>Dry</a:t>
            </a:r>
            <a:r>
              <a:rPr lang="es-CO" dirty="0" smtClean="0"/>
              <a:t> </a:t>
            </a:r>
            <a:r>
              <a:rPr lang="es-CO" dirty="0" err="1" smtClean="0"/>
              <a:t>Forest</a:t>
            </a:r>
            <a:r>
              <a:rPr lang="es-CO" dirty="0" smtClean="0"/>
              <a:t> , </a:t>
            </a:r>
            <a:r>
              <a:rPr lang="es-CO" dirty="0" err="1" smtClean="0"/>
              <a:t>we</a:t>
            </a:r>
            <a:r>
              <a:rPr lang="es-CO" dirty="0" smtClean="0"/>
              <a:t> are </a:t>
            </a:r>
            <a:r>
              <a:rPr lang="es-CO" dirty="0" err="1" smtClean="0"/>
              <a:t>monitoring</a:t>
            </a:r>
            <a:r>
              <a:rPr lang="es-CO" dirty="0" smtClean="0"/>
              <a:t> and </a:t>
            </a:r>
            <a:r>
              <a:rPr lang="es-CO" dirty="0" err="1" smtClean="0"/>
              <a:t>colecting</a:t>
            </a:r>
            <a:r>
              <a:rPr lang="es-CO" dirty="0" smtClean="0"/>
              <a:t> </a:t>
            </a:r>
            <a:r>
              <a:rPr lang="es-CO" dirty="0" err="1" smtClean="0"/>
              <a:t>seeds</a:t>
            </a:r>
            <a:r>
              <a:rPr lang="es-CO" dirty="0" smtClean="0"/>
              <a:t> </a:t>
            </a:r>
            <a:r>
              <a:rPr lang="es-CO" dirty="0" err="1" smtClean="0"/>
              <a:t>for</a:t>
            </a:r>
            <a:r>
              <a:rPr lang="es-CO" dirty="0" smtClean="0"/>
              <a:t> </a:t>
            </a:r>
            <a:r>
              <a:rPr lang="es-CO" dirty="0" err="1" smtClean="0"/>
              <a:t>key</a:t>
            </a:r>
            <a:r>
              <a:rPr lang="es-CO" dirty="0" smtClean="0"/>
              <a:t> </a:t>
            </a:r>
            <a:r>
              <a:rPr lang="es-CO" dirty="0" err="1" smtClean="0"/>
              <a:t>tree</a:t>
            </a:r>
            <a:r>
              <a:rPr lang="es-CO" dirty="0" smtClean="0"/>
              <a:t> </a:t>
            </a:r>
            <a:r>
              <a:rPr lang="es-CO" dirty="0" err="1" smtClean="0"/>
              <a:t>species</a:t>
            </a:r>
            <a:r>
              <a:rPr lang="es-CO" dirty="0" smtClean="0"/>
              <a:t> </a:t>
            </a:r>
            <a:r>
              <a:rPr lang="es-CO" dirty="0" err="1" smtClean="0"/>
              <a:t>to</a:t>
            </a:r>
            <a:r>
              <a:rPr lang="es-CO" dirty="0" smtClean="0"/>
              <a:t> </a:t>
            </a:r>
            <a:r>
              <a:rPr lang="es-CO" dirty="0" err="1" smtClean="0"/>
              <a:t>resotate</a:t>
            </a:r>
            <a:r>
              <a:rPr lang="es-CO" dirty="0" smtClean="0"/>
              <a:t> de </a:t>
            </a:r>
            <a:r>
              <a:rPr lang="es-CO" dirty="0" err="1" smtClean="0"/>
              <a:t>forest</a:t>
            </a:r>
            <a:r>
              <a:rPr lang="es-CO" dirty="0" smtClean="0"/>
              <a:t> </a:t>
            </a:r>
            <a:r>
              <a:rPr lang="es-CO" dirty="0" err="1" smtClean="0"/>
              <a:t>cover</a:t>
            </a:r>
            <a:endParaRPr lang="es-CO" dirty="0"/>
          </a:p>
        </p:txBody>
      </p:sp>
      <p:sp>
        <p:nvSpPr>
          <p:cNvPr id="14" name="13 Rectángulo"/>
          <p:cNvSpPr/>
          <p:nvPr/>
        </p:nvSpPr>
        <p:spPr>
          <a:xfrm>
            <a:off x="539553" y="332658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32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Verdana"/>
              </a:rPr>
              <a:t>LOS ESTORAQUES NATIONAL PARK</a:t>
            </a:r>
          </a:p>
          <a:p>
            <a:pPr lvl="0"/>
            <a:endParaRPr lang="es-CO" sz="3200" b="1" dirty="0">
              <a:solidFill>
                <a:srgbClr val="F07F09">
                  <a:tint val="88000"/>
                  <a:satMod val="1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Verdana"/>
            </a:endParaRPr>
          </a:p>
        </p:txBody>
      </p:sp>
      <p:pic>
        <p:nvPicPr>
          <p:cNvPr id="8" name="7 Imagen" descr="estoraques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556792"/>
            <a:ext cx="6444208" cy="3624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31841" y="980729"/>
            <a:ext cx="2665413" cy="1870075"/>
          </a:xfrm>
          <a:noFill/>
        </p:spPr>
      </p:pic>
      <p:pic>
        <p:nvPicPr>
          <p:cNvPr id="7172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84168" y="986036"/>
            <a:ext cx="2520950" cy="1866900"/>
          </a:xfrm>
          <a:noFill/>
        </p:spPr>
      </p:pic>
      <p:pic>
        <p:nvPicPr>
          <p:cNvPr id="7173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7444" y="1005086"/>
            <a:ext cx="2592388" cy="1847850"/>
          </a:xfrm>
          <a:noFill/>
        </p:spPr>
      </p:pic>
      <p:pic>
        <p:nvPicPr>
          <p:cNvPr id="7176" name="Picture 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8314" y="3644552"/>
            <a:ext cx="2735262" cy="1944688"/>
          </a:xfrm>
          <a:noFill/>
        </p:spPr>
      </p:pic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484438" y="2987660"/>
            <a:ext cx="3706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 smtClean="0"/>
              <a:t>(ENVIRONMENTAL EDUCATION)</a:t>
            </a:r>
            <a:endParaRPr lang="es-CO" dirty="0"/>
          </a:p>
        </p:txBody>
      </p:sp>
      <p:sp>
        <p:nvSpPr>
          <p:cNvPr id="7175" name="Text Box 12"/>
          <p:cNvSpPr txBox="1">
            <a:spLocks noChangeArrowheads="1"/>
          </p:cNvSpPr>
          <p:nvPr/>
        </p:nvSpPr>
        <p:spPr bwMode="auto">
          <a:xfrm>
            <a:off x="2916238" y="5867980"/>
            <a:ext cx="2707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dirty="0" smtClean="0"/>
              <a:t>SUPORT TO SCHOOLS</a:t>
            </a:r>
            <a:endParaRPr lang="es-CO" dirty="0"/>
          </a:p>
        </p:txBody>
      </p:sp>
      <p:pic>
        <p:nvPicPr>
          <p:cNvPr id="7177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789" y="3706467"/>
            <a:ext cx="2375668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8039" y="3654079"/>
            <a:ext cx="25923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86395" y="421215"/>
            <a:ext cx="7304885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9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WORKING WITH </a:t>
            </a:r>
            <a:r>
              <a:rPr lang="es-CO" sz="29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LOCAL COMMUNITIES </a:t>
            </a:r>
            <a:endParaRPr lang="es-CO" sz="2900" b="1" dirty="0" smtClean="0"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204864"/>
            <a:ext cx="8183880" cy="1051560"/>
          </a:xfrm>
        </p:spPr>
        <p:txBody>
          <a:bodyPr>
            <a:normAutofit/>
          </a:bodyPr>
          <a:lstStyle/>
          <a:p>
            <a:r>
              <a:rPr lang="es-CO" sz="4000" dirty="0" smtClean="0"/>
              <a:t>THANK YOU</a:t>
            </a:r>
            <a:endParaRPr lang="es-CO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lieve_Colomb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908720"/>
            <a:ext cx="3967336" cy="546610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63688" y="332656"/>
            <a:ext cx="5040560" cy="49859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CO" sz="33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COLOMBIA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11560" y="980729"/>
            <a:ext cx="388843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Area:</a:t>
            </a:r>
            <a:r>
              <a:rPr lang="en-US" dirty="0" smtClean="0"/>
              <a:t> 138 M hectares</a:t>
            </a:r>
          </a:p>
          <a:p>
            <a:endParaRPr lang="en-US" dirty="0" smtClean="0"/>
          </a:p>
          <a:p>
            <a:r>
              <a:rPr lang="en-US" b="1" dirty="0" smtClean="0"/>
              <a:t>Population:</a:t>
            </a:r>
            <a:r>
              <a:rPr lang="en-US" dirty="0" smtClean="0"/>
              <a:t> 46,044,601 person</a:t>
            </a:r>
          </a:p>
          <a:p>
            <a:endParaRPr lang="en-US" dirty="0" smtClean="0"/>
          </a:p>
          <a:p>
            <a:r>
              <a:rPr lang="en-US" b="1" dirty="0" err="1" smtClean="0"/>
              <a:t>Econony</a:t>
            </a:r>
            <a:r>
              <a:rPr lang="en-US" b="1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petroleum</a:t>
            </a:r>
            <a:r>
              <a:rPr lang="en-US" dirty="0" smtClean="0"/>
              <a:t>, natural gas, 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Minning</a:t>
            </a:r>
            <a:r>
              <a:rPr lang="en-US" dirty="0" smtClean="0"/>
              <a:t>: coal</a:t>
            </a:r>
            <a:r>
              <a:rPr lang="en-US" dirty="0" smtClean="0"/>
              <a:t>, </a:t>
            </a:r>
            <a:r>
              <a:rPr lang="en-US" dirty="0" smtClean="0"/>
              <a:t>iron, </a:t>
            </a:r>
            <a:r>
              <a:rPr lang="en-US" dirty="0" smtClean="0"/>
              <a:t>nickel, gold, copper, </a:t>
            </a:r>
            <a:r>
              <a:rPr lang="en-US" dirty="0" smtClean="0"/>
              <a:t>emeralds.</a:t>
            </a:r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Coffe</a:t>
            </a:r>
            <a:r>
              <a:rPr lang="en-US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Problems: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Political conflict – Violence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Drug crops  - Traffic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s-CO" dirty="0" smtClean="0"/>
          </a:p>
          <a:p>
            <a:endParaRPr lang="es-CO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548680"/>
            <a:ext cx="8183880" cy="792088"/>
          </a:xfrm>
        </p:spPr>
        <p:txBody>
          <a:bodyPr>
            <a:normAutofit/>
          </a:bodyPr>
          <a:lstStyle/>
          <a:p>
            <a:r>
              <a:rPr lang="es-CO" sz="3000" dirty="0" smtClean="0"/>
              <a:t>MY EXPERIENCE</a:t>
            </a:r>
            <a:endParaRPr lang="es-CO" sz="30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71600" y="5013176"/>
            <a:ext cx="712879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kumimoji="0" lang="en-GB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1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Ramsar’s</a:t>
            </a:r>
            <a:r>
              <a:rPr kumimoji="0" lang="en-GB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site </a:t>
            </a:r>
            <a:r>
              <a:rPr lang="en-GB" sz="1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Management Plan </a:t>
            </a:r>
            <a:r>
              <a:rPr kumimoji="0" lang="en-GB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Design and establishment of sustainable conservation systems</a:t>
            </a:r>
            <a:endParaRPr kumimoji="0" lang="en-GB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971601" y="3937413"/>
            <a:ext cx="72008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lang="en-GB" sz="1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kumimoji="0" lang="en-GB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eforestation, restoration and conservation in</a:t>
            </a:r>
            <a:r>
              <a:rPr kumimoji="0" lang="en-GB" sz="19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19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Paramo</a:t>
            </a:r>
            <a:r>
              <a:rPr kumimoji="0" lang="en-GB" sz="19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ecosystems</a:t>
            </a:r>
            <a:endParaRPr kumimoji="0" lang="es-CO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11560" y="1844825"/>
            <a:ext cx="712879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O" sz="1900" dirty="0" smtClean="0"/>
              <a:t>   </a:t>
            </a:r>
            <a:r>
              <a:rPr lang="es-CO" sz="1900" dirty="0" err="1" smtClean="0"/>
              <a:t>Goverment</a:t>
            </a:r>
            <a:r>
              <a:rPr lang="es-CO" sz="1900" dirty="0" smtClean="0"/>
              <a:t> </a:t>
            </a:r>
            <a:r>
              <a:rPr lang="es-CO" sz="1900" dirty="0" err="1" smtClean="0"/>
              <a:t>programs</a:t>
            </a:r>
            <a:r>
              <a:rPr lang="es-CO" sz="1900" dirty="0" smtClean="0"/>
              <a:t> in </a:t>
            </a:r>
            <a:r>
              <a:rPr lang="es-CO" sz="1900" dirty="0" err="1" smtClean="0"/>
              <a:t>forestry</a:t>
            </a:r>
            <a:r>
              <a:rPr lang="es-CO" sz="1900" dirty="0" smtClean="0"/>
              <a:t> and </a:t>
            </a:r>
            <a:r>
              <a:rPr lang="es-CO" sz="1900" dirty="0" err="1" smtClean="0"/>
              <a:t>conservation</a:t>
            </a:r>
            <a:r>
              <a:rPr lang="es-CO" sz="1900" dirty="0" smtClean="0"/>
              <a:t> </a:t>
            </a:r>
            <a:endParaRPr lang="es-CO" sz="19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683568" y="2420888"/>
            <a:ext cx="71287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O" sz="1900" dirty="0" smtClean="0"/>
              <a:t>  </a:t>
            </a:r>
            <a:r>
              <a:rPr lang="es-CO" sz="1900" dirty="0" err="1" smtClean="0"/>
              <a:t>Work</a:t>
            </a:r>
            <a:r>
              <a:rPr lang="es-CO" sz="1900" dirty="0" smtClean="0"/>
              <a:t> </a:t>
            </a:r>
            <a:r>
              <a:rPr lang="es-CO" sz="1900" dirty="0" err="1" smtClean="0"/>
              <a:t>with</a:t>
            </a:r>
            <a:r>
              <a:rPr lang="es-CO" sz="1900" dirty="0" smtClean="0"/>
              <a:t> </a:t>
            </a:r>
            <a:r>
              <a:rPr lang="es-CO" sz="1900" dirty="0" err="1" smtClean="0"/>
              <a:t>indigenous</a:t>
            </a:r>
            <a:r>
              <a:rPr lang="es-CO" sz="1900" dirty="0" smtClean="0"/>
              <a:t> </a:t>
            </a:r>
            <a:r>
              <a:rPr lang="es-CO" sz="1900" dirty="0" err="1" smtClean="0"/>
              <a:t>people</a:t>
            </a:r>
            <a:r>
              <a:rPr lang="es-CO" sz="1900" dirty="0" smtClean="0"/>
              <a:t> </a:t>
            </a:r>
            <a:r>
              <a:rPr lang="es-CO" sz="1900" dirty="0" err="1" smtClean="0"/>
              <a:t>to</a:t>
            </a:r>
            <a:r>
              <a:rPr lang="es-CO" sz="1900" dirty="0" smtClean="0"/>
              <a:t> </a:t>
            </a:r>
            <a:r>
              <a:rPr lang="es-CO" sz="1900" dirty="0" err="1" smtClean="0"/>
              <a:t>find</a:t>
            </a:r>
            <a:r>
              <a:rPr lang="es-CO" sz="1900" dirty="0" smtClean="0"/>
              <a:t> </a:t>
            </a:r>
            <a:r>
              <a:rPr lang="es-CO" sz="1900" dirty="0" err="1" smtClean="0"/>
              <a:t>alternative</a:t>
            </a:r>
            <a:r>
              <a:rPr lang="es-CO" sz="1900" dirty="0" smtClean="0"/>
              <a:t> </a:t>
            </a:r>
            <a:r>
              <a:rPr lang="es-CO" sz="1900" dirty="0" err="1" smtClean="0"/>
              <a:t>ways</a:t>
            </a:r>
            <a:r>
              <a:rPr lang="es-CO" sz="1900" dirty="0" smtClean="0"/>
              <a:t> </a:t>
            </a:r>
            <a:r>
              <a:rPr lang="es-CO" sz="1900" dirty="0" err="1" smtClean="0"/>
              <a:t>to</a:t>
            </a:r>
            <a:r>
              <a:rPr lang="es-CO" sz="1900" dirty="0" smtClean="0"/>
              <a:t> </a:t>
            </a:r>
            <a:r>
              <a:rPr lang="es-CO" sz="1900" dirty="0" err="1" smtClean="0"/>
              <a:t>deforestation</a:t>
            </a:r>
            <a:r>
              <a:rPr lang="es-CO" sz="1900" dirty="0" smtClean="0"/>
              <a:t> </a:t>
            </a:r>
            <a:endParaRPr lang="es-CO" sz="19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83568" y="3140970"/>
            <a:ext cx="712879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O" sz="1900" dirty="0" smtClean="0"/>
              <a:t>  NGO – </a:t>
            </a:r>
            <a:r>
              <a:rPr lang="es-CO" sz="1900" dirty="0" err="1" smtClean="0"/>
              <a:t>Fundeparamos</a:t>
            </a:r>
            <a:r>
              <a:rPr lang="es-CO" sz="1900" dirty="0" smtClean="0"/>
              <a:t>   </a:t>
            </a:r>
            <a:endParaRPr lang="es-CO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ítulo"/>
          <p:cNvSpPr>
            <a:spLocks noGrp="1"/>
          </p:cNvSpPr>
          <p:nvPr>
            <p:ph type="title" sz="quarter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es-CO" sz="3000" dirty="0" smtClean="0"/>
              <a:t>GOVERMENT – </a:t>
            </a:r>
            <a:r>
              <a:rPr lang="es-CO" sz="2500" dirty="0" err="1" smtClean="0"/>
              <a:t>Plant</a:t>
            </a:r>
            <a:r>
              <a:rPr lang="es-CO" sz="2500" dirty="0" smtClean="0"/>
              <a:t> </a:t>
            </a:r>
            <a:r>
              <a:rPr lang="es-CO" sz="2500" dirty="0" err="1" smtClean="0"/>
              <a:t>trees</a:t>
            </a:r>
            <a:r>
              <a:rPr lang="es-CO" sz="2500" dirty="0" smtClean="0"/>
              <a:t> </a:t>
            </a:r>
            <a:r>
              <a:rPr lang="es-CO" sz="2500" dirty="0" err="1" smtClean="0"/>
              <a:t>to</a:t>
            </a:r>
            <a:r>
              <a:rPr lang="es-CO" sz="2500" dirty="0" smtClean="0"/>
              <a:t> </a:t>
            </a:r>
            <a:r>
              <a:rPr lang="es-CO" sz="2500" dirty="0" err="1" smtClean="0"/>
              <a:t>protect</a:t>
            </a:r>
            <a:r>
              <a:rPr lang="es-CO" sz="2500" dirty="0" smtClean="0"/>
              <a:t> </a:t>
            </a:r>
            <a:r>
              <a:rPr lang="es-CO" sz="2500" dirty="0" err="1" smtClean="0"/>
              <a:t>water</a:t>
            </a:r>
            <a:r>
              <a:rPr lang="es-CO" sz="2500" dirty="0" smtClean="0"/>
              <a:t> </a:t>
            </a:r>
            <a:r>
              <a:rPr lang="es-CO" sz="2500" dirty="0" err="1" smtClean="0"/>
              <a:t>sources</a:t>
            </a:r>
            <a:r>
              <a:rPr lang="es-CO" sz="2500" dirty="0" smtClean="0"/>
              <a:t> and </a:t>
            </a:r>
            <a:r>
              <a:rPr lang="es-CO" sz="2500" dirty="0" err="1" smtClean="0"/>
              <a:t>change</a:t>
            </a:r>
            <a:r>
              <a:rPr lang="es-CO" sz="2500" dirty="0" smtClean="0"/>
              <a:t> </a:t>
            </a:r>
            <a:r>
              <a:rPr lang="es-CO" sz="2500" dirty="0" err="1" smtClean="0"/>
              <a:t>the</a:t>
            </a:r>
            <a:r>
              <a:rPr lang="es-CO" sz="2500" dirty="0" smtClean="0"/>
              <a:t> use of </a:t>
            </a:r>
            <a:r>
              <a:rPr lang="es-CO" sz="2500" dirty="0" err="1" smtClean="0"/>
              <a:t>soil</a:t>
            </a:r>
            <a:r>
              <a:rPr lang="es-CO" sz="2500" dirty="0" smtClean="0"/>
              <a:t> </a:t>
            </a:r>
            <a:r>
              <a:rPr lang="es-CO" sz="2500" dirty="0" smtClean="0"/>
              <a:t> </a:t>
            </a:r>
            <a:endParaRPr lang="es-CO" sz="2500" dirty="0"/>
          </a:p>
        </p:txBody>
      </p:sp>
      <p:pic>
        <p:nvPicPr>
          <p:cNvPr id="5123" name="Picture 9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4" y="1387031"/>
            <a:ext cx="1778000" cy="2185987"/>
          </a:xfrm>
          <a:noFill/>
        </p:spPr>
      </p:pic>
      <p:pic>
        <p:nvPicPr>
          <p:cNvPr id="5124" name="Picture 9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59113" y="1387031"/>
            <a:ext cx="2813050" cy="2185987"/>
          </a:xfrm>
          <a:noFill/>
        </p:spPr>
      </p:pic>
      <p:pic>
        <p:nvPicPr>
          <p:cNvPr id="5126" name="Picture 10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79613" y="4005263"/>
            <a:ext cx="2590800" cy="1936750"/>
          </a:xfrm>
          <a:noFill/>
        </p:spPr>
      </p:pic>
      <p:sp>
        <p:nvSpPr>
          <p:cNvPr id="5125" name="Text Box 94"/>
          <p:cNvSpPr txBox="1">
            <a:spLocks noChangeArrowheads="1"/>
          </p:cNvSpPr>
          <p:nvPr/>
        </p:nvSpPr>
        <p:spPr bwMode="auto">
          <a:xfrm>
            <a:off x="2716194" y="3563724"/>
            <a:ext cx="3223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 err="1" smtClean="0"/>
              <a:t>Recovering</a:t>
            </a:r>
            <a:r>
              <a:rPr lang="es-ES" dirty="0" smtClean="0"/>
              <a:t> </a:t>
            </a:r>
            <a:r>
              <a:rPr lang="es-ES" dirty="0" err="1" smtClean="0"/>
              <a:t>degradated</a:t>
            </a:r>
            <a:r>
              <a:rPr lang="es-ES" dirty="0" smtClean="0"/>
              <a:t> </a:t>
            </a:r>
            <a:r>
              <a:rPr lang="es-ES" dirty="0" err="1" smtClean="0"/>
              <a:t>areas</a:t>
            </a:r>
            <a:endParaRPr lang="es-CO" dirty="0"/>
          </a:p>
        </p:txBody>
      </p:sp>
      <p:pic>
        <p:nvPicPr>
          <p:cNvPr id="5127" name="Picture 1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4005265"/>
            <a:ext cx="23050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 Box 104"/>
          <p:cNvSpPr txBox="1">
            <a:spLocks noChangeArrowheads="1"/>
          </p:cNvSpPr>
          <p:nvPr/>
        </p:nvSpPr>
        <p:spPr bwMode="auto">
          <a:xfrm>
            <a:off x="1907703" y="5949280"/>
            <a:ext cx="3544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 err="1" smtClean="0"/>
              <a:t>Actions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protect</a:t>
            </a:r>
            <a:r>
              <a:rPr lang="es-ES" dirty="0" smtClean="0"/>
              <a:t>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wetlands</a:t>
            </a:r>
            <a:endParaRPr lang="es-CO" dirty="0"/>
          </a:p>
        </p:txBody>
      </p:sp>
      <p:pic>
        <p:nvPicPr>
          <p:cNvPr id="5129" name="Picture 105" descr="2 transporte arboles predio j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4" y="1412431"/>
            <a:ext cx="268763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s-CO" dirty="0" err="1" smtClean="0"/>
              <a:t>Replacing</a:t>
            </a:r>
            <a:r>
              <a:rPr lang="es-CO" dirty="0" smtClean="0"/>
              <a:t> </a:t>
            </a:r>
            <a:r>
              <a:rPr lang="es-CO" dirty="0" err="1" smtClean="0"/>
              <a:t>foreign</a:t>
            </a:r>
            <a:r>
              <a:rPr lang="es-CO" dirty="0" smtClean="0"/>
              <a:t> </a:t>
            </a:r>
            <a:r>
              <a:rPr lang="es-CO" dirty="0" err="1" smtClean="0"/>
              <a:t>trees</a:t>
            </a:r>
            <a:r>
              <a:rPr lang="es-CO" dirty="0" smtClean="0"/>
              <a:t> </a:t>
            </a:r>
            <a:r>
              <a:rPr lang="es-CO" dirty="0" err="1" smtClean="0"/>
              <a:t>with</a:t>
            </a:r>
            <a:r>
              <a:rPr lang="es-CO" dirty="0" smtClean="0"/>
              <a:t> </a:t>
            </a:r>
            <a:r>
              <a:rPr lang="es-CO" dirty="0" err="1" smtClean="0"/>
              <a:t>native</a:t>
            </a:r>
            <a:r>
              <a:rPr lang="es-CO" dirty="0" smtClean="0"/>
              <a:t> </a:t>
            </a:r>
            <a:r>
              <a:rPr lang="es-CO" dirty="0" err="1" smtClean="0"/>
              <a:t>species</a:t>
            </a:r>
            <a:r>
              <a:rPr lang="es-CO" dirty="0" smtClean="0"/>
              <a:t> </a:t>
            </a:r>
            <a:endParaRPr lang="es-CO" dirty="0"/>
          </a:p>
        </p:txBody>
      </p:sp>
      <p:pic>
        <p:nvPicPr>
          <p:cNvPr id="34818" name="Picture 2" descr="C:\Users\Gilmer Beltran\Desktop\fotos para presen FAO\zonas de reforestac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4128080" cy="3096344"/>
          </a:xfrm>
          <a:prstGeom prst="rect">
            <a:avLst/>
          </a:prstGeom>
          <a:noFill/>
        </p:spPr>
      </p:pic>
      <p:pic>
        <p:nvPicPr>
          <p:cNvPr id="34819" name="Picture 3" descr="C:\Users\Gilmer Beltran\Desktop\fotos para presen FAO\zonas de regenerac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1700808"/>
            <a:ext cx="4128081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es-CO" sz="3000" dirty="0" smtClean="0"/>
              <a:t>WORK TOGHETER WITH INDIGENOUS PEOPLE – EMBERA KATIO COMUNITY</a:t>
            </a:r>
            <a:endParaRPr lang="es-CO" sz="3000" dirty="0"/>
          </a:p>
        </p:txBody>
      </p:sp>
      <p:pic>
        <p:nvPicPr>
          <p:cNvPr id="33794" name="Picture 2" descr="C:\Users\Gilmer Beltran\Desktop\fotos para presen FAO\niña imamado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060848"/>
            <a:ext cx="2592288" cy="3456032"/>
          </a:xfrm>
          <a:prstGeom prst="rect">
            <a:avLst/>
          </a:prstGeom>
          <a:noFill/>
        </p:spPr>
      </p:pic>
      <p:pic>
        <p:nvPicPr>
          <p:cNvPr id="33795" name="Picture 3" descr="C:\Users\Gilmer Beltran\Desktop\fotos para presen FAO\tambobeguid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988840"/>
            <a:ext cx="3624012" cy="2718286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3419872" y="4653136"/>
            <a:ext cx="532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 smtClean="0"/>
              <a:t>Understand</a:t>
            </a:r>
            <a:r>
              <a:rPr lang="es-CO" dirty="0" smtClean="0"/>
              <a:t>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forest</a:t>
            </a:r>
            <a:r>
              <a:rPr lang="es-CO" dirty="0" smtClean="0"/>
              <a:t> </a:t>
            </a:r>
            <a:r>
              <a:rPr lang="es-CO" dirty="0" err="1" smtClean="0"/>
              <a:t>ecology</a:t>
            </a:r>
            <a:r>
              <a:rPr lang="es-CO" dirty="0" smtClean="0"/>
              <a:t>  </a:t>
            </a:r>
            <a:r>
              <a:rPr lang="es-CO" dirty="0" err="1" smtClean="0"/>
              <a:t>trough</a:t>
            </a:r>
            <a:r>
              <a:rPr lang="es-CO" dirty="0" smtClean="0"/>
              <a:t>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indigenous</a:t>
            </a:r>
            <a:r>
              <a:rPr lang="es-CO" dirty="0" smtClean="0"/>
              <a:t> </a:t>
            </a:r>
            <a:r>
              <a:rPr lang="es-CO" dirty="0" err="1" smtClean="0"/>
              <a:t>knowledge</a:t>
            </a:r>
            <a:r>
              <a:rPr lang="es-CO" dirty="0" smtClean="0"/>
              <a:t>. </a:t>
            </a:r>
          </a:p>
          <a:p>
            <a:endParaRPr lang="es-CO" dirty="0" smtClean="0"/>
          </a:p>
          <a:p>
            <a:r>
              <a:rPr lang="es-CO" dirty="0" err="1" smtClean="0"/>
              <a:t>Colecting</a:t>
            </a:r>
            <a:r>
              <a:rPr lang="es-CO" dirty="0" smtClean="0"/>
              <a:t> </a:t>
            </a:r>
            <a:r>
              <a:rPr lang="es-CO" dirty="0" err="1" smtClean="0"/>
              <a:t>valuable</a:t>
            </a:r>
            <a:r>
              <a:rPr lang="es-CO" dirty="0" smtClean="0"/>
              <a:t> data </a:t>
            </a:r>
            <a:r>
              <a:rPr lang="es-CO" dirty="0" err="1" smtClean="0"/>
              <a:t>related</a:t>
            </a:r>
            <a:r>
              <a:rPr lang="es-CO" dirty="0" smtClean="0"/>
              <a:t> </a:t>
            </a:r>
            <a:r>
              <a:rPr lang="es-CO" dirty="0" err="1" smtClean="0"/>
              <a:t>to</a:t>
            </a:r>
            <a:r>
              <a:rPr lang="es-CO" dirty="0" smtClean="0"/>
              <a:t>  </a:t>
            </a:r>
            <a:r>
              <a:rPr lang="es-CO" dirty="0" err="1" smtClean="0"/>
              <a:t>distribution</a:t>
            </a:r>
            <a:r>
              <a:rPr lang="es-CO" dirty="0" smtClean="0"/>
              <a:t>, </a:t>
            </a:r>
            <a:r>
              <a:rPr lang="es-CO" dirty="0" err="1" smtClean="0"/>
              <a:t>growth</a:t>
            </a:r>
            <a:r>
              <a:rPr lang="es-CO" dirty="0" smtClean="0"/>
              <a:t>, .and use of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relevant</a:t>
            </a:r>
            <a:r>
              <a:rPr lang="es-CO" dirty="0" smtClean="0"/>
              <a:t> </a:t>
            </a:r>
            <a:r>
              <a:rPr lang="es-CO" dirty="0" err="1" smtClean="0"/>
              <a:t>species</a:t>
            </a:r>
            <a:r>
              <a:rPr lang="es-CO" dirty="0" smtClean="0"/>
              <a:t> in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forest</a:t>
            </a:r>
            <a:r>
              <a:rPr lang="es-CO" dirty="0" smtClean="0"/>
              <a:t>. </a:t>
            </a:r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611560" y="155679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NUDO DE PARAMILLO – NATIONAL PARK </a:t>
            </a:r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NATIONAL PARK “NUDO DE PARAMILLO”</a:t>
            </a:r>
            <a:endParaRPr lang="es-CO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>
          <a:xfrm>
            <a:off x="395536" y="1844826"/>
            <a:ext cx="3888432" cy="2187575"/>
          </a:xfrm>
        </p:spPr>
        <p:txBody>
          <a:bodyPr>
            <a:normAutofit fontScale="62500" lnSpcReduction="20000"/>
          </a:bodyPr>
          <a:lstStyle/>
          <a:p>
            <a:r>
              <a:rPr lang="es-CO" dirty="0" err="1" smtClean="0"/>
              <a:t>Area</a:t>
            </a:r>
            <a:r>
              <a:rPr lang="es-CO" dirty="0" smtClean="0"/>
              <a:t>: 400.000 ha</a:t>
            </a:r>
          </a:p>
          <a:p>
            <a:r>
              <a:rPr lang="es-CO" dirty="0" err="1" smtClean="0"/>
              <a:t>Altitude</a:t>
            </a:r>
            <a:r>
              <a:rPr lang="es-CO" dirty="0" smtClean="0"/>
              <a:t> </a:t>
            </a:r>
            <a:r>
              <a:rPr lang="es-CO" dirty="0" err="1" smtClean="0"/>
              <a:t>range</a:t>
            </a:r>
            <a:r>
              <a:rPr lang="es-CO" dirty="0" smtClean="0"/>
              <a:t>: 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Sea </a:t>
            </a:r>
            <a:r>
              <a:rPr lang="es-CO" dirty="0" err="1" smtClean="0"/>
              <a:t>Level</a:t>
            </a:r>
            <a:r>
              <a:rPr lang="es-CO" dirty="0" smtClean="0"/>
              <a:t> -4000 m. </a:t>
            </a:r>
          </a:p>
          <a:p>
            <a:endParaRPr lang="es-CO" dirty="0" smtClean="0"/>
          </a:p>
          <a:p>
            <a:pPr>
              <a:buNone/>
            </a:pPr>
            <a:r>
              <a:rPr lang="es-CO" b="1" dirty="0" err="1" smtClean="0"/>
              <a:t>Problems</a:t>
            </a:r>
            <a:r>
              <a:rPr lang="es-CO" b="1" dirty="0" smtClean="0"/>
              <a:t>: </a:t>
            </a:r>
          </a:p>
          <a:p>
            <a:pPr>
              <a:buNone/>
            </a:pPr>
            <a:endParaRPr lang="es-CO" b="1" dirty="0" smtClean="0"/>
          </a:p>
          <a:p>
            <a:r>
              <a:rPr lang="es-CO" dirty="0" err="1" smtClean="0"/>
              <a:t>Deforestation</a:t>
            </a:r>
            <a:endParaRPr lang="es-CO" dirty="0" smtClean="0"/>
          </a:p>
          <a:p>
            <a:r>
              <a:rPr lang="es-CO" dirty="0" err="1" smtClean="0"/>
              <a:t>Minning</a:t>
            </a:r>
            <a:r>
              <a:rPr lang="es-CO" dirty="0" smtClean="0"/>
              <a:t> </a:t>
            </a:r>
          </a:p>
          <a:p>
            <a:endParaRPr lang="es-CO" dirty="0" smtClean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7" name="6 Rectángulo"/>
          <p:cNvSpPr/>
          <p:nvPr/>
        </p:nvSpPr>
        <p:spPr>
          <a:xfrm>
            <a:off x="3347865" y="5661250"/>
            <a:ext cx="56886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00" dirty="0" smtClean="0"/>
              <a:t>https://es.wikipedia.org/wiki/Nudo_de_Paramillo#/media/File:Antioquia_Topographic_2.png</a:t>
            </a:r>
            <a:endParaRPr lang="es-CO" sz="1000" dirty="0"/>
          </a:p>
        </p:txBody>
      </p:sp>
      <p:pic>
        <p:nvPicPr>
          <p:cNvPr id="8" name="7 Imagen" descr="nudo de paramill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268760"/>
            <a:ext cx="4170924" cy="4337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539552" y="21328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O" dirty="0" smtClean="0"/>
              <a:t>FUNDEPARAMOS NGO </a:t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 PARAMO ECOSYSTEMS SUSTAINABLE DEVELOPMENT FOUNDATION</a:t>
            </a:r>
            <a:endParaRPr lang="es-CO" dirty="0"/>
          </a:p>
        </p:txBody>
      </p:sp>
      <p:pic>
        <p:nvPicPr>
          <p:cNvPr id="9" name="8 Imagen" descr="logo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3212499"/>
            <a:ext cx="3234705" cy="3227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3729" y="332656"/>
            <a:ext cx="4680520" cy="1051560"/>
          </a:xfrm>
        </p:spPr>
        <p:txBody>
          <a:bodyPr/>
          <a:lstStyle/>
          <a:p>
            <a:r>
              <a:rPr lang="es-CO" dirty="0" smtClean="0"/>
              <a:t>THE PARAMO </a:t>
            </a:r>
            <a:endParaRPr lang="es-CO" dirty="0"/>
          </a:p>
        </p:txBody>
      </p:sp>
      <p:sp>
        <p:nvSpPr>
          <p:cNvPr id="5" name="4 Rectángulo"/>
          <p:cNvSpPr/>
          <p:nvPr/>
        </p:nvSpPr>
        <p:spPr>
          <a:xfrm>
            <a:off x="467545" y="1556792"/>
            <a:ext cx="309634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500" dirty="0" err="1" smtClean="0"/>
              <a:t>High</a:t>
            </a:r>
            <a:r>
              <a:rPr lang="es-CO" sz="1500" dirty="0" smtClean="0"/>
              <a:t> </a:t>
            </a:r>
            <a:r>
              <a:rPr lang="es-CO" sz="1500" dirty="0" err="1" smtClean="0"/>
              <a:t>mountain</a:t>
            </a:r>
            <a:r>
              <a:rPr lang="es-CO" sz="1500" dirty="0" smtClean="0"/>
              <a:t> </a:t>
            </a:r>
            <a:r>
              <a:rPr lang="es-CO" sz="1500" dirty="0" err="1" smtClean="0"/>
              <a:t>ecosystem</a:t>
            </a:r>
            <a:r>
              <a:rPr lang="es-CO" sz="1500" dirty="0" smtClean="0"/>
              <a:t>, </a:t>
            </a:r>
            <a:r>
              <a:rPr lang="es-CO" sz="1500" dirty="0" err="1" smtClean="0"/>
              <a:t>located</a:t>
            </a:r>
            <a:r>
              <a:rPr lang="es-CO" sz="1500" dirty="0" smtClean="0"/>
              <a:t> </a:t>
            </a:r>
            <a:r>
              <a:rPr lang="es-CO" sz="1500" dirty="0" err="1" smtClean="0"/>
              <a:t>between</a:t>
            </a:r>
            <a:r>
              <a:rPr lang="es-CO" sz="1500" dirty="0" smtClean="0"/>
              <a:t> </a:t>
            </a:r>
            <a:r>
              <a:rPr lang="es-CO" sz="1500" dirty="0" err="1" smtClean="0"/>
              <a:t>the</a:t>
            </a:r>
            <a:r>
              <a:rPr lang="es-CO" sz="1500" dirty="0" smtClean="0"/>
              <a:t> </a:t>
            </a:r>
            <a:r>
              <a:rPr lang="es-CO" sz="1500" dirty="0" err="1" smtClean="0"/>
              <a:t>forest</a:t>
            </a:r>
            <a:r>
              <a:rPr lang="es-CO" sz="1500" dirty="0" smtClean="0"/>
              <a:t> and </a:t>
            </a:r>
            <a:r>
              <a:rPr lang="es-CO" sz="1500" dirty="0" err="1" smtClean="0"/>
              <a:t>the</a:t>
            </a:r>
            <a:r>
              <a:rPr lang="es-CO" sz="1500" dirty="0" smtClean="0"/>
              <a:t> ice</a:t>
            </a:r>
            <a:r>
              <a:rPr lang="es-CO" sz="1500" dirty="0" smtClean="0"/>
              <a:t>. </a:t>
            </a:r>
            <a:endParaRPr lang="es-CO" sz="1500" dirty="0"/>
          </a:p>
        </p:txBody>
      </p:sp>
      <p:sp>
        <p:nvSpPr>
          <p:cNvPr id="6" name="5 Rectángulo"/>
          <p:cNvSpPr/>
          <p:nvPr/>
        </p:nvSpPr>
        <p:spPr>
          <a:xfrm>
            <a:off x="539553" y="2924946"/>
            <a:ext cx="2880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500" dirty="0" err="1" smtClean="0"/>
              <a:t>Main</a:t>
            </a:r>
            <a:r>
              <a:rPr lang="es-CO" sz="1500" dirty="0" smtClean="0"/>
              <a:t> </a:t>
            </a:r>
            <a:r>
              <a:rPr lang="es-CO" sz="1500" dirty="0" err="1" smtClean="0"/>
              <a:t>Characteristics</a:t>
            </a:r>
            <a:r>
              <a:rPr lang="es-CO" sz="1500" dirty="0" smtClean="0"/>
              <a:t>: </a:t>
            </a:r>
            <a:r>
              <a:rPr lang="es-CO" sz="1500" dirty="0" err="1" smtClean="0"/>
              <a:t>high</a:t>
            </a:r>
            <a:r>
              <a:rPr lang="es-CO" sz="1500" dirty="0" smtClean="0"/>
              <a:t> </a:t>
            </a:r>
            <a:r>
              <a:rPr lang="es-CO" sz="1500" dirty="0" err="1" smtClean="0"/>
              <a:t>grass</a:t>
            </a:r>
            <a:r>
              <a:rPr lang="es-CO" sz="1500" dirty="0" smtClean="0"/>
              <a:t>, </a:t>
            </a:r>
            <a:r>
              <a:rPr lang="es-CO" sz="1500" dirty="0" err="1" smtClean="0"/>
              <a:t>high</a:t>
            </a:r>
            <a:r>
              <a:rPr lang="es-CO" sz="1500" dirty="0" smtClean="0"/>
              <a:t> </a:t>
            </a:r>
            <a:r>
              <a:rPr lang="es-CO" sz="1500" dirty="0" err="1" smtClean="0"/>
              <a:t>humidity</a:t>
            </a:r>
            <a:r>
              <a:rPr lang="es-CO" sz="1500" dirty="0" smtClean="0"/>
              <a:t> </a:t>
            </a:r>
            <a:r>
              <a:rPr lang="es-CO" sz="1500" dirty="0" smtClean="0"/>
              <a:t>and </a:t>
            </a:r>
            <a:r>
              <a:rPr lang="es-CO" sz="1500" dirty="0" err="1" smtClean="0"/>
              <a:t>fertility</a:t>
            </a:r>
            <a:r>
              <a:rPr lang="es-CO" sz="1500" dirty="0" smtClean="0"/>
              <a:t> and </a:t>
            </a:r>
            <a:r>
              <a:rPr lang="es-CO" sz="1500" dirty="0" err="1" smtClean="0"/>
              <a:t>presence</a:t>
            </a:r>
            <a:r>
              <a:rPr lang="es-CO" sz="1500" dirty="0" smtClean="0"/>
              <a:t> of </a:t>
            </a:r>
            <a:r>
              <a:rPr lang="es-CO" sz="1500" dirty="0" err="1" smtClean="0"/>
              <a:t>the</a:t>
            </a:r>
            <a:r>
              <a:rPr lang="es-CO" sz="1500" dirty="0" smtClean="0"/>
              <a:t> </a:t>
            </a:r>
            <a:r>
              <a:rPr lang="es-CO" sz="1500" dirty="0" err="1" smtClean="0"/>
              <a:t>genus</a:t>
            </a:r>
            <a:r>
              <a:rPr lang="es-CO" sz="1500" dirty="0" smtClean="0"/>
              <a:t> </a:t>
            </a:r>
            <a:r>
              <a:rPr lang="es-CO" sz="1500" i="1" dirty="0" err="1" smtClean="0"/>
              <a:t>Speteletia</a:t>
            </a:r>
            <a:r>
              <a:rPr lang="es-CO" sz="1500" i="1" dirty="0" smtClean="0"/>
              <a:t> </a:t>
            </a:r>
            <a:r>
              <a:rPr lang="es-CO" sz="1500" i="1" dirty="0" err="1" smtClean="0"/>
              <a:t>sp.</a:t>
            </a:r>
            <a:r>
              <a:rPr lang="es-CO" sz="1500" dirty="0" smtClean="0"/>
              <a:t>  </a:t>
            </a:r>
            <a:endParaRPr lang="es-CO" sz="1500" dirty="0"/>
          </a:p>
        </p:txBody>
      </p:sp>
      <p:sp>
        <p:nvSpPr>
          <p:cNvPr id="7" name="6 Rectángulo"/>
          <p:cNvSpPr/>
          <p:nvPr/>
        </p:nvSpPr>
        <p:spPr>
          <a:xfrm>
            <a:off x="539553" y="2492898"/>
            <a:ext cx="29523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500" dirty="0" err="1" smtClean="0"/>
              <a:t>Altitude</a:t>
            </a:r>
            <a:r>
              <a:rPr lang="es-CO" sz="1500" dirty="0" smtClean="0"/>
              <a:t> </a:t>
            </a:r>
            <a:r>
              <a:rPr lang="es-CO" sz="1500" dirty="0" err="1" smtClean="0"/>
              <a:t>range</a:t>
            </a:r>
            <a:r>
              <a:rPr lang="es-CO" sz="1500" dirty="0" smtClean="0"/>
              <a:t>:  3.000 -  4.000 m	 </a:t>
            </a:r>
            <a:endParaRPr lang="es-CO" sz="1500" dirty="0"/>
          </a:p>
        </p:txBody>
      </p:sp>
      <p:sp>
        <p:nvSpPr>
          <p:cNvPr id="9" name="8 Rectángulo"/>
          <p:cNvSpPr/>
          <p:nvPr/>
        </p:nvSpPr>
        <p:spPr>
          <a:xfrm>
            <a:off x="539552" y="4221088"/>
            <a:ext cx="280831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500" dirty="0" err="1" smtClean="0"/>
              <a:t>These</a:t>
            </a:r>
            <a:r>
              <a:rPr lang="es-CO" sz="1500" dirty="0" smtClean="0"/>
              <a:t> places are in </a:t>
            </a:r>
            <a:r>
              <a:rPr lang="es-CO" sz="1500" dirty="0" err="1" smtClean="0"/>
              <a:t>high</a:t>
            </a:r>
            <a:r>
              <a:rPr lang="es-CO" sz="1500" dirty="0" smtClean="0"/>
              <a:t> </a:t>
            </a:r>
            <a:r>
              <a:rPr lang="es-CO" sz="1500" dirty="0" err="1" smtClean="0"/>
              <a:t>risk</a:t>
            </a:r>
            <a:r>
              <a:rPr lang="es-CO" sz="1500" dirty="0" smtClean="0"/>
              <a:t> </a:t>
            </a:r>
            <a:r>
              <a:rPr lang="es-CO" sz="1500" dirty="0" err="1" smtClean="0"/>
              <a:t>because</a:t>
            </a:r>
            <a:r>
              <a:rPr lang="es-CO" sz="1500" dirty="0" smtClean="0"/>
              <a:t> </a:t>
            </a:r>
            <a:r>
              <a:rPr lang="es-CO" sz="1500" dirty="0" err="1" smtClean="0"/>
              <a:t>they</a:t>
            </a:r>
            <a:r>
              <a:rPr lang="es-CO" sz="1500" dirty="0" smtClean="0"/>
              <a:t> are </a:t>
            </a:r>
            <a:r>
              <a:rPr lang="es-CO" sz="1500" dirty="0" err="1" smtClean="0"/>
              <a:t>used</a:t>
            </a:r>
            <a:r>
              <a:rPr lang="es-CO" sz="1500" dirty="0" smtClean="0"/>
              <a:t> </a:t>
            </a:r>
            <a:r>
              <a:rPr lang="es-CO" sz="1500" dirty="0" err="1" smtClean="0"/>
              <a:t>for</a:t>
            </a:r>
            <a:r>
              <a:rPr lang="es-CO" sz="1500" dirty="0" smtClean="0"/>
              <a:t> </a:t>
            </a:r>
            <a:r>
              <a:rPr lang="es-CO" sz="1500" dirty="0" err="1" smtClean="0"/>
              <a:t>potatoes</a:t>
            </a:r>
            <a:r>
              <a:rPr lang="es-CO" sz="1500" dirty="0" smtClean="0"/>
              <a:t> </a:t>
            </a:r>
            <a:r>
              <a:rPr lang="es-CO" sz="1500" dirty="0" err="1" smtClean="0"/>
              <a:t>crops</a:t>
            </a:r>
            <a:r>
              <a:rPr lang="es-CO" sz="1500" dirty="0" smtClean="0"/>
              <a:t> and </a:t>
            </a:r>
            <a:r>
              <a:rPr lang="es-CO" sz="1500" dirty="0" err="1" smtClean="0"/>
              <a:t>minning</a:t>
            </a:r>
            <a:r>
              <a:rPr lang="es-CO" sz="1500" dirty="0" smtClean="0"/>
              <a:t>. </a:t>
            </a:r>
            <a:endParaRPr lang="es-CO" sz="1500" dirty="0"/>
          </a:p>
        </p:txBody>
      </p:sp>
      <p:pic>
        <p:nvPicPr>
          <p:cNvPr id="11" name="10 Imagen" descr="pisos-termic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1628800"/>
            <a:ext cx="4580619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7035</TotalTime>
  <Words>337</Words>
  <Application>Microsoft Office PowerPoint</Application>
  <PresentationFormat>Presentación en pantalla (4:3)</PresentationFormat>
  <Paragraphs>77</Paragraphs>
  <Slides>19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Equidad</vt:lpstr>
      <vt:lpstr>Diapositiva 1</vt:lpstr>
      <vt:lpstr>Diapositiva 2</vt:lpstr>
      <vt:lpstr>MY EXPERIENCE</vt:lpstr>
      <vt:lpstr>GOVERMENT – Plant trees to protect water sources and change the use of soil  </vt:lpstr>
      <vt:lpstr>Replacing foreign trees with native species </vt:lpstr>
      <vt:lpstr>WORK TOGHETER WITH INDIGENOUS PEOPLE – EMBERA KATIO COMUNITY</vt:lpstr>
      <vt:lpstr>NATIONAL PARK “NUDO DE PARAMILLO”</vt:lpstr>
      <vt:lpstr>FUNDEPARAMOS NGO    PARAMO ECOSYSTEMS SUSTAINABLE DEVELOPMENT FOUNDATION</vt:lpstr>
      <vt:lpstr>THE PARAMO </vt:lpstr>
      <vt:lpstr>Diapositiva 10</vt:lpstr>
      <vt:lpstr>Diapositiva 11</vt:lpstr>
      <vt:lpstr>Diapositiva 12</vt:lpstr>
      <vt:lpstr>Diapositiva 13</vt:lpstr>
      <vt:lpstr>IMPORTANCE OF PARAMO </vt:lpstr>
      <vt:lpstr>Diapositiva 15</vt:lpstr>
      <vt:lpstr>Diapositiva 16</vt:lpstr>
      <vt:lpstr>Diapositiva 17</vt:lpstr>
      <vt:lpstr>Diapositiva 18</vt:lpstr>
      <vt:lpstr>THANK YOU</vt:lpstr>
    </vt:vector>
  </TitlesOfParts>
  <Company>FUNDEPARAMOS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Fundeparamos01</dc:creator>
  <cp:lastModifiedBy>Gilmer Beltran</cp:lastModifiedBy>
  <cp:revision>137</cp:revision>
  <dcterms:created xsi:type="dcterms:W3CDTF">2006-08-15T21:47:58Z</dcterms:created>
  <dcterms:modified xsi:type="dcterms:W3CDTF">2015-06-28T13:23:20Z</dcterms:modified>
</cp:coreProperties>
</file>