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87" r:id="rId3"/>
    <p:sldId id="288" r:id="rId4"/>
    <p:sldId id="289" r:id="rId5"/>
    <p:sldId id="291" r:id="rId6"/>
    <p:sldId id="292" r:id="rId7"/>
  </p:sldIdLst>
  <p:sldSz cx="12192000" cy="6858000"/>
  <p:notesSz cx="7104063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3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50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36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11F1633-D4ED-4A66-B1D6-FEFADF796021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A85D776-1041-4F7D-B7FD-37B002F1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8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B180237-3EBE-47C1-A59C-D0880F5941F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EC2C3A6-EABB-4C64-BEA5-2E4BA2B0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98755" y="290112"/>
            <a:ext cx="3519377" cy="5334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2803" y="1003701"/>
            <a:ext cx="8118752" cy="400579"/>
          </a:xfrm>
          <a:prstGeom prst="rect">
            <a:avLst/>
          </a:prstGeom>
        </p:spPr>
        <p:txBody>
          <a:bodyPr/>
          <a:lstStyle>
            <a:lvl1pPr algn="l">
              <a:defRPr lang="en-GB" sz="1800" b="1" kern="1200" dirty="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53958" y="1660197"/>
            <a:ext cx="8117597" cy="307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 </a:t>
            </a:r>
            <a:r>
              <a:rPr lang="en-US" sz="1400" dirty="0" smtClean="0">
                <a:solidFill>
                  <a:srgbClr val="272727"/>
                </a:solidFill>
                <a:latin typeface="Open Sans"/>
                <a:cs typeface="Open Sans"/>
              </a:rPr>
              <a:t>| Date 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52803" y="404042"/>
            <a:ext cx="2367819" cy="390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chemeClr val="bg1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600" b="1" kern="1200" dirty="0" smtClean="0">
                <a:solidFill>
                  <a:srgbClr val="FF0000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600" b="1" kern="1200" dirty="0" smtClean="0">
                <a:solidFill>
                  <a:srgbClr val="FF0000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600" b="1" kern="1200" dirty="0" smtClean="0">
                <a:solidFill>
                  <a:srgbClr val="FF0000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600" b="1" kern="1200" dirty="0">
                <a:solidFill>
                  <a:srgbClr val="FF0000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982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1" y="1234440"/>
            <a:ext cx="10935855" cy="44752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marL="0" indent="0">
              <a:buNone/>
            </a:pPr>
            <a:r>
              <a:rPr lang="it-IT" b="1" dirty="0" smtClean="0">
                <a:latin typeface="Open Sans"/>
                <a:cs typeface="Open Sans"/>
              </a:rPr>
              <a:t>Text (</a:t>
            </a:r>
            <a:r>
              <a:rPr lang="it-IT" b="1" dirty="0" err="1" smtClean="0">
                <a:latin typeface="Open Sans"/>
                <a:cs typeface="Open Sans"/>
              </a:rPr>
              <a:t>title</a:t>
            </a:r>
            <a:r>
              <a:rPr lang="it-IT" b="1" dirty="0" smtClean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2400" dirty="0" err="1" smtClean="0">
                <a:latin typeface="Open Sans"/>
                <a:cs typeface="Open Sans"/>
              </a:rPr>
              <a:t>Lorem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ipsum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dolor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sitmkn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 smtClean="0">
                <a:latin typeface="Open Sans"/>
                <a:cs typeface="Open Sans"/>
              </a:rPr>
              <a:t>djsoinsc-msdece</a:t>
            </a:r>
            <a:r>
              <a:rPr lang="it-IT" sz="2400" dirty="0" smtClean="0">
                <a:latin typeface="Open Sans"/>
                <a:cs typeface="Open Sans"/>
              </a:rPr>
              <a:t>. </a:t>
            </a:r>
            <a:r>
              <a:rPr lang="it-IT" sz="2400" dirty="0" err="1" smtClean="0">
                <a:latin typeface="Open Sans"/>
                <a:cs typeface="Open Sans"/>
              </a:rPr>
              <a:t>Lorem</a:t>
            </a:r>
            <a:r>
              <a:rPr lang="it-IT" sz="2400" dirty="0" smtClean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ipsum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dolor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sitmkn</a:t>
            </a:r>
            <a:r>
              <a:rPr lang="it-IT" sz="2400" dirty="0">
                <a:latin typeface="Open Sans"/>
                <a:cs typeface="Open Sans"/>
              </a:rPr>
              <a:t> </a:t>
            </a:r>
            <a:r>
              <a:rPr lang="it-IT" sz="2400" dirty="0" err="1">
                <a:latin typeface="Open Sans"/>
                <a:cs typeface="Open Sans"/>
              </a:rPr>
              <a:t>djsoinsc-msdece</a:t>
            </a:r>
            <a:r>
              <a:rPr lang="it-IT" sz="2400" dirty="0" smtClean="0">
                <a:latin typeface="Open Sans"/>
                <a:cs typeface="Open Sans"/>
              </a:rPr>
              <a:t>.</a:t>
            </a:r>
          </a:p>
          <a:p>
            <a:endParaRPr lang="it-IT" sz="2400" dirty="0" smtClean="0">
              <a:latin typeface="Open Sans"/>
              <a:cs typeface="Open Sans"/>
            </a:endParaRPr>
          </a:p>
          <a:p>
            <a:r>
              <a:rPr lang="it-IT" sz="2400" dirty="0" smtClean="0">
                <a:latin typeface="Open Sans"/>
                <a:cs typeface="Open Sans"/>
              </a:rPr>
              <a:t>Text</a:t>
            </a:r>
          </a:p>
          <a:p>
            <a:r>
              <a:rPr lang="it-IT" sz="2400" dirty="0" smtClean="0">
                <a:latin typeface="Open Sans"/>
                <a:cs typeface="Open Sans"/>
              </a:rPr>
              <a:t>Text</a:t>
            </a:r>
          </a:p>
          <a:p>
            <a:r>
              <a:rPr lang="it-IT" sz="2400" dirty="0" smtClean="0">
                <a:latin typeface="Open Sans"/>
                <a:cs typeface="Open Sans"/>
              </a:rPr>
              <a:t>Text</a:t>
            </a:r>
          </a:p>
          <a:p>
            <a:r>
              <a:rPr lang="it-IT" sz="2400" dirty="0" smtClean="0">
                <a:latin typeface="Open Sans"/>
                <a:cs typeface="Open Sans"/>
              </a:rPr>
              <a:t>Text</a:t>
            </a:r>
          </a:p>
          <a:p>
            <a:r>
              <a:rPr lang="it-IT" sz="2400" dirty="0" smtClean="0">
                <a:latin typeface="Open Sans"/>
                <a:cs typeface="Open Sans"/>
              </a:rPr>
              <a:t>Text</a:t>
            </a:r>
          </a:p>
          <a:p>
            <a:pPr marL="0" indent="0">
              <a:buNone/>
            </a:pPr>
            <a:endParaRPr lang="it-IT" sz="2400" dirty="0" smtClean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 smtClean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24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0959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40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40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17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6"/>
          <p:cNvCxnSpPr/>
          <p:nvPr userDrawn="1"/>
        </p:nvCxnSpPr>
        <p:spPr>
          <a:xfrm>
            <a:off x="359217" y="6065327"/>
            <a:ext cx="11512055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8"/>
          <p:cNvPicPr>
            <a:picLocks noChangeAspect="1"/>
          </p:cNvPicPr>
          <p:nvPr userDrawn="1"/>
        </p:nvPicPr>
        <p:blipFill rotWithShape="1">
          <a:blip r:embed="rId2"/>
          <a:srcRect b="36944"/>
          <a:stretch/>
        </p:blipFill>
        <p:spPr>
          <a:xfrm>
            <a:off x="359216" y="6195233"/>
            <a:ext cx="1032933" cy="352357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04421" y="697585"/>
            <a:ext cx="10545452" cy="496820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8" name="Picture 7" descr="C:\Users\kguddoy\AppData\Local\Microsoft\Windows\Temporary Internet Files\Content.Word\OECD_TEXT_20cm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87" y="6203699"/>
            <a:ext cx="1037772" cy="3700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9"/>
          <p:cNvSpPr txBox="1"/>
          <p:nvPr userDrawn="1"/>
        </p:nvSpPr>
        <p:spPr>
          <a:xfrm>
            <a:off x="8200572" y="6172302"/>
            <a:ext cx="37834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400" dirty="0" smtClean="0">
                <a:solidFill>
                  <a:srgbClr val="272727"/>
                </a:solidFill>
                <a:latin typeface="Open Sans"/>
                <a:cs typeface="Open Sans"/>
              </a:rPr>
              <a:t>www.ictsd.org </a:t>
            </a:r>
            <a:r>
              <a:rPr lang="en-US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it-IT" sz="1400" baseline="0" dirty="0" smtClean="0">
                <a:solidFill>
                  <a:srgbClr val="272727"/>
                </a:solidFill>
                <a:latin typeface="Open Sans"/>
                <a:cs typeface="Open Sans"/>
              </a:rPr>
              <a:t> </a:t>
            </a:r>
            <a:r>
              <a:rPr lang="it-IT" sz="1400" dirty="0" smtClean="0">
                <a:solidFill>
                  <a:srgbClr val="272727"/>
                </a:solidFill>
                <a:latin typeface="Open Sans"/>
                <a:cs typeface="Open Sans"/>
              </a:rPr>
              <a:t>www.oecd.org</a:t>
            </a:r>
            <a:endParaRPr lang="it-IT" sz="1400" dirty="0">
              <a:solidFill>
                <a:srgbClr val="272727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8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1"/>
            <a:ext cx="12205880" cy="218623"/>
          </a:xfrm>
          <a:prstGeom prst="rect">
            <a:avLst/>
          </a:prstGeom>
        </p:spPr>
      </p:pic>
      <p:sp>
        <p:nvSpPr>
          <p:cNvPr id="9" name="CasellaDiTesto 12"/>
          <p:cNvSpPr txBox="1"/>
          <p:nvPr userDrawn="1"/>
        </p:nvSpPr>
        <p:spPr>
          <a:xfrm>
            <a:off x="293731" y="433722"/>
            <a:ext cx="231518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CLIMATE AND NERGY</a:t>
            </a:r>
          </a:p>
        </p:txBody>
      </p:sp>
      <p:pic>
        <p:nvPicPr>
          <p:cNvPr id="11" name="Immagin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674006"/>
            <a:ext cx="12205880" cy="2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1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pghisu1" TargetMode="External"/><Relationship Id="rId2" Type="http://schemas.openxmlformats.org/officeDocument/2006/relationships/hyperlink" Target="http://www.ictsd.org/about-us/paolo-ghis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olo.ghisu@gmail.com" TargetMode="External"/><Relationship Id="rId4" Type="http://schemas.openxmlformats.org/officeDocument/2006/relationships/hyperlink" Target="mailto:pghisu@ictsd.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12"/>
            <a:ext cx="5268686" cy="533400"/>
          </a:xfrm>
          <a:prstGeom prst="rect">
            <a:avLst/>
          </a:prstGeom>
        </p:spPr>
      </p:pic>
      <p:sp>
        <p:nvSpPr>
          <p:cNvPr id="18" name="CasellaDiTesto 6"/>
          <p:cNvSpPr txBox="1"/>
          <p:nvPr/>
        </p:nvSpPr>
        <p:spPr>
          <a:xfrm>
            <a:off x="220298" y="433722"/>
            <a:ext cx="18473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it-IT" sz="1600" b="1" dirty="0" smtClean="0">
              <a:solidFill>
                <a:prstClr val="white"/>
              </a:solidFill>
              <a:latin typeface="Open Sans"/>
              <a:cs typeface="Open Sans"/>
            </a:endParaRPr>
          </a:p>
        </p:txBody>
      </p:sp>
      <p:sp>
        <p:nvSpPr>
          <p:cNvPr id="20" name="CasellaDiTesto 14"/>
          <p:cNvSpPr txBox="1"/>
          <p:nvPr/>
        </p:nvSpPr>
        <p:spPr>
          <a:xfrm>
            <a:off x="405029" y="3084368"/>
            <a:ext cx="1056635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Paolo 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Ghisu</a:t>
            </a:r>
          </a:p>
          <a:p>
            <a:endParaRPr lang="en-US" sz="9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 Officer, ICTSD 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CasellaDiTesto 24"/>
          <p:cNvSpPr txBox="1"/>
          <p:nvPr/>
        </p:nvSpPr>
        <p:spPr>
          <a:xfrm>
            <a:off x="312663" y="2362992"/>
            <a:ext cx="58650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600" cap="all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June 2015 </a:t>
            </a:r>
            <a:r>
              <a:rPr lang="en-US" sz="1600" dirty="0" smtClean="0">
                <a:solidFill>
                  <a:srgbClr val="27272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US" sz="1600" dirty="0" smtClean="0">
                <a:solidFill>
                  <a:srgbClr val="1F6B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Ormea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Italy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220298" y="407937"/>
            <a:ext cx="4777154" cy="390124"/>
          </a:xfrm>
        </p:spPr>
        <p:txBody>
          <a:bodyPr/>
          <a:lstStyle/>
          <a:p>
            <a:r>
              <a:rPr lang="fr-CH" dirty="0" smtClean="0"/>
              <a:t>IPROMO – Food Security in </a:t>
            </a:r>
            <a:r>
              <a:rPr lang="fr-CH" dirty="0" err="1" smtClean="0"/>
              <a:t>Mountain</a:t>
            </a:r>
            <a:r>
              <a:rPr lang="fr-CH" dirty="0" smtClean="0"/>
              <a:t> Areas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54" y="290112"/>
            <a:ext cx="1781906" cy="1447798"/>
          </a:xfrm>
          <a:prstGeom prst="rect">
            <a:avLst/>
          </a:prstGeom>
        </p:spPr>
      </p:pic>
      <p:sp>
        <p:nvSpPr>
          <p:cNvPr id="10" name="CasellaDiTesto 14"/>
          <p:cNvSpPr txBox="1"/>
          <p:nvPr/>
        </p:nvSpPr>
        <p:spPr>
          <a:xfrm>
            <a:off x="808760" y="5941998"/>
            <a:ext cx="1056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www.ictsd.org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857" y="2449299"/>
            <a:ext cx="11055599" cy="1349828"/>
          </a:xfrm>
        </p:spPr>
        <p:txBody>
          <a:bodyPr/>
          <a:lstStyle/>
          <a:p>
            <a:r>
              <a:rPr lang="en-GB" sz="3200" dirty="0">
                <a:latin typeface="Open Sans"/>
              </a:rPr>
              <a:t>A</a:t>
            </a:r>
            <a:r>
              <a:rPr lang="en-GB" sz="3200" dirty="0" smtClean="0">
                <a:latin typeface="Open Sans"/>
              </a:rPr>
              <a:t>dvancing </a:t>
            </a:r>
            <a:r>
              <a:rPr lang="en-GB" sz="3200" dirty="0">
                <a:latin typeface="Open Sans"/>
              </a:rPr>
              <a:t>sustainable development </a:t>
            </a:r>
            <a:r>
              <a:rPr lang="en-GB" sz="3200" dirty="0" smtClean="0">
                <a:latin typeface="Open Sans"/>
              </a:rPr>
              <a:t>by </a:t>
            </a:r>
            <a:r>
              <a:rPr lang="en-GB" sz="3200" dirty="0" smtClean="0">
                <a:latin typeface="Open Sans"/>
              </a:rPr>
              <a:t>adapting and reforming global </a:t>
            </a:r>
            <a:r>
              <a:rPr lang="en-GB" sz="3200" dirty="0" smtClean="0">
                <a:latin typeface="Open Sans"/>
              </a:rPr>
              <a:t>trade </a:t>
            </a:r>
            <a:r>
              <a:rPr lang="en-GB" sz="3200" dirty="0" smtClean="0">
                <a:latin typeface="Open Sans"/>
              </a:rPr>
              <a:t>rules and policies</a:t>
            </a:r>
            <a:endParaRPr lang="en-GB" sz="3200" dirty="0" smtClean="0">
              <a:latin typeface="Open Sans"/>
            </a:endParaRPr>
          </a:p>
          <a:p>
            <a:endParaRPr lang="en-GB" sz="3600" dirty="0">
              <a:latin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638345"/>
            <a:ext cx="10935855" cy="530352"/>
          </a:xfrm>
        </p:spPr>
        <p:txBody>
          <a:bodyPr/>
          <a:lstStyle/>
          <a:p>
            <a:r>
              <a:rPr lang="fr-CH" sz="3600" dirty="0" smtClean="0"/>
              <a:t>ICTSD - The International Centre for Trade and </a:t>
            </a:r>
            <a:r>
              <a:rPr lang="fr-CH" sz="3600" dirty="0" err="1" smtClean="0"/>
              <a:t>Sustainable</a:t>
            </a:r>
            <a:r>
              <a:rPr lang="fr-CH" sz="3600" dirty="0" smtClean="0"/>
              <a:t> Development</a:t>
            </a:r>
            <a:endParaRPr lang="en-GB" sz="3600" dirty="0"/>
          </a:p>
        </p:txBody>
      </p:sp>
      <p:sp>
        <p:nvSpPr>
          <p:cNvPr id="4" name="CasellaDiTesto 14"/>
          <p:cNvSpPr txBox="1"/>
          <p:nvPr/>
        </p:nvSpPr>
        <p:spPr>
          <a:xfrm>
            <a:off x="961160" y="6041293"/>
            <a:ext cx="1056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www.ictsd.org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711912"/>
            <a:ext cx="10935855" cy="5754202"/>
          </a:xfrm>
        </p:spPr>
        <p:txBody>
          <a:bodyPr/>
          <a:lstStyle/>
          <a:p>
            <a:r>
              <a:rPr lang="en-GB" sz="2800" dirty="0">
                <a:latin typeface="Open Sans"/>
              </a:rPr>
              <a:t>Main activities</a:t>
            </a:r>
            <a:r>
              <a:rPr lang="en-GB" sz="2800" dirty="0" smtClean="0">
                <a:latin typeface="Open Sans"/>
              </a:rPr>
              <a:t>: </a:t>
            </a:r>
            <a:r>
              <a:rPr lang="en-GB" sz="2800" dirty="0">
                <a:latin typeface="Open Sans"/>
              </a:rPr>
              <a:t>research, policy </a:t>
            </a:r>
            <a:r>
              <a:rPr lang="en-GB" sz="2800" dirty="0" smtClean="0">
                <a:latin typeface="Open Sans"/>
              </a:rPr>
              <a:t>dialogues, news </a:t>
            </a:r>
            <a:r>
              <a:rPr lang="en-GB" sz="2800" dirty="0">
                <a:latin typeface="Open Sans"/>
              </a:rPr>
              <a:t>coverage of trade policies and </a:t>
            </a:r>
            <a:r>
              <a:rPr lang="en-GB" sz="2800" dirty="0" smtClean="0">
                <a:latin typeface="Open Sans"/>
              </a:rPr>
              <a:t>negotiations</a:t>
            </a:r>
            <a:endParaRPr lang="en-GB" sz="2800" dirty="0">
              <a:latin typeface="Open Sans"/>
            </a:endParaRPr>
          </a:p>
          <a:p>
            <a:r>
              <a:rPr lang="en-GB" sz="2800" dirty="0" smtClean="0">
                <a:latin typeface="Open Sans"/>
              </a:rPr>
              <a:t>Areas of work: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A</a:t>
            </a:r>
            <a:r>
              <a:rPr lang="en-GB" sz="2400" dirty="0" smtClean="0">
                <a:latin typeface="Open Sans"/>
              </a:rPr>
              <a:t>gricultural </a:t>
            </a:r>
            <a:r>
              <a:rPr lang="en-GB" sz="2400" dirty="0">
                <a:latin typeface="Open Sans"/>
              </a:rPr>
              <a:t>trade and food </a:t>
            </a:r>
            <a:r>
              <a:rPr lang="en-GB" sz="2400" dirty="0" smtClean="0">
                <a:latin typeface="Open Sans"/>
              </a:rPr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Sustainable </a:t>
            </a:r>
            <a:r>
              <a:rPr lang="en-GB" sz="2400" dirty="0">
                <a:latin typeface="Open Sans"/>
              </a:rPr>
              <a:t>economic growth and poverty reduction in </a:t>
            </a:r>
            <a:r>
              <a:rPr lang="en-GB" sz="2400" dirty="0" smtClean="0">
                <a:latin typeface="Open Sans"/>
              </a:rPr>
              <a:t>Africa and LDCs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Innovation</a:t>
            </a:r>
            <a:r>
              <a:rPr lang="en-GB" sz="2400" dirty="0">
                <a:latin typeface="Open Sans"/>
              </a:rPr>
              <a:t>, technology and intellectual </a:t>
            </a:r>
            <a:r>
              <a:rPr lang="en-GB" sz="2400" dirty="0" smtClean="0">
                <a:latin typeface="Open Sans"/>
              </a:rPr>
              <a:t>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Sustainable </a:t>
            </a:r>
            <a:r>
              <a:rPr lang="en-GB" sz="2400" dirty="0">
                <a:latin typeface="Open Sans"/>
              </a:rPr>
              <a:t>use of natural </a:t>
            </a:r>
            <a:r>
              <a:rPr lang="en-GB" sz="2400" dirty="0" smtClean="0">
                <a:latin typeface="Open Sans"/>
              </a:rPr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Climate </a:t>
            </a:r>
            <a:r>
              <a:rPr lang="en-GB" sz="2400" dirty="0">
                <a:latin typeface="Open Sans"/>
              </a:rPr>
              <a:t>change and sustainable </a:t>
            </a:r>
            <a:r>
              <a:rPr lang="en-GB" sz="2400" dirty="0" smtClean="0">
                <a:latin typeface="Open Sans"/>
              </a:rPr>
              <a:t>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Trade </a:t>
            </a:r>
            <a:r>
              <a:rPr lang="en-GB" sz="2400" dirty="0">
                <a:latin typeface="Open Sans"/>
              </a:rPr>
              <a:t>in </a:t>
            </a:r>
            <a:r>
              <a:rPr lang="en-GB" sz="2400" dirty="0" smtClean="0">
                <a:latin typeface="Open Sans"/>
              </a:rPr>
              <a:t>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Trade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Open Sans"/>
              </a:rPr>
              <a:t>Periodicals (news reporting)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52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855" y="1523982"/>
            <a:ext cx="11055599" cy="2906498"/>
          </a:xfrm>
        </p:spPr>
        <p:txBody>
          <a:bodyPr/>
          <a:lstStyle/>
          <a:p>
            <a:r>
              <a:rPr lang="en-GB" sz="3200" dirty="0" smtClean="0">
                <a:latin typeface="Open Sans"/>
              </a:rPr>
              <a:t>Adapting </a:t>
            </a:r>
            <a:r>
              <a:rPr lang="en-GB" sz="3200" dirty="0">
                <a:latin typeface="Open Sans"/>
              </a:rPr>
              <a:t>and </a:t>
            </a:r>
            <a:r>
              <a:rPr lang="en-GB" sz="3200" dirty="0" smtClean="0">
                <a:latin typeface="Open Sans"/>
              </a:rPr>
              <a:t>reforming </a:t>
            </a:r>
            <a:r>
              <a:rPr lang="en-GB" sz="3200" dirty="0">
                <a:latin typeface="Open Sans"/>
              </a:rPr>
              <a:t>policies and rules affecting the trade of agricultural goods to improve </a:t>
            </a:r>
            <a:r>
              <a:rPr lang="en-GB" sz="3200" b="1" dirty="0">
                <a:latin typeface="Open Sans"/>
              </a:rPr>
              <a:t>food security</a:t>
            </a:r>
            <a:r>
              <a:rPr lang="en-GB" sz="3200" dirty="0">
                <a:latin typeface="Open Sans"/>
              </a:rPr>
              <a:t>, support </a:t>
            </a:r>
            <a:r>
              <a:rPr lang="en-GB" sz="3200" b="1" dirty="0">
                <a:latin typeface="Open Sans"/>
              </a:rPr>
              <a:t>environmental sustainability </a:t>
            </a:r>
            <a:r>
              <a:rPr lang="en-GB" sz="3200" dirty="0">
                <a:latin typeface="Open Sans"/>
              </a:rPr>
              <a:t>and enhance </a:t>
            </a:r>
            <a:r>
              <a:rPr lang="en-GB" sz="3200" b="1" dirty="0">
                <a:latin typeface="Open Sans"/>
              </a:rPr>
              <a:t>poverty </a:t>
            </a:r>
            <a:r>
              <a:rPr lang="en-GB" sz="3200" b="1" dirty="0" smtClean="0">
                <a:latin typeface="Open Sans"/>
              </a:rPr>
              <a:t>reduction and rural development</a:t>
            </a:r>
            <a:r>
              <a:rPr lang="en-GB" sz="3200" dirty="0" smtClean="0">
                <a:latin typeface="Open Sans"/>
              </a:rPr>
              <a:t> </a:t>
            </a:r>
            <a:r>
              <a:rPr lang="en-GB" sz="3200" dirty="0">
                <a:latin typeface="Open Sans"/>
              </a:rPr>
              <a:t>in the rural regions of the world</a:t>
            </a:r>
            <a:r>
              <a:rPr lang="en-GB" sz="3200" dirty="0" smtClean="0">
                <a:latin typeface="Open Sans"/>
              </a:rPr>
              <a:t>.</a:t>
            </a:r>
          </a:p>
          <a:p>
            <a:r>
              <a:rPr lang="en-GB" sz="2400" dirty="0" smtClean="0">
                <a:latin typeface="Open Sans"/>
              </a:rPr>
              <a:t>Examples: studies on agricultural subsidies; farm inputs (seeds and fertilizers); standards on agricultural products; legal protection systems of traditional knowledge – e.g. benefit sharing; sustainable management of food aid; climate change mitigation and adaptation; sustainable investment; etc.)</a:t>
            </a:r>
            <a:endParaRPr lang="en-GB" sz="2400" dirty="0">
              <a:latin typeface="Open Sans"/>
            </a:endParaRPr>
          </a:p>
          <a:p>
            <a:endParaRPr lang="en-GB" sz="3200" dirty="0">
              <a:latin typeface="Open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599" y="485941"/>
            <a:ext cx="10935855" cy="530352"/>
          </a:xfrm>
        </p:spPr>
        <p:txBody>
          <a:bodyPr/>
          <a:lstStyle/>
          <a:p>
            <a:r>
              <a:rPr lang="fr-CH" sz="3600" dirty="0" smtClean="0"/>
              <a:t>Agriculture and </a:t>
            </a:r>
            <a:r>
              <a:rPr lang="fr-CH" sz="3600" dirty="0" err="1" smtClean="0"/>
              <a:t>food</a:t>
            </a:r>
            <a:r>
              <a:rPr lang="fr-CH" sz="3600" dirty="0" smtClean="0"/>
              <a:t> </a:t>
            </a:r>
            <a:r>
              <a:rPr lang="fr-CH" sz="3600" dirty="0" err="1" smtClean="0"/>
              <a:t>security</a:t>
            </a:r>
            <a:r>
              <a:rPr lang="fr-CH" sz="3600" dirty="0" smtClean="0"/>
              <a:t> programme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73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711912"/>
            <a:ext cx="10935855" cy="5754202"/>
          </a:xfrm>
        </p:spPr>
        <p:txBody>
          <a:bodyPr/>
          <a:lstStyle/>
          <a:p>
            <a:r>
              <a:rPr lang="en-GB" sz="2800" dirty="0" smtClean="0">
                <a:latin typeface="Open Sans"/>
              </a:rPr>
              <a:t>Three </a:t>
            </a:r>
            <a:r>
              <a:rPr lang="en-GB" sz="2800" dirty="0">
                <a:latin typeface="Open Sans"/>
              </a:rPr>
              <a:t>main </a:t>
            </a:r>
            <a:r>
              <a:rPr lang="en-GB" sz="2800" dirty="0" smtClean="0">
                <a:latin typeface="Open Sans"/>
              </a:rPr>
              <a:t>areas of work: </a:t>
            </a:r>
            <a:endParaRPr lang="en-GB" sz="2800" dirty="0"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Global rules affecting agricultural trade: mainly WTO and climate change negotiations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Regional </a:t>
            </a:r>
            <a:r>
              <a:rPr lang="en-GB" sz="2400" dirty="0" smtClean="0">
                <a:latin typeface="Open Sans"/>
              </a:rPr>
              <a:t>trade rules </a:t>
            </a:r>
            <a:r>
              <a:rPr lang="en-GB" sz="2400" dirty="0">
                <a:latin typeface="Open Sans"/>
              </a:rPr>
              <a:t>and policies affecting agricultural trade: regional processes of trade integration and </a:t>
            </a:r>
            <a:r>
              <a:rPr lang="en-GB" sz="2400" dirty="0" err="1" smtClean="0">
                <a:latin typeface="Open Sans"/>
              </a:rPr>
              <a:t>plurilateral</a:t>
            </a:r>
            <a:r>
              <a:rPr lang="en-GB" sz="2400" dirty="0" smtClean="0">
                <a:latin typeface="Open Sans"/>
              </a:rPr>
              <a:t> </a:t>
            </a:r>
            <a:r>
              <a:rPr lang="en-GB" sz="2400" dirty="0">
                <a:latin typeface="Open Sans"/>
              </a:rPr>
              <a:t>trade negotiations (TPP, TTIP,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/>
              </a:rPr>
              <a:t>National policies affecting agricultural trade, with a focus on major agricultural </a:t>
            </a:r>
            <a:r>
              <a:rPr lang="en-GB" sz="2400" dirty="0" smtClean="0">
                <a:latin typeface="Open Sans"/>
              </a:rPr>
              <a:t>nations</a:t>
            </a:r>
            <a:endParaRPr lang="en-GB" sz="2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916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711912"/>
            <a:ext cx="10935855" cy="5754202"/>
          </a:xfrm>
        </p:spPr>
        <p:txBody>
          <a:bodyPr/>
          <a:lstStyle/>
          <a:p>
            <a:pPr algn="ctr"/>
            <a:r>
              <a:rPr lang="fr-CH" sz="2800" i="1" dirty="0" err="1" smtClean="0">
                <a:latin typeface="Open Sans"/>
              </a:rPr>
              <a:t>Grazie</a:t>
            </a:r>
            <a:r>
              <a:rPr lang="fr-CH" sz="2800" i="1" dirty="0" smtClean="0">
                <a:latin typeface="Open Sans"/>
              </a:rPr>
              <a:t> mille </a:t>
            </a:r>
            <a:r>
              <a:rPr lang="fr-CH" sz="2800" dirty="0" smtClean="0">
                <a:latin typeface="Open Sans"/>
              </a:rPr>
              <a:t>for </a:t>
            </a:r>
            <a:r>
              <a:rPr lang="fr-CH" sz="2800" dirty="0" err="1" smtClean="0">
                <a:latin typeface="Open Sans"/>
              </a:rPr>
              <a:t>listening</a:t>
            </a:r>
            <a:endParaRPr lang="en-GB" sz="2800" dirty="0" smtClean="0">
              <a:latin typeface="Open Sans"/>
            </a:endParaRPr>
          </a:p>
          <a:p>
            <a:pPr algn="ctr"/>
            <a:endParaRPr lang="en-GB" sz="2800" dirty="0" smtClean="0">
              <a:latin typeface="Open Sans"/>
            </a:endParaRPr>
          </a:p>
          <a:p>
            <a:pPr algn="ctr"/>
            <a:r>
              <a:rPr lang="en-GB" sz="2800" dirty="0" smtClean="0">
                <a:latin typeface="Open Sans"/>
              </a:rPr>
              <a:t>To </a:t>
            </a:r>
            <a:r>
              <a:rPr lang="en-GB" sz="2800" dirty="0" smtClean="0">
                <a:latin typeface="Open Sans"/>
              </a:rPr>
              <a:t>know more about my work and publications visit:</a:t>
            </a:r>
          </a:p>
          <a:p>
            <a:pPr algn="ctr"/>
            <a:r>
              <a:rPr lang="fr-CH" sz="2400" dirty="0" smtClean="0">
                <a:latin typeface="Open Sans"/>
                <a:hlinkClick r:id="rId2"/>
              </a:rPr>
              <a:t>http</a:t>
            </a:r>
            <a:r>
              <a:rPr lang="fr-CH" sz="2400" dirty="0">
                <a:latin typeface="Open Sans"/>
                <a:hlinkClick r:id="rId2"/>
              </a:rPr>
              <a:t>://</a:t>
            </a:r>
            <a:r>
              <a:rPr lang="fr-CH" sz="2400" dirty="0" smtClean="0">
                <a:latin typeface="Open Sans"/>
                <a:hlinkClick r:id="rId2"/>
              </a:rPr>
              <a:t>www.ictsd.org/about-us/paolo-ghisu</a:t>
            </a:r>
            <a:r>
              <a:rPr lang="fr-CH" sz="2400" dirty="0" smtClean="0">
                <a:latin typeface="Open Sans"/>
              </a:rPr>
              <a:t> </a:t>
            </a:r>
          </a:p>
          <a:p>
            <a:pPr algn="ctr"/>
            <a:r>
              <a:rPr lang="en-GB" sz="2400" dirty="0">
                <a:latin typeface="Open Sans"/>
                <a:hlinkClick r:id="rId3"/>
              </a:rPr>
              <a:t>www.twitter.com/pghisu1</a:t>
            </a:r>
            <a:endParaRPr lang="fr-CH" sz="2400" dirty="0" smtClean="0">
              <a:latin typeface="Open Sans"/>
            </a:endParaRPr>
          </a:p>
          <a:p>
            <a:pPr algn="ctr"/>
            <a:endParaRPr lang="fr-CH" sz="2400" dirty="0">
              <a:latin typeface="Open Sans"/>
            </a:endParaRPr>
          </a:p>
          <a:p>
            <a:pPr algn="ctr"/>
            <a:r>
              <a:rPr lang="fr-CH" sz="2800" dirty="0" smtClean="0">
                <a:latin typeface="Open Sans"/>
              </a:rPr>
              <a:t>Contact </a:t>
            </a:r>
            <a:r>
              <a:rPr lang="fr-CH" sz="2800" dirty="0" err="1" smtClean="0">
                <a:latin typeface="Open Sans"/>
              </a:rPr>
              <a:t>details</a:t>
            </a:r>
            <a:r>
              <a:rPr lang="fr-CH" sz="2800" dirty="0" smtClean="0">
                <a:latin typeface="Open Sans"/>
              </a:rPr>
              <a:t>:</a:t>
            </a:r>
          </a:p>
          <a:p>
            <a:pPr algn="ctr"/>
            <a:r>
              <a:rPr lang="fr-CH" sz="2400" dirty="0" smtClean="0">
                <a:latin typeface="Open Sans"/>
                <a:hlinkClick r:id="rId4"/>
              </a:rPr>
              <a:t>pghisu@ictsd.ch</a:t>
            </a:r>
            <a:endParaRPr lang="fr-CH" sz="2400" dirty="0" smtClean="0">
              <a:latin typeface="Open Sans"/>
            </a:endParaRPr>
          </a:p>
          <a:p>
            <a:pPr algn="ctr"/>
            <a:r>
              <a:rPr lang="fr-CH" sz="2400" dirty="0" smtClean="0">
                <a:latin typeface="Open Sans"/>
                <a:hlinkClick r:id="rId5"/>
              </a:rPr>
              <a:t>paolo.ghisu@gmail.com</a:t>
            </a:r>
            <a:r>
              <a:rPr lang="fr-CH" sz="2400" dirty="0" smtClean="0">
                <a:latin typeface="Open Sans"/>
              </a:rPr>
              <a:t> </a:t>
            </a:r>
            <a:endParaRPr lang="fr-CH" sz="2400" dirty="0" smtClean="0">
              <a:latin typeface="Open Sans"/>
            </a:endParaRPr>
          </a:p>
          <a:p>
            <a:pPr algn="ctr"/>
            <a:r>
              <a:rPr lang="en-GB" sz="2400" dirty="0" smtClean="0">
                <a:latin typeface="Open Sans"/>
              </a:rPr>
              <a:t> </a:t>
            </a:r>
            <a:endParaRPr lang="en-GB" sz="24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657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273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</dc:creator>
  <cp:lastModifiedBy>Paolo Ghisu</cp:lastModifiedBy>
  <cp:revision>76</cp:revision>
  <cp:lastPrinted>2015-04-20T09:25:00Z</cp:lastPrinted>
  <dcterms:created xsi:type="dcterms:W3CDTF">2015-02-26T15:23:38Z</dcterms:created>
  <dcterms:modified xsi:type="dcterms:W3CDTF">2015-06-24T13:20:58Z</dcterms:modified>
</cp:coreProperties>
</file>