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3" r:id="rId2"/>
    <p:sldId id="263" r:id="rId3"/>
    <p:sldId id="260" r:id="rId4"/>
    <p:sldId id="258" r:id="rId5"/>
    <p:sldId id="266" r:id="rId6"/>
    <p:sldId id="275" r:id="rId7"/>
    <p:sldId id="279" r:id="rId8"/>
    <p:sldId id="276" r:id="rId9"/>
    <p:sldId id="261" r:id="rId10"/>
    <p:sldId id="280" r:id="rId11"/>
    <p:sldId id="286" r:id="rId12"/>
    <p:sldId id="264" r:id="rId13"/>
    <p:sldId id="281" r:id="rId14"/>
    <p:sldId id="282" r:id="rId15"/>
    <p:sldId id="267" r:id="rId16"/>
    <p:sldId id="265" r:id="rId17"/>
    <p:sldId id="268" r:id="rId18"/>
    <p:sldId id="269" r:id="rId19"/>
    <p:sldId id="271" r:id="rId20"/>
    <p:sldId id="270" r:id="rId21"/>
    <p:sldId id="278" r:id="rId22"/>
    <p:sldId id="272" r:id="rId23"/>
    <p:sldId id="273" r:id="rId24"/>
    <p:sldId id="285" r:id="rId25"/>
    <p:sldId id="274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C0ACF-C21D-4608-B40F-EB15CCAD7BE4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FC764-79F1-432A-B6A4-4AF416FEB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C764-79F1-432A-B6A4-4AF416FEB13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3643-ADD1-4A75-A0E4-A75E076308F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10D8-65AE-40EE-A505-745BCEDB5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3643-ADD1-4A75-A0E4-A75E076308F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10D8-65AE-40EE-A505-745BCEDB5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3643-ADD1-4A75-A0E4-A75E076308F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10D8-65AE-40EE-A505-745BCEDB5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3643-ADD1-4A75-A0E4-A75E076308F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10D8-65AE-40EE-A505-745BCEDB5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3643-ADD1-4A75-A0E4-A75E076308F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10D8-65AE-40EE-A505-745BCEDB5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3643-ADD1-4A75-A0E4-A75E076308F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10D8-65AE-40EE-A505-745BCEDB5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3643-ADD1-4A75-A0E4-A75E076308F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10D8-65AE-40EE-A505-745BCEDB5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3643-ADD1-4A75-A0E4-A75E076308F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10D8-65AE-40EE-A505-745BCEDB5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3643-ADD1-4A75-A0E4-A75E076308F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10D8-65AE-40EE-A505-745BCEDB5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3643-ADD1-4A75-A0E4-A75E076308F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10D8-65AE-40EE-A505-745BCEDB5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3643-ADD1-4A75-A0E4-A75E076308F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10D8-65AE-40EE-A505-745BCEDB5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23643-ADD1-4A75-A0E4-A75E076308F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910D8-65AE-40EE-A505-745BCEDB5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pwangchuk@moaf.gov.b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National Potato Program and Food Security in the Mountains of Bhutan</a:t>
            </a:r>
            <a:endParaRPr lang="en-US" dirty="0"/>
          </a:p>
        </p:txBody>
      </p:sp>
      <p:pic>
        <p:nvPicPr>
          <p:cNvPr id="5" name="Picture Placeholder 4" descr="IMG_086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6" r="20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b="1" dirty="0" smtClean="0"/>
              <a:t>IPROMO 2015</a:t>
            </a:r>
          </a:p>
          <a:p>
            <a:pPr algn="ctr"/>
            <a:r>
              <a:rPr lang="en-US" b="1" dirty="0" err="1" smtClean="0"/>
              <a:t>Ormea</a:t>
            </a:r>
            <a:r>
              <a:rPr lang="en-US" b="1" dirty="0" smtClean="0"/>
              <a:t>, Italy</a:t>
            </a:r>
          </a:p>
          <a:p>
            <a:pPr algn="ctr"/>
            <a:r>
              <a:rPr lang="en-US" b="1" dirty="0" smtClean="0"/>
              <a:t>24</a:t>
            </a:r>
            <a:r>
              <a:rPr lang="en-US" b="1" baseline="30000" dirty="0" smtClean="0"/>
              <a:t>th</a:t>
            </a:r>
            <a:r>
              <a:rPr lang="en-US" b="1" dirty="0" smtClean="0"/>
              <a:t> June, 2015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Town</a:t>
            </a:r>
            <a:endParaRPr lang="en-US" dirty="0"/>
          </a:p>
        </p:txBody>
      </p:sp>
      <p:pic>
        <p:nvPicPr>
          <p:cNvPr id="4" name="Content Placeholder 3" descr="P10506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Home Town</a:t>
            </a:r>
            <a:endParaRPr lang="en-US" dirty="0"/>
          </a:p>
        </p:txBody>
      </p:sp>
      <p:pic>
        <p:nvPicPr>
          <p:cNvPr id="4" name="Content Placeholder 3" descr="P10405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8191" y="1600200"/>
            <a:ext cx="6027617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Potato in Bhutan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Important source of income and food for highland rural communities</a:t>
            </a:r>
          </a:p>
          <a:p>
            <a:r>
              <a:rPr lang="en-US" dirty="0" smtClean="0"/>
              <a:t>Top ten commodities exported</a:t>
            </a:r>
          </a:p>
          <a:p>
            <a:r>
              <a:rPr lang="en-US" dirty="0" smtClean="0"/>
              <a:t>Production: 50,390 tons (2013)</a:t>
            </a:r>
          </a:p>
          <a:p>
            <a:r>
              <a:rPr lang="en-US" dirty="0" smtClean="0"/>
              <a:t>Area: 5356 hectares</a:t>
            </a:r>
          </a:p>
          <a:p>
            <a:r>
              <a:rPr lang="en-US" dirty="0" smtClean="0"/>
              <a:t>Productivity: 9.25 tons/ ha</a:t>
            </a:r>
          </a:p>
          <a:p>
            <a:r>
              <a:rPr lang="en-US" dirty="0" smtClean="0"/>
              <a:t>Export (Quantity): 31733 tons</a:t>
            </a:r>
          </a:p>
          <a:p>
            <a:r>
              <a:rPr lang="en-US" dirty="0" smtClean="0"/>
              <a:t>Export (value): USD 13 million</a:t>
            </a:r>
          </a:p>
          <a:p>
            <a:r>
              <a:rPr lang="en-US" dirty="0" smtClean="0"/>
              <a:t>Farm area: &lt;0.25 Ha to &gt;0.5 ha</a:t>
            </a:r>
          </a:p>
          <a:p>
            <a:r>
              <a:rPr lang="en-US" dirty="0" smtClean="0"/>
              <a:t>Cropping systems: potato-maize, potato-buckwheat/wheat/barley, rice-potato, potato-vegetables/mustards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SC038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752600"/>
            <a:ext cx="4267200" cy="3200400"/>
          </a:xfrm>
        </p:spPr>
      </p:pic>
      <p:pic>
        <p:nvPicPr>
          <p:cNvPr id="6" name="Content Placeholder 5" descr="DSC020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752600"/>
            <a:ext cx="42672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SC02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752600"/>
            <a:ext cx="4267200" cy="3200400"/>
          </a:xfrm>
        </p:spPr>
      </p:pic>
      <p:pic>
        <p:nvPicPr>
          <p:cNvPr id="6" name="Content Placeholder 5" descr="P10507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52600"/>
            <a:ext cx="426225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_08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399" y="1752600"/>
            <a:ext cx="4386853" cy="3276600"/>
          </a:xfrm>
        </p:spPr>
      </p:pic>
      <p:pic>
        <p:nvPicPr>
          <p:cNvPr id="6" name="Content Placeholder 5" descr="IMG_09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1999" y="1752600"/>
            <a:ext cx="4386853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The National Potato Program is the coordinating agency for improving the service delivery of the value chain supporters. </a:t>
            </a:r>
          </a:p>
          <a:p>
            <a:pPr>
              <a:buNone/>
            </a:pPr>
            <a:r>
              <a:rPr lang="en-US" dirty="0" smtClean="0"/>
              <a:t>Targets to increase production and productivity to increase income, food and nutrition security:</a:t>
            </a:r>
          </a:p>
          <a:p>
            <a:r>
              <a:rPr lang="en-US" dirty="0" smtClean="0"/>
              <a:t>Improvement of seed system</a:t>
            </a:r>
          </a:p>
          <a:p>
            <a:r>
              <a:rPr lang="en-US" dirty="0" smtClean="0"/>
              <a:t>Crop improvement</a:t>
            </a:r>
          </a:p>
          <a:p>
            <a:r>
              <a:rPr lang="en-US" dirty="0" smtClean="0"/>
              <a:t>Farmers’ training </a:t>
            </a:r>
          </a:p>
          <a:p>
            <a:r>
              <a:rPr lang="en-US" dirty="0" smtClean="0"/>
              <a:t>Post harvest and Marketing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u="sng" dirty="0" smtClean="0"/>
              <a:t>Rehabilitated the Formal System </a:t>
            </a:r>
          </a:p>
          <a:p>
            <a:r>
              <a:rPr lang="en-US" dirty="0" smtClean="0"/>
              <a:t>Introduction of </a:t>
            </a:r>
            <a:r>
              <a:rPr lang="en-US" dirty="0" err="1" smtClean="0"/>
              <a:t>aeroponics</a:t>
            </a:r>
            <a:r>
              <a:rPr lang="en-US" dirty="0" smtClean="0"/>
              <a:t> system and 3G seed </a:t>
            </a:r>
          </a:p>
          <a:p>
            <a:pPr>
              <a:buNone/>
            </a:pPr>
            <a:r>
              <a:rPr lang="en-US" u="sng" dirty="0" smtClean="0"/>
              <a:t>Linking the formal and informal system</a:t>
            </a:r>
          </a:p>
          <a:p>
            <a:r>
              <a:rPr lang="en-US" dirty="0" smtClean="0"/>
              <a:t>Seed distribution/flow from high to low altitudes only (&gt;3000m to 2500m to 1500m)</a:t>
            </a:r>
          </a:p>
          <a:p>
            <a:r>
              <a:rPr lang="en-US" dirty="0" smtClean="0"/>
              <a:t>Farmer seed grower groups</a:t>
            </a:r>
          </a:p>
          <a:p>
            <a:r>
              <a:rPr lang="en-US" dirty="0" smtClean="0"/>
              <a:t>Training on seed production (field inspection, negative and positive selection to improve quality of farm saved seed)</a:t>
            </a:r>
          </a:p>
          <a:p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Aeroponic</a:t>
            </a:r>
            <a:r>
              <a:rPr lang="en-US" dirty="0" smtClean="0"/>
              <a:t> seed production</a:t>
            </a:r>
            <a:endParaRPr lang="en-US" dirty="0"/>
          </a:p>
        </p:txBody>
      </p:sp>
      <p:pic>
        <p:nvPicPr>
          <p:cNvPr id="5" name="Content Placeholder 4" descr="DSC0618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DSC0617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3G seed</a:t>
            </a:r>
            <a:endParaRPr lang="en-US" dirty="0"/>
          </a:p>
        </p:txBody>
      </p:sp>
      <p:pic>
        <p:nvPicPr>
          <p:cNvPr id="5" name="Content Placeholder 4" descr="IMG_09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399" y="1447800"/>
            <a:ext cx="4386853" cy="3276600"/>
          </a:xfrm>
        </p:spPr>
      </p:pic>
      <p:pic>
        <p:nvPicPr>
          <p:cNvPr id="6" name="Content Placeholder 5" descr="IMG_09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1999" y="1447800"/>
            <a:ext cx="4386853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Country Profile</a:t>
            </a:r>
          </a:p>
          <a:p>
            <a:r>
              <a:rPr lang="en-US" dirty="0" smtClean="0"/>
              <a:t>My Profile</a:t>
            </a:r>
          </a:p>
          <a:p>
            <a:r>
              <a:rPr lang="en-US" dirty="0" smtClean="0"/>
              <a:t>Potato in the Bhutanese highlands</a:t>
            </a:r>
          </a:p>
          <a:p>
            <a:r>
              <a:rPr lang="en-US" dirty="0" smtClean="0"/>
              <a:t>Activities of the National Potato Program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 Improvement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Selection of advanced clones of potato through participatory approach</a:t>
            </a:r>
          </a:p>
          <a:p>
            <a:r>
              <a:rPr lang="en-US" dirty="0" smtClean="0"/>
              <a:t>Released two (one white and other red skinned) with late blight resistance and high yield</a:t>
            </a:r>
          </a:p>
          <a:p>
            <a:r>
              <a:rPr lang="en-US" dirty="0" smtClean="0"/>
              <a:t>Bio-fortified clones from International Potato Center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SCN32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85805"/>
            <a:ext cx="4038600" cy="4354753"/>
          </a:xfrm>
        </p:spPr>
      </p:pic>
      <p:pic>
        <p:nvPicPr>
          <p:cNvPr id="6" name="Content Placeholder 5" descr="DSCN32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17473"/>
            <a:ext cx="4038600" cy="40914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Participatory Varietal Selection</a:t>
            </a:r>
            <a:endParaRPr lang="en-US" dirty="0"/>
          </a:p>
        </p:txBody>
      </p:sp>
      <p:pic>
        <p:nvPicPr>
          <p:cNvPr id="5" name="Content Placeholder 4" descr="DSC0379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752600"/>
            <a:ext cx="4371961" cy="3276600"/>
          </a:xfrm>
        </p:spPr>
      </p:pic>
      <p:pic>
        <p:nvPicPr>
          <p:cNvPr id="6" name="Content Placeholder 5" descr="DSC0374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1999" y="1752600"/>
            <a:ext cx="4371961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Farmers’ Training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Integrated Pest Management</a:t>
            </a:r>
            <a:endParaRPr lang="en-US" dirty="0"/>
          </a:p>
        </p:txBody>
      </p:sp>
      <p:pic>
        <p:nvPicPr>
          <p:cNvPr id="7" name="Content Placeholder 6" descr="DSC001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4572000" cy="3429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Informal Seed production</a:t>
            </a:r>
            <a:endParaRPr lang="en-US" dirty="0"/>
          </a:p>
        </p:txBody>
      </p:sp>
      <p:pic>
        <p:nvPicPr>
          <p:cNvPr id="8" name="Content Placeholder 7" descr="D:\Ngawang document\OFFICE DOC.Potato Program, Paro\Office doc\Field pic\Farmers training Zobel\IMG_0104.JPG"/>
          <p:cNvPicPr>
            <a:picLocks noGrp="1"/>
          </p:cNvPicPr>
          <p:nvPr>
            <p:ph sz="quarter" idx="4"/>
          </p:nvPr>
        </p:nvPicPr>
        <p:blipFill>
          <a:blip r:embed="rId3"/>
          <a:srcRect l="4968" t="21459" b="3863"/>
          <a:stretch>
            <a:fillRect/>
          </a:stretch>
        </p:blipFill>
        <p:spPr bwMode="auto">
          <a:xfrm>
            <a:off x="4648200" y="220980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Marketing: Farmers’ Market</a:t>
            </a:r>
            <a:endParaRPr lang="en-US" dirty="0"/>
          </a:p>
        </p:txBody>
      </p:sp>
      <p:pic>
        <p:nvPicPr>
          <p:cNvPr id="5" name="Content Placeholder 4" descr="P10508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6947"/>
            <a:ext cx="4038600" cy="3032468"/>
          </a:xfrm>
        </p:spPr>
      </p:pic>
      <p:pic>
        <p:nvPicPr>
          <p:cNvPr id="6" name="Content Placeholder 5" descr="P10508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6947"/>
            <a:ext cx="4038600" cy="30324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Marketing: Auction</a:t>
            </a:r>
            <a:endParaRPr lang="en-US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8600" y="1600200"/>
            <a:ext cx="4425398" cy="2971800"/>
          </a:xfrm>
        </p:spPr>
      </p:pic>
      <p:pic>
        <p:nvPicPr>
          <p:cNvPr id="6" name="Content Placeholder 5" descr="IMG_9476-550x41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24400" y="1600200"/>
            <a:ext cx="4038600" cy="3025279"/>
          </a:xfrm>
        </p:spPr>
      </p:pic>
      <p:sp>
        <p:nvSpPr>
          <p:cNvPr id="7" name="TextBox 6"/>
          <p:cNvSpPr txBox="1"/>
          <p:nvPr/>
        </p:nvSpPr>
        <p:spPr>
          <a:xfrm>
            <a:off x="163913" y="5410200"/>
            <a:ext cx="898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Auction system started in 1980. Farmers bring produce from the highlands to the Indo-Bhutan</a:t>
            </a:r>
          </a:p>
          <a:p>
            <a:r>
              <a:rPr lang="en-US" dirty="0" smtClean="0"/>
              <a:t>Border where it is auctioned to foreign buyers facilitated by the Food Corporation of Bhutan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Bhutan: Country Profile</a:t>
            </a:r>
            <a:endParaRPr lang="en-US" dirty="0"/>
          </a:p>
        </p:txBody>
      </p:sp>
      <p:pic>
        <p:nvPicPr>
          <p:cNvPr id="6" name="Content Placeholder 5" descr="Map_of_South_Asi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524000"/>
            <a:ext cx="5040187" cy="51359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Bhutan: Country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Area: 38,394 square </a:t>
            </a:r>
            <a:r>
              <a:rPr lang="en-US" dirty="0" err="1" smtClean="0"/>
              <a:t>kilometres</a:t>
            </a:r>
            <a:endParaRPr lang="en-US" dirty="0" smtClean="0"/>
          </a:p>
          <a:p>
            <a:r>
              <a:rPr lang="en-US" dirty="0" smtClean="0"/>
              <a:t>Population: ~ 700,000</a:t>
            </a:r>
          </a:p>
          <a:p>
            <a:r>
              <a:rPr lang="en-US" dirty="0" smtClean="0"/>
              <a:t>Rural population: 69%</a:t>
            </a:r>
          </a:p>
          <a:p>
            <a:r>
              <a:rPr lang="en-US" dirty="0" smtClean="0"/>
              <a:t>GDP: USD 1.9 Billion</a:t>
            </a:r>
          </a:p>
          <a:p>
            <a:r>
              <a:rPr lang="en-US" dirty="0" smtClean="0"/>
              <a:t>GDP per capita: USD 2509</a:t>
            </a:r>
          </a:p>
          <a:p>
            <a:r>
              <a:rPr lang="en-US" dirty="0" smtClean="0"/>
              <a:t>Land cover statistics: Forests (70.5%), Arable land (</a:t>
            </a:r>
            <a:r>
              <a:rPr lang="en-US" smtClean="0"/>
              <a:t>2.9</a:t>
            </a:r>
            <a:r>
              <a:rPr lang="en-US" smtClean="0"/>
              <a:t>%), Protected </a:t>
            </a:r>
            <a:r>
              <a:rPr lang="en-US" dirty="0" smtClean="0"/>
              <a:t>areas and biological </a:t>
            </a:r>
            <a:r>
              <a:rPr lang="en-US" dirty="0" smtClean="0"/>
              <a:t>corridors (51.32%)</a:t>
            </a:r>
            <a:endParaRPr lang="en-US" dirty="0" smtClean="0"/>
          </a:p>
          <a:p>
            <a:r>
              <a:rPr lang="en-US" dirty="0" smtClean="0"/>
              <a:t>Development philosophy: Gross National Happiness (Sustainable and equitable Socio-economic development, Environmental Conservation, Cultural Protection, Good Governance)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006July20field2007-05-3_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981200"/>
            <a:ext cx="4350197" cy="2895600"/>
          </a:xfrm>
        </p:spPr>
      </p:pic>
      <p:pic>
        <p:nvPicPr>
          <p:cNvPr id="8" name="Content Placeholder 7" descr="2006July20field2007-05-_14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1999" y="1981200"/>
            <a:ext cx="4350197" cy="289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_007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6335" y="1600200"/>
            <a:ext cx="3380329" cy="4525963"/>
          </a:xfrm>
        </p:spPr>
      </p:pic>
      <p:pic>
        <p:nvPicPr>
          <p:cNvPr id="6" name="Content Placeholder 5" descr="IMG_01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199" y="1676400"/>
            <a:ext cx="4692913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_MG_33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905000"/>
            <a:ext cx="4229100" cy="3048000"/>
          </a:xfrm>
        </p:spPr>
      </p:pic>
      <p:pic>
        <p:nvPicPr>
          <p:cNvPr id="6" name="Content Placeholder 5" descr="P10501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05000"/>
            <a:ext cx="4038600" cy="30324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_03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54939"/>
            <a:ext cx="4038600" cy="3016485"/>
          </a:xfrm>
        </p:spPr>
      </p:pic>
      <p:pic>
        <p:nvPicPr>
          <p:cNvPr id="6" name="Content Placeholder 5" descr="IMG_160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62200"/>
            <a:ext cx="4344672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Name: Pema Wangchuk</a:t>
            </a:r>
          </a:p>
          <a:p>
            <a:r>
              <a:rPr lang="en-US" smtClean="0"/>
              <a:t>Designation: </a:t>
            </a:r>
            <a:r>
              <a:rPr lang="en-US" dirty="0" smtClean="0"/>
              <a:t>Coordinator</a:t>
            </a:r>
          </a:p>
          <a:p>
            <a:r>
              <a:rPr lang="en-US" dirty="0" smtClean="0"/>
              <a:t>Organization: National Potato Program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Department of Agriculture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Ministry of Agriculture and 				Forests</a:t>
            </a:r>
          </a:p>
          <a:p>
            <a:r>
              <a:rPr lang="en-US" dirty="0" smtClean="0"/>
              <a:t>Contact: </a:t>
            </a:r>
            <a:r>
              <a:rPr lang="en-US" dirty="0" smtClean="0">
                <a:hlinkClick r:id="rId2"/>
              </a:rPr>
              <a:t>pwangchuk@moaf.gov.bt</a:t>
            </a:r>
            <a:r>
              <a:rPr lang="en-US" dirty="0" smtClean="0"/>
              <a:t>, pema.wangchuk@gmail.com</a:t>
            </a:r>
          </a:p>
          <a:p>
            <a:pPr>
              <a:buNone/>
            </a:pPr>
            <a:r>
              <a:rPr lang="en-US" dirty="0" smtClean="0"/>
              <a:t>Country: Bhutan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401</Words>
  <Application>Microsoft Office PowerPoint</Application>
  <PresentationFormat>On-screen Show (4:3)</PresentationFormat>
  <Paragraphs>68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National Potato Program and Food Security in the Mountains of Bhutan</vt:lpstr>
      <vt:lpstr>Outline</vt:lpstr>
      <vt:lpstr>Bhutan: Country Profile</vt:lpstr>
      <vt:lpstr>Bhutan: Country Profile</vt:lpstr>
      <vt:lpstr>Slide 5</vt:lpstr>
      <vt:lpstr>Slide 6</vt:lpstr>
      <vt:lpstr>Slide 7</vt:lpstr>
      <vt:lpstr>Slide 8</vt:lpstr>
      <vt:lpstr>My Profile</vt:lpstr>
      <vt:lpstr>My Town</vt:lpstr>
      <vt:lpstr>My Home Town</vt:lpstr>
      <vt:lpstr>Potato in Bhutan</vt:lpstr>
      <vt:lpstr>Slide 13</vt:lpstr>
      <vt:lpstr>Slide 14</vt:lpstr>
      <vt:lpstr>Slide 15</vt:lpstr>
      <vt:lpstr>What do we do?</vt:lpstr>
      <vt:lpstr>Seed Systems</vt:lpstr>
      <vt:lpstr>Aeroponic seed production</vt:lpstr>
      <vt:lpstr>3G seed</vt:lpstr>
      <vt:lpstr>Crop Improvement</vt:lpstr>
      <vt:lpstr>Slide 21</vt:lpstr>
      <vt:lpstr>Participatory Varietal Selection</vt:lpstr>
      <vt:lpstr>Farmers’ Training</vt:lpstr>
      <vt:lpstr>Marketing: Farmers’ Market</vt:lpstr>
      <vt:lpstr>Marketing: Auction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pema wangchuk</dc:creator>
  <cp:lastModifiedBy>pema wangchuk</cp:lastModifiedBy>
  <cp:revision>31</cp:revision>
  <dcterms:created xsi:type="dcterms:W3CDTF">2015-06-23T19:45:31Z</dcterms:created>
  <dcterms:modified xsi:type="dcterms:W3CDTF">2015-06-24T10:03:12Z</dcterms:modified>
</cp:coreProperties>
</file>