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792" r:id="rId2"/>
  </p:sldMasterIdLst>
  <p:notesMasterIdLst>
    <p:notesMasterId r:id="rId30"/>
  </p:notesMasterIdLst>
  <p:handoutMasterIdLst>
    <p:handoutMasterId r:id="rId31"/>
  </p:handoutMasterIdLst>
  <p:sldIdLst>
    <p:sldId id="296" r:id="rId3"/>
    <p:sldId id="317" r:id="rId4"/>
    <p:sldId id="320" r:id="rId5"/>
    <p:sldId id="344" r:id="rId6"/>
    <p:sldId id="327" r:id="rId7"/>
    <p:sldId id="345" r:id="rId8"/>
    <p:sldId id="346" r:id="rId9"/>
    <p:sldId id="331" r:id="rId10"/>
    <p:sldId id="347" r:id="rId11"/>
    <p:sldId id="354" r:id="rId12"/>
    <p:sldId id="353" r:id="rId13"/>
    <p:sldId id="355" r:id="rId14"/>
    <p:sldId id="348" r:id="rId15"/>
    <p:sldId id="315" r:id="rId16"/>
    <p:sldId id="356" r:id="rId17"/>
    <p:sldId id="357" r:id="rId18"/>
    <p:sldId id="349" r:id="rId19"/>
    <p:sldId id="358" r:id="rId20"/>
    <p:sldId id="325" r:id="rId21"/>
    <p:sldId id="326" r:id="rId22"/>
    <p:sldId id="350" r:id="rId23"/>
    <p:sldId id="330" r:id="rId24"/>
    <p:sldId id="359" r:id="rId25"/>
    <p:sldId id="360" r:id="rId26"/>
    <p:sldId id="342" r:id="rId27"/>
    <p:sldId id="329" r:id="rId28"/>
    <p:sldId id="332" r:id="rId29"/>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62" userDrawn="1">
          <p15:clr>
            <a:srgbClr val="A4A3A4"/>
          </p15:clr>
        </p15:guide>
        <p15:guide id="2" pos="1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3CCFF"/>
    <a:srgbClr val="1E568E"/>
    <a:srgbClr val="FF9900"/>
    <a:srgbClr val="00642D"/>
    <a:srgbClr val="3BA36A"/>
    <a:srgbClr val="A83608"/>
    <a:srgbClr val="BC5C3E"/>
    <a:srgbClr val="894419"/>
    <a:srgbClr val="4797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0" autoAdjust="0"/>
    <p:restoredTop sz="79185" autoAdjust="0"/>
  </p:normalViewPr>
  <p:slideViewPr>
    <p:cSldViewPr>
      <p:cViewPr varScale="1">
        <p:scale>
          <a:sx n="96" d="100"/>
          <a:sy n="96" d="100"/>
        </p:scale>
        <p:origin x="1764" y="90"/>
      </p:cViewPr>
      <p:guideLst>
        <p:guide orient="horz" pos="1162"/>
        <p:guide pos="113"/>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6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02862B1F-0297-464E-9ED7-B9E75ED2BC87}" type="datetimeFigureOut">
              <a:rPr lang="en-US" smtClean="0"/>
              <a:pPr/>
              <a:t>14-Jul-17</a:t>
            </a:fld>
            <a:endParaRPr lang="en-US"/>
          </a:p>
        </p:txBody>
      </p:sp>
      <p:sp>
        <p:nvSpPr>
          <p:cNvPr id="4" name="Footer Placeholder 3"/>
          <p:cNvSpPr>
            <a:spLocks noGrp="1"/>
          </p:cNvSpPr>
          <p:nvPr>
            <p:ph type="ftr" sz="quarter" idx="2"/>
          </p:nvPr>
        </p:nvSpPr>
        <p:spPr>
          <a:xfrm>
            <a:off x="0" y="9432925"/>
            <a:ext cx="2944813"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100" y="9432925"/>
            <a:ext cx="2944813" cy="496888"/>
          </a:xfrm>
          <a:prstGeom prst="rect">
            <a:avLst/>
          </a:prstGeom>
        </p:spPr>
        <p:txBody>
          <a:bodyPr vert="horz" lIns="91440" tIns="45720" rIns="91440" bIns="45720" rtlCol="0" anchor="b"/>
          <a:lstStyle>
            <a:lvl1pPr algn="r">
              <a:defRPr sz="1200"/>
            </a:lvl1pPr>
          </a:lstStyle>
          <a:p>
            <a:fld id="{754C14D5-035C-4EE4-9C52-4B9CAE1D5E00}" type="slidenum">
              <a:rPr lang="en-US" smtClean="0"/>
              <a:pPr/>
              <a:t>‹#›</a:t>
            </a:fld>
            <a:endParaRPr lang="en-US"/>
          </a:p>
        </p:txBody>
      </p:sp>
    </p:spTree>
    <p:extLst>
      <p:ext uri="{BB962C8B-B14F-4D97-AF65-F5344CB8AC3E}">
        <p14:creationId xmlns:p14="http://schemas.microsoft.com/office/powerpoint/2010/main" val="4164812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fld id="{552BCD6A-9CBB-4910-8BA4-3E32500849DD}" type="datetimeFigureOut">
              <a:rPr lang="en-US" smtClean="0"/>
              <a:pPr/>
              <a:t>14-Jul-17</a:t>
            </a:fld>
            <a:endParaRPr lang="en-US"/>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8050"/>
            <a:ext cx="5435600" cy="446881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100" y="9432925"/>
            <a:ext cx="2944813" cy="496888"/>
          </a:xfrm>
          <a:prstGeom prst="rect">
            <a:avLst/>
          </a:prstGeom>
        </p:spPr>
        <p:txBody>
          <a:bodyPr vert="horz" lIns="91440" tIns="45720" rIns="91440" bIns="45720" rtlCol="0" anchor="b"/>
          <a:lstStyle>
            <a:lvl1pPr algn="r">
              <a:defRPr sz="1200"/>
            </a:lvl1pPr>
          </a:lstStyle>
          <a:p>
            <a:fld id="{D4DE2829-FBA7-4602-8A30-1E7BCA302B6B}" type="slidenum">
              <a:rPr lang="en-US" smtClean="0"/>
              <a:pPr/>
              <a:t>‹#›</a:t>
            </a:fld>
            <a:endParaRPr lang="en-US"/>
          </a:p>
        </p:txBody>
      </p:sp>
    </p:spTree>
    <p:extLst>
      <p:ext uri="{BB962C8B-B14F-4D97-AF65-F5344CB8AC3E}">
        <p14:creationId xmlns:p14="http://schemas.microsoft.com/office/powerpoint/2010/main" val="423040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mountainpartnership.org/members/members-detail/en/c/8822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mountainpartnership.org/members/members-detail/en/c/8822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a FAO/MPS study Mapping the vulnerability of mountain peoples</a:t>
            </a:r>
            <a:r>
              <a:rPr lang="en-US" baseline="0" dirty="0" smtClean="0"/>
              <a:t> to food insecurity 39 percent of mountain population in developing countries were considered vulnerable to food insecurity. This is a 30 percent increase in the number of vulnerable mountain people in 12 years since 2000, while the population has only increased of 16 percent. </a:t>
            </a:r>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3</a:t>
            </a:fld>
            <a:endParaRPr lang="en-US"/>
          </a:p>
        </p:txBody>
      </p:sp>
    </p:spTree>
    <p:extLst>
      <p:ext uri="{BB962C8B-B14F-4D97-AF65-F5344CB8AC3E}">
        <p14:creationId xmlns:p14="http://schemas.microsoft.com/office/powerpoint/2010/main" val="1558562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14</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food products were selected from 6 countries (Bolivia, Kyrgyzstan, Peru, Nepal, India, and Panama) and 2 handicraft products from Kyrgyzstan and Mongolia. </a:t>
            </a:r>
          </a:p>
          <a:p>
            <a:r>
              <a:rPr lang="en-GB" sz="1200" kern="1200" dirty="0" smtClean="0">
                <a:solidFill>
                  <a:schemeClr val="tx1"/>
                </a:solidFill>
                <a:effectLst/>
                <a:latin typeface="+mn-lt"/>
                <a:ea typeface="+mn-ea"/>
                <a:cs typeface="+mn-cs"/>
              </a:rPr>
              <a:t>Black amaranth; 2 Bolivian cheeses, Peruvian </a:t>
            </a:r>
            <a:r>
              <a:rPr lang="en-GB" sz="1200" kern="1200" dirty="0" err="1" smtClean="0">
                <a:solidFill>
                  <a:schemeClr val="tx1"/>
                </a:solidFill>
                <a:effectLst/>
                <a:latin typeface="+mn-lt"/>
                <a:ea typeface="+mn-ea"/>
                <a:cs typeface="+mn-cs"/>
              </a:rPr>
              <a:t>goldenberry</a:t>
            </a:r>
            <a:r>
              <a:rPr lang="en-GB" sz="1200" kern="1200" dirty="0" smtClean="0">
                <a:solidFill>
                  <a:schemeClr val="tx1"/>
                </a:solidFill>
                <a:effectLst/>
                <a:latin typeface="+mn-lt"/>
                <a:ea typeface="+mn-ea"/>
                <a:cs typeface="+mn-cs"/>
              </a:rPr>
              <a:t> and blueberry jams and </a:t>
            </a:r>
            <a:r>
              <a:rPr lang="en-GB" sz="1200" kern="1200" dirty="0" err="1" smtClean="0">
                <a:solidFill>
                  <a:schemeClr val="tx1"/>
                </a:solidFill>
                <a:effectLst/>
                <a:latin typeface="+mn-lt"/>
                <a:ea typeface="+mn-ea"/>
                <a:cs typeface="+mn-cs"/>
              </a:rPr>
              <a:t>Maca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andina</a:t>
            </a:r>
            <a:r>
              <a:rPr lang="en-GB" sz="1200" kern="1200" dirty="0" smtClean="0">
                <a:solidFill>
                  <a:schemeClr val="tx1"/>
                </a:solidFill>
                <a:effectLst/>
                <a:latin typeface="+mn-lt"/>
                <a:ea typeface="+mn-ea"/>
                <a:cs typeface="+mn-cs"/>
              </a:rPr>
              <a:t>, Nepalese lentils and mixed</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beans, Indian chamomile tea and purple</a:t>
            </a:r>
            <a:r>
              <a:rPr lang="en-GB" sz="1200" kern="1200" baseline="0" dirty="0" smtClean="0">
                <a:solidFill>
                  <a:schemeClr val="tx1"/>
                </a:solidFill>
                <a:effectLst/>
                <a:latin typeface="+mn-lt"/>
                <a:ea typeface="+mn-ea"/>
                <a:cs typeface="+mn-cs"/>
              </a:rPr>
              <a:t> and pink </a:t>
            </a:r>
            <a:r>
              <a:rPr lang="en-GB" sz="1200" kern="1200" dirty="0" smtClean="0">
                <a:solidFill>
                  <a:schemeClr val="tx1"/>
                </a:solidFill>
                <a:effectLst/>
                <a:latin typeface="+mn-lt"/>
                <a:ea typeface="+mn-ea"/>
                <a:cs typeface="+mn-cs"/>
              </a:rPr>
              <a:t>rice, Panama’s coffee, Kyrgyz dried apricots </a:t>
            </a:r>
            <a:r>
              <a:rPr lang="en-GB" sz="1200" kern="1200" dirty="0" err="1" smtClean="0">
                <a:solidFill>
                  <a:schemeClr val="tx1"/>
                </a:solidFill>
                <a:effectLst/>
                <a:latin typeface="+mn-lt"/>
                <a:ea typeface="+mn-ea"/>
                <a:cs typeface="+mn-cs"/>
              </a:rPr>
              <a:t>andf</a:t>
            </a:r>
            <a:r>
              <a:rPr lang="en-GB" sz="1200" kern="1200" dirty="0" smtClean="0">
                <a:solidFill>
                  <a:schemeClr val="tx1"/>
                </a:solidFill>
                <a:effectLst/>
                <a:latin typeface="+mn-lt"/>
                <a:ea typeface="+mn-ea"/>
                <a:cs typeface="+mn-cs"/>
              </a:rPr>
              <a:t> rosehip tea, as well as Kyrgyz silk-and-felt scarves and felt toys from Mongolia.</a:t>
            </a:r>
          </a:p>
          <a:p>
            <a:r>
              <a:rPr lang="en-GB" sz="1200" kern="1200" dirty="0" smtClean="0">
                <a:solidFill>
                  <a:schemeClr val="tx1"/>
                </a:solidFill>
                <a:effectLst/>
                <a:latin typeface="+mn-lt"/>
                <a:ea typeface="+mn-ea"/>
                <a:cs typeface="+mn-cs"/>
              </a:rPr>
              <a:t>Plus preliminary activities in Cuba.</a:t>
            </a:r>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14</a:t>
            </a:fld>
            <a:endParaRPr lang="en-US"/>
          </a:p>
        </p:txBody>
      </p:sp>
    </p:spTree>
    <p:extLst>
      <p:ext uri="{BB962C8B-B14F-4D97-AF65-F5344CB8AC3E}">
        <p14:creationId xmlns:p14="http://schemas.microsoft.com/office/powerpoint/2010/main" val="2506013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Established in 2008, the Farmer Cooperative </a:t>
            </a:r>
            <a:r>
              <a:rPr lang="en-GB" sz="1200" kern="1200" dirty="0" err="1" smtClean="0">
                <a:solidFill>
                  <a:schemeClr val="tx1"/>
                </a:solidFill>
                <a:effectLst/>
                <a:latin typeface="+mn-lt"/>
                <a:ea typeface="+mn-ea"/>
                <a:cs typeface="+mn-cs"/>
              </a:rPr>
              <a:t>Alysh</a:t>
            </a:r>
            <a:r>
              <a:rPr lang="en-GB" sz="1200" kern="1200" dirty="0" smtClean="0">
                <a:solidFill>
                  <a:schemeClr val="tx1"/>
                </a:solidFill>
                <a:effectLst/>
                <a:latin typeface="+mn-lt"/>
                <a:ea typeface="+mn-ea"/>
                <a:cs typeface="+mn-cs"/>
              </a:rPr>
              <a:t> Dan comprises 1 200 members, including 63 households of bio-farmers, that produce organic products for domestic and export markets. Located in the </a:t>
            </a:r>
            <a:r>
              <a:rPr lang="en-GB" sz="1200" kern="1200" dirty="0" err="1" smtClean="0">
                <a:solidFill>
                  <a:schemeClr val="tx1"/>
                </a:solidFill>
                <a:effectLst/>
                <a:latin typeface="+mn-lt"/>
                <a:ea typeface="+mn-ea"/>
                <a:cs typeface="+mn-cs"/>
              </a:rPr>
              <a:t>Batken</a:t>
            </a:r>
            <a:r>
              <a:rPr lang="en-GB" sz="1200" kern="1200" dirty="0" smtClean="0">
                <a:solidFill>
                  <a:schemeClr val="tx1"/>
                </a:solidFill>
                <a:effectLst/>
                <a:latin typeface="+mn-lt"/>
                <a:ea typeface="+mn-ea"/>
                <a:cs typeface="+mn-cs"/>
              </a:rPr>
              <a:t> Province – commonly known as “the land of apricots” because the region’s native apricots grow here – </a:t>
            </a:r>
            <a:r>
              <a:rPr lang="en-GB" sz="1200" kern="1200" dirty="0" err="1" smtClean="0">
                <a:solidFill>
                  <a:schemeClr val="tx1"/>
                </a:solidFill>
                <a:effectLst/>
                <a:latin typeface="+mn-lt"/>
                <a:ea typeface="+mn-ea"/>
                <a:cs typeface="+mn-cs"/>
              </a:rPr>
              <a:t>Alysh</a:t>
            </a:r>
            <a:r>
              <a:rPr lang="en-GB" sz="1200" kern="1200" dirty="0" smtClean="0">
                <a:solidFill>
                  <a:schemeClr val="tx1"/>
                </a:solidFill>
                <a:effectLst/>
                <a:latin typeface="+mn-lt"/>
                <a:ea typeface="+mn-ea"/>
                <a:cs typeface="+mn-cs"/>
              </a:rPr>
              <a:t> Dan is one of the pioneers of the organic movement among apricot farmers in Central Asia. The cooperative is also a member of the national network Federation of Organic Development Bio-KG </a:t>
            </a:r>
            <a:r>
              <a:rPr lang="en-GB" sz="1200" u="sng" kern="1200" dirty="0" smtClean="0">
                <a:solidFill>
                  <a:schemeClr val="tx1"/>
                </a:solidFill>
                <a:effectLst/>
                <a:latin typeface="+mn-lt"/>
                <a:ea typeface="+mn-ea"/>
                <a:cs typeface="+mn-cs"/>
                <a:hlinkClick r:id="rId3"/>
              </a:rPr>
              <a:t>http://www.mountainpartnership.org/members/members-detail/en/c/88221/</a:t>
            </a:r>
            <a:r>
              <a:rPr lang="en-GB" sz="1200" kern="1200" dirty="0" smtClean="0">
                <a:solidFill>
                  <a:schemeClr val="tx1"/>
                </a:solidFill>
                <a:effectLst/>
                <a:latin typeface="+mn-lt"/>
                <a:ea typeface="+mn-ea"/>
                <a:cs typeface="+mn-cs"/>
              </a:rPr>
              <a:t>, which has established ten organic areas (</a:t>
            </a:r>
            <a:r>
              <a:rPr lang="en-GB" sz="1200" i="1" kern="1200" dirty="0" err="1" smtClean="0">
                <a:solidFill>
                  <a:schemeClr val="tx1"/>
                </a:solidFill>
                <a:effectLst/>
                <a:latin typeface="+mn-lt"/>
                <a:ea typeface="+mn-ea"/>
                <a:cs typeface="+mn-cs"/>
              </a:rPr>
              <a:t>aimaks</a:t>
            </a:r>
            <a:r>
              <a:rPr lang="en-GB" sz="1200" kern="1200" dirty="0" smtClean="0">
                <a:solidFill>
                  <a:schemeClr val="tx1"/>
                </a:solidFill>
                <a:effectLst/>
                <a:latin typeface="+mn-lt"/>
                <a:ea typeface="+mn-ea"/>
                <a:cs typeface="+mn-cs"/>
              </a:rPr>
              <a:t>) in Kyrgyzstan.</a:t>
            </a:r>
            <a:endParaRPr lang="en-US" sz="1200" kern="1200" dirty="0" smtClean="0">
              <a:solidFill>
                <a:schemeClr val="tx1"/>
              </a:solidFill>
              <a:effectLst/>
              <a:latin typeface="+mn-lt"/>
              <a:ea typeface="+mn-ea"/>
              <a:cs typeface="+mn-cs"/>
            </a:endParaRPr>
          </a:p>
          <a:p>
            <a:endParaRPr lang="en-US" dirty="0" smtClean="0"/>
          </a:p>
          <a:p>
            <a:endParaRPr lang="en-US" dirty="0" smtClean="0"/>
          </a:p>
          <a:p>
            <a:r>
              <a:rPr lang="en-US" sz="1200" kern="1200" dirty="0" smtClean="0">
                <a:solidFill>
                  <a:schemeClr val="tx1"/>
                </a:solidFill>
                <a:effectLst/>
                <a:latin typeface="+mn-lt"/>
                <a:ea typeface="+mn-ea"/>
                <a:cs typeface="+mn-cs"/>
              </a:rPr>
              <a:t>Number of Beneficiaries: 	1200 individual small farmers-members of the </a:t>
            </a:r>
            <a:r>
              <a:rPr lang="en-US" sz="1200" kern="1200" dirty="0" err="1" smtClean="0">
                <a:solidFill>
                  <a:schemeClr val="tx1"/>
                </a:solidFill>
                <a:effectLst/>
                <a:latin typeface="+mn-lt"/>
                <a:ea typeface="+mn-ea"/>
                <a:cs typeface="+mn-cs"/>
              </a:rPr>
              <a:t>Alysh</a:t>
            </a:r>
            <a:r>
              <a:rPr lang="en-US" sz="1200" kern="1200" dirty="0" smtClean="0">
                <a:solidFill>
                  <a:schemeClr val="tx1"/>
                </a:solidFill>
                <a:effectLst/>
                <a:latin typeface="+mn-lt"/>
                <a:ea typeface="+mn-ea"/>
                <a:cs typeface="+mn-cs"/>
              </a:rPr>
              <a:t> Dan cooperative from 63 small scale farmer families from Kara </a:t>
            </a:r>
            <a:r>
              <a:rPr lang="en-US" sz="1200" kern="1200" dirty="0" err="1" smtClean="0">
                <a:solidFill>
                  <a:schemeClr val="tx1"/>
                </a:solidFill>
                <a:effectLst/>
                <a:latin typeface="+mn-lt"/>
                <a:ea typeface="+mn-ea"/>
                <a:cs typeface="+mn-cs"/>
              </a:rPr>
              <a:t>Bak</a:t>
            </a:r>
            <a:r>
              <a:rPr lang="en-US" sz="1200" kern="1200" dirty="0" smtClean="0">
                <a:solidFill>
                  <a:schemeClr val="tx1"/>
                </a:solidFill>
                <a:effectLst/>
                <a:latin typeface="+mn-lt"/>
                <a:ea typeface="+mn-ea"/>
                <a:cs typeface="+mn-cs"/>
              </a:rPr>
              <a:t> village and farmers from adjacent 2 villages</a:t>
            </a:r>
          </a:p>
          <a:p>
            <a:r>
              <a:rPr lang="en-US" sz="1200" kern="1200" dirty="0" smtClean="0">
                <a:solidFill>
                  <a:schemeClr val="tx1"/>
                </a:solidFill>
                <a:effectLst/>
                <a:latin typeface="+mn-lt"/>
                <a:ea typeface="+mn-ea"/>
                <a:cs typeface="+mn-cs"/>
              </a:rPr>
              <a:t>Support for: 	Construction of the Storage/Warehouse Facility (</a:t>
            </a:r>
            <a:r>
              <a:rPr lang="en-US" sz="1200" kern="1200" dirty="0" err="1" smtClean="0">
                <a:solidFill>
                  <a:schemeClr val="tx1"/>
                </a:solidFill>
                <a:effectLst/>
                <a:latin typeface="+mn-lt"/>
                <a:ea typeface="+mn-ea"/>
                <a:cs typeface="+mn-cs"/>
              </a:rPr>
              <a:t>14m</a:t>
            </a:r>
            <a:r>
              <a:rPr lang="en-US" sz="1200" kern="1200" dirty="0" smtClean="0">
                <a:solidFill>
                  <a:schemeClr val="tx1"/>
                </a:solidFill>
                <a:effectLst/>
                <a:latin typeface="+mn-lt"/>
                <a:ea typeface="+mn-ea"/>
                <a:cs typeface="+mn-cs"/>
              </a:rPr>
              <a:t> x </a:t>
            </a:r>
            <a:r>
              <a:rPr lang="en-US" sz="1200" kern="1200" dirty="0" err="1" smtClean="0">
                <a:solidFill>
                  <a:schemeClr val="tx1"/>
                </a:solidFill>
                <a:effectLst/>
                <a:latin typeface="+mn-lt"/>
                <a:ea typeface="+mn-ea"/>
                <a:cs typeface="+mn-cs"/>
              </a:rPr>
              <a:t>4m</a:t>
            </a:r>
            <a:r>
              <a:rPr lang="en-US" sz="1200" kern="1200" dirty="0" smtClean="0">
                <a:solidFill>
                  <a:schemeClr val="tx1"/>
                </a:solidFill>
                <a:effectLst/>
                <a:latin typeface="+mn-lt"/>
                <a:ea typeface="+mn-ea"/>
                <a:cs typeface="+mn-cs"/>
              </a:rPr>
              <a:t> x </a:t>
            </a:r>
            <a:r>
              <a:rPr lang="en-US" sz="1200" kern="1200" dirty="0" err="1" smtClean="0">
                <a:solidFill>
                  <a:schemeClr val="tx1"/>
                </a:solidFill>
                <a:effectLst/>
                <a:latin typeface="+mn-lt"/>
                <a:ea typeface="+mn-ea"/>
                <a:cs typeface="+mn-cs"/>
              </a:rPr>
              <a:t>8m</a:t>
            </a:r>
            <a:r>
              <a:rPr lang="en-US" sz="1200" kern="1200" dirty="0" smtClean="0">
                <a:solidFill>
                  <a:schemeClr val="tx1"/>
                </a:solidFill>
                <a:effectLst/>
                <a:latin typeface="+mn-lt"/>
                <a:ea typeface="+mn-ea"/>
                <a:cs typeface="+mn-cs"/>
              </a:rPr>
              <a:t>) for storing and completing the primary processing such as removal of kernels and sorting for organic apricots. The price quotation submitted from 2 service providers. </a:t>
            </a:r>
          </a:p>
          <a:p>
            <a:endParaRPr lang="en-US" dirty="0" smtClean="0"/>
          </a:p>
          <a:p>
            <a:r>
              <a:rPr lang="en-GB" sz="1200" kern="1200" dirty="0" err="1" smtClean="0">
                <a:solidFill>
                  <a:schemeClr val="tx1"/>
                </a:solidFill>
                <a:effectLst/>
                <a:latin typeface="+mn-lt"/>
                <a:ea typeface="+mn-ea"/>
                <a:cs typeface="+mn-cs"/>
              </a:rPr>
              <a:t>Alysh</a:t>
            </a:r>
            <a:r>
              <a:rPr lang="en-GB" sz="1200" kern="1200" dirty="0" smtClean="0">
                <a:solidFill>
                  <a:schemeClr val="tx1"/>
                </a:solidFill>
                <a:effectLst/>
                <a:latin typeface="+mn-lt"/>
                <a:ea typeface="+mn-ea"/>
                <a:cs typeface="+mn-cs"/>
              </a:rPr>
              <a:t> Dan cultivates and processes organic apricots to produce juices, jams and dried apricots (</a:t>
            </a:r>
            <a:r>
              <a:rPr lang="en-GB" sz="1200" i="1" kern="1200" dirty="0" err="1" smtClean="0">
                <a:solidFill>
                  <a:schemeClr val="tx1"/>
                </a:solidFill>
                <a:effectLst/>
                <a:latin typeface="+mn-lt"/>
                <a:ea typeface="+mn-ea"/>
                <a:cs typeface="+mn-cs"/>
              </a:rPr>
              <a:t>kuraga</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in the local language). Apricot farming is one of the main sources of income for the local people. </a:t>
            </a:r>
          </a:p>
          <a:p>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former storehouse was built with inappropriate materials and lacked a refrigerating system, making the storage unsafe. This damaged the cooperative because it made it impossible to have a stable supply of products thought the year and thus satisfy the market demand - a possibility that a stock stored in a proper warehouse would instead ensure.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storehouse will feature a modern technology, with materials suitable for the specific needs of the products and an efficient refrigerating system. It will be possible to use the storehouse also to perform some preliminary processing activities like the sorting and removal of kernels.</a:t>
            </a:r>
          </a:p>
          <a:p>
            <a:r>
              <a:rPr lang="en-US" sz="1200" kern="1200" dirty="0" smtClean="0">
                <a:solidFill>
                  <a:schemeClr val="tx1"/>
                </a:solidFill>
                <a:effectLst/>
                <a:latin typeface="+mn-lt"/>
                <a:ea typeface="+mn-ea"/>
                <a:cs typeface="+mn-cs"/>
              </a:rPr>
              <a:t>The new storehouse will enable </a:t>
            </a:r>
            <a:r>
              <a:rPr lang="en-US" sz="1200" kern="1200" dirty="0" err="1" smtClean="0">
                <a:solidFill>
                  <a:schemeClr val="tx1"/>
                </a:solidFill>
                <a:effectLst/>
                <a:latin typeface="+mn-lt"/>
                <a:ea typeface="+mn-ea"/>
                <a:cs typeface="+mn-cs"/>
              </a:rPr>
              <a:t>Alysh</a:t>
            </a:r>
            <a:r>
              <a:rPr lang="en-US" sz="1200" kern="1200" dirty="0" smtClean="0">
                <a:solidFill>
                  <a:schemeClr val="tx1"/>
                </a:solidFill>
                <a:effectLst/>
                <a:latin typeface="+mn-lt"/>
                <a:ea typeface="+mn-ea"/>
                <a:cs typeface="+mn-cs"/>
              </a:rPr>
              <a:t> Dan to store its apricots all year long and better meet the market demand. </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18</a:t>
            </a:fld>
            <a:endParaRPr lang="en-US"/>
          </a:p>
        </p:txBody>
      </p:sp>
    </p:spTree>
    <p:extLst>
      <p:ext uri="{BB962C8B-B14F-4D97-AF65-F5344CB8AC3E}">
        <p14:creationId xmlns:p14="http://schemas.microsoft.com/office/powerpoint/2010/main" val="908399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Established in 2008, the Farmer Cooperative </a:t>
            </a:r>
            <a:r>
              <a:rPr lang="en-GB" sz="1200" kern="1200" dirty="0" err="1" smtClean="0">
                <a:solidFill>
                  <a:schemeClr val="tx1"/>
                </a:solidFill>
                <a:effectLst/>
                <a:latin typeface="+mn-lt"/>
                <a:ea typeface="+mn-ea"/>
                <a:cs typeface="+mn-cs"/>
              </a:rPr>
              <a:t>Alysh</a:t>
            </a:r>
            <a:r>
              <a:rPr lang="en-GB" sz="1200" kern="1200" dirty="0" smtClean="0">
                <a:solidFill>
                  <a:schemeClr val="tx1"/>
                </a:solidFill>
                <a:effectLst/>
                <a:latin typeface="+mn-lt"/>
                <a:ea typeface="+mn-ea"/>
                <a:cs typeface="+mn-cs"/>
              </a:rPr>
              <a:t> Dan comprises 1 200 members, including 63 households of bio-farmers, that produce organic products for domestic and export markets. Located in the </a:t>
            </a:r>
            <a:r>
              <a:rPr lang="en-GB" sz="1200" kern="1200" dirty="0" err="1" smtClean="0">
                <a:solidFill>
                  <a:schemeClr val="tx1"/>
                </a:solidFill>
                <a:effectLst/>
                <a:latin typeface="+mn-lt"/>
                <a:ea typeface="+mn-ea"/>
                <a:cs typeface="+mn-cs"/>
              </a:rPr>
              <a:t>Batken</a:t>
            </a:r>
            <a:r>
              <a:rPr lang="en-GB" sz="1200" kern="1200" dirty="0" smtClean="0">
                <a:solidFill>
                  <a:schemeClr val="tx1"/>
                </a:solidFill>
                <a:effectLst/>
                <a:latin typeface="+mn-lt"/>
                <a:ea typeface="+mn-ea"/>
                <a:cs typeface="+mn-cs"/>
              </a:rPr>
              <a:t> Province – commonly known as “the land of apricots” because the region’s native apricots grow here – </a:t>
            </a:r>
            <a:r>
              <a:rPr lang="en-GB" sz="1200" kern="1200" dirty="0" err="1" smtClean="0">
                <a:solidFill>
                  <a:schemeClr val="tx1"/>
                </a:solidFill>
                <a:effectLst/>
                <a:latin typeface="+mn-lt"/>
                <a:ea typeface="+mn-ea"/>
                <a:cs typeface="+mn-cs"/>
              </a:rPr>
              <a:t>Alysh</a:t>
            </a:r>
            <a:r>
              <a:rPr lang="en-GB" sz="1200" kern="1200" dirty="0" smtClean="0">
                <a:solidFill>
                  <a:schemeClr val="tx1"/>
                </a:solidFill>
                <a:effectLst/>
                <a:latin typeface="+mn-lt"/>
                <a:ea typeface="+mn-ea"/>
                <a:cs typeface="+mn-cs"/>
              </a:rPr>
              <a:t> Dan is one of the pioneers of the organic movement among apricot farmers in Central Asia. The cooperative is also a member of the national network Federation of Organic Development Bio-KG </a:t>
            </a:r>
            <a:r>
              <a:rPr lang="en-GB" sz="1200" u="sng" kern="1200" dirty="0" smtClean="0">
                <a:solidFill>
                  <a:schemeClr val="tx1"/>
                </a:solidFill>
                <a:effectLst/>
                <a:latin typeface="+mn-lt"/>
                <a:ea typeface="+mn-ea"/>
                <a:cs typeface="+mn-cs"/>
                <a:hlinkClick r:id="rId3"/>
              </a:rPr>
              <a:t>http://www.mountainpartnership.org/members/members-detail/en/c/88221/</a:t>
            </a:r>
            <a:r>
              <a:rPr lang="en-GB" sz="1200" kern="1200" dirty="0" smtClean="0">
                <a:solidFill>
                  <a:schemeClr val="tx1"/>
                </a:solidFill>
                <a:effectLst/>
                <a:latin typeface="+mn-lt"/>
                <a:ea typeface="+mn-ea"/>
                <a:cs typeface="+mn-cs"/>
              </a:rPr>
              <a:t>, which has established ten organic areas (</a:t>
            </a:r>
            <a:r>
              <a:rPr lang="en-GB" sz="1200" i="1" kern="1200" dirty="0" err="1" smtClean="0">
                <a:solidFill>
                  <a:schemeClr val="tx1"/>
                </a:solidFill>
                <a:effectLst/>
                <a:latin typeface="+mn-lt"/>
                <a:ea typeface="+mn-ea"/>
                <a:cs typeface="+mn-cs"/>
              </a:rPr>
              <a:t>aimaks</a:t>
            </a:r>
            <a:r>
              <a:rPr lang="en-GB" sz="1200" kern="1200" dirty="0" smtClean="0">
                <a:solidFill>
                  <a:schemeClr val="tx1"/>
                </a:solidFill>
                <a:effectLst/>
                <a:latin typeface="+mn-lt"/>
                <a:ea typeface="+mn-ea"/>
                <a:cs typeface="+mn-cs"/>
              </a:rPr>
              <a:t>) in Kyrgyzstan.</a:t>
            </a:r>
            <a:endParaRPr lang="en-US" sz="1200" kern="1200" dirty="0" smtClean="0">
              <a:solidFill>
                <a:schemeClr val="tx1"/>
              </a:solidFill>
              <a:effectLst/>
              <a:latin typeface="+mn-lt"/>
              <a:ea typeface="+mn-ea"/>
              <a:cs typeface="+mn-cs"/>
            </a:endParaRPr>
          </a:p>
          <a:p>
            <a:endParaRPr lang="en-US" dirty="0" smtClean="0"/>
          </a:p>
          <a:p>
            <a:endParaRPr lang="en-US" dirty="0" smtClean="0"/>
          </a:p>
          <a:p>
            <a:r>
              <a:rPr lang="en-US" sz="1200" kern="1200" dirty="0" smtClean="0">
                <a:solidFill>
                  <a:schemeClr val="tx1"/>
                </a:solidFill>
                <a:effectLst/>
                <a:latin typeface="+mn-lt"/>
                <a:ea typeface="+mn-ea"/>
                <a:cs typeface="+mn-cs"/>
              </a:rPr>
              <a:t>Number of Beneficiaries: 	1200 individual small farmers-members of the </a:t>
            </a:r>
            <a:r>
              <a:rPr lang="en-US" sz="1200" kern="1200" dirty="0" err="1" smtClean="0">
                <a:solidFill>
                  <a:schemeClr val="tx1"/>
                </a:solidFill>
                <a:effectLst/>
                <a:latin typeface="+mn-lt"/>
                <a:ea typeface="+mn-ea"/>
                <a:cs typeface="+mn-cs"/>
              </a:rPr>
              <a:t>Alysh</a:t>
            </a:r>
            <a:r>
              <a:rPr lang="en-US" sz="1200" kern="1200" dirty="0" smtClean="0">
                <a:solidFill>
                  <a:schemeClr val="tx1"/>
                </a:solidFill>
                <a:effectLst/>
                <a:latin typeface="+mn-lt"/>
                <a:ea typeface="+mn-ea"/>
                <a:cs typeface="+mn-cs"/>
              </a:rPr>
              <a:t> Dan cooperative from 63 small scale farmer families from Kara </a:t>
            </a:r>
            <a:r>
              <a:rPr lang="en-US" sz="1200" kern="1200" dirty="0" err="1" smtClean="0">
                <a:solidFill>
                  <a:schemeClr val="tx1"/>
                </a:solidFill>
                <a:effectLst/>
                <a:latin typeface="+mn-lt"/>
                <a:ea typeface="+mn-ea"/>
                <a:cs typeface="+mn-cs"/>
              </a:rPr>
              <a:t>Bak</a:t>
            </a:r>
            <a:r>
              <a:rPr lang="en-US" sz="1200" kern="1200" dirty="0" smtClean="0">
                <a:solidFill>
                  <a:schemeClr val="tx1"/>
                </a:solidFill>
                <a:effectLst/>
                <a:latin typeface="+mn-lt"/>
                <a:ea typeface="+mn-ea"/>
                <a:cs typeface="+mn-cs"/>
              </a:rPr>
              <a:t> village and farmers from adjacent 2 villages</a:t>
            </a:r>
          </a:p>
          <a:p>
            <a:r>
              <a:rPr lang="en-US" sz="1200" kern="1200" dirty="0" smtClean="0">
                <a:solidFill>
                  <a:schemeClr val="tx1"/>
                </a:solidFill>
                <a:effectLst/>
                <a:latin typeface="+mn-lt"/>
                <a:ea typeface="+mn-ea"/>
                <a:cs typeface="+mn-cs"/>
              </a:rPr>
              <a:t>Support for: 	Construction of the Storage/Warehouse Facility (</a:t>
            </a:r>
            <a:r>
              <a:rPr lang="en-US" sz="1200" kern="1200" dirty="0" err="1" smtClean="0">
                <a:solidFill>
                  <a:schemeClr val="tx1"/>
                </a:solidFill>
                <a:effectLst/>
                <a:latin typeface="+mn-lt"/>
                <a:ea typeface="+mn-ea"/>
                <a:cs typeface="+mn-cs"/>
              </a:rPr>
              <a:t>14m</a:t>
            </a:r>
            <a:r>
              <a:rPr lang="en-US" sz="1200" kern="1200" dirty="0" smtClean="0">
                <a:solidFill>
                  <a:schemeClr val="tx1"/>
                </a:solidFill>
                <a:effectLst/>
                <a:latin typeface="+mn-lt"/>
                <a:ea typeface="+mn-ea"/>
                <a:cs typeface="+mn-cs"/>
              </a:rPr>
              <a:t> x </a:t>
            </a:r>
            <a:r>
              <a:rPr lang="en-US" sz="1200" kern="1200" dirty="0" err="1" smtClean="0">
                <a:solidFill>
                  <a:schemeClr val="tx1"/>
                </a:solidFill>
                <a:effectLst/>
                <a:latin typeface="+mn-lt"/>
                <a:ea typeface="+mn-ea"/>
                <a:cs typeface="+mn-cs"/>
              </a:rPr>
              <a:t>4m</a:t>
            </a:r>
            <a:r>
              <a:rPr lang="en-US" sz="1200" kern="1200" dirty="0" smtClean="0">
                <a:solidFill>
                  <a:schemeClr val="tx1"/>
                </a:solidFill>
                <a:effectLst/>
                <a:latin typeface="+mn-lt"/>
                <a:ea typeface="+mn-ea"/>
                <a:cs typeface="+mn-cs"/>
              </a:rPr>
              <a:t> x </a:t>
            </a:r>
            <a:r>
              <a:rPr lang="en-US" sz="1200" kern="1200" dirty="0" err="1" smtClean="0">
                <a:solidFill>
                  <a:schemeClr val="tx1"/>
                </a:solidFill>
                <a:effectLst/>
                <a:latin typeface="+mn-lt"/>
                <a:ea typeface="+mn-ea"/>
                <a:cs typeface="+mn-cs"/>
              </a:rPr>
              <a:t>8m</a:t>
            </a:r>
            <a:r>
              <a:rPr lang="en-US" sz="1200" kern="1200" dirty="0" smtClean="0">
                <a:solidFill>
                  <a:schemeClr val="tx1"/>
                </a:solidFill>
                <a:effectLst/>
                <a:latin typeface="+mn-lt"/>
                <a:ea typeface="+mn-ea"/>
                <a:cs typeface="+mn-cs"/>
              </a:rPr>
              <a:t>) for storing and completing the primary processing such as removal of kernels and sorting for organic apricots. The price quotation submitted from 2 service providers. </a:t>
            </a:r>
          </a:p>
          <a:p>
            <a:endParaRPr lang="en-US" dirty="0" smtClean="0"/>
          </a:p>
          <a:p>
            <a:r>
              <a:rPr lang="en-GB" sz="1200" kern="1200" dirty="0" err="1" smtClean="0">
                <a:solidFill>
                  <a:schemeClr val="tx1"/>
                </a:solidFill>
                <a:effectLst/>
                <a:latin typeface="+mn-lt"/>
                <a:ea typeface="+mn-ea"/>
                <a:cs typeface="+mn-cs"/>
              </a:rPr>
              <a:t>Alysh</a:t>
            </a:r>
            <a:r>
              <a:rPr lang="en-GB" sz="1200" kern="1200" dirty="0" smtClean="0">
                <a:solidFill>
                  <a:schemeClr val="tx1"/>
                </a:solidFill>
                <a:effectLst/>
                <a:latin typeface="+mn-lt"/>
                <a:ea typeface="+mn-ea"/>
                <a:cs typeface="+mn-cs"/>
              </a:rPr>
              <a:t> Dan cultivates and processes organic apricots to produce juices, jams and dried apricots (</a:t>
            </a:r>
            <a:r>
              <a:rPr lang="en-GB" sz="1200" i="1" kern="1200" dirty="0" err="1" smtClean="0">
                <a:solidFill>
                  <a:schemeClr val="tx1"/>
                </a:solidFill>
                <a:effectLst/>
                <a:latin typeface="+mn-lt"/>
                <a:ea typeface="+mn-ea"/>
                <a:cs typeface="+mn-cs"/>
              </a:rPr>
              <a:t>kuraga</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in the local language). Apricot farming is one of the main sources of income for the local people. </a:t>
            </a:r>
          </a:p>
          <a:p>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former storehouse was built with inappropriate materials and lacked a refrigerating system, making the storage unsafe. This damaged the cooperative because it made it impossible to have a stable supply of products thought the year and thus satisfy the market demand - a possibility that a stock stored in a proper warehouse would instead ensure.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storehouse will feature a modern technology, with materials suitable for the specific needs of the products and an efficient refrigerating system. It will be possible to use the storehouse also to perform some preliminary processing activities like the sorting and removal of kernels.</a:t>
            </a:r>
          </a:p>
          <a:p>
            <a:r>
              <a:rPr lang="en-US" sz="1200" kern="1200" dirty="0" smtClean="0">
                <a:solidFill>
                  <a:schemeClr val="tx1"/>
                </a:solidFill>
                <a:effectLst/>
                <a:latin typeface="+mn-lt"/>
                <a:ea typeface="+mn-ea"/>
                <a:cs typeface="+mn-cs"/>
              </a:rPr>
              <a:t>The new storehouse will enable </a:t>
            </a:r>
            <a:r>
              <a:rPr lang="en-US" sz="1200" kern="1200" dirty="0" err="1" smtClean="0">
                <a:solidFill>
                  <a:schemeClr val="tx1"/>
                </a:solidFill>
                <a:effectLst/>
                <a:latin typeface="+mn-lt"/>
                <a:ea typeface="+mn-ea"/>
                <a:cs typeface="+mn-cs"/>
              </a:rPr>
              <a:t>Alysh</a:t>
            </a:r>
            <a:r>
              <a:rPr lang="en-US" sz="1200" kern="1200" dirty="0" smtClean="0">
                <a:solidFill>
                  <a:schemeClr val="tx1"/>
                </a:solidFill>
                <a:effectLst/>
                <a:latin typeface="+mn-lt"/>
                <a:ea typeface="+mn-ea"/>
                <a:cs typeface="+mn-cs"/>
              </a:rPr>
              <a:t> Dan to store its apricots all year long and better meet the market demand. </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19</a:t>
            </a:fld>
            <a:endParaRPr lang="en-US"/>
          </a:p>
        </p:txBody>
      </p:sp>
    </p:spTree>
    <p:extLst>
      <p:ext uri="{BB962C8B-B14F-4D97-AF65-F5344CB8AC3E}">
        <p14:creationId xmlns:p14="http://schemas.microsoft.com/office/powerpoint/2010/main" val="2432742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Slow Food, the Mountain Partnership and </a:t>
            </a:r>
            <a:r>
              <a:rPr lang="en-GB" dirty="0" err="1" smtClean="0"/>
              <a:t>Foundacion</a:t>
            </a:r>
            <a:r>
              <a:rPr lang="en-GB" dirty="0" smtClean="0"/>
              <a:t> </a:t>
            </a:r>
            <a:r>
              <a:rPr lang="en-GB" dirty="0" err="1" smtClean="0"/>
              <a:t>PASOS</a:t>
            </a:r>
            <a:r>
              <a:rPr lang="en-GB" baseline="0" dirty="0" smtClean="0"/>
              <a:t> are</a:t>
            </a:r>
            <a:r>
              <a:rPr lang="en-GB" dirty="0" smtClean="0"/>
              <a:t> working together</a:t>
            </a:r>
            <a:r>
              <a:rPr lang="en-GB" baseline="0" dirty="0" smtClean="0"/>
              <a:t> to valorise </a:t>
            </a:r>
            <a:r>
              <a:rPr lang="en-GB" sz="1200" kern="1200" dirty="0" smtClean="0">
                <a:solidFill>
                  <a:schemeClr val="tx1"/>
                </a:solidFill>
                <a:effectLst/>
                <a:latin typeface="+mn-lt"/>
                <a:ea typeface="+mn-ea"/>
                <a:cs typeface="+mn-cs"/>
              </a:rPr>
              <a:t>black amaranth, a native Bolivian variety that only grows at 2800m above sea level, deeply linked to the cultural traditions of the mountain communities of Chuquisaca district. In spite of its higher nutritional properties, climate resilience and resistance to pests and drought, it is heavily under threat, often replaced by non-native varieties. Black amaranth was granted the Mountain Partnership Product label and a farmers’ cooperative of 24 families was assisted with production improvement through training, product development, and marketing, in strict cooperation with Slow Food and local partners. Thanks to the creation of two demonstration plots, training activities have been extended to the whole community;</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GB" sz="1200" kern="1200" dirty="0" smtClean="0">
                <a:solidFill>
                  <a:schemeClr val="tx1"/>
                </a:solidFill>
                <a:effectLst/>
                <a:latin typeface="+mn-lt"/>
                <a:ea typeface="+mn-ea"/>
                <a:cs typeface="+mn-cs"/>
              </a:rPr>
              <a:t>1. PRODUCTION TRAINING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phase aims to strengthen the knowledge and understanding of the process through which a product is valorised as well as the technical skills needed for its cultivation:</a:t>
            </a:r>
            <a:endParaRPr lang="en-US"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SF approach to food, product valorisation processes, agro-biodiversity and sustainable food systems (SF Bolivia) </a:t>
            </a:r>
            <a:endParaRPr lang="en-US"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Agro-biodiversity - focus on the native amaranth varieties (FP)</a:t>
            </a:r>
            <a:endParaRPr lang="en-US"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Technical training on amaranth production, cultivation and storage (FP)</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2. PRODUCT DEVELOPMENT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phase focuses on enhancing the knowledge regarding the product and its transformation combining both technical and qualitative aspects. It is necessary to improve the quality of the transformed products (such as bars, muesli and other possible derived products). It is followed by a participatory tasting evaluation (involving the different actors of production chain, included the raw material producers) of the new product elaborated during the process.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Advanced training for product development:</a:t>
            </a:r>
            <a:endParaRPr lang="en-US"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technical training on amaranth production / raw material management and transformation (</a:t>
            </a:r>
            <a:r>
              <a:rPr lang="en-GB" sz="1200" kern="1200" dirty="0" err="1" smtClean="0">
                <a:solidFill>
                  <a:schemeClr val="tx1"/>
                </a:solidFill>
                <a:effectLst/>
                <a:latin typeface="+mn-lt"/>
                <a:ea typeface="+mn-ea"/>
                <a:cs typeface="+mn-cs"/>
              </a:rPr>
              <a:t>Irupana</a:t>
            </a:r>
            <a:r>
              <a:rPr lang="en-GB"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product quality / tasting and analysis (SF Bolivia)</a:t>
            </a:r>
            <a:endParaRPr lang="en-US"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training on participatory certification (FP) </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Product participatory tasting evaluation involving producers and the other actors of the product chain (SF </a:t>
            </a:r>
            <a:r>
              <a:rPr lang="en-GB" sz="1200" kern="1200" dirty="0" err="1" smtClean="0">
                <a:solidFill>
                  <a:schemeClr val="tx1"/>
                </a:solidFill>
                <a:effectLst/>
                <a:latin typeface="+mn-lt"/>
                <a:ea typeface="+mn-ea"/>
                <a:cs typeface="+mn-cs"/>
              </a:rPr>
              <a:t>hq</a:t>
            </a:r>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3. PRODUCT LAUNCH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product launch phase is structured to combine the different tools of communication in order to promote the product:</a:t>
            </a:r>
            <a:endParaRPr lang="en-US"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article for newsletter, press release, social media</a:t>
            </a:r>
            <a:endParaRPr lang="en-US"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graphic materials for communication</a:t>
            </a:r>
            <a:endParaRPr lang="en-US"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participation to international SF events</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Labelling - definition of the product label (*) (SF </a:t>
            </a:r>
            <a:r>
              <a:rPr lang="en-GB" sz="1200" kern="1200" dirty="0" err="1" smtClean="0">
                <a:solidFill>
                  <a:schemeClr val="tx1"/>
                </a:solidFill>
                <a:effectLst/>
                <a:latin typeface="+mn-lt"/>
                <a:ea typeface="+mn-ea"/>
                <a:cs typeface="+mn-cs"/>
              </a:rPr>
              <a:t>hq</a:t>
            </a:r>
            <a:r>
              <a:rPr lang="en-GB"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Packaging development (SF </a:t>
            </a:r>
            <a:r>
              <a:rPr lang="en-GB" sz="1200" kern="1200" dirty="0" err="1" smtClean="0">
                <a:solidFill>
                  <a:schemeClr val="tx1"/>
                </a:solidFill>
                <a:effectLst/>
                <a:latin typeface="+mn-lt"/>
                <a:ea typeface="+mn-ea"/>
                <a:cs typeface="+mn-cs"/>
              </a:rPr>
              <a:t>hq</a:t>
            </a:r>
            <a:r>
              <a:rPr lang="en-GB"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Confirmation for the certification process (FP) </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Product market launch (FP, </a:t>
            </a:r>
            <a:r>
              <a:rPr lang="en-GB" sz="1200" kern="1200" dirty="0" err="1" smtClean="0">
                <a:solidFill>
                  <a:schemeClr val="tx1"/>
                </a:solidFill>
                <a:effectLst/>
                <a:latin typeface="+mn-lt"/>
                <a:ea typeface="+mn-ea"/>
                <a:cs typeface="+mn-cs"/>
              </a:rPr>
              <a:t>Irupana</a:t>
            </a:r>
            <a:r>
              <a:rPr lang="en-GB" sz="1200" kern="1200" dirty="0" smtClean="0">
                <a:solidFill>
                  <a:schemeClr val="tx1"/>
                </a:solidFill>
                <a:effectLst/>
                <a:latin typeface="+mn-lt"/>
                <a:ea typeface="+mn-ea"/>
                <a:cs typeface="+mn-cs"/>
              </a:rPr>
              <a:t>) June 2017</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D4DE2829-FBA7-4602-8A30-1E7BCA302B6B}" type="slidenum">
              <a:rPr lang="en-US" smtClean="0"/>
              <a:pPr/>
              <a:t>20</a:t>
            </a:fld>
            <a:endParaRPr lang="en-US"/>
          </a:p>
        </p:txBody>
      </p:sp>
    </p:spTree>
    <p:extLst>
      <p:ext uri="{BB962C8B-B14F-4D97-AF65-F5344CB8AC3E}">
        <p14:creationId xmlns:p14="http://schemas.microsoft.com/office/powerpoint/2010/main" val="3582680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21</a:t>
            </a:fld>
            <a:endParaRPr lang="en-US"/>
          </a:p>
        </p:txBody>
      </p:sp>
    </p:spTree>
    <p:extLst>
      <p:ext uri="{BB962C8B-B14F-4D97-AF65-F5344CB8AC3E}">
        <p14:creationId xmlns:p14="http://schemas.microsoft.com/office/powerpoint/2010/main" val="2248992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In India the project supported the production of pink and purple rice in close collaboration with Pan Himalayan Grassroots Development Foundation in the </a:t>
            </a:r>
            <a:r>
              <a:rPr lang="en-GB" sz="1200" kern="1200" dirty="0" err="1" smtClean="0">
                <a:solidFill>
                  <a:schemeClr val="tx1"/>
                </a:solidFill>
                <a:effectLst/>
                <a:latin typeface="+mn-lt"/>
                <a:ea typeface="+mn-ea"/>
                <a:cs typeface="+mn-cs"/>
              </a:rPr>
              <a:t>Ri-Bhoi</a:t>
            </a:r>
            <a:r>
              <a:rPr lang="en-GB" sz="1200" kern="1200" dirty="0" smtClean="0">
                <a:solidFill>
                  <a:schemeClr val="tx1"/>
                </a:solidFill>
                <a:effectLst/>
                <a:latin typeface="+mn-lt"/>
                <a:ea typeface="+mn-ea"/>
                <a:cs typeface="+mn-cs"/>
              </a:rPr>
              <a:t> basin in the State of Meghalaya. Activities included training of producer groups on production techniques, agro-biodiversity and sustainable food systems; group management and leadership; accounting; rice storage and marketing; permaculture and sustainability challenges. The project also contributed with a suitable storage to allow for a stable supply of rice along the year.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farmers have comprehensive knowledge regarding storage of ordinary rice varieties which are locally consumed, scaling-up production of purple and pink rice varieties would imply technical assistance regarding storage for longer periods of time. (Currently these two varieties are grown in meagre quantities simply to fulfill traditional customs.)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Activities: </a:t>
            </a:r>
          </a:p>
          <a:p>
            <a:r>
              <a:rPr lang="en-US" sz="1200" kern="1200" dirty="0" smtClean="0">
                <a:solidFill>
                  <a:schemeClr val="tx1"/>
                </a:solidFill>
                <a:effectLst/>
                <a:latin typeface="+mn-lt"/>
                <a:ea typeface="+mn-ea"/>
                <a:cs typeface="+mn-cs"/>
              </a:rPr>
              <a:t>1. Training of producer groups ~ group-operations, leadership, book keeping, fair trade </a:t>
            </a:r>
          </a:p>
          <a:p>
            <a:r>
              <a:rPr lang="en-US" sz="1200" kern="1200" dirty="0" smtClean="0">
                <a:solidFill>
                  <a:schemeClr val="tx1"/>
                </a:solidFill>
                <a:effectLst/>
                <a:latin typeface="+mn-lt"/>
                <a:ea typeface="+mn-ea"/>
                <a:cs typeface="+mn-cs"/>
              </a:rPr>
              <a:t>2. Documentation ~ process of ongoing permaculture and future sustainability challenges</a:t>
            </a:r>
          </a:p>
          <a:p>
            <a:r>
              <a:rPr lang="en-US" sz="1200" kern="1200" dirty="0" smtClean="0">
                <a:solidFill>
                  <a:schemeClr val="tx1"/>
                </a:solidFill>
                <a:effectLst/>
                <a:latin typeface="+mn-lt"/>
                <a:ea typeface="+mn-ea"/>
                <a:cs typeface="+mn-cs"/>
              </a:rPr>
              <a:t>3. Rentals for stores/packaging ~ space for storage, packaging, labelling, etcetera</a:t>
            </a:r>
          </a:p>
          <a:p>
            <a:r>
              <a:rPr lang="en-US" sz="1200" kern="1200" dirty="0" smtClean="0">
                <a:solidFill>
                  <a:schemeClr val="tx1"/>
                </a:solidFill>
                <a:effectLst/>
                <a:latin typeface="+mn-lt"/>
                <a:ea typeface="+mn-ea"/>
                <a:cs typeface="+mn-cs"/>
              </a:rPr>
              <a:t>4. De-humidifier &amp; Moisture meter ~ for maintenance of appropriate moisture post harvest - prior to hand-pounding as well as during storage in the uplands with high rainfall </a:t>
            </a:r>
          </a:p>
          <a:p>
            <a:r>
              <a:rPr lang="en-US" sz="1200" kern="1200" dirty="0" smtClean="0">
                <a:solidFill>
                  <a:schemeClr val="tx1"/>
                </a:solidFill>
                <a:effectLst/>
                <a:latin typeface="+mn-lt"/>
                <a:ea typeface="+mn-ea"/>
                <a:cs typeface="+mn-cs"/>
              </a:rPr>
              <a:t>5. Storage systems ~ essentially appropriate gunny bags, shelves, bins, etcetera</a:t>
            </a:r>
          </a:p>
          <a:p>
            <a:r>
              <a:rPr lang="en-US" sz="1200" kern="1200" dirty="0" smtClean="0">
                <a:solidFill>
                  <a:schemeClr val="tx1"/>
                </a:solidFill>
                <a:effectLst/>
                <a:latin typeface="+mn-lt"/>
                <a:ea typeface="+mn-ea"/>
                <a:cs typeface="+mn-cs"/>
              </a:rPr>
              <a:t>6. Packages, Labels &amp; Promotional Materials ~ design and production costs for the first season of retail marketing, which would be absorbed in the sale price in the future</a:t>
            </a:r>
          </a:p>
          <a:p>
            <a:r>
              <a:rPr lang="en-US" sz="1200" kern="1200" dirty="0" smtClean="0">
                <a:solidFill>
                  <a:schemeClr val="tx1"/>
                </a:solidFill>
                <a:effectLst/>
                <a:latin typeface="+mn-lt"/>
                <a:ea typeface="+mn-ea"/>
                <a:cs typeface="+mn-cs"/>
              </a:rPr>
              <a:t>7. Exhibitions ~ for promotion amongst urban consumers regarding the benefits of purple and pink rice as exotic yet affordable healthy rice varieties, which are no longer ‘forbidden’ </a:t>
            </a:r>
          </a:p>
          <a:p>
            <a:r>
              <a:rPr lang="en-US" sz="1200" kern="1200" dirty="0" smtClean="0">
                <a:solidFill>
                  <a:schemeClr val="tx1"/>
                </a:solidFill>
                <a:effectLst/>
                <a:latin typeface="+mn-lt"/>
                <a:ea typeface="+mn-ea"/>
                <a:cs typeface="+mn-cs"/>
              </a:rPr>
              <a:t>8. Travel, board &amp; Lodging ~ for Grassroots/Mountain High team members to extend assistance to a distant watershed in eastern Himalaya</a:t>
            </a:r>
          </a:p>
          <a:p>
            <a:r>
              <a:rPr lang="en-US" sz="1200" kern="1200" dirty="0" smtClean="0">
                <a:solidFill>
                  <a:schemeClr val="tx1"/>
                </a:solidFill>
                <a:effectLst/>
                <a:latin typeface="+mn-lt"/>
                <a:ea typeface="+mn-ea"/>
                <a:cs typeface="+mn-cs"/>
              </a:rPr>
              <a:t>9. Honorariums ~ for Grassroots/Mountain High resource persons</a:t>
            </a:r>
          </a:p>
          <a:p>
            <a:r>
              <a:rPr lang="en-US" sz="1200" kern="1200" dirty="0" smtClean="0">
                <a:solidFill>
                  <a:schemeClr val="tx1"/>
                </a:solidFill>
                <a:effectLst/>
                <a:latin typeface="+mn-lt"/>
                <a:ea typeface="+mn-ea"/>
                <a:cs typeface="+mn-cs"/>
              </a:rPr>
              <a:t>10. Revolving Fund ~ for immediate payment to producer-groups during procurement of rice varieties in the first harvest season. Funds would reflow through sales for use as revolving fund for the next harvest season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22</a:t>
            </a:fld>
            <a:endParaRPr lang="en-US"/>
          </a:p>
        </p:txBody>
      </p:sp>
    </p:spTree>
    <p:extLst>
      <p:ext uri="{BB962C8B-B14F-4D97-AF65-F5344CB8AC3E}">
        <p14:creationId xmlns:p14="http://schemas.microsoft.com/office/powerpoint/2010/main" val="86622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In India the project supported the production of pink and purple rice in close collaboration with Pan Himalayan Grassroots Development Foundation in the </a:t>
            </a:r>
            <a:r>
              <a:rPr lang="en-GB" sz="1200" kern="1200" dirty="0" err="1" smtClean="0">
                <a:solidFill>
                  <a:schemeClr val="tx1"/>
                </a:solidFill>
                <a:effectLst/>
                <a:latin typeface="+mn-lt"/>
                <a:ea typeface="+mn-ea"/>
                <a:cs typeface="+mn-cs"/>
              </a:rPr>
              <a:t>Ri-Bhoi</a:t>
            </a:r>
            <a:r>
              <a:rPr lang="en-GB" sz="1200" kern="1200" dirty="0" smtClean="0">
                <a:solidFill>
                  <a:schemeClr val="tx1"/>
                </a:solidFill>
                <a:effectLst/>
                <a:latin typeface="+mn-lt"/>
                <a:ea typeface="+mn-ea"/>
                <a:cs typeface="+mn-cs"/>
              </a:rPr>
              <a:t> basin in the State of Meghalaya. Activities included training of producer groups on production techniques, agro-biodiversity and sustainable food systems; group management and leadership; accounting; rice storage and marketing; permaculture and sustainability challenges. The project also contributed with a suitable storage to allow for a stable supply of rice along the year.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farmers have comprehensive knowledge regarding storage of ordinary rice varieties which are locally consumed, scaling-up production of purple and pink rice varieties would imply technical assistance regarding storage for longer periods of time. (Currently these two varieties are grown in meagre quantities simply to fulfill traditional customs.)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Activities: </a:t>
            </a:r>
          </a:p>
          <a:p>
            <a:r>
              <a:rPr lang="en-US" sz="1200" kern="1200" dirty="0" smtClean="0">
                <a:solidFill>
                  <a:schemeClr val="tx1"/>
                </a:solidFill>
                <a:effectLst/>
                <a:latin typeface="+mn-lt"/>
                <a:ea typeface="+mn-ea"/>
                <a:cs typeface="+mn-cs"/>
              </a:rPr>
              <a:t>1. Training of producer groups ~ group-operations, leadership, book keeping, fair trade </a:t>
            </a:r>
          </a:p>
          <a:p>
            <a:r>
              <a:rPr lang="en-US" sz="1200" kern="1200" dirty="0" smtClean="0">
                <a:solidFill>
                  <a:schemeClr val="tx1"/>
                </a:solidFill>
                <a:effectLst/>
                <a:latin typeface="+mn-lt"/>
                <a:ea typeface="+mn-ea"/>
                <a:cs typeface="+mn-cs"/>
              </a:rPr>
              <a:t>2. Documentation ~ process of ongoing permaculture and future sustainability challenges</a:t>
            </a:r>
          </a:p>
          <a:p>
            <a:r>
              <a:rPr lang="en-US" sz="1200" kern="1200" dirty="0" smtClean="0">
                <a:solidFill>
                  <a:schemeClr val="tx1"/>
                </a:solidFill>
                <a:effectLst/>
                <a:latin typeface="+mn-lt"/>
                <a:ea typeface="+mn-ea"/>
                <a:cs typeface="+mn-cs"/>
              </a:rPr>
              <a:t>3. Rentals for stores/packaging ~ space for storage, packaging, labelling, etcetera</a:t>
            </a:r>
          </a:p>
          <a:p>
            <a:r>
              <a:rPr lang="en-US" sz="1200" kern="1200" dirty="0" smtClean="0">
                <a:solidFill>
                  <a:schemeClr val="tx1"/>
                </a:solidFill>
                <a:effectLst/>
                <a:latin typeface="+mn-lt"/>
                <a:ea typeface="+mn-ea"/>
                <a:cs typeface="+mn-cs"/>
              </a:rPr>
              <a:t>4. De-humidifier &amp; Moisture meter ~ for maintenance of appropriate moisture post harvest - prior to hand-pounding as well as during storage in the uplands with high rainfall </a:t>
            </a:r>
          </a:p>
          <a:p>
            <a:r>
              <a:rPr lang="en-US" sz="1200" kern="1200" dirty="0" smtClean="0">
                <a:solidFill>
                  <a:schemeClr val="tx1"/>
                </a:solidFill>
                <a:effectLst/>
                <a:latin typeface="+mn-lt"/>
                <a:ea typeface="+mn-ea"/>
                <a:cs typeface="+mn-cs"/>
              </a:rPr>
              <a:t>5. Storage systems ~ essentially appropriate gunny bags, shelves, bins, etcetera</a:t>
            </a:r>
          </a:p>
          <a:p>
            <a:r>
              <a:rPr lang="en-US" sz="1200" kern="1200" dirty="0" smtClean="0">
                <a:solidFill>
                  <a:schemeClr val="tx1"/>
                </a:solidFill>
                <a:effectLst/>
                <a:latin typeface="+mn-lt"/>
                <a:ea typeface="+mn-ea"/>
                <a:cs typeface="+mn-cs"/>
              </a:rPr>
              <a:t>6. Packages, Labels &amp; Promotional Materials ~ design and production costs for the first season of retail marketing, which would be absorbed in the sale price in the future</a:t>
            </a:r>
          </a:p>
          <a:p>
            <a:r>
              <a:rPr lang="en-US" sz="1200" kern="1200" dirty="0" smtClean="0">
                <a:solidFill>
                  <a:schemeClr val="tx1"/>
                </a:solidFill>
                <a:effectLst/>
                <a:latin typeface="+mn-lt"/>
                <a:ea typeface="+mn-ea"/>
                <a:cs typeface="+mn-cs"/>
              </a:rPr>
              <a:t>7. Exhibitions ~ for promotion amongst urban consumers regarding the benefits of purple and pink rice as exotic yet affordable healthy rice varieties, which are no longer ‘forbidden’ </a:t>
            </a:r>
          </a:p>
          <a:p>
            <a:r>
              <a:rPr lang="en-US" sz="1200" kern="1200" dirty="0" smtClean="0">
                <a:solidFill>
                  <a:schemeClr val="tx1"/>
                </a:solidFill>
                <a:effectLst/>
                <a:latin typeface="+mn-lt"/>
                <a:ea typeface="+mn-ea"/>
                <a:cs typeface="+mn-cs"/>
              </a:rPr>
              <a:t>8. Travel, board &amp; Lodging ~ for Grassroots/Mountain High team members to extend assistance to a distant watershed in eastern Himalaya</a:t>
            </a:r>
          </a:p>
          <a:p>
            <a:r>
              <a:rPr lang="en-US" sz="1200" kern="1200" dirty="0" smtClean="0">
                <a:solidFill>
                  <a:schemeClr val="tx1"/>
                </a:solidFill>
                <a:effectLst/>
                <a:latin typeface="+mn-lt"/>
                <a:ea typeface="+mn-ea"/>
                <a:cs typeface="+mn-cs"/>
              </a:rPr>
              <a:t>9. Honorariums ~ for Grassroots/Mountain High resource persons</a:t>
            </a:r>
          </a:p>
          <a:p>
            <a:r>
              <a:rPr lang="en-US" sz="1200" kern="1200" dirty="0" smtClean="0">
                <a:solidFill>
                  <a:schemeClr val="tx1"/>
                </a:solidFill>
                <a:effectLst/>
                <a:latin typeface="+mn-lt"/>
                <a:ea typeface="+mn-ea"/>
                <a:cs typeface="+mn-cs"/>
              </a:rPr>
              <a:t>10. Revolving Fund ~ for immediate payment to producer-groups during procurement of rice varieties in the first harvest season. Funds would reflow through sales for use as revolving fund for the next harvest season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23</a:t>
            </a:fld>
            <a:endParaRPr lang="en-US"/>
          </a:p>
        </p:txBody>
      </p:sp>
    </p:spTree>
    <p:extLst>
      <p:ext uri="{BB962C8B-B14F-4D97-AF65-F5344CB8AC3E}">
        <p14:creationId xmlns:p14="http://schemas.microsoft.com/office/powerpoint/2010/main" val="4271125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Cuba, the project started a mapping activity in the </a:t>
            </a:r>
            <a:r>
              <a:rPr lang="en-GB" sz="1200" kern="1200" dirty="0" err="1" smtClean="0">
                <a:solidFill>
                  <a:schemeClr val="tx1"/>
                </a:solidFill>
                <a:effectLst/>
                <a:latin typeface="+mn-lt"/>
                <a:ea typeface="+mn-ea"/>
                <a:cs typeface="+mn-cs"/>
              </a:rPr>
              <a:t>Escambray</a:t>
            </a:r>
            <a:r>
              <a:rPr lang="en-GB" sz="1200" kern="1200" dirty="0" smtClean="0">
                <a:solidFill>
                  <a:schemeClr val="tx1"/>
                </a:solidFill>
                <a:effectLst/>
                <a:latin typeface="+mn-lt"/>
                <a:ea typeface="+mn-ea"/>
                <a:cs typeface="+mn-cs"/>
              </a:rPr>
              <a:t> Mountains, a mountain range in the central region of Cuba, to identify products with potential to be included in the project. Meetings and events with local institutions, local actors and communities, including schools, were organized to raise awareness on the project and the qualities and potential of mountain products.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26</a:t>
            </a:fld>
            <a:endParaRPr lang="en-US"/>
          </a:p>
        </p:txBody>
      </p:sp>
    </p:spTree>
    <p:extLst>
      <p:ext uri="{BB962C8B-B14F-4D97-AF65-F5344CB8AC3E}">
        <p14:creationId xmlns:p14="http://schemas.microsoft.com/office/powerpoint/2010/main" val="816354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Reduce middlemen</a:t>
            </a:r>
          </a:p>
          <a:p>
            <a:r>
              <a:rPr lang="en-US" dirty="0" smtClean="0"/>
              <a:t>Emotional story</a:t>
            </a:r>
          </a:p>
          <a:p>
            <a:r>
              <a:rPr lang="en-US" dirty="0" smtClean="0"/>
              <a:t>Organic</a:t>
            </a:r>
            <a:r>
              <a:rPr lang="en-US" baseline="0" dirty="0" smtClean="0"/>
              <a:t> certification is very expensive</a:t>
            </a:r>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599289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Reduce middlemen</a:t>
            </a:r>
          </a:p>
          <a:p>
            <a:r>
              <a:rPr lang="en-US" dirty="0" smtClean="0"/>
              <a:t>Emotional story</a:t>
            </a:r>
          </a:p>
          <a:p>
            <a:r>
              <a:rPr lang="en-US" dirty="0" smtClean="0"/>
              <a:t>Organic</a:t>
            </a:r>
            <a:r>
              <a:rPr lang="en-US" baseline="0" dirty="0" smtClean="0"/>
              <a:t> certification is very ex</a:t>
            </a:r>
          </a:p>
          <a:p>
            <a:pPr marL="0" indent="0">
              <a:buNone/>
            </a:pPr>
            <a:r>
              <a:rPr lang="en-GB" sz="1200" dirty="0" smtClean="0"/>
              <a:t>Many quality foods and beverages are produced in mountain areas, such </a:t>
            </a:r>
            <a:r>
              <a:rPr lang="en-GB" sz="1200" b="1" dirty="0" smtClean="0"/>
              <a:t>as coffee, honey, herbs and spices, as well as handicrafts and cosmetics</a:t>
            </a:r>
            <a:r>
              <a:rPr lang="en-GB" sz="1200" dirty="0" smtClean="0"/>
              <a:t>. </a:t>
            </a:r>
            <a:r>
              <a:rPr lang="en-US" sz="1200" dirty="0" smtClean="0"/>
              <a:t>Inherently </a:t>
            </a:r>
            <a:r>
              <a:rPr lang="en-US" sz="1200" b="1" dirty="0" smtClean="0"/>
              <a:t>green</a:t>
            </a:r>
            <a:r>
              <a:rPr lang="en-US" sz="1200" dirty="0" smtClean="0"/>
              <a:t>, mountain agriculture has a low impact on the environment - less fossil fuels, mineral fertilizers and pesticides.</a:t>
            </a:r>
          </a:p>
          <a:p>
            <a:pPr marL="0" lvl="0" indent="0">
              <a:buNone/>
            </a:pPr>
            <a:r>
              <a:rPr lang="en-US" sz="1200" dirty="0" smtClean="0"/>
              <a:t>The project aims to promote and protect </a:t>
            </a:r>
            <a:r>
              <a:rPr lang="en-US" sz="1200" b="1" dirty="0" smtClean="0"/>
              <a:t>high value mountain products and services </a:t>
            </a:r>
            <a:r>
              <a:rPr lang="en-US" sz="1200" dirty="0" smtClean="0"/>
              <a:t>as a strategy to develop mountain economies and better livelihoods. It aims to establish a voluntary certification </a:t>
            </a:r>
            <a:r>
              <a:rPr lang="en-US" sz="1200" b="1" dirty="0" smtClean="0"/>
              <a:t>scheme </a:t>
            </a:r>
            <a:r>
              <a:rPr lang="en-US" sz="1200" dirty="0" smtClean="0"/>
              <a:t>to </a:t>
            </a:r>
            <a:r>
              <a:rPr lang="en-US" sz="1200" b="1" dirty="0" smtClean="0"/>
              <a:t>for mountain products and services </a:t>
            </a:r>
            <a:r>
              <a:rPr lang="en-US" sz="1200" dirty="0" smtClean="0"/>
              <a:t>so to </a:t>
            </a:r>
            <a:r>
              <a:rPr lang="en-US" sz="1200" b="1" dirty="0" smtClean="0"/>
              <a:t>benefit small local mountain producers</a:t>
            </a:r>
            <a:r>
              <a:rPr lang="en-US" sz="1200" dirty="0" smtClean="0"/>
              <a:t> in developing countries and help them to better tackle market challenges and fetch premium prices.</a:t>
            </a:r>
          </a:p>
          <a:p>
            <a:r>
              <a:rPr lang="en-US" baseline="0" dirty="0" smtClean="0"/>
              <a:t>pensive</a:t>
            </a:r>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6</a:t>
            </a:fld>
            <a:endParaRPr lang="en-US"/>
          </a:p>
        </p:txBody>
      </p:sp>
    </p:spTree>
    <p:extLst>
      <p:ext uri="{BB962C8B-B14F-4D97-AF65-F5344CB8AC3E}">
        <p14:creationId xmlns:p14="http://schemas.microsoft.com/office/powerpoint/2010/main" val="1322258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7</a:t>
            </a:fld>
            <a:endParaRPr lang="en-US"/>
          </a:p>
        </p:txBody>
      </p:sp>
    </p:spTree>
    <p:extLst>
      <p:ext uri="{BB962C8B-B14F-4D97-AF65-F5344CB8AC3E}">
        <p14:creationId xmlns:p14="http://schemas.microsoft.com/office/powerpoint/2010/main" val="819075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b="1" kern="1200" dirty="0" smtClean="0">
                <a:solidFill>
                  <a:schemeClr val="tx1"/>
                </a:solidFill>
                <a:effectLst/>
                <a:latin typeface="+mn-lt"/>
                <a:ea typeface="+mn-ea"/>
                <a:cs typeface="+mn-cs"/>
              </a:rPr>
              <a:t>Sustainable value chains</a:t>
            </a:r>
            <a:r>
              <a:rPr lang="en-US" sz="1200" kern="1200" dirty="0" smtClean="0">
                <a:solidFill>
                  <a:schemeClr val="tx1"/>
                </a:solidFill>
                <a:effectLst/>
                <a:latin typeface="+mn-lt"/>
                <a:ea typeface="+mn-ea"/>
                <a:cs typeface="+mn-cs"/>
              </a:rPr>
              <a:t>: most mountain products are intrinsically green and carbon neutral. They have a high quality and are often organically produced. </a:t>
            </a:r>
          </a:p>
          <a:p>
            <a:pPr lvl="0"/>
            <a:r>
              <a:rPr lang="en-US" sz="1200" b="1" kern="1200" dirty="0" smtClean="0">
                <a:solidFill>
                  <a:schemeClr val="tx1"/>
                </a:solidFill>
                <a:effectLst/>
                <a:latin typeface="+mn-lt"/>
                <a:ea typeface="+mn-ea"/>
                <a:cs typeface="+mn-cs"/>
              </a:rPr>
              <a:t>Biodiversity conservation</a:t>
            </a:r>
            <a:r>
              <a:rPr lang="en-US" sz="1200" kern="1200" dirty="0" smtClean="0">
                <a:solidFill>
                  <a:schemeClr val="tx1"/>
                </a:solidFill>
                <a:effectLst/>
                <a:latin typeface="+mn-lt"/>
                <a:ea typeface="+mn-ea"/>
                <a:cs typeface="+mn-cs"/>
              </a:rPr>
              <a:t>: monoculture almost doesn’t exist in mountains. Farmers base their livelihoods on products diversification, protecting agrobiodiversity and old varieties. </a:t>
            </a:r>
          </a:p>
          <a:p>
            <a:pPr lvl="0"/>
            <a:r>
              <a:rPr lang="en-US" sz="1200" b="1" kern="1200" dirty="0" smtClean="0">
                <a:solidFill>
                  <a:schemeClr val="tx1"/>
                </a:solidFill>
                <a:effectLst/>
                <a:latin typeface="+mn-lt"/>
                <a:ea typeface="+mn-ea"/>
                <a:cs typeface="+mn-cs"/>
              </a:rPr>
              <a:t>Cultural and traditional values</a:t>
            </a:r>
            <a:r>
              <a:rPr lang="en-US" sz="1200" kern="1200" dirty="0" smtClean="0">
                <a:solidFill>
                  <a:schemeClr val="tx1"/>
                </a:solidFill>
                <a:effectLst/>
                <a:latin typeface="+mn-lt"/>
                <a:ea typeface="+mn-ea"/>
                <a:cs typeface="+mn-cs"/>
              </a:rPr>
              <a:t>: mountain communities are the custodians of traditional knowledge and techniques. Many products and the related processing methodologies have been fine-tuned through the centuries to become sustainable and adapted to the harsh mountain environment. </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Recovering traditional crops that have the potential to adapt to the challenges of a changing climate can help improve the livelihoods mountain populations and increase their resilience.      </a:t>
            </a: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9</a:t>
            </a:fld>
            <a:endParaRPr lang="en-US"/>
          </a:p>
        </p:txBody>
      </p:sp>
    </p:spTree>
    <p:extLst>
      <p:ext uri="{BB962C8B-B14F-4D97-AF65-F5344CB8AC3E}">
        <p14:creationId xmlns:p14="http://schemas.microsoft.com/office/powerpoint/2010/main" val="3898920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10</a:t>
            </a:fld>
            <a:endParaRPr lang="en-US"/>
          </a:p>
        </p:txBody>
      </p:sp>
    </p:spTree>
    <p:extLst>
      <p:ext uri="{BB962C8B-B14F-4D97-AF65-F5344CB8AC3E}">
        <p14:creationId xmlns:p14="http://schemas.microsoft.com/office/powerpoint/2010/main" val="2100402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11</a:t>
            </a:fld>
            <a:endParaRPr lang="en-US"/>
          </a:p>
        </p:txBody>
      </p:sp>
    </p:spTree>
    <p:extLst>
      <p:ext uri="{BB962C8B-B14F-4D97-AF65-F5344CB8AC3E}">
        <p14:creationId xmlns:p14="http://schemas.microsoft.com/office/powerpoint/2010/main" val="2081550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12</a:t>
            </a:fld>
            <a:endParaRPr lang="en-US"/>
          </a:p>
        </p:txBody>
      </p:sp>
    </p:spTree>
    <p:extLst>
      <p:ext uri="{BB962C8B-B14F-4D97-AF65-F5344CB8AC3E}">
        <p14:creationId xmlns:p14="http://schemas.microsoft.com/office/powerpoint/2010/main" val="1413615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13</a:t>
            </a:fld>
            <a:endParaRPr lang="en-US"/>
          </a:p>
        </p:txBody>
      </p:sp>
    </p:spTree>
    <p:extLst>
      <p:ext uri="{BB962C8B-B14F-4D97-AF65-F5344CB8AC3E}">
        <p14:creationId xmlns:p14="http://schemas.microsoft.com/office/powerpoint/2010/main" val="1630181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D28F74F5-1F4B-4395-9CCA-65E3A1F4388D}" type="datetimeFigureOut">
              <a:rPr lang="en-US" smtClean="0"/>
              <a:pPr/>
              <a:t>14-Jul-17</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9431C87-CBF2-4868-ADC9-2CBEF34FE86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28F74F5-1F4B-4395-9CCA-65E3A1F4388D}" type="datetimeFigureOut">
              <a:rPr lang="en-US" smtClean="0"/>
              <a:pPr/>
              <a:t>14-Jul-17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31C87-CBF2-4868-ADC9-2CBEF34FE86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D28F74F5-1F4B-4395-9CCA-65E3A1F4388D}" type="datetimeFigureOut">
              <a:rPr lang="en-US" smtClean="0"/>
              <a:pPr/>
              <a:t>14-Jul-17</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69431C87-CBF2-4868-ADC9-2CBEF34FE86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7366575"/>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712572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6819503"/>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2435260"/>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7720488"/>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06845456"/>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31549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241751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28F74F5-1F4B-4395-9CCA-65E3A1F4388D}" type="datetimeFigureOut">
              <a:rPr lang="en-US" smtClean="0"/>
              <a:pPr/>
              <a:t>14-Jul-17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431C87-CBF2-4868-ADC9-2CBEF34FE86C}"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39942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917797"/>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117475"/>
            <a:ext cx="2205038" cy="60086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9388" y="117475"/>
            <a:ext cx="6462712" cy="60086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2154464"/>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9388" y="117475"/>
            <a:ext cx="8820150" cy="10080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5167931"/>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9388" y="117475"/>
            <a:ext cx="8820150" cy="10080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23775"/>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79388" y="117475"/>
            <a:ext cx="8820150" cy="10080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173422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D28F74F5-1F4B-4395-9CCA-65E3A1F4388D}" type="datetimeFigureOut">
              <a:rPr lang="en-US" smtClean="0"/>
              <a:pPr/>
              <a:t>14-Jul-17</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9431C87-CBF2-4868-ADC9-2CBEF34FE86C}"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D28F74F5-1F4B-4395-9CCA-65E3A1F4388D}" type="datetimeFigureOut">
              <a:rPr lang="en-US" smtClean="0"/>
              <a:pPr/>
              <a:t>14-Jul-17</a:t>
            </a:fld>
            <a:endParaRPr lang="en-US"/>
          </a:p>
        </p:txBody>
      </p:sp>
      <p:sp>
        <p:nvSpPr>
          <p:cNvPr id="10" name="Slide Number Placeholder 9"/>
          <p:cNvSpPr>
            <a:spLocks noGrp="1"/>
          </p:cNvSpPr>
          <p:nvPr>
            <p:ph type="sldNum" sz="quarter" idx="16"/>
          </p:nvPr>
        </p:nvSpPr>
        <p:spPr/>
        <p:txBody>
          <a:bodyPr rtlCol="0"/>
          <a:lstStyle/>
          <a:p>
            <a:fld id="{69431C87-CBF2-4868-ADC9-2CBEF34FE86C}"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D28F74F5-1F4B-4395-9CCA-65E3A1F4388D}" type="datetimeFigureOut">
              <a:rPr lang="en-US" smtClean="0"/>
              <a:pPr/>
              <a:t>14-Jul-17</a:t>
            </a:fld>
            <a:endParaRPr lang="en-US"/>
          </a:p>
        </p:txBody>
      </p:sp>
      <p:sp>
        <p:nvSpPr>
          <p:cNvPr id="12" name="Slide Number Placeholder 11"/>
          <p:cNvSpPr>
            <a:spLocks noGrp="1"/>
          </p:cNvSpPr>
          <p:nvPr>
            <p:ph type="sldNum" sz="quarter" idx="16"/>
          </p:nvPr>
        </p:nvSpPr>
        <p:spPr/>
        <p:txBody>
          <a:bodyPr rtlCol="0"/>
          <a:lstStyle/>
          <a:p>
            <a:fld id="{69431C87-CBF2-4868-ADC9-2CBEF34FE86C}"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28F74F5-1F4B-4395-9CCA-65E3A1F4388D}" type="datetimeFigureOut">
              <a:rPr lang="en-US" smtClean="0"/>
              <a:pPr/>
              <a:t>14-Jul-17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9431C87-CBF2-4868-ADC9-2CBEF34FE86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F74F5-1F4B-4395-9CCA-65E3A1F4388D}" type="datetimeFigureOut">
              <a:rPr lang="en-US" smtClean="0"/>
              <a:pPr/>
              <a:t>14-Jul-17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9431C87-CBF2-4868-ADC9-2CBEF34FE86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28F74F5-1F4B-4395-9CCA-65E3A1F4388D}" type="datetimeFigureOut">
              <a:rPr lang="en-US" smtClean="0"/>
              <a:pPr/>
              <a:t>14-Jul-17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9431C87-CBF2-4868-ADC9-2CBEF34FE86C}"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D28F74F5-1F4B-4395-9CCA-65E3A1F4388D}" type="datetimeFigureOut">
              <a:rPr lang="en-US" smtClean="0"/>
              <a:pPr/>
              <a:t>14-Jul-17</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69431C87-CBF2-4868-ADC9-2CBEF34FE86C}"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D28F74F5-1F4B-4395-9CCA-65E3A1F4388D}" type="datetimeFigureOut">
              <a:rPr lang="en-US" smtClean="0"/>
              <a:pPr/>
              <a:t>14-Jul-17</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9431C87-CBF2-4868-ADC9-2CBEF34FE86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388" y="117475"/>
            <a:ext cx="8820150" cy="10080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40" name="Rectangle 4"/>
          <p:cNvSpPr>
            <a:spLocks noChangeArrowheads="1"/>
          </p:cNvSpPr>
          <p:nvPr/>
        </p:nvSpPr>
        <p:spPr bwMode="auto">
          <a:xfrm>
            <a:off x="1547813" y="1484313"/>
            <a:ext cx="8229600" cy="4525962"/>
          </a:xfrm>
          <a:prstGeom prst="rect">
            <a:avLst/>
          </a:prstGeom>
          <a:noFill/>
          <a:ln w="9525">
            <a:noFill/>
            <a:miter lim="800000"/>
            <a:headEnd/>
            <a:tailEnd/>
          </a:ln>
          <a:effectLst/>
        </p:spPr>
        <p:txBody>
          <a:bodyPr/>
          <a:lstStyle/>
          <a:p>
            <a:pPr marL="342900" indent="-342900" fontAlgn="base">
              <a:spcBef>
                <a:spcPct val="20000"/>
              </a:spcBef>
              <a:spcAft>
                <a:spcPct val="0"/>
              </a:spcAft>
              <a:buFontTx/>
              <a:buChar char="•"/>
              <a:defRPr/>
            </a:pPr>
            <a:endParaRPr lang="it-IT" sz="3200" dirty="0">
              <a:solidFill>
                <a:srgbClr val="000000"/>
              </a:solidFill>
              <a:cs typeface="Arial" charset="0"/>
            </a:endParaRPr>
          </a:p>
        </p:txBody>
      </p:sp>
    </p:spTree>
    <p:extLst>
      <p:ext uri="{BB962C8B-B14F-4D97-AF65-F5344CB8AC3E}">
        <p14:creationId xmlns:p14="http://schemas.microsoft.com/office/powerpoint/2010/main" val="388921477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Lst>
  <p:transition spd="slow"/>
  <p:timing>
    <p:tnLst>
      <p:par>
        <p:cTn id="1" dur="indefinite" restart="never" nodeType="tmRoot"/>
      </p:par>
    </p:tnLst>
  </p:timing>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Tahoma" pitchFamily="34" charset="0"/>
        </a:defRPr>
      </a:lvl2pPr>
      <a:lvl3pPr algn="ctr" rtl="0" eaLnBrk="0" fontAlgn="base" hangingPunct="0">
        <a:spcBef>
          <a:spcPct val="0"/>
        </a:spcBef>
        <a:spcAft>
          <a:spcPct val="0"/>
        </a:spcAft>
        <a:defRPr sz="4400" b="1">
          <a:solidFill>
            <a:schemeClr val="bg1"/>
          </a:solidFill>
          <a:latin typeface="Tahoma" pitchFamily="34" charset="0"/>
        </a:defRPr>
      </a:lvl3pPr>
      <a:lvl4pPr algn="ctr" rtl="0" eaLnBrk="0" fontAlgn="base" hangingPunct="0">
        <a:spcBef>
          <a:spcPct val="0"/>
        </a:spcBef>
        <a:spcAft>
          <a:spcPct val="0"/>
        </a:spcAft>
        <a:defRPr sz="4400" b="1">
          <a:solidFill>
            <a:schemeClr val="bg1"/>
          </a:solidFill>
          <a:latin typeface="Tahoma" pitchFamily="34" charset="0"/>
        </a:defRPr>
      </a:lvl4pPr>
      <a:lvl5pPr algn="ctr" rtl="0" eaLnBrk="0" fontAlgn="base" hangingPunct="0">
        <a:spcBef>
          <a:spcPct val="0"/>
        </a:spcBef>
        <a:spcAft>
          <a:spcPct val="0"/>
        </a:spcAft>
        <a:defRPr sz="4400" b="1">
          <a:solidFill>
            <a:schemeClr val="bg1"/>
          </a:solidFill>
          <a:latin typeface="Tahoma" pitchFamily="34" charset="0"/>
        </a:defRPr>
      </a:lvl5pPr>
      <a:lvl6pPr marL="457200" algn="ctr" rtl="0" fontAlgn="base">
        <a:spcBef>
          <a:spcPct val="0"/>
        </a:spcBef>
        <a:spcAft>
          <a:spcPct val="0"/>
        </a:spcAft>
        <a:defRPr sz="4400" b="1">
          <a:solidFill>
            <a:schemeClr val="bg1"/>
          </a:solidFill>
          <a:latin typeface="Tahoma" pitchFamily="34" charset="0"/>
        </a:defRPr>
      </a:lvl6pPr>
      <a:lvl7pPr marL="914400" algn="ctr" rtl="0" fontAlgn="base">
        <a:spcBef>
          <a:spcPct val="0"/>
        </a:spcBef>
        <a:spcAft>
          <a:spcPct val="0"/>
        </a:spcAft>
        <a:defRPr sz="4400" b="1">
          <a:solidFill>
            <a:schemeClr val="bg1"/>
          </a:solidFill>
          <a:latin typeface="Tahoma" pitchFamily="34" charset="0"/>
        </a:defRPr>
      </a:lvl7pPr>
      <a:lvl8pPr marL="1371600" algn="ctr" rtl="0" fontAlgn="base">
        <a:spcBef>
          <a:spcPct val="0"/>
        </a:spcBef>
        <a:spcAft>
          <a:spcPct val="0"/>
        </a:spcAft>
        <a:defRPr sz="4400" b="1">
          <a:solidFill>
            <a:schemeClr val="bg1"/>
          </a:solidFill>
          <a:latin typeface="Tahoma" pitchFamily="34" charset="0"/>
        </a:defRPr>
      </a:lvl8pPr>
      <a:lvl9pPr marL="1828800" algn="ctr" rtl="0" fontAlgn="base">
        <a:spcBef>
          <a:spcPct val="0"/>
        </a:spcBef>
        <a:spcAft>
          <a:spcPct val="0"/>
        </a:spcAft>
        <a:defRPr sz="44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cid:image001.png@01D29E73.05C0932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fao.org/mountain-partnership/map-labelled/en/"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fao.org/mountain-partnership/our-work/regionalcooperation/climate-change-and-mountain-forests/mountain-products/en/"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1" name="Text Box 14"/>
          <p:cNvSpPr txBox="1">
            <a:spLocks noChangeArrowheads="1"/>
          </p:cNvSpPr>
          <p:nvPr/>
        </p:nvSpPr>
        <p:spPr bwMode="auto">
          <a:xfrm>
            <a:off x="0" y="188913"/>
            <a:ext cx="9144000" cy="3046988"/>
          </a:xfrm>
          <a:prstGeom prst="rect">
            <a:avLst/>
          </a:prstGeom>
          <a:noFill/>
          <a:ln w="9525">
            <a:noFill/>
            <a:miter lim="800000"/>
            <a:headEnd/>
            <a:tailEnd/>
          </a:ln>
        </p:spPr>
        <p:txBody>
          <a:bodyPr>
            <a:spAutoFit/>
          </a:bodyPr>
          <a:lstStyle/>
          <a:p>
            <a:pPr algn="ctr" fontAlgn="base">
              <a:spcBef>
                <a:spcPct val="0"/>
              </a:spcBef>
              <a:spcAft>
                <a:spcPct val="0"/>
              </a:spcAft>
            </a:pPr>
            <a:endParaRPr lang="en-US" sz="2400" b="1" i="1" dirty="0">
              <a:solidFill>
                <a:srgbClr val="FFFFFF"/>
              </a:solidFill>
              <a:latin typeface="Arial" charset="0"/>
              <a:cs typeface="Arial" charset="0"/>
            </a:endParaRPr>
          </a:p>
          <a:p>
            <a:pPr algn="ctr" fontAlgn="base">
              <a:spcBef>
                <a:spcPct val="0"/>
              </a:spcBef>
              <a:spcAft>
                <a:spcPct val="0"/>
              </a:spcAft>
            </a:pPr>
            <a:r>
              <a:rPr lang="en-GB" sz="4800" b="1" dirty="0" smtClean="0">
                <a:solidFill>
                  <a:srgbClr val="33CC33"/>
                </a:solidFill>
                <a:latin typeface="Calibri" pitchFamily="34" charset="0"/>
                <a:cs typeface="Arial" charset="0"/>
              </a:rPr>
              <a:t>Promoting mountain products </a:t>
            </a:r>
          </a:p>
          <a:p>
            <a:pPr algn="ctr" fontAlgn="base">
              <a:spcBef>
                <a:spcPct val="0"/>
              </a:spcBef>
              <a:spcAft>
                <a:spcPct val="0"/>
              </a:spcAft>
            </a:pPr>
            <a:r>
              <a:rPr lang="en-GB" sz="4800" b="1" dirty="0" smtClean="0">
                <a:solidFill>
                  <a:srgbClr val="33CC33"/>
                </a:solidFill>
                <a:latin typeface="Calibri" pitchFamily="34" charset="0"/>
                <a:cs typeface="Arial" charset="0"/>
              </a:rPr>
              <a:t>to improve livelihoods</a:t>
            </a:r>
            <a:endParaRPr lang="en-GB" sz="4800" b="1" dirty="0">
              <a:solidFill>
                <a:srgbClr val="33CC33"/>
              </a:solidFill>
              <a:latin typeface="Calibri" pitchFamily="34" charset="0"/>
              <a:cs typeface="Arial" charset="0"/>
            </a:endParaRPr>
          </a:p>
          <a:p>
            <a:pPr algn="ctr" fontAlgn="base">
              <a:spcBef>
                <a:spcPct val="0"/>
              </a:spcBef>
              <a:spcAft>
                <a:spcPct val="0"/>
              </a:spcAft>
            </a:pPr>
            <a:endParaRPr lang="en-GB" sz="2400" b="1" dirty="0" smtClean="0">
              <a:solidFill>
                <a:srgbClr val="FFFFFF"/>
              </a:solidFill>
              <a:latin typeface="Arial" charset="0"/>
              <a:cs typeface="Arial" charset="0"/>
            </a:endParaRPr>
          </a:p>
          <a:p>
            <a:pPr algn="ctr" fontAlgn="base">
              <a:spcBef>
                <a:spcPct val="0"/>
              </a:spcBef>
              <a:spcAft>
                <a:spcPct val="0"/>
              </a:spcAft>
            </a:pPr>
            <a:r>
              <a:rPr lang="en-GB" sz="2400" b="1" dirty="0" smtClean="0">
                <a:solidFill>
                  <a:srgbClr val="FFFFFF"/>
                </a:solidFill>
                <a:latin typeface="Arial" charset="0"/>
                <a:cs typeface="Arial" charset="0"/>
              </a:rPr>
              <a:t>IPROMO 2017</a:t>
            </a:r>
          </a:p>
          <a:p>
            <a:pPr algn="ctr" fontAlgn="base">
              <a:spcBef>
                <a:spcPct val="0"/>
              </a:spcBef>
              <a:spcAft>
                <a:spcPct val="0"/>
              </a:spcAft>
            </a:pPr>
            <a:r>
              <a:rPr lang="en-GB" sz="2400" b="1" dirty="0" smtClean="0">
                <a:solidFill>
                  <a:srgbClr val="FFFFFF"/>
                </a:solidFill>
                <a:latin typeface="Arial" charset="0"/>
                <a:cs typeface="Arial" charset="0"/>
              </a:rPr>
              <a:t>Alessia Vita</a:t>
            </a:r>
            <a:endParaRPr lang="en-GB" sz="2400" b="1" dirty="0">
              <a:solidFill>
                <a:srgbClr val="FFFFFF"/>
              </a:solidFill>
              <a:latin typeface="Arial" charset="0"/>
              <a:cs typeface="Arial"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5590380"/>
            <a:ext cx="1066800" cy="107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17816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spcBef>
                <a:spcPts val="0"/>
              </a:spcBef>
              <a:defRPr/>
            </a:pPr>
            <a:r>
              <a:rPr lang="en-GB" sz="2400" b="1" cap="all" spc="100" dirty="0" smtClean="0">
                <a:solidFill>
                  <a:srgbClr val="FFFFFF"/>
                </a:solidFill>
                <a:latin typeface="+mn-lt"/>
                <a:ea typeface="+mn-ea"/>
                <a:cs typeface="Gill Sans Light"/>
              </a:rPr>
              <a:t>DISCLAIMER</a:t>
            </a:r>
            <a:endParaRPr lang="en-US" sz="2400" b="1" cap="all" spc="100" dirty="0">
              <a:solidFill>
                <a:srgbClr val="FFFFFF"/>
              </a:solidFill>
              <a:latin typeface="+mn-lt"/>
              <a:ea typeface="+mn-ea"/>
              <a:cs typeface="Gill Sans Light"/>
            </a:endParaRPr>
          </a:p>
        </p:txBody>
      </p:sp>
      <p:sp>
        <p:nvSpPr>
          <p:cNvPr id="3" name="Content Placeholder 2"/>
          <p:cNvSpPr>
            <a:spLocks noGrp="1"/>
          </p:cNvSpPr>
          <p:nvPr>
            <p:ph sz="quarter" idx="1"/>
          </p:nvPr>
        </p:nvSpPr>
        <p:spPr>
          <a:xfrm>
            <a:off x="532390" y="1844675"/>
            <a:ext cx="8153400" cy="4342548"/>
          </a:xfrm>
        </p:spPr>
        <p:txBody>
          <a:bodyPr numCol="1">
            <a:noAutofit/>
          </a:bodyPr>
          <a:lstStyle/>
          <a:p>
            <a:pPr marL="0" indent="0">
              <a:buNone/>
            </a:pPr>
            <a:r>
              <a:rPr lang="en-US" sz="2400" dirty="0" smtClean="0"/>
              <a:t>Drafted by FAO-legal office</a:t>
            </a:r>
          </a:p>
          <a:p>
            <a:r>
              <a:rPr lang="en-US" sz="2400" b="1" dirty="0" smtClean="0"/>
              <a:t>MPS </a:t>
            </a:r>
            <a:r>
              <a:rPr lang="en-GB" sz="2400" dirty="0" smtClean="0"/>
              <a:t>does </a:t>
            </a:r>
            <a:r>
              <a:rPr lang="en-GB" sz="2400" u="sng" dirty="0"/>
              <a:t>not</a:t>
            </a:r>
            <a:r>
              <a:rPr lang="en-GB" sz="2400" dirty="0"/>
              <a:t> assume any responsibility </a:t>
            </a:r>
            <a:endParaRPr lang="en-GB" sz="2400" dirty="0" smtClean="0"/>
          </a:p>
          <a:p>
            <a:r>
              <a:rPr lang="en-GB" sz="2400" b="1" dirty="0" smtClean="0"/>
              <a:t>Producers</a:t>
            </a:r>
            <a:r>
              <a:rPr lang="en-GB" sz="2400" dirty="0" smtClean="0"/>
              <a:t> are </a:t>
            </a:r>
            <a:r>
              <a:rPr lang="en-GB" sz="2400" u="sng" dirty="0" smtClean="0"/>
              <a:t>responsible</a:t>
            </a:r>
            <a:r>
              <a:rPr lang="en-GB" sz="2400" dirty="0" smtClean="0"/>
              <a:t> </a:t>
            </a:r>
            <a:r>
              <a:rPr lang="en-GB" sz="2400" dirty="0"/>
              <a:t>for ensuring that </a:t>
            </a:r>
            <a:r>
              <a:rPr lang="en-GB" sz="2400" dirty="0" smtClean="0"/>
              <a:t>products comply </a:t>
            </a:r>
            <a:r>
              <a:rPr lang="en-GB" sz="2400" dirty="0"/>
              <a:t>with any applicable </a:t>
            </a:r>
            <a:r>
              <a:rPr lang="en-GB" sz="2400" dirty="0" smtClean="0"/>
              <a:t>law</a:t>
            </a:r>
            <a:endParaRPr lang="en-GB" sz="2400" dirty="0"/>
          </a:p>
          <a:p>
            <a:r>
              <a:rPr lang="en-GB" sz="2400" dirty="0" smtClean="0"/>
              <a:t>The </a:t>
            </a:r>
            <a:r>
              <a:rPr lang="en-GB" sz="2400" b="1" dirty="0" smtClean="0"/>
              <a:t>label</a:t>
            </a:r>
            <a:r>
              <a:rPr lang="en-GB" sz="2400" dirty="0" smtClean="0"/>
              <a:t> </a:t>
            </a:r>
            <a:r>
              <a:rPr lang="en-GB" sz="2400" u="sng" dirty="0"/>
              <a:t>does not certify </a:t>
            </a:r>
            <a:r>
              <a:rPr lang="en-GB" sz="2400" dirty="0"/>
              <a:t>the quality, safety or any of the characteristics </a:t>
            </a:r>
            <a:r>
              <a:rPr lang="en-GB" sz="2400" dirty="0" smtClean="0"/>
              <a:t>and </a:t>
            </a:r>
            <a:r>
              <a:rPr lang="en-GB" sz="2400" dirty="0"/>
              <a:t>components of the </a:t>
            </a:r>
            <a:r>
              <a:rPr lang="en-GB" sz="2400" dirty="0" smtClean="0"/>
              <a:t>product </a:t>
            </a:r>
            <a:r>
              <a:rPr lang="en-GB" sz="2400" dirty="0"/>
              <a:t>or its suitability for any </a:t>
            </a:r>
            <a:r>
              <a:rPr lang="en-GB" sz="2400" dirty="0" smtClean="0"/>
              <a:t>use</a:t>
            </a:r>
            <a:endParaRPr lang="en-GB" sz="2400" dirty="0"/>
          </a:p>
          <a:p>
            <a:endParaRPr lang="en-GB" sz="2400" dirty="0"/>
          </a:p>
        </p:txBody>
      </p:sp>
      <p:sp>
        <p:nvSpPr>
          <p:cNvPr id="5" name="Rectangle 4"/>
          <p:cNvSpPr/>
          <p:nvPr/>
        </p:nvSpPr>
        <p:spPr>
          <a:xfrm>
            <a:off x="2234755" y="5040684"/>
            <a:ext cx="6081662" cy="830997"/>
          </a:xfrm>
          <a:prstGeom prst="rect">
            <a:avLst/>
          </a:prstGeom>
        </p:spPr>
        <p:txBody>
          <a:bodyPr wrap="square">
            <a:spAutoFit/>
          </a:bodyPr>
          <a:lstStyle/>
          <a:p>
            <a:r>
              <a:rPr lang="en-GB" sz="1200" i="1" dirty="0" smtClean="0"/>
              <a:t>“This </a:t>
            </a:r>
            <a:r>
              <a:rPr lang="en-GB" sz="1200" i="1" dirty="0"/>
              <a:t>label is for information purposes only and is not intended to make any representations or warranties about the characteristics, quality, suitability or any other feature of this product. The Mountain Partnership will not be liable for any loss or damages resulting from use of, reference to, or reliance on this Product or any information relating </a:t>
            </a:r>
            <a:r>
              <a:rPr lang="en-GB" sz="1200" i="1" dirty="0" smtClean="0"/>
              <a:t>thereto” </a:t>
            </a:r>
            <a:endParaRPr lang="en-US" sz="1200" i="1" dirty="0"/>
          </a:p>
        </p:txBody>
      </p:sp>
      <p:pic>
        <p:nvPicPr>
          <p:cNvPr id="5122" name="Picture 2" descr="Image resul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50896" y="5085182"/>
            <a:ext cx="890399" cy="74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932854"/>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spcBef>
                <a:spcPts val="0"/>
              </a:spcBef>
              <a:defRPr/>
            </a:pPr>
            <a:r>
              <a:rPr lang="en-GB" sz="2400" b="1" cap="all" spc="100" dirty="0">
                <a:solidFill>
                  <a:srgbClr val="FFFFFF"/>
                </a:solidFill>
                <a:latin typeface="+mn-lt"/>
                <a:ea typeface="+mn-ea"/>
                <a:cs typeface="Gill Sans Light"/>
              </a:rPr>
              <a:t>Label-granting system </a:t>
            </a:r>
            <a:endParaRPr lang="en-US" sz="2400" b="1" cap="all" spc="100" dirty="0">
              <a:solidFill>
                <a:srgbClr val="FFFFFF"/>
              </a:solidFill>
              <a:latin typeface="+mn-lt"/>
              <a:ea typeface="+mn-ea"/>
              <a:cs typeface="Gill Sans Light"/>
            </a:endParaRPr>
          </a:p>
        </p:txBody>
      </p:sp>
      <p:sp>
        <p:nvSpPr>
          <p:cNvPr id="3" name="Content Placeholder 2"/>
          <p:cNvSpPr>
            <a:spLocks noGrp="1"/>
          </p:cNvSpPr>
          <p:nvPr>
            <p:ph sz="quarter" idx="1"/>
          </p:nvPr>
        </p:nvSpPr>
        <p:spPr>
          <a:xfrm>
            <a:off x="2699792" y="1772816"/>
            <a:ext cx="6120680" cy="4342548"/>
          </a:xfrm>
        </p:spPr>
        <p:txBody>
          <a:bodyPr numCol="1">
            <a:noAutofit/>
          </a:bodyPr>
          <a:lstStyle/>
          <a:p>
            <a:pPr marL="0" indent="0">
              <a:buNone/>
            </a:pPr>
            <a:r>
              <a:rPr lang="en-GB" sz="2400" dirty="0" smtClean="0"/>
              <a:t>Any </a:t>
            </a:r>
            <a:r>
              <a:rPr lang="en-GB" sz="2400" dirty="0"/>
              <a:t>producer </a:t>
            </a:r>
            <a:r>
              <a:rPr lang="en-GB" sz="2400" dirty="0" smtClean="0"/>
              <a:t>may </a:t>
            </a:r>
            <a:r>
              <a:rPr lang="en-GB" sz="2400" dirty="0"/>
              <a:t>request the authorization to use the </a:t>
            </a:r>
            <a:r>
              <a:rPr lang="en-GB" sz="2400" dirty="0" smtClean="0"/>
              <a:t>label by filling the </a:t>
            </a:r>
            <a:r>
              <a:rPr lang="en-GB" sz="2400" dirty="0"/>
              <a:t>application form </a:t>
            </a:r>
            <a:r>
              <a:rPr lang="en-GB" sz="2400" dirty="0" smtClean="0"/>
              <a:t>and submitting </a:t>
            </a:r>
            <a:r>
              <a:rPr lang="en-GB" sz="2400" dirty="0"/>
              <a:t>it to the MPS by email </a:t>
            </a:r>
            <a:endParaRPr lang="en-GB" sz="2400" dirty="0" smtClean="0"/>
          </a:p>
          <a:p>
            <a:pPr marL="0" indent="0">
              <a:buNone/>
            </a:pPr>
            <a:endParaRPr lang="en-US" sz="100" b="1" dirty="0"/>
          </a:p>
          <a:p>
            <a:pPr marL="0" indent="0">
              <a:buNone/>
            </a:pPr>
            <a:r>
              <a:rPr lang="en-GB" sz="2400" dirty="0" smtClean="0"/>
              <a:t>An expert </a:t>
            </a:r>
            <a:r>
              <a:rPr lang="en-GB" sz="2400" dirty="0"/>
              <a:t>appointed </a:t>
            </a:r>
            <a:r>
              <a:rPr lang="en-GB" sz="2400" dirty="0" smtClean="0"/>
              <a:t>by </a:t>
            </a:r>
            <a:r>
              <a:rPr lang="en-GB" sz="2400" dirty="0"/>
              <a:t>the MPS </a:t>
            </a:r>
            <a:r>
              <a:rPr lang="en-GB" sz="2400" dirty="0" smtClean="0"/>
              <a:t>assesses </a:t>
            </a:r>
            <a:r>
              <a:rPr lang="en-GB" sz="2400" dirty="0"/>
              <a:t>the compliance </a:t>
            </a:r>
            <a:r>
              <a:rPr lang="en-GB" sz="2400" dirty="0" smtClean="0"/>
              <a:t>to </a:t>
            </a:r>
            <a:r>
              <a:rPr lang="en-GB" sz="2400" dirty="0"/>
              <a:t>the </a:t>
            </a:r>
            <a:r>
              <a:rPr lang="en-GB" sz="2400" dirty="0" smtClean="0"/>
              <a:t>key </a:t>
            </a:r>
            <a:r>
              <a:rPr lang="en-GB" sz="2400" dirty="0"/>
              <a:t>values and </a:t>
            </a:r>
            <a:r>
              <a:rPr lang="en-GB" sz="2400" dirty="0" smtClean="0"/>
              <a:t>requirements and may visit the </a:t>
            </a:r>
            <a:r>
              <a:rPr lang="en-GB" sz="2400" dirty="0"/>
              <a:t>production </a:t>
            </a:r>
            <a:r>
              <a:rPr lang="en-GB" sz="2400" dirty="0" smtClean="0"/>
              <a:t>site</a:t>
            </a:r>
          </a:p>
          <a:p>
            <a:pPr marL="0" indent="0">
              <a:buNone/>
            </a:pPr>
            <a:endParaRPr lang="en-GB" sz="700" dirty="0"/>
          </a:p>
          <a:p>
            <a:pPr marL="0" indent="0">
              <a:buNone/>
            </a:pPr>
            <a:r>
              <a:rPr lang="en-GB" sz="2400" dirty="0" smtClean="0"/>
              <a:t>The </a:t>
            </a:r>
            <a:r>
              <a:rPr lang="en-GB" sz="2400" dirty="0"/>
              <a:t>MPS may authorize or deny the use of the </a:t>
            </a:r>
            <a:r>
              <a:rPr lang="en-GB" sz="2400" dirty="0" smtClean="0"/>
              <a:t>label</a:t>
            </a:r>
          </a:p>
          <a:p>
            <a:pPr marL="0" indent="0">
              <a:buNone/>
            </a:pPr>
            <a:endParaRPr lang="en-GB" sz="900" dirty="0"/>
          </a:p>
          <a:p>
            <a:pPr marL="0" indent="0">
              <a:buNone/>
            </a:pPr>
            <a:r>
              <a:rPr lang="en-GB" sz="2400" dirty="0" smtClean="0"/>
              <a:t>An </a:t>
            </a:r>
            <a:r>
              <a:rPr lang="en-GB" sz="2400" dirty="0"/>
              <a:t>expert </a:t>
            </a:r>
            <a:r>
              <a:rPr lang="en-GB" sz="2400" dirty="0" smtClean="0"/>
              <a:t>appointed  by </a:t>
            </a:r>
            <a:r>
              <a:rPr lang="en-GB" sz="2400" dirty="0"/>
              <a:t>the MPS </a:t>
            </a:r>
            <a:r>
              <a:rPr lang="en-GB" sz="2400" dirty="0" smtClean="0"/>
              <a:t>periodically monitors </a:t>
            </a:r>
            <a:r>
              <a:rPr lang="en-GB" sz="2400" dirty="0"/>
              <a:t>a random sample of </a:t>
            </a:r>
            <a:r>
              <a:rPr lang="en-GB" sz="2400" dirty="0" smtClean="0"/>
              <a:t>products </a:t>
            </a:r>
            <a:r>
              <a:rPr lang="en-GB" sz="2400" dirty="0" smtClean="0">
                <a:sym typeface="Wingdings" panose="05000000000000000000" pitchFamily="2" charset="2"/>
              </a:rPr>
              <a:t></a:t>
            </a:r>
            <a:r>
              <a:rPr lang="en-GB" sz="2400" dirty="0" smtClean="0"/>
              <a:t> authorization may be revoked</a:t>
            </a:r>
            <a:endParaRPr lang="en-GB" sz="2400" dirty="0"/>
          </a:p>
        </p:txBody>
      </p:sp>
      <p:sp>
        <p:nvSpPr>
          <p:cNvPr id="6" name="Rounded Rectangle 5"/>
          <p:cNvSpPr/>
          <p:nvPr/>
        </p:nvSpPr>
        <p:spPr>
          <a:xfrm>
            <a:off x="504927" y="1850958"/>
            <a:ext cx="2160042" cy="1008112"/>
          </a:xfrm>
          <a:prstGeom prst="roundRect">
            <a:avLst/>
          </a:prstGeom>
          <a:solidFill>
            <a:srgbClr val="DD80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Application</a:t>
            </a:r>
            <a:endParaRPr lang="en-US" sz="2800" dirty="0"/>
          </a:p>
        </p:txBody>
      </p:sp>
      <p:sp>
        <p:nvSpPr>
          <p:cNvPr id="9" name="Rounded Rectangle 8"/>
          <p:cNvSpPr/>
          <p:nvPr/>
        </p:nvSpPr>
        <p:spPr>
          <a:xfrm>
            <a:off x="504927" y="3100370"/>
            <a:ext cx="2160042" cy="1008112"/>
          </a:xfrm>
          <a:prstGeom prst="roundRect">
            <a:avLst/>
          </a:prstGeom>
          <a:solidFill>
            <a:srgbClr val="DD80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Assessment</a:t>
            </a:r>
            <a:endParaRPr lang="en-US" sz="2800" dirty="0"/>
          </a:p>
        </p:txBody>
      </p:sp>
      <p:sp>
        <p:nvSpPr>
          <p:cNvPr id="10" name="Rounded Rectangle 9"/>
          <p:cNvSpPr/>
          <p:nvPr/>
        </p:nvSpPr>
        <p:spPr>
          <a:xfrm>
            <a:off x="504927" y="4349782"/>
            <a:ext cx="2160042" cy="1008112"/>
          </a:xfrm>
          <a:prstGeom prst="roundRect">
            <a:avLst/>
          </a:prstGeom>
          <a:solidFill>
            <a:srgbClr val="DD80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Label granting </a:t>
            </a:r>
          </a:p>
        </p:txBody>
      </p:sp>
      <p:sp>
        <p:nvSpPr>
          <p:cNvPr id="11" name="Rounded Rectangle 10"/>
          <p:cNvSpPr/>
          <p:nvPr/>
        </p:nvSpPr>
        <p:spPr>
          <a:xfrm>
            <a:off x="504927" y="5599194"/>
            <a:ext cx="2160042" cy="1008112"/>
          </a:xfrm>
          <a:prstGeom prst="roundRect">
            <a:avLst/>
          </a:prstGeom>
          <a:solidFill>
            <a:srgbClr val="DD80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Label </a:t>
            </a:r>
            <a:r>
              <a:rPr lang="en-US" sz="2800" b="1" dirty="0" smtClean="0"/>
              <a:t>monitoring</a:t>
            </a:r>
            <a:endParaRPr lang="en-US" sz="2800" dirty="0"/>
          </a:p>
        </p:txBody>
      </p:sp>
    </p:spTree>
    <p:extLst>
      <p:ext uri="{BB962C8B-B14F-4D97-AF65-F5344CB8AC3E}">
        <p14:creationId xmlns:p14="http://schemas.microsoft.com/office/powerpoint/2010/main" val="2463355981"/>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spcBef>
                <a:spcPts val="0"/>
              </a:spcBef>
              <a:defRPr/>
            </a:pPr>
            <a:r>
              <a:rPr lang="en-GB" sz="2400" b="1" cap="all" spc="100" dirty="0" smtClean="0">
                <a:solidFill>
                  <a:srgbClr val="FFFFFF"/>
                </a:solidFill>
                <a:latin typeface="+mn-lt"/>
                <a:ea typeface="+mn-ea"/>
                <a:cs typeface="Gill Sans Light"/>
              </a:rPr>
              <a:t>Application  form</a:t>
            </a:r>
            <a:endParaRPr lang="en-US" sz="2400" b="1" cap="all" spc="100" dirty="0">
              <a:solidFill>
                <a:srgbClr val="FFFFFF"/>
              </a:solidFill>
              <a:latin typeface="+mn-lt"/>
              <a:ea typeface="+mn-ea"/>
              <a:cs typeface="Gill Sans Light"/>
            </a:endParaRPr>
          </a:p>
        </p:txBody>
      </p:sp>
      <p:sp>
        <p:nvSpPr>
          <p:cNvPr id="3" name="Content Placeholder 2"/>
          <p:cNvSpPr>
            <a:spLocks noGrp="1"/>
          </p:cNvSpPr>
          <p:nvPr>
            <p:ph sz="quarter" idx="1"/>
          </p:nvPr>
        </p:nvSpPr>
        <p:spPr>
          <a:xfrm>
            <a:off x="532390" y="1844674"/>
            <a:ext cx="5407762" cy="4752677"/>
          </a:xfrm>
        </p:spPr>
        <p:txBody>
          <a:bodyPr numCol="1">
            <a:noAutofit/>
          </a:bodyPr>
          <a:lstStyle/>
          <a:p>
            <a:pPr marL="0" indent="0">
              <a:buNone/>
            </a:pPr>
            <a:r>
              <a:rPr lang="en-US" sz="2400" dirty="0" smtClean="0"/>
              <a:t>Information on:</a:t>
            </a:r>
          </a:p>
          <a:p>
            <a:r>
              <a:rPr lang="en-US" sz="2400" b="1" dirty="0" smtClean="0"/>
              <a:t>producer </a:t>
            </a:r>
            <a:r>
              <a:rPr lang="en-GB" sz="2400" b="1" dirty="0" smtClean="0"/>
              <a:t> </a:t>
            </a:r>
            <a:endParaRPr lang="en-GB" sz="2400" b="1" dirty="0"/>
          </a:p>
          <a:p>
            <a:r>
              <a:rPr lang="en-GB" sz="2400" b="1" dirty="0"/>
              <a:t>product</a:t>
            </a:r>
          </a:p>
          <a:p>
            <a:r>
              <a:rPr lang="en-GB" sz="2400" b="1" dirty="0" smtClean="0"/>
              <a:t>distribution channels</a:t>
            </a:r>
          </a:p>
          <a:p>
            <a:r>
              <a:rPr lang="en-GB" sz="2400" dirty="0"/>
              <a:t>p</a:t>
            </a:r>
            <a:r>
              <a:rPr lang="en-GB" sz="2400" dirty="0" smtClean="0"/>
              <a:t>hases </a:t>
            </a:r>
            <a:r>
              <a:rPr lang="en-GB" sz="2400" dirty="0"/>
              <a:t>of the production cycle </a:t>
            </a:r>
            <a:r>
              <a:rPr lang="en-GB" sz="2400" dirty="0" smtClean="0"/>
              <a:t>needing </a:t>
            </a:r>
            <a:r>
              <a:rPr lang="en-GB" sz="2400" b="1" dirty="0"/>
              <a:t>support </a:t>
            </a:r>
          </a:p>
          <a:p>
            <a:r>
              <a:rPr lang="en-GB" sz="2400" b="1" dirty="0" smtClean="0"/>
              <a:t>production process</a:t>
            </a:r>
            <a:endParaRPr lang="en-GB" sz="2400" b="1" dirty="0"/>
          </a:p>
          <a:p>
            <a:r>
              <a:rPr lang="en-GB" sz="2400" b="1" dirty="0" smtClean="0"/>
              <a:t>production site</a:t>
            </a:r>
          </a:p>
          <a:p>
            <a:r>
              <a:rPr lang="en-GB" sz="2400" dirty="0" smtClean="0"/>
              <a:t>links to local </a:t>
            </a:r>
            <a:r>
              <a:rPr lang="en-GB" sz="2400" b="1" dirty="0" smtClean="0"/>
              <a:t>culture</a:t>
            </a:r>
          </a:p>
          <a:p>
            <a:r>
              <a:rPr lang="en-GB" sz="2400" b="1" dirty="0" smtClean="0"/>
              <a:t>environmental sustainability </a:t>
            </a:r>
            <a:endParaRPr lang="en-GB" sz="2400" b="1" dirty="0"/>
          </a:p>
          <a:p>
            <a:endParaRPr lang="en-GB"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603157">
            <a:off x="6084168" y="2564904"/>
            <a:ext cx="2431945" cy="314141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31020924"/>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88640"/>
            <a:ext cx="7200800" cy="990600"/>
          </a:xfrm>
        </p:spPr>
        <p:txBody>
          <a:bodyPr>
            <a:noAutofit/>
          </a:bodyPr>
          <a:lstStyle/>
          <a:p>
            <a:pPr algn="ctr">
              <a:spcBef>
                <a:spcPts val="0"/>
              </a:spcBef>
              <a:defRPr/>
            </a:pPr>
            <a:r>
              <a:rPr lang="en-GB" sz="2400" b="1" cap="all" spc="100" dirty="0" smtClean="0">
                <a:solidFill>
                  <a:srgbClr val="FFFFFF"/>
                </a:solidFill>
                <a:latin typeface="+mn-lt"/>
                <a:ea typeface="+mn-ea"/>
                <a:cs typeface="Gill Sans Light"/>
              </a:rPr>
              <a:t>STEPS so far</a:t>
            </a:r>
            <a:endParaRPr lang="en-GB" sz="2400" b="1" cap="all" spc="100" dirty="0">
              <a:solidFill>
                <a:srgbClr val="FFFFFF"/>
              </a:solidFill>
              <a:latin typeface="+mn-lt"/>
              <a:ea typeface="+mn-ea"/>
              <a:cs typeface="Gill Sans Light"/>
            </a:endParaRPr>
          </a:p>
        </p:txBody>
      </p:sp>
      <p:sp>
        <p:nvSpPr>
          <p:cNvPr id="6" name="Content Placeholder 2"/>
          <p:cNvSpPr>
            <a:spLocks noGrp="1"/>
          </p:cNvSpPr>
          <p:nvPr>
            <p:ph sz="quarter" idx="1"/>
          </p:nvPr>
        </p:nvSpPr>
        <p:spPr>
          <a:xfrm>
            <a:off x="0" y="1484784"/>
            <a:ext cx="9144000" cy="5301208"/>
          </a:xfrm>
        </p:spPr>
        <p:txBody>
          <a:bodyPr numCol="1">
            <a:noAutofit/>
          </a:bodyPr>
          <a:lstStyle/>
          <a:p>
            <a:r>
              <a:rPr lang="en-US" sz="2400" b="1" dirty="0" smtClean="0"/>
              <a:t>Workshop </a:t>
            </a:r>
            <a:r>
              <a:rPr lang="en-US" sz="2400" dirty="0" smtClean="0"/>
              <a:t>in Rome (May 2015)</a:t>
            </a:r>
          </a:p>
          <a:p>
            <a:r>
              <a:rPr lang="en-GB" sz="2400" b="1" dirty="0" smtClean="0"/>
              <a:t>Workshop </a:t>
            </a:r>
            <a:r>
              <a:rPr lang="en-GB" sz="2400" dirty="0" smtClean="0"/>
              <a:t>and </a:t>
            </a:r>
            <a:r>
              <a:rPr lang="en-GB" sz="2400" b="1" dirty="0" smtClean="0"/>
              <a:t>fair </a:t>
            </a:r>
            <a:r>
              <a:rPr lang="en-GB" sz="2400" dirty="0" smtClean="0"/>
              <a:t>in Delhi (Dec 2015)</a:t>
            </a:r>
          </a:p>
          <a:p>
            <a:r>
              <a:rPr lang="en-GB" sz="2400" b="1" dirty="0" smtClean="0"/>
              <a:t>Surveys: </a:t>
            </a:r>
            <a:r>
              <a:rPr lang="en-GB" sz="2400" dirty="0" smtClean="0"/>
              <a:t>Bolivia, China, India, Kyrgyzstan, Nepal, Panama, Peru, Russia-Altai Republic, Tajikistan (Oct 2015 – Feb 2016)</a:t>
            </a:r>
          </a:p>
          <a:p>
            <a:r>
              <a:rPr lang="en-GB" sz="2400" dirty="0" smtClean="0"/>
              <a:t>Field mission and pilot in </a:t>
            </a:r>
            <a:r>
              <a:rPr lang="en-GB" sz="2400" b="1" dirty="0" smtClean="0"/>
              <a:t>Bolivia </a:t>
            </a:r>
            <a:r>
              <a:rPr lang="en-GB" sz="2400" dirty="0" smtClean="0"/>
              <a:t>and</a:t>
            </a:r>
            <a:r>
              <a:rPr lang="en-GB" sz="2400" b="1" dirty="0" smtClean="0"/>
              <a:t> Kyrgyzstan </a:t>
            </a:r>
            <a:r>
              <a:rPr lang="en-GB" sz="2400" dirty="0" smtClean="0"/>
              <a:t>(May 2016-ongoing)</a:t>
            </a:r>
          </a:p>
          <a:p>
            <a:r>
              <a:rPr lang="en-GB" sz="2400" dirty="0" smtClean="0"/>
              <a:t>Launch of </a:t>
            </a:r>
            <a:r>
              <a:rPr lang="en-GB" sz="2400" b="1" dirty="0" smtClean="0"/>
              <a:t>Terms of and conditions </a:t>
            </a:r>
            <a:r>
              <a:rPr lang="en-GB" sz="2400" dirty="0" smtClean="0"/>
              <a:t>to use the label (Sep 2016)</a:t>
            </a:r>
          </a:p>
          <a:p>
            <a:r>
              <a:rPr lang="en-GB" sz="2400" dirty="0" smtClean="0"/>
              <a:t>Collection of </a:t>
            </a:r>
            <a:r>
              <a:rPr lang="en-GB" sz="2400" b="1" dirty="0" smtClean="0"/>
              <a:t>applications </a:t>
            </a:r>
            <a:r>
              <a:rPr lang="en-GB" sz="2400" dirty="0" smtClean="0"/>
              <a:t>(Sep 2016-ongoing) </a:t>
            </a:r>
          </a:p>
          <a:p>
            <a:r>
              <a:rPr lang="en-GB" sz="2400" b="1" dirty="0" smtClean="0"/>
              <a:t>Terra Madre </a:t>
            </a:r>
            <a:r>
              <a:rPr lang="en-GB" sz="2400" dirty="0" smtClean="0"/>
              <a:t>forum – launch the of logo </a:t>
            </a:r>
            <a:r>
              <a:rPr lang="en-GB" sz="2400" dirty="0"/>
              <a:t>(Sep </a:t>
            </a:r>
            <a:r>
              <a:rPr lang="en-GB" sz="2400" dirty="0" smtClean="0"/>
              <a:t>2016) </a:t>
            </a:r>
          </a:p>
          <a:p>
            <a:r>
              <a:rPr lang="en-GB" sz="2400" b="1" dirty="0"/>
              <a:t>Cuba</a:t>
            </a:r>
            <a:r>
              <a:rPr lang="en-GB" sz="2400" dirty="0"/>
              <a:t> pilot (Nov 2016-ongoing)</a:t>
            </a:r>
          </a:p>
          <a:p>
            <a:r>
              <a:rPr lang="en-GB" sz="2400" dirty="0" smtClean="0"/>
              <a:t>Distribution </a:t>
            </a:r>
            <a:r>
              <a:rPr lang="en-GB" sz="2400" dirty="0"/>
              <a:t>of 1</a:t>
            </a:r>
            <a:r>
              <a:rPr lang="en-GB" sz="2400" baseline="30000" dirty="0"/>
              <a:t>st</a:t>
            </a:r>
            <a:r>
              <a:rPr lang="en-GB" sz="2400" dirty="0"/>
              <a:t> batch of </a:t>
            </a:r>
            <a:r>
              <a:rPr lang="en-GB" sz="2400" b="1" dirty="0"/>
              <a:t>narrative labels </a:t>
            </a:r>
            <a:r>
              <a:rPr lang="en-GB" sz="2400" dirty="0" smtClean="0"/>
              <a:t>(Apr 2017)</a:t>
            </a:r>
            <a:endParaRPr lang="en-GB" sz="2400" b="1" dirty="0"/>
          </a:p>
          <a:p>
            <a:r>
              <a:rPr lang="en-GB" sz="2400" b="1" dirty="0" smtClean="0"/>
              <a:t>India</a:t>
            </a:r>
            <a:r>
              <a:rPr lang="en-GB" sz="2400" dirty="0" smtClean="0"/>
              <a:t> (March 2017-) and </a:t>
            </a:r>
            <a:r>
              <a:rPr lang="en-GB" sz="2400" b="1" dirty="0"/>
              <a:t>Nepal </a:t>
            </a:r>
            <a:r>
              <a:rPr lang="en-GB" sz="2400" dirty="0" smtClean="0"/>
              <a:t>(July 2017-ongoing) pilots</a:t>
            </a:r>
            <a:endParaRPr lang="en-GB" sz="2400" dirty="0"/>
          </a:p>
          <a:p>
            <a:r>
              <a:rPr lang="en-GB" sz="2400" dirty="0" smtClean="0"/>
              <a:t>Online</a:t>
            </a:r>
            <a:r>
              <a:rPr lang="en-GB" sz="2400" b="1" dirty="0" smtClean="0"/>
              <a:t> </a:t>
            </a:r>
            <a:r>
              <a:rPr lang="en-GB" sz="2400" b="1" dirty="0"/>
              <a:t>database </a:t>
            </a:r>
            <a:r>
              <a:rPr lang="en-GB" sz="2400" dirty="0"/>
              <a:t>and</a:t>
            </a:r>
            <a:r>
              <a:rPr lang="en-GB" sz="2400" b="1" dirty="0"/>
              <a:t> map </a:t>
            </a:r>
            <a:r>
              <a:rPr lang="en-GB" sz="2400" dirty="0"/>
              <a:t>(May 2017)</a:t>
            </a:r>
          </a:p>
          <a:p>
            <a:endParaRPr lang="en-GB" sz="2400" dirty="0"/>
          </a:p>
        </p:txBody>
      </p:sp>
      <p:pic>
        <p:nvPicPr>
          <p:cNvPr id="1030" name="Picture 6" descr="Image result"/>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020272" y="4135388"/>
            <a:ext cx="2054889" cy="2011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056075"/>
      </p:ext>
    </p:extLst>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11560" y="206152"/>
            <a:ext cx="7776864"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spcBef>
                <a:spcPts val="0"/>
              </a:spcBef>
              <a:defRPr/>
            </a:pPr>
            <a:r>
              <a:rPr lang="en-GB" sz="2400" b="1" cap="all" spc="100" dirty="0">
                <a:solidFill>
                  <a:srgbClr val="FFFFFF"/>
                </a:solidFill>
                <a:latin typeface="+mn-lt"/>
                <a:ea typeface="+mn-ea"/>
                <a:cs typeface="Gill Sans Light"/>
              </a:rPr>
              <a:t>Pilot </a:t>
            </a:r>
            <a:r>
              <a:rPr lang="en-GB" sz="2400" b="1" cap="all" spc="100" dirty="0" smtClean="0">
                <a:solidFill>
                  <a:srgbClr val="FFFFFF"/>
                </a:solidFill>
                <a:latin typeface="+mn-lt"/>
                <a:ea typeface="+mn-ea"/>
                <a:cs typeface="Gill Sans Light"/>
              </a:rPr>
              <a:t>implementation</a:t>
            </a:r>
            <a:endParaRPr lang="en-GB" sz="2400" b="1" cap="all" spc="100" dirty="0">
              <a:solidFill>
                <a:srgbClr val="FFFFFF"/>
              </a:solidFill>
              <a:latin typeface="+mn-lt"/>
              <a:ea typeface="+mn-ea"/>
              <a:cs typeface="Gill Sans Light"/>
            </a:endParaRPr>
          </a:p>
        </p:txBody>
      </p:sp>
      <p:sp>
        <p:nvSpPr>
          <p:cNvPr id="20" name="Oval 19"/>
          <p:cNvSpPr/>
          <p:nvPr/>
        </p:nvSpPr>
        <p:spPr>
          <a:xfrm>
            <a:off x="2771800" y="5021560"/>
            <a:ext cx="72008" cy="63624"/>
          </a:xfrm>
          <a:prstGeom prst="ellipse">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447603" y="4869160"/>
            <a:ext cx="72008" cy="63624"/>
          </a:xfrm>
          <a:prstGeom prst="ellipse">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375595" y="4365104"/>
            <a:ext cx="72008" cy="63624"/>
          </a:xfrm>
          <a:prstGeom prst="ellipse">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876256" y="3645024"/>
            <a:ext cx="72008" cy="63624"/>
          </a:xfrm>
          <a:prstGeom prst="ellipse">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012160" y="3789040"/>
            <a:ext cx="72008" cy="63624"/>
          </a:xfrm>
          <a:prstGeom prst="ellipse">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p:cNvSpPr>
            <a:spLocks noChangeArrowheads="1"/>
          </p:cNvSpPr>
          <p:nvPr/>
        </p:nvSpPr>
        <p:spPr bwMode="auto">
          <a:xfrm>
            <a:off x="227836" y="1563909"/>
            <a:ext cx="49053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7" name="Picture 1" descr="cid:image001.png@01D29E73.05C0932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1563910"/>
            <a:ext cx="9130059" cy="532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558701"/>
      </p:ext>
    </p:extLst>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0023" y="-39757"/>
            <a:ext cx="7562180" cy="6906501"/>
          </a:xfrm>
          <a:prstGeom prst="rect">
            <a:avLst/>
          </a:prstGeom>
        </p:spPr>
      </p:pic>
      <p:sp>
        <p:nvSpPr>
          <p:cNvPr id="7" name="Rectangle 6"/>
          <p:cNvSpPr/>
          <p:nvPr/>
        </p:nvSpPr>
        <p:spPr>
          <a:xfrm>
            <a:off x="1063487" y="4643844"/>
            <a:ext cx="7252929" cy="369332"/>
          </a:xfrm>
          <a:prstGeom prst="rect">
            <a:avLst/>
          </a:prstGeom>
          <a:ln>
            <a:solidFill>
              <a:srgbClr val="A3CCFF"/>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dirty="0">
                <a:solidFill>
                  <a:schemeClr val="bg2">
                    <a:lumMod val="10000"/>
                  </a:schemeClr>
                </a:solidFill>
                <a:hlinkClick r:id="rId3"/>
              </a:rPr>
              <a:t>http://www.fao.org/mountain-partnership/map-labelled/en/</a:t>
            </a:r>
            <a:endParaRPr lang="en-US" dirty="0">
              <a:solidFill>
                <a:schemeClr val="bg2">
                  <a:lumMod val="10000"/>
                </a:schemeClr>
              </a:solidFill>
            </a:endParaRPr>
          </a:p>
        </p:txBody>
      </p:sp>
    </p:spTree>
    <p:extLst>
      <p:ext uri="{BB962C8B-B14F-4D97-AF65-F5344CB8AC3E}">
        <p14:creationId xmlns:p14="http://schemas.microsoft.com/office/powerpoint/2010/main" val="4244758705"/>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19200"/>
            <a:ext cx="9144000" cy="563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GB" sz="2400" b="1" cap="all" spc="100" dirty="0">
                <a:solidFill>
                  <a:srgbClr val="FFFFFF"/>
                </a:solidFill>
                <a:cs typeface="Gill Sans Light"/>
              </a:rPr>
              <a:t>Database: pop-up windows</a:t>
            </a:r>
            <a:endParaRPr lang="en-US" dirty="0"/>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412270" y="1219200"/>
            <a:ext cx="8353778" cy="5638800"/>
          </a:xfrm>
          <a:prstGeom prst="rect">
            <a:avLst/>
          </a:prstGeom>
        </p:spPr>
      </p:pic>
    </p:spTree>
    <p:extLst>
      <p:ext uri="{BB962C8B-B14F-4D97-AF65-F5344CB8AC3E}">
        <p14:creationId xmlns:p14="http://schemas.microsoft.com/office/powerpoint/2010/main" val="1609014893"/>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dirty="0"/>
          </a:p>
        </p:txBody>
      </p:sp>
      <p:sp>
        <p:nvSpPr>
          <p:cNvPr id="8" name="Rectangle 7"/>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691680" y="-15290"/>
            <a:ext cx="5795730" cy="6873290"/>
          </a:xfrm>
          <a:prstGeom prst="rect">
            <a:avLst/>
          </a:prstGeom>
        </p:spPr>
      </p:pic>
    </p:spTree>
    <p:extLst>
      <p:ext uri="{BB962C8B-B14F-4D97-AF65-F5344CB8AC3E}">
        <p14:creationId xmlns:p14="http://schemas.microsoft.com/office/powerpoint/2010/main" val="2939479784"/>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116632"/>
            <a:ext cx="8784976" cy="990600"/>
          </a:xfrm>
        </p:spPr>
        <p:txBody>
          <a:bodyPr>
            <a:noAutofit/>
          </a:bodyPr>
          <a:lstStyle/>
          <a:p>
            <a:pPr algn="ctr">
              <a:spcBef>
                <a:spcPts val="0"/>
              </a:spcBef>
              <a:defRPr/>
            </a:pPr>
            <a:r>
              <a:rPr lang="en-GB" sz="2400" b="1" cap="all" spc="100" dirty="0" smtClean="0">
                <a:solidFill>
                  <a:srgbClr val="FFFFFF"/>
                </a:solidFill>
                <a:latin typeface="+mn-lt"/>
                <a:ea typeface="+mn-ea"/>
                <a:cs typeface="Gill Sans Light"/>
              </a:rPr>
              <a:t>PILOT PROJECT: KYRGYZ dried apricots</a:t>
            </a:r>
            <a:endParaRPr lang="en-GB" sz="2400" b="1" cap="all" spc="100" dirty="0">
              <a:solidFill>
                <a:srgbClr val="FFFFFF"/>
              </a:solidFill>
              <a:latin typeface="+mn-lt"/>
              <a:ea typeface="+mn-ea"/>
              <a:cs typeface="Gill Sans Light"/>
            </a:endParaRPr>
          </a:p>
        </p:txBody>
      </p:sp>
      <p:sp>
        <p:nvSpPr>
          <p:cNvPr id="3" name="Rectangle 2"/>
          <p:cNvSpPr/>
          <p:nvPr/>
        </p:nvSpPr>
        <p:spPr>
          <a:xfrm>
            <a:off x="4283968" y="2348880"/>
            <a:ext cx="4536504" cy="3226524"/>
          </a:xfrm>
          <a:prstGeom prst="rect">
            <a:avLst/>
          </a:prstGeom>
        </p:spPr>
        <p:txBody>
          <a:bodyPr wrap="square">
            <a:spAutoFit/>
          </a:bodyPr>
          <a:lstStyle/>
          <a:p>
            <a:pPr>
              <a:spcBef>
                <a:spcPts val="700"/>
              </a:spcBef>
              <a:buClr>
                <a:schemeClr val="accent2"/>
              </a:buClr>
              <a:buSzPct val="60000"/>
            </a:pPr>
            <a:r>
              <a:rPr lang="en-US" sz="2400" b="1" dirty="0"/>
              <a:t>Dried apricots</a:t>
            </a:r>
            <a:r>
              <a:rPr lang="en-US" sz="2400" dirty="0"/>
              <a:t>, organic apricots from </a:t>
            </a:r>
            <a:r>
              <a:rPr lang="en-US" sz="2400" dirty="0" err="1"/>
              <a:t>Batken</a:t>
            </a:r>
            <a:r>
              <a:rPr lang="en-US" sz="2400" dirty="0"/>
              <a:t> </a:t>
            </a:r>
            <a:r>
              <a:rPr lang="en-US" sz="2400" dirty="0" smtClean="0"/>
              <a:t>region, the </a:t>
            </a:r>
            <a:r>
              <a:rPr lang="en-US" sz="2400" dirty="0"/>
              <a:t>land of </a:t>
            </a:r>
            <a:r>
              <a:rPr lang="en-US" sz="2400" dirty="0" smtClean="0"/>
              <a:t>apricots </a:t>
            </a:r>
            <a:r>
              <a:rPr lang="en-US" sz="2400" dirty="0" smtClean="0">
                <a:sym typeface="Wingdings" panose="05000000000000000000" pitchFamily="2" charset="2"/>
              </a:rPr>
              <a:t> </a:t>
            </a:r>
            <a:r>
              <a:rPr lang="en-GB" sz="2400" b="1" dirty="0"/>
              <a:t>traditional knowledge </a:t>
            </a:r>
            <a:endParaRPr lang="en-US" sz="2400" b="1" dirty="0" smtClean="0"/>
          </a:p>
          <a:p>
            <a:pPr>
              <a:spcBef>
                <a:spcPts val="700"/>
              </a:spcBef>
              <a:buClr>
                <a:schemeClr val="accent2"/>
              </a:buClr>
              <a:buSzPct val="60000"/>
            </a:pPr>
            <a:endParaRPr lang="en-US" sz="2400" b="1" dirty="0"/>
          </a:p>
          <a:p>
            <a:pPr>
              <a:spcBef>
                <a:spcPts val="700"/>
              </a:spcBef>
              <a:buClr>
                <a:schemeClr val="accent2"/>
              </a:buClr>
              <a:buSzPct val="60000"/>
            </a:pPr>
            <a:r>
              <a:rPr lang="en-GB" sz="2400" dirty="0" smtClean="0"/>
              <a:t>Producer: the </a:t>
            </a:r>
            <a:r>
              <a:rPr lang="en-GB" sz="2400" dirty="0"/>
              <a:t>farmer cooperative </a:t>
            </a:r>
            <a:r>
              <a:rPr lang="en-GB" sz="2400" b="1" dirty="0" err="1" smtClean="0"/>
              <a:t>Alysh</a:t>
            </a:r>
            <a:r>
              <a:rPr lang="en-GB" sz="2400" b="1" dirty="0" smtClean="0"/>
              <a:t>-Dan,</a:t>
            </a:r>
            <a:r>
              <a:rPr lang="en-GB" sz="2400" dirty="0" smtClean="0"/>
              <a:t> member of FOD Bio-KG, one </a:t>
            </a:r>
            <a:r>
              <a:rPr lang="en-GB" sz="2400" dirty="0"/>
              <a:t>of the pioneers of the organic movement </a:t>
            </a:r>
            <a:r>
              <a:rPr lang="en-GB" sz="2400" dirty="0" smtClean="0"/>
              <a:t>Central Asia</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5588" t="21651" r="21650" b="20469"/>
          <a:stretch/>
        </p:blipFill>
        <p:spPr>
          <a:xfrm rot="16200000">
            <a:off x="-252536" y="2502483"/>
            <a:ext cx="4824536" cy="3528392"/>
          </a:xfrm>
          <a:prstGeom prst="rect">
            <a:avLst/>
          </a:prstGeom>
        </p:spPr>
      </p:pic>
    </p:spTree>
    <p:extLst>
      <p:ext uri="{BB962C8B-B14F-4D97-AF65-F5344CB8AC3E}">
        <p14:creationId xmlns:p14="http://schemas.microsoft.com/office/powerpoint/2010/main" val="1464009932"/>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116632"/>
            <a:ext cx="8784976" cy="990600"/>
          </a:xfrm>
        </p:spPr>
        <p:txBody>
          <a:bodyPr>
            <a:noAutofit/>
          </a:bodyPr>
          <a:lstStyle/>
          <a:p>
            <a:pPr algn="ctr">
              <a:spcBef>
                <a:spcPts val="0"/>
              </a:spcBef>
              <a:defRPr/>
            </a:pPr>
            <a:r>
              <a:rPr lang="en-GB" sz="2400" b="1" cap="all" spc="100" dirty="0" smtClean="0">
                <a:solidFill>
                  <a:srgbClr val="FFFFFF"/>
                </a:solidFill>
                <a:latin typeface="+mn-lt"/>
                <a:ea typeface="+mn-ea"/>
                <a:cs typeface="Gill Sans Light"/>
              </a:rPr>
              <a:t>PILOT PROJECT: KYRGYZ dried apricots</a:t>
            </a:r>
            <a:endParaRPr lang="en-GB" sz="2400" b="1" cap="all" spc="100" dirty="0">
              <a:solidFill>
                <a:srgbClr val="FFFFFF"/>
              </a:solidFill>
              <a:latin typeface="+mn-lt"/>
              <a:ea typeface="+mn-ea"/>
              <a:cs typeface="Gill Sans Light"/>
            </a:endParaRPr>
          </a:p>
        </p:txBody>
      </p:sp>
      <p:pic>
        <p:nvPicPr>
          <p:cNvPr id="2" name="Picture 1"/>
          <p:cNvPicPr>
            <a:picLocks noChangeAspect="1"/>
          </p:cNvPicPr>
          <p:nvPr/>
        </p:nvPicPr>
        <p:blipFill>
          <a:blip r:embed="rId3" cstate="print"/>
          <a:stretch>
            <a:fillRect/>
          </a:stretch>
        </p:blipFill>
        <p:spPr>
          <a:xfrm>
            <a:off x="558333" y="1844675"/>
            <a:ext cx="3744416" cy="4467023"/>
          </a:xfrm>
          <a:prstGeom prst="rect">
            <a:avLst/>
          </a:prstGeom>
        </p:spPr>
      </p:pic>
      <p:sp>
        <p:nvSpPr>
          <p:cNvPr id="3" name="Rectangle 2"/>
          <p:cNvSpPr/>
          <p:nvPr/>
        </p:nvSpPr>
        <p:spPr>
          <a:xfrm>
            <a:off x="4788024" y="2060848"/>
            <a:ext cx="4032448" cy="3585597"/>
          </a:xfrm>
          <a:prstGeom prst="rect">
            <a:avLst/>
          </a:prstGeom>
        </p:spPr>
        <p:txBody>
          <a:bodyPr wrap="square">
            <a:spAutoFit/>
          </a:bodyPr>
          <a:lstStyle/>
          <a:p>
            <a:pPr marL="320040" indent="-320040">
              <a:spcBef>
                <a:spcPts val="700"/>
              </a:spcBef>
              <a:buClr>
                <a:schemeClr val="accent2"/>
              </a:buClr>
              <a:buSzPct val="60000"/>
              <a:buFont typeface="Wingdings"/>
              <a:buChar char=""/>
            </a:pPr>
            <a:r>
              <a:rPr lang="en-GB" sz="2400" dirty="0"/>
              <a:t> Support in </a:t>
            </a:r>
            <a:r>
              <a:rPr lang="en-GB" sz="2400" b="1" dirty="0"/>
              <a:t>scaling up production</a:t>
            </a:r>
          </a:p>
          <a:p>
            <a:pPr marL="320040" indent="-320040">
              <a:spcBef>
                <a:spcPts val="700"/>
              </a:spcBef>
              <a:buClr>
                <a:schemeClr val="accent2"/>
              </a:buClr>
              <a:buSzPct val="60000"/>
              <a:buFont typeface="Wingdings"/>
              <a:buChar char=""/>
            </a:pPr>
            <a:endParaRPr lang="en-GB" sz="2400" dirty="0"/>
          </a:p>
          <a:p>
            <a:pPr marL="320040" indent="-320040">
              <a:spcBef>
                <a:spcPts val="700"/>
              </a:spcBef>
              <a:buClr>
                <a:schemeClr val="accent2"/>
              </a:buClr>
              <a:buSzPct val="60000"/>
              <a:buFont typeface="Wingdings"/>
              <a:buChar char=""/>
            </a:pPr>
            <a:r>
              <a:rPr lang="en-GB" sz="2400" dirty="0"/>
              <a:t> </a:t>
            </a:r>
            <a:r>
              <a:rPr lang="en-GB" sz="2400" b="1" dirty="0"/>
              <a:t>Storage</a:t>
            </a:r>
            <a:r>
              <a:rPr lang="en-GB" sz="2400" dirty="0"/>
              <a:t> facility</a:t>
            </a:r>
          </a:p>
          <a:p>
            <a:pPr marL="320040" indent="-320040">
              <a:spcBef>
                <a:spcPts val="700"/>
              </a:spcBef>
              <a:buClr>
                <a:schemeClr val="accent2"/>
              </a:buClr>
              <a:buSzPct val="60000"/>
              <a:buFont typeface="Wingdings"/>
              <a:buChar char=""/>
            </a:pPr>
            <a:endParaRPr lang="en-GB" sz="2400" dirty="0"/>
          </a:p>
          <a:p>
            <a:pPr marL="320040" indent="-320040">
              <a:spcBef>
                <a:spcPts val="700"/>
              </a:spcBef>
              <a:buClr>
                <a:schemeClr val="accent2"/>
              </a:buClr>
              <a:buSzPct val="60000"/>
              <a:buFont typeface="Wingdings"/>
              <a:buChar char=""/>
            </a:pPr>
            <a:r>
              <a:rPr lang="en-GB" sz="2400" dirty="0"/>
              <a:t> </a:t>
            </a:r>
            <a:r>
              <a:rPr lang="en-GB" sz="2400" b="1" dirty="0"/>
              <a:t>Label</a:t>
            </a:r>
            <a:r>
              <a:rPr lang="en-GB" sz="2400" dirty="0"/>
              <a:t> Granting </a:t>
            </a:r>
          </a:p>
          <a:p>
            <a:pPr marL="320040" indent="-320040">
              <a:spcBef>
                <a:spcPts val="700"/>
              </a:spcBef>
              <a:buClr>
                <a:schemeClr val="accent2"/>
              </a:buClr>
              <a:buSzPct val="60000"/>
              <a:buFont typeface="Wingdings"/>
              <a:buChar char=""/>
            </a:pPr>
            <a:endParaRPr lang="en-GB" sz="2400" dirty="0"/>
          </a:p>
          <a:p>
            <a:pPr marL="320040" indent="-320040">
              <a:spcBef>
                <a:spcPts val="700"/>
              </a:spcBef>
              <a:buClr>
                <a:schemeClr val="accent2"/>
              </a:buClr>
              <a:buSzPct val="60000"/>
              <a:buFont typeface="Wingdings"/>
              <a:buChar char=""/>
            </a:pPr>
            <a:r>
              <a:rPr lang="en-GB" sz="2400" dirty="0"/>
              <a:t>Improvement on </a:t>
            </a:r>
            <a:r>
              <a:rPr lang="en-GB" sz="2400" b="1" dirty="0"/>
              <a:t>export</a:t>
            </a:r>
          </a:p>
        </p:txBody>
      </p:sp>
    </p:spTree>
    <p:extLst>
      <p:ext uri="{BB962C8B-B14F-4D97-AF65-F5344CB8AC3E}">
        <p14:creationId xmlns:p14="http://schemas.microsoft.com/office/powerpoint/2010/main" val="2525001303"/>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2" descr="slide07b.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9219" name="Immagine 1" descr="slide07a.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Rettangolo 4"/>
          <p:cNvSpPr>
            <a:spLocks noChangeArrowheads="1"/>
          </p:cNvSpPr>
          <p:nvPr/>
        </p:nvSpPr>
        <p:spPr bwMode="auto">
          <a:xfrm>
            <a:off x="539552" y="1196752"/>
            <a:ext cx="8213215" cy="1754326"/>
          </a:xfrm>
          <a:prstGeom prst="rect">
            <a:avLst/>
          </a:prstGeom>
          <a:noFill/>
          <a:ln w="9525">
            <a:noFill/>
            <a:miter lim="800000"/>
            <a:headEnd/>
            <a:tailEnd/>
          </a:ln>
        </p:spPr>
        <p:txBody>
          <a:bodyPr wrap="square">
            <a:spAutoFit/>
          </a:bodyPr>
          <a:lstStyle/>
          <a:p>
            <a:pPr algn="ctr">
              <a:lnSpc>
                <a:spcPct val="150000"/>
              </a:lnSpc>
            </a:pPr>
            <a:r>
              <a:rPr lang="en-US" sz="2400" dirty="0" smtClean="0">
                <a:solidFill>
                  <a:schemeClr val="bg1">
                    <a:lumMod val="85000"/>
                    <a:lumOff val="15000"/>
                  </a:schemeClr>
                </a:solidFill>
              </a:rPr>
              <a:t>A United Nations alliance of governments and civil society organizations dedicated to improving the lives of mountain peoples and protecting mountain environments around the world</a:t>
            </a:r>
            <a:r>
              <a:rPr lang="en-US" sz="2400" dirty="0" smtClean="0"/>
              <a:t>.</a:t>
            </a:r>
            <a:endParaRPr lang="it-IT" sz="2400" dirty="0">
              <a:ea typeface="Gill Sans"/>
              <a:cs typeface="Gill Sans"/>
            </a:endParaRPr>
          </a:p>
        </p:txBody>
      </p:sp>
      <p:sp>
        <p:nvSpPr>
          <p:cNvPr id="7" name="Rettangolo 6"/>
          <p:cNvSpPr/>
          <p:nvPr/>
        </p:nvSpPr>
        <p:spPr>
          <a:xfrm>
            <a:off x="0" y="165100"/>
            <a:ext cx="9144000" cy="461665"/>
          </a:xfrm>
          <a:prstGeom prst="rect">
            <a:avLst/>
          </a:prstGeom>
        </p:spPr>
        <p:txBody>
          <a:bodyPr>
            <a:spAutoFit/>
          </a:bodyPr>
          <a:lstStyle/>
          <a:p>
            <a:pPr algn="ctr" fontAlgn="auto">
              <a:spcBef>
                <a:spcPts val="0"/>
              </a:spcBef>
              <a:spcAft>
                <a:spcPts val="0"/>
              </a:spcAft>
              <a:defRPr/>
            </a:pPr>
            <a:r>
              <a:rPr lang="it-IT" sz="2400" b="1" cap="all" spc="100" dirty="0" smtClean="0">
                <a:solidFill>
                  <a:srgbClr val="FFFFFF"/>
                </a:solidFill>
                <a:cs typeface="Gill Sans Light"/>
              </a:rPr>
              <a:t>The Mountain Partnership</a:t>
            </a:r>
            <a:endParaRPr lang="it-IT" b="1" cap="all" spc="100" dirty="0">
              <a:solidFill>
                <a:srgbClr val="FFFFFF"/>
              </a:solidFill>
              <a:cs typeface="Gill Sans Light"/>
            </a:endParaRPr>
          </a:p>
        </p:txBody>
      </p:sp>
      <p:pic>
        <p:nvPicPr>
          <p:cNvPr id="6" name="Immagine 5"/>
          <p:cNvPicPr>
            <a:picLocks noChangeAspect="1"/>
          </p:cNvPicPr>
          <p:nvPr/>
        </p:nvPicPr>
        <p:blipFill rotWithShape="1">
          <a:blip r:embed="rId4" cstate="print"/>
          <a:srcRect l="10875" t="-3924" r="22844" b="9288"/>
          <a:stretch/>
        </p:blipFill>
        <p:spPr bwMode="auto">
          <a:xfrm>
            <a:off x="-36512" y="2597151"/>
            <a:ext cx="9217024" cy="4432250"/>
          </a:xfrm>
          <a:prstGeom prst="rect">
            <a:avLst/>
          </a:prstGeom>
          <a:noFill/>
          <a:ln w="9525">
            <a:noFill/>
            <a:miter lim="800000"/>
            <a:headEnd/>
            <a:tailEnd/>
          </a:ln>
        </p:spPr>
      </p:pic>
    </p:spTree>
    <p:extLst>
      <p:ext uri="{BB962C8B-B14F-4D97-AF65-F5344CB8AC3E}">
        <p14:creationId xmlns:p14="http://schemas.microsoft.com/office/powerpoint/2010/main" val="3137842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116632"/>
            <a:ext cx="8784976" cy="990600"/>
          </a:xfrm>
        </p:spPr>
        <p:txBody>
          <a:bodyPr>
            <a:noAutofit/>
          </a:bodyPr>
          <a:lstStyle/>
          <a:p>
            <a:pPr algn="ctr">
              <a:spcBef>
                <a:spcPts val="0"/>
              </a:spcBef>
              <a:defRPr/>
            </a:pPr>
            <a:r>
              <a:rPr lang="en-GB" sz="2400" b="1" cap="all" spc="100" dirty="0">
                <a:solidFill>
                  <a:srgbClr val="FFFFFF"/>
                </a:solidFill>
                <a:cs typeface="Gill Sans Light"/>
              </a:rPr>
              <a:t>PILOT PROJECT: </a:t>
            </a:r>
            <a:r>
              <a:rPr lang="en-GB" sz="2400" b="1" cap="all" spc="100" dirty="0" smtClean="0">
                <a:solidFill>
                  <a:srgbClr val="FFFFFF"/>
                </a:solidFill>
                <a:cs typeface="Gill Sans Light"/>
              </a:rPr>
              <a:t>Bolivian Black Amaranth</a:t>
            </a:r>
            <a:endParaRPr lang="en-GB" sz="2400" b="1" cap="all" spc="100" dirty="0">
              <a:solidFill>
                <a:srgbClr val="FFFFFF"/>
              </a:solidFill>
              <a:latin typeface="+mn-lt"/>
              <a:ea typeface="+mn-ea"/>
              <a:cs typeface="Gill Sans Ligh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1844675"/>
            <a:ext cx="3312170" cy="4968256"/>
          </a:xfrm>
          <a:prstGeom prst="rect">
            <a:avLst/>
          </a:prstGeom>
        </p:spPr>
      </p:pic>
      <p:sp>
        <p:nvSpPr>
          <p:cNvPr id="3" name="Rectangle 2"/>
          <p:cNvSpPr/>
          <p:nvPr/>
        </p:nvSpPr>
        <p:spPr>
          <a:xfrm>
            <a:off x="4139952" y="1916832"/>
            <a:ext cx="4680520" cy="4873129"/>
          </a:xfrm>
          <a:prstGeom prst="rect">
            <a:avLst/>
          </a:prstGeom>
        </p:spPr>
        <p:txBody>
          <a:bodyPr wrap="square">
            <a:spAutoFit/>
          </a:bodyPr>
          <a:lstStyle/>
          <a:p>
            <a:pPr marL="320040" indent="-320040">
              <a:spcBef>
                <a:spcPts val="700"/>
              </a:spcBef>
              <a:buClr>
                <a:schemeClr val="accent2"/>
              </a:buClr>
              <a:buSzPct val="60000"/>
              <a:buFont typeface="Wingdings"/>
              <a:buChar char=""/>
            </a:pPr>
            <a:r>
              <a:rPr lang="en-GB" sz="2400" dirty="0" smtClean="0"/>
              <a:t> </a:t>
            </a:r>
            <a:r>
              <a:rPr lang="en-GB" sz="2400" b="1" dirty="0"/>
              <a:t>Training</a:t>
            </a:r>
            <a:r>
              <a:rPr lang="en-GB" sz="2400" dirty="0"/>
              <a:t> on </a:t>
            </a:r>
            <a:r>
              <a:rPr lang="en-GB" sz="2400" dirty="0" smtClean="0"/>
              <a:t>agrobiodiversity and cultivation  </a:t>
            </a:r>
            <a:endParaRPr lang="en-GB" sz="2400" dirty="0"/>
          </a:p>
          <a:p>
            <a:pPr marL="320040" indent="-320040">
              <a:spcBef>
                <a:spcPts val="700"/>
              </a:spcBef>
              <a:buClr>
                <a:schemeClr val="accent2"/>
              </a:buClr>
              <a:buSzPct val="60000"/>
              <a:buFont typeface="Wingdings"/>
              <a:buChar char=""/>
            </a:pPr>
            <a:endParaRPr lang="en-GB" sz="2400" dirty="0"/>
          </a:p>
          <a:p>
            <a:pPr marL="320040" indent="-320040">
              <a:spcBef>
                <a:spcPts val="700"/>
              </a:spcBef>
              <a:buClr>
                <a:schemeClr val="accent2"/>
              </a:buClr>
              <a:buSzPct val="60000"/>
              <a:buFont typeface="Wingdings"/>
              <a:buChar char=""/>
            </a:pPr>
            <a:r>
              <a:rPr lang="en-GB" sz="2400" dirty="0" smtClean="0"/>
              <a:t>New </a:t>
            </a:r>
            <a:r>
              <a:rPr lang="en-GB" sz="2400" b="1" dirty="0" smtClean="0"/>
              <a:t>storage</a:t>
            </a:r>
          </a:p>
          <a:p>
            <a:pPr marL="320040" indent="-320040">
              <a:spcBef>
                <a:spcPts val="700"/>
              </a:spcBef>
              <a:buClr>
                <a:schemeClr val="accent2"/>
              </a:buClr>
              <a:buSzPct val="60000"/>
              <a:buFont typeface="Wingdings"/>
              <a:buChar char=""/>
            </a:pPr>
            <a:endParaRPr lang="en-GB" sz="2400" b="1" dirty="0" smtClean="0"/>
          </a:p>
          <a:p>
            <a:pPr marL="320040" indent="-320040">
              <a:spcBef>
                <a:spcPts val="700"/>
              </a:spcBef>
              <a:buClr>
                <a:schemeClr val="accent2"/>
              </a:buClr>
              <a:buSzPct val="60000"/>
              <a:buFont typeface="Wingdings"/>
              <a:buChar char=""/>
            </a:pPr>
            <a:r>
              <a:rPr lang="en-GB" sz="2400" b="1" dirty="0" smtClean="0"/>
              <a:t>Label </a:t>
            </a:r>
            <a:r>
              <a:rPr lang="en-GB" sz="2400" dirty="0" smtClean="0"/>
              <a:t>granting</a:t>
            </a:r>
            <a:endParaRPr lang="en-GB" sz="2400" b="1" dirty="0"/>
          </a:p>
          <a:p>
            <a:pPr marL="320040" indent="-320040">
              <a:spcBef>
                <a:spcPts val="700"/>
              </a:spcBef>
              <a:buClr>
                <a:schemeClr val="accent2"/>
              </a:buClr>
              <a:buSzPct val="60000"/>
              <a:buFont typeface="Wingdings"/>
              <a:buChar char=""/>
            </a:pPr>
            <a:endParaRPr lang="en-GB" sz="2400" dirty="0"/>
          </a:p>
          <a:p>
            <a:pPr marL="320040" indent="-320040">
              <a:spcBef>
                <a:spcPts val="700"/>
              </a:spcBef>
              <a:buClr>
                <a:schemeClr val="accent2"/>
              </a:buClr>
              <a:buSzPct val="60000"/>
              <a:buFont typeface="Wingdings"/>
              <a:buChar char=""/>
            </a:pPr>
            <a:r>
              <a:rPr lang="en-GB" sz="2400" b="1" dirty="0"/>
              <a:t>Packaging</a:t>
            </a:r>
            <a:r>
              <a:rPr lang="en-GB" sz="2400" dirty="0"/>
              <a:t> and </a:t>
            </a:r>
            <a:r>
              <a:rPr lang="en-GB" sz="2400" b="1" dirty="0"/>
              <a:t>distribution </a:t>
            </a:r>
          </a:p>
          <a:p>
            <a:pPr marL="320040" indent="-320040">
              <a:spcBef>
                <a:spcPts val="700"/>
              </a:spcBef>
              <a:buClr>
                <a:schemeClr val="accent2"/>
              </a:buClr>
              <a:buSzPct val="60000"/>
              <a:buFont typeface="Wingdings"/>
              <a:buChar char=""/>
            </a:pPr>
            <a:endParaRPr lang="en-GB" sz="2400" dirty="0"/>
          </a:p>
          <a:p>
            <a:pPr marL="320040" indent="-320040">
              <a:spcBef>
                <a:spcPts val="700"/>
              </a:spcBef>
              <a:buClr>
                <a:schemeClr val="accent2"/>
              </a:buClr>
              <a:buSzPct val="60000"/>
              <a:buFont typeface="Wingdings"/>
              <a:buChar char=""/>
            </a:pPr>
            <a:r>
              <a:rPr lang="en-GB" sz="2400" b="1" dirty="0"/>
              <a:t>Launch</a:t>
            </a:r>
            <a:r>
              <a:rPr lang="en-GB" sz="2400" dirty="0"/>
              <a:t> predicted for </a:t>
            </a:r>
            <a:r>
              <a:rPr lang="en-GB" sz="2400" dirty="0" smtClean="0"/>
              <a:t>Sept 2017</a:t>
            </a:r>
            <a:endParaRPr lang="en-GB" sz="2400" dirty="0"/>
          </a:p>
          <a:p>
            <a:pPr marL="342900" indent="-342900">
              <a:buFont typeface="Wingdings" panose="05000000000000000000" pitchFamily="2" charset="2"/>
              <a:buChar char="q"/>
            </a:pPr>
            <a:endParaRPr lang="en-GB" sz="2400" dirty="0"/>
          </a:p>
        </p:txBody>
      </p:sp>
    </p:spTree>
    <p:extLst>
      <p:ext uri="{BB962C8B-B14F-4D97-AF65-F5344CB8AC3E}">
        <p14:creationId xmlns:p14="http://schemas.microsoft.com/office/powerpoint/2010/main" val="1458481011"/>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116632"/>
            <a:ext cx="8784976" cy="990600"/>
          </a:xfrm>
        </p:spPr>
        <p:txBody>
          <a:bodyPr>
            <a:noAutofit/>
          </a:bodyPr>
          <a:lstStyle/>
          <a:p>
            <a:pPr algn="ctr">
              <a:spcBef>
                <a:spcPts val="0"/>
              </a:spcBef>
              <a:defRPr/>
            </a:pPr>
            <a:r>
              <a:rPr lang="en-GB" sz="2400" b="1" cap="all" spc="100" dirty="0">
                <a:solidFill>
                  <a:srgbClr val="FFFFFF"/>
                </a:solidFill>
                <a:cs typeface="Gill Sans Light"/>
              </a:rPr>
              <a:t>PILOT PROJECT: Bolivian Black Amaranth</a:t>
            </a:r>
            <a:endParaRPr lang="en-GB" sz="2400" b="1" cap="all" spc="100" dirty="0">
              <a:solidFill>
                <a:srgbClr val="FFFFFF"/>
              </a:solidFill>
              <a:latin typeface="+mn-lt"/>
              <a:ea typeface="+mn-ea"/>
              <a:cs typeface="Gill Sans Light"/>
            </a:endParaRPr>
          </a:p>
        </p:txBody>
      </p:sp>
      <p:sp>
        <p:nvSpPr>
          <p:cNvPr id="4" name="Rectangle 3"/>
          <p:cNvSpPr/>
          <p:nvPr/>
        </p:nvSpPr>
        <p:spPr>
          <a:xfrm>
            <a:off x="-36512" y="1602080"/>
            <a:ext cx="9342784" cy="369332"/>
          </a:xfrm>
          <a:prstGeom prst="rect">
            <a:avLst/>
          </a:prstGeom>
        </p:spPr>
        <p:txBody>
          <a:bodyPr wrap="square">
            <a:spAutoFit/>
          </a:bodyPr>
          <a:lstStyle/>
          <a:p>
            <a:r>
              <a:rPr lang="en-GB" b="1" dirty="0" smtClean="0">
                <a:latin typeface="+mj-lt"/>
                <a:ea typeface="MS Mincho" panose="02020609040205080304" pitchFamily="49" charset="-128"/>
                <a:cs typeface="Times New Roman" panose="02020603050405020304" pitchFamily="18" charset="0"/>
              </a:rPr>
              <a:t>BENEFICIARIES: 20 producers from 4 communities involved in the production, 200+ in trainings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377"/>
          <a:stretch/>
        </p:blipFill>
        <p:spPr>
          <a:xfrm>
            <a:off x="6270489" y="3645024"/>
            <a:ext cx="2873511" cy="3212976"/>
          </a:xfrm>
          <a:prstGeom prst="rect">
            <a:avLst/>
          </a:prstGeom>
        </p:spPr>
      </p:pic>
      <p:sp>
        <p:nvSpPr>
          <p:cNvPr id="7" name="Rectangle 6"/>
          <p:cNvSpPr/>
          <p:nvPr/>
        </p:nvSpPr>
        <p:spPr>
          <a:xfrm>
            <a:off x="575701" y="1988840"/>
            <a:ext cx="7668707" cy="4985980"/>
          </a:xfrm>
          <a:prstGeom prst="rect">
            <a:avLst/>
          </a:prstGeom>
        </p:spPr>
        <p:txBody>
          <a:bodyPr wrap="square">
            <a:spAutoFit/>
          </a:bodyPr>
          <a:lstStyle/>
          <a:p>
            <a:r>
              <a:rPr lang="en-GB" b="1" dirty="0" smtClean="0">
                <a:latin typeface="+mj-lt"/>
                <a:ea typeface="MS Mincho" panose="02020609040205080304" pitchFamily="49" charset="-128"/>
                <a:cs typeface="Times New Roman" panose="02020603050405020304" pitchFamily="18" charset="0"/>
              </a:rPr>
              <a:t>PRODUCTION </a:t>
            </a:r>
            <a:r>
              <a:rPr lang="en-GB" b="1" dirty="0">
                <a:latin typeface="+mj-lt"/>
                <a:ea typeface="MS Mincho" panose="02020609040205080304" pitchFamily="49" charset="-128"/>
                <a:cs typeface="Times New Roman" panose="02020603050405020304" pitchFamily="18" charset="0"/>
              </a:rPr>
              <a:t>TRAINING </a:t>
            </a:r>
            <a:r>
              <a:rPr lang="en-GB" dirty="0" smtClean="0">
                <a:latin typeface="+mj-lt"/>
                <a:ea typeface="MS Mincho" panose="02020609040205080304" pitchFamily="49" charset="-128"/>
                <a:cs typeface="Times New Roman" panose="02020603050405020304" pitchFamily="18" charset="0"/>
              </a:rPr>
              <a:t>(Oct – Dec 2016)</a:t>
            </a:r>
            <a:endParaRPr lang="en-US" dirty="0">
              <a:latin typeface="+mj-lt"/>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GB" dirty="0" smtClean="0">
                <a:latin typeface="+mj-lt"/>
                <a:ea typeface="MS Mincho" panose="02020609040205080304" pitchFamily="49" charset="-128"/>
                <a:cs typeface="Times New Roman" panose="02020603050405020304" pitchFamily="18" charset="0"/>
              </a:rPr>
              <a:t>SF approach </a:t>
            </a:r>
            <a:r>
              <a:rPr lang="en-GB" dirty="0">
                <a:latin typeface="+mj-lt"/>
                <a:ea typeface="MS Mincho" panose="02020609040205080304" pitchFamily="49" charset="-128"/>
                <a:cs typeface="Times New Roman" panose="02020603050405020304" pitchFamily="18" charset="0"/>
              </a:rPr>
              <a:t>to food, product </a:t>
            </a:r>
            <a:r>
              <a:rPr lang="en-GB" dirty="0" smtClean="0">
                <a:latin typeface="+mj-lt"/>
                <a:ea typeface="MS Mincho" panose="02020609040205080304" pitchFamily="49" charset="-128"/>
                <a:cs typeface="Times New Roman" panose="02020603050405020304" pitchFamily="18" charset="0"/>
              </a:rPr>
              <a:t>valorisation and </a:t>
            </a:r>
            <a:r>
              <a:rPr lang="en-GB" dirty="0">
                <a:latin typeface="+mj-lt"/>
                <a:ea typeface="MS Mincho" panose="02020609040205080304" pitchFamily="49" charset="-128"/>
                <a:cs typeface="Times New Roman" panose="02020603050405020304" pitchFamily="18" charset="0"/>
              </a:rPr>
              <a:t>sustainable food systems </a:t>
            </a:r>
          </a:p>
          <a:p>
            <a:pPr marL="742950" marR="0" lvl="1" indent="-285750">
              <a:spcBef>
                <a:spcPts val="0"/>
              </a:spcBef>
              <a:spcAft>
                <a:spcPts val="0"/>
              </a:spcAft>
              <a:buFont typeface="Courier New" panose="02070309020205020404" pitchFamily="49" charset="0"/>
              <a:buChar char="o"/>
            </a:pPr>
            <a:r>
              <a:rPr lang="en-GB" dirty="0" smtClean="0">
                <a:latin typeface="+mj-lt"/>
                <a:ea typeface="MS Mincho" panose="02020609040205080304" pitchFamily="49" charset="-128"/>
                <a:cs typeface="Times New Roman" panose="02020603050405020304" pitchFamily="18" charset="0"/>
              </a:rPr>
              <a:t>agro-biodiversity </a:t>
            </a:r>
            <a:r>
              <a:rPr lang="en-GB" dirty="0">
                <a:latin typeface="+mj-lt"/>
                <a:ea typeface="MS Mincho" panose="02020609040205080304" pitchFamily="49" charset="-128"/>
                <a:cs typeface="Times New Roman" panose="02020603050405020304" pitchFamily="18" charset="0"/>
              </a:rPr>
              <a:t>- focus on the native amaranth varieties </a:t>
            </a:r>
            <a:endParaRPr lang="en-US" dirty="0">
              <a:latin typeface="+mj-lt"/>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GB" dirty="0" smtClean="0">
                <a:latin typeface="+mj-lt"/>
                <a:ea typeface="MS Mincho" panose="02020609040205080304" pitchFamily="49" charset="-128"/>
                <a:cs typeface="Times New Roman" panose="02020603050405020304" pitchFamily="18" charset="0"/>
              </a:rPr>
              <a:t>technical </a:t>
            </a:r>
            <a:r>
              <a:rPr lang="en-GB" dirty="0">
                <a:latin typeface="+mj-lt"/>
                <a:ea typeface="MS Mincho" panose="02020609040205080304" pitchFamily="49" charset="-128"/>
                <a:cs typeface="Times New Roman" panose="02020603050405020304" pitchFamily="18" charset="0"/>
              </a:rPr>
              <a:t>training on amaranth production, cultivation and storage </a:t>
            </a:r>
            <a:endParaRPr lang="en-US" dirty="0">
              <a:latin typeface="+mj-lt"/>
              <a:ea typeface="MS Mincho" panose="02020609040205080304" pitchFamily="49" charset="-128"/>
              <a:cs typeface="Times New Roman" panose="02020603050405020304" pitchFamily="18" charset="0"/>
            </a:endParaRPr>
          </a:p>
          <a:p>
            <a:pPr marR="0" lvl="0">
              <a:spcBef>
                <a:spcPts val="0"/>
              </a:spcBef>
              <a:spcAft>
                <a:spcPts val="0"/>
              </a:spcAft>
            </a:pPr>
            <a:r>
              <a:rPr lang="en-GB" dirty="0">
                <a:latin typeface="+mj-lt"/>
                <a:ea typeface="MS Mincho" panose="02020609040205080304" pitchFamily="49" charset="-128"/>
                <a:cs typeface="Times New Roman" panose="02020603050405020304" pitchFamily="18" charset="0"/>
              </a:rPr>
              <a:t>Adhesion to the </a:t>
            </a:r>
            <a:r>
              <a:rPr lang="en-GB" dirty="0" smtClean="0">
                <a:latin typeface="+mj-lt"/>
                <a:ea typeface="MS Mincho" panose="02020609040205080304" pitchFamily="49" charset="-128"/>
                <a:cs typeface="Times New Roman" panose="02020603050405020304" pitchFamily="18" charset="0"/>
              </a:rPr>
              <a:t>national program of </a:t>
            </a:r>
            <a:r>
              <a:rPr lang="en-GB" dirty="0">
                <a:latin typeface="+mj-lt"/>
                <a:ea typeface="MS Mincho" panose="02020609040205080304" pitchFamily="49" charset="-128"/>
                <a:cs typeface="Times New Roman" panose="02020603050405020304" pitchFamily="18" charset="0"/>
              </a:rPr>
              <a:t>participatory </a:t>
            </a:r>
            <a:r>
              <a:rPr lang="en-GB" dirty="0" smtClean="0">
                <a:latin typeface="+mj-lt"/>
                <a:ea typeface="MS Mincho" panose="02020609040205080304" pitchFamily="49" charset="-128"/>
                <a:cs typeface="Times New Roman" panose="02020603050405020304" pitchFamily="18" charset="0"/>
              </a:rPr>
              <a:t>certification</a:t>
            </a:r>
            <a:endParaRPr lang="en-US" dirty="0">
              <a:latin typeface="+mj-lt"/>
              <a:ea typeface="MS Mincho" panose="02020609040205080304" pitchFamily="49" charset="-128"/>
              <a:cs typeface="Times New Roman" panose="02020603050405020304" pitchFamily="18" charset="0"/>
            </a:endParaRPr>
          </a:p>
          <a:p>
            <a:pPr marL="457200" marR="0">
              <a:spcBef>
                <a:spcPts val="0"/>
              </a:spcBef>
              <a:spcAft>
                <a:spcPts val="0"/>
              </a:spcAft>
            </a:pPr>
            <a:r>
              <a:rPr lang="en-GB" sz="1000" dirty="0">
                <a:latin typeface="+mj-lt"/>
                <a:ea typeface="MS Mincho" panose="02020609040205080304" pitchFamily="49" charset="-128"/>
                <a:cs typeface="Times New Roman" panose="02020603050405020304" pitchFamily="18" charset="0"/>
              </a:rPr>
              <a:t> </a:t>
            </a:r>
            <a:endParaRPr lang="en-US" sz="1000" dirty="0">
              <a:latin typeface="+mj-lt"/>
              <a:ea typeface="MS Mincho" panose="02020609040205080304" pitchFamily="49" charset="-128"/>
              <a:cs typeface="Times New Roman" panose="02020603050405020304" pitchFamily="18" charset="0"/>
            </a:endParaRPr>
          </a:p>
          <a:p>
            <a:r>
              <a:rPr lang="en-GB" b="1" dirty="0" smtClean="0">
                <a:latin typeface="+mj-lt"/>
                <a:ea typeface="MS Mincho" panose="02020609040205080304" pitchFamily="49" charset="-128"/>
                <a:cs typeface="Times New Roman" panose="02020603050405020304" pitchFamily="18" charset="0"/>
              </a:rPr>
              <a:t>PRODUCT DEVELOPMENT</a:t>
            </a:r>
            <a:r>
              <a:rPr lang="en-GB" dirty="0">
                <a:latin typeface="+mj-lt"/>
                <a:ea typeface="MS Mincho" panose="02020609040205080304" pitchFamily="49" charset="-128"/>
                <a:cs typeface="Times New Roman" panose="02020603050405020304" pitchFamily="18" charset="0"/>
              </a:rPr>
              <a:t> </a:t>
            </a:r>
            <a:r>
              <a:rPr lang="en-GB" dirty="0" smtClean="0">
                <a:latin typeface="+mj-lt"/>
                <a:ea typeface="MS Mincho" panose="02020609040205080304" pitchFamily="49" charset="-128"/>
                <a:cs typeface="Times New Roman" panose="02020603050405020304" pitchFamily="18" charset="0"/>
              </a:rPr>
              <a:t>(Dec </a:t>
            </a:r>
            <a:r>
              <a:rPr lang="en-GB" dirty="0">
                <a:latin typeface="+mj-lt"/>
                <a:ea typeface="MS Mincho" panose="02020609040205080304" pitchFamily="49" charset="-128"/>
                <a:cs typeface="Times New Roman" panose="02020603050405020304" pitchFamily="18" charset="0"/>
              </a:rPr>
              <a:t>2016 – </a:t>
            </a:r>
            <a:r>
              <a:rPr lang="en-GB" dirty="0" smtClean="0">
                <a:latin typeface="+mj-lt"/>
                <a:ea typeface="MS Mincho" panose="02020609040205080304" pitchFamily="49" charset="-128"/>
                <a:cs typeface="Times New Roman" panose="02020603050405020304" pitchFamily="18" charset="0"/>
              </a:rPr>
              <a:t>Mar 2017)</a:t>
            </a:r>
            <a:r>
              <a:rPr lang="en-GB" dirty="0">
                <a:latin typeface="+mj-lt"/>
                <a:ea typeface="MS Mincho" panose="02020609040205080304" pitchFamily="49" charset="-128"/>
                <a:cs typeface="Times New Roman" panose="02020603050405020304" pitchFamily="18" charset="0"/>
              </a:rPr>
              <a:t> </a:t>
            </a:r>
            <a:endParaRPr lang="en-US" dirty="0">
              <a:latin typeface="+mj-lt"/>
              <a:ea typeface="MS Mincho" panose="02020609040205080304" pitchFamily="49" charset="-128"/>
              <a:cs typeface="Times New Roman" panose="02020603050405020304" pitchFamily="18" charset="0"/>
            </a:endParaRPr>
          </a:p>
          <a:p>
            <a:pPr marL="742950" lvl="1" indent="-285750">
              <a:buFont typeface="Courier New" panose="02070309020205020404" pitchFamily="49" charset="0"/>
              <a:buChar char="o"/>
            </a:pPr>
            <a:r>
              <a:rPr lang="en-GB" dirty="0">
                <a:latin typeface="+mj-lt"/>
                <a:ea typeface="MS Mincho" panose="02020609040205080304" pitchFamily="49" charset="-128"/>
                <a:cs typeface="Times New Roman" panose="02020603050405020304" pitchFamily="18" charset="0"/>
              </a:rPr>
              <a:t>technical training on </a:t>
            </a:r>
            <a:r>
              <a:rPr lang="en-GB" dirty="0" smtClean="0">
                <a:latin typeface="+mj-lt"/>
                <a:ea typeface="MS Mincho" panose="02020609040205080304" pitchFamily="49" charset="-128"/>
                <a:cs typeface="Times New Roman" panose="02020603050405020304" pitchFamily="18" charset="0"/>
              </a:rPr>
              <a:t>amaranth </a:t>
            </a:r>
            <a:r>
              <a:rPr lang="en-GB" dirty="0">
                <a:latin typeface="+mj-lt"/>
                <a:ea typeface="MS Mincho" panose="02020609040205080304" pitchFamily="49" charset="-128"/>
                <a:cs typeface="Times New Roman" panose="02020603050405020304" pitchFamily="18" charset="0"/>
              </a:rPr>
              <a:t>transformation </a:t>
            </a:r>
            <a:endParaRPr lang="en-US" dirty="0">
              <a:latin typeface="+mj-lt"/>
              <a:ea typeface="MS Mincho" panose="02020609040205080304" pitchFamily="49" charset="-128"/>
              <a:cs typeface="Times New Roman" panose="02020603050405020304" pitchFamily="18" charset="0"/>
            </a:endParaRPr>
          </a:p>
          <a:p>
            <a:pPr marL="742950" lvl="1" indent="-285750">
              <a:buFont typeface="Courier New" panose="02070309020205020404" pitchFamily="49" charset="0"/>
              <a:buChar char="o"/>
            </a:pPr>
            <a:r>
              <a:rPr lang="en-GB" dirty="0">
                <a:ea typeface="MS Mincho" panose="02020609040205080304" pitchFamily="49" charset="-128"/>
                <a:cs typeface="Times New Roman" panose="02020603050405020304" pitchFamily="18" charset="0"/>
              </a:rPr>
              <a:t>technical training on </a:t>
            </a:r>
            <a:r>
              <a:rPr lang="en-GB" dirty="0" smtClean="0">
                <a:latin typeface="+mj-lt"/>
                <a:ea typeface="MS Mincho" panose="02020609040205080304" pitchFamily="49" charset="-128"/>
                <a:cs typeface="Times New Roman" panose="02020603050405020304" pitchFamily="18" charset="0"/>
              </a:rPr>
              <a:t>product quality and tasting </a:t>
            </a:r>
            <a:endParaRPr lang="en-GB" dirty="0">
              <a:latin typeface="+mj-lt"/>
              <a:ea typeface="MS Mincho" panose="02020609040205080304" pitchFamily="49" charset="-128"/>
              <a:cs typeface="Times New Roman" panose="02020603050405020304" pitchFamily="18" charset="0"/>
            </a:endParaRPr>
          </a:p>
          <a:p>
            <a:pPr marL="742950" lvl="1" indent="-285750">
              <a:buFont typeface="Courier New" panose="02070309020205020404" pitchFamily="49" charset="0"/>
              <a:buChar char="o"/>
            </a:pPr>
            <a:r>
              <a:rPr lang="en-GB" dirty="0">
                <a:latin typeface="+mj-lt"/>
                <a:ea typeface="MS Mincho" panose="02020609040205080304" pitchFamily="49" charset="-128"/>
                <a:cs typeface="Times New Roman" panose="02020603050405020304" pitchFamily="18" charset="0"/>
              </a:rPr>
              <a:t>training on participatory certification </a:t>
            </a:r>
            <a:endParaRPr lang="en-US" dirty="0">
              <a:latin typeface="+mj-lt"/>
              <a:ea typeface="MS Mincho" panose="02020609040205080304" pitchFamily="49" charset="-128"/>
              <a:cs typeface="Times New Roman" panose="02020603050405020304" pitchFamily="18" charset="0"/>
            </a:endParaRPr>
          </a:p>
          <a:p>
            <a:pPr marL="742950" lvl="1" indent="-285750">
              <a:buFont typeface="Courier New" panose="02070309020205020404" pitchFamily="49" charset="0"/>
              <a:buChar char="o"/>
            </a:pPr>
            <a:r>
              <a:rPr lang="en-GB" dirty="0" smtClean="0">
                <a:latin typeface="+mj-lt"/>
                <a:ea typeface="MS Mincho" panose="02020609040205080304" pitchFamily="49" charset="-128"/>
                <a:cs typeface="Times New Roman" panose="02020603050405020304" pitchFamily="18" charset="0"/>
              </a:rPr>
              <a:t>product </a:t>
            </a:r>
            <a:r>
              <a:rPr lang="en-GB" dirty="0">
                <a:latin typeface="+mj-lt"/>
                <a:ea typeface="MS Mincho" panose="02020609040205080304" pitchFamily="49" charset="-128"/>
                <a:cs typeface="Times New Roman" panose="02020603050405020304" pitchFamily="18" charset="0"/>
              </a:rPr>
              <a:t>participatory tasting evaluation involving  </a:t>
            </a:r>
            <a:r>
              <a:rPr lang="en-GB" dirty="0" smtClean="0">
                <a:latin typeface="+mj-lt"/>
                <a:ea typeface="MS Mincho" panose="02020609040205080304" pitchFamily="49" charset="-128"/>
                <a:cs typeface="Times New Roman" panose="02020603050405020304" pitchFamily="18" charset="0"/>
              </a:rPr>
              <a:t>                                                 producers and other actors</a:t>
            </a:r>
          </a:p>
          <a:p>
            <a:pPr lvl="1"/>
            <a:endParaRPr lang="en-US" sz="1000" dirty="0">
              <a:latin typeface="+mj-lt"/>
              <a:ea typeface="MS Mincho" panose="02020609040205080304" pitchFamily="49" charset="-128"/>
              <a:cs typeface="Times New Roman" panose="02020603050405020304" pitchFamily="18" charset="0"/>
            </a:endParaRPr>
          </a:p>
          <a:p>
            <a:r>
              <a:rPr lang="en-GB" b="1" dirty="0" smtClean="0">
                <a:latin typeface="+mj-lt"/>
                <a:ea typeface="MS Mincho" panose="02020609040205080304" pitchFamily="49" charset="-128"/>
                <a:cs typeface="Times New Roman" panose="02020603050405020304" pitchFamily="18" charset="0"/>
              </a:rPr>
              <a:t>PRODUCT </a:t>
            </a:r>
            <a:r>
              <a:rPr lang="en-GB" b="1" dirty="0">
                <a:latin typeface="+mj-lt"/>
                <a:ea typeface="MS Mincho" panose="02020609040205080304" pitchFamily="49" charset="-128"/>
                <a:cs typeface="Times New Roman" panose="02020603050405020304" pitchFamily="18" charset="0"/>
              </a:rPr>
              <a:t>LAUNCH </a:t>
            </a:r>
            <a:r>
              <a:rPr lang="en-GB" dirty="0" smtClean="0">
                <a:latin typeface="+mj-lt"/>
                <a:ea typeface="MS Mincho" panose="02020609040205080304" pitchFamily="49" charset="-128"/>
                <a:cs typeface="Times New Roman" panose="02020603050405020304" pitchFamily="18" charset="0"/>
              </a:rPr>
              <a:t>(Mar </a:t>
            </a:r>
            <a:r>
              <a:rPr lang="en-GB" dirty="0">
                <a:latin typeface="+mj-lt"/>
                <a:ea typeface="MS Mincho" panose="02020609040205080304" pitchFamily="49" charset="-128"/>
                <a:cs typeface="Times New Roman" panose="02020603050405020304" pitchFamily="18" charset="0"/>
              </a:rPr>
              <a:t>– </a:t>
            </a:r>
            <a:r>
              <a:rPr lang="en-GB" dirty="0" smtClean="0">
                <a:latin typeface="+mj-lt"/>
                <a:ea typeface="MS Mincho" panose="02020609040205080304" pitchFamily="49" charset="-128"/>
                <a:cs typeface="Times New Roman" panose="02020603050405020304" pitchFamily="18" charset="0"/>
              </a:rPr>
              <a:t>Jun 2017)</a:t>
            </a:r>
            <a:r>
              <a:rPr lang="en-GB" dirty="0">
                <a:latin typeface="+mj-lt"/>
                <a:ea typeface="MS Mincho" panose="02020609040205080304" pitchFamily="49" charset="-128"/>
                <a:cs typeface="Times New Roman" panose="02020603050405020304" pitchFamily="18" charset="0"/>
              </a:rPr>
              <a:t> </a:t>
            </a:r>
            <a:endParaRPr lang="en-US" dirty="0">
              <a:latin typeface="+mj-lt"/>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GB" dirty="0">
                <a:latin typeface="+mj-lt"/>
                <a:ea typeface="MS Mincho" panose="02020609040205080304" pitchFamily="49" charset="-128"/>
                <a:cs typeface="Times New Roman" panose="02020603050405020304" pitchFamily="18" charset="0"/>
              </a:rPr>
              <a:t>definition of the product label </a:t>
            </a:r>
            <a:endParaRPr lang="en-US" dirty="0">
              <a:latin typeface="+mj-lt"/>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GB" dirty="0">
                <a:latin typeface="+mj-lt"/>
                <a:ea typeface="MS Mincho" panose="02020609040205080304" pitchFamily="49" charset="-128"/>
                <a:cs typeface="Times New Roman" panose="02020603050405020304" pitchFamily="18" charset="0"/>
              </a:rPr>
              <a:t>packaging development </a:t>
            </a:r>
            <a:endParaRPr lang="en-US" dirty="0">
              <a:latin typeface="+mj-lt"/>
              <a:ea typeface="MS Mincho" panose="02020609040205080304" pitchFamily="49" charset="-128"/>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GB" dirty="0" smtClean="0">
                <a:latin typeface="+mj-lt"/>
                <a:ea typeface="MS Mincho" panose="02020609040205080304" pitchFamily="49" charset="-128"/>
                <a:cs typeface="Times New Roman" panose="02020603050405020304" pitchFamily="18" charset="0"/>
              </a:rPr>
              <a:t>communication </a:t>
            </a:r>
            <a:r>
              <a:rPr lang="en-GB" dirty="0">
                <a:latin typeface="+mj-lt"/>
                <a:ea typeface="MS Mincho" panose="02020609040205080304" pitchFamily="49" charset="-128"/>
                <a:cs typeface="Times New Roman" panose="02020603050405020304" pitchFamily="18" charset="0"/>
              </a:rPr>
              <a:t>activities </a:t>
            </a:r>
          </a:p>
          <a:p>
            <a:pPr marL="742950" lvl="1" indent="-285750">
              <a:buFont typeface="Courier New" panose="02070309020205020404" pitchFamily="49" charset="0"/>
              <a:buChar char="o"/>
            </a:pPr>
            <a:r>
              <a:rPr lang="en-GB" dirty="0">
                <a:latin typeface="+mj-lt"/>
                <a:ea typeface="MS Mincho" panose="02020609040205080304" pitchFamily="49" charset="-128"/>
                <a:cs typeface="Times New Roman" panose="02020603050405020304" pitchFamily="18" charset="0"/>
              </a:rPr>
              <a:t>participation to international </a:t>
            </a:r>
            <a:r>
              <a:rPr lang="en-GB" dirty="0" smtClean="0">
                <a:latin typeface="+mj-lt"/>
                <a:ea typeface="MS Mincho" panose="02020609040205080304" pitchFamily="49" charset="-128"/>
                <a:cs typeface="Times New Roman" panose="02020603050405020304" pitchFamily="18" charset="0"/>
              </a:rPr>
              <a:t>SF events</a:t>
            </a:r>
            <a:endParaRPr lang="en-US" dirty="0">
              <a:latin typeface="+mj-l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282578351"/>
      </p:ext>
    </p:extLst>
  </p:cSld>
  <p:clrMapOvr>
    <a:masterClrMapping/>
  </p:clrMapOvr>
  <mc:AlternateContent xmlns:mc="http://schemas.openxmlformats.org/markup-compatibility/2006" xmlns:p14="http://schemas.microsoft.com/office/powerpoint/2010/main">
    <mc:Choice Requires="p14">
      <p:transition p14:dur="10" advClick="0" advTm="4000"/>
    </mc:Choice>
    <mc:Fallback xmlns="">
      <p:transition advClick="0" advTm="4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116632"/>
            <a:ext cx="8784976" cy="990600"/>
          </a:xfrm>
        </p:spPr>
        <p:txBody>
          <a:bodyPr>
            <a:noAutofit/>
          </a:bodyPr>
          <a:lstStyle/>
          <a:p>
            <a:pPr algn="ctr">
              <a:spcBef>
                <a:spcPts val="0"/>
              </a:spcBef>
              <a:defRPr/>
            </a:pPr>
            <a:r>
              <a:rPr lang="en-GB" sz="2400" b="1" cap="all" spc="100" dirty="0">
                <a:solidFill>
                  <a:srgbClr val="FFFFFF"/>
                </a:solidFill>
                <a:cs typeface="Gill Sans Light"/>
              </a:rPr>
              <a:t>PILOT PROJECT: </a:t>
            </a:r>
            <a:r>
              <a:rPr lang="en-GB" sz="2400" b="1" cap="all" spc="100" dirty="0" smtClean="0">
                <a:solidFill>
                  <a:srgbClr val="FFFFFF"/>
                </a:solidFill>
                <a:cs typeface="Gill Sans Light"/>
              </a:rPr>
              <a:t>Indian Pink and purple rice </a:t>
            </a:r>
            <a:endParaRPr lang="en-GB" sz="2400" b="1" cap="all" spc="100" dirty="0">
              <a:solidFill>
                <a:srgbClr val="FFFFFF"/>
              </a:solidFill>
              <a:latin typeface="+mn-lt"/>
              <a:ea typeface="+mn-ea"/>
              <a:cs typeface="Gill Sans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278" y="2672718"/>
            <a:ext cx="4416226" cy="3312170"/>
          </a:xfrm>
          <a:prstGeom prst="rect">
            <a:avLst/>
          </a:prstGeom>
        </p:spPr>
      </p:pic>
      <p:sp>
        <p:nvSpPr>
          <p:cNvPr id="3" name="Rectangle 2"/>
          <p:cNvSpPr/>
          <p:nvPr/>
        </p:nvSpPr>
        <p:spPr>
          <a:xfrm>
            <a:off x="4139952" y="2132856"/>
            <a:ext cx="4752528" cy="3785652"/>
          </a:xfrm>
          <a:prstGeom prst="rect">
            <a:avLst/>
          </a:prstGeom>
        </p:spPr>
        <p:txBody>
          <a:bodyPr wrap="square">
            <a:spAutoFit/>
          </a:bodyPr>
          <a:lstStyle/>
          <a:p>
            <a:r>
              <a:rPr lang="en-US" sz="2400" b="1" dirty="0"/>
              <a:t>I</a:t>
            </a:r>
            <a:r>
              <a:rPr lang="en-US" sz="2400" b="1" dirty="0" smtClean="0"/>
              <a:t>ndigenous </a:t>
            </a:r>
            <a:r>
              <a:rPr lang="en-US" sz="2400" b="1" dirty="0"/>
              <a:t>crops </a:t>
            </a:r>
            <a:r>
              <a:rPr lang="en-US" sz="2400" dirty="0"/>
              <a:t>cultivated by small-scale Indian Himalayan farmers </a:t>
            </a:r>
          </a:p>
          <a:p>
            <a:endParaRPr lang="en-US" sz="2400" b="1" dirty="0" smtClean="0"/>
          </a:p>
          <a:p>
            <a:r>
              <a:rPr lang="en-US" sz="2400" b="1" dirty="0" smtClean="0"/>
              <a:t>Purple rice is</a:t>
            </a:r>
            <a:r>
              <a:rPr lang="en-US" sz="2400" dirty="0" smtClean="0"/>
              <a:t> </a:t>
            </a:r>
            <a:r>
              <a:rPr lang="en-US" sz="2400" dirty="0"/>
              <a:t>also known as forbidden </a:t>
            </a:r>
            <a:r>
              <a:rPr lang="en-US" sz="2400" dirty="0" smtClean="0"/>
              <a:t>rice </a:t>
            </a:r>
          </a:p>
          <a:p>
            <a:endParaRPr lang="en-US" sz="2400" dirty="0" smtClean="0"/>
          </a:p>
          <a:p>
            <a:r>
              <a:rPr lang="en-GB" sz="2400" dirty="0" smtClean="0"/>
              <a:t>In </a:t>
            </a:r>
            <a:r>
              <a:rPr lang="en-GB" sz="2400" dirty="0"/>
              <a:t>close collaboration with Pan Himalayan Grassroots Development Foundation in the </a:t>
            </a:r>
            <a:r>
              <a:rPr lang="en-GB" sz="2400" b="1" dirty="0" err="1"/>
              <a:t>Ri-Bhoi</a:t>
            </a:r>
            <a:r>
              <a:rPr lang="en-GB" sz="2400" b="1" dirty="0"/>
              <a:t> basin </a:t>
            </a:r>
            <a:r>
              <a:rPr lang="en-GB" sz="2400" dirty="0"/>
              <a:t>in the State of Meghalaya</a:t>
            </a:r>
          </a:p>
        </p:txBody>
      </p:sp>
    </p:spTree>
    <p:extLst>
      <p:ext uri="{BB962C8B-B14F-4D97-AF65-F5344CB8AC3E}">
        <p14:creationId xmlns:p14="http://schemas.microsoft.com/office/powerpoint/2010/main" val="3186769858"/>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116632"/>
            <a:ext cx="8784976" cy="990600"/>
          </a:xfrm>
        </p:spPr>
        <p:txBody>
          <a:bodyPr>
            <a:noAutofit/>
          </a:bodyPr>
          <a:lstStyle/>
          <a:p>
            <a:pPr algn="ctr">
              <a:spcBef>
                <a:spcPts val="0"/>
              </a:spcBef>
              <a:defRPr/>
            </a:pPr>
            <a:r>
              <a:rPr lang="en-GB" sz="2400" b="1" cap="all" spc="100" dirty="0">
                <a:solidFill>
                  <a:srgbClr val="FFFFFF"/>
                </a:solidFill>
                <a:cs typeface="Gill Sans Light"/>
              </a:rPr>
              <a:t>PILOT PROJECT: </a:t>
            </a:r>
            <a:r>
              <a:rPr lang="en-GB" sz="2400" b="1" cap="all" spc="100" dirty="0" smtClean="0">
                <a:solidFill>
                  <a:srgbClr val="FFFFFF"/>
                </a:solidFill>
                <a:cs typeface="Gill Sans Light"/>
              </a:rPr>
              <a:t>Indian Pink and purple rice </a:t>
            </a:r>
            <a:endParaRPr lang="en-GB" sz="2400" b="1" cap="all" spc="100" dirty="0">
              <a:solidFill>
                <a:srgbClr val="FFFFFF"/>
              </a:solidFill>
              <a:latin typeface="+mn-lt"/>
              <a:ea typeface="+mn-ea"/>
              <a:cs typeface="Gill Sans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278" y="2672718"/>
            <a:ext cx="4416226" cy="3312170"/>
          </a:xfrm>
          <a:prstGeom prst="rect">
            <a:avLst/>
          </a:prstGeom>
        </p:spPr>
      </p:pic>
      <p:sp>
        <p:nvSpPr>
          <p:cNvPr id="3" name="Rectangle 2"/>
          <p:cNvSpPr/>
          <p:nvPr/>
        </p:nvSpPr>
        <p:spPr>
          <a:xfrm>
            <a:off x="4139952" y="2564904"/>
            <a:ext cx="4680520" cy="3865161"/>
          </a:xfrm>
          <a:prstGeom prst="rect">
            <a:avLst/>
          </a:prstGeom>
        </p:spPr>
        <p:txBody>
          <a:bodyPr wrap="square">
            <a:spAutoFit/>
          </a:bodyPr>
          <a:lstStyle/>
          <a:p>
            <a:pPr marL="320040" indent="-320040">
              <a:spcBef>
                <a:spcPts val="700"/>
              </a:spcBef>
              <a:buClr>
                <a:schemeClr val="accent2"/>
              </a:buClr>
              <a:buSzPct val="60000"/>
              <a:buFont typeface="Wingdings"/>
              <a:buChar char=""/>
            </a:pPr>
            <a:r>
              <a:rPr lang="en-GB" sz="2400" b="1" dirty="0" smtClean="0"/>
              <a:t>Training on production</a:t>
            </a:r>
            <a:r>
              <a:rPr lang="en-GB" sz="2400" dirty="0" smtClean="0"/>
              <a:t> </a:t>
            </a:r>
            <a:r>
              <a:rPr lang="en-GB" sz="2400" dirty="0"/>
              <a:t>techniques </a:t>
            </a:r>
            <a:r>
              <a:rPr lang="en-GB" sz="2400" dirty="0" smtClean="0"/>
              <a:t>and </a:t>
            </a:r>
            <a:r>
              <a:rPr lang="en-GB" sz="2400" b="1" dirty="0" smtClean="0"/>
              <a:t>agrobiodiversity</a:t>
            </a:r>
            <a:endParaRPr lang="en-GB" sz="2400" b="1" dirty="0"/>
          </a:p>
          <a:p>
            <a:pPr marL="320040" indent="-320040">
              <a:spcBef>
                <a:spcPts val="700"/>
              </a:spcBef>
              <a:buClr>
                <a:schemeClr val="accent2"/>
              </a:buClr>
              <a:buSzPct val="60000"/>
              <a:buFont typeface="Wingdings"/>
              <a:buChar char=""/>
            </a:pPr>
            <a:r>
              <a:rPr lang="en-GB" sz="2400" dirty="0" smtClean="0"/>
              <a:t>Training on </a:t>
            </a:r>
            <a:r>
              <a:rPr lang="en-GB" sz="2400" b="1" dirty="0"/>
              <a:t>g</a:t>
            </a:r>
            <a:r>
              <a:rPr lang="en-GB" sz="2400" b="1" dirty="0" smtClean="0"/>
              <a:t>roup </a:t>
            </a:r>
            <a:r>
              <a:rPr lang="en-GB" sz="2400" b="1" dirty="0"/>
              <a:t>management </a:t>
            </a:r>
            <a:r>
              <a:rPr lang="en-GB" sz="2400" dirty="0"/>
              <a:t>and leadership</a:t>
            </a:r>
          </a:p>
          <a:p>
            <a:pPr marL="320040" indent="-320040">
              <a:spcBef>
                <a:spcPts val="700"/>
              </a:spcBef>
              <a:buClr>
                <a:schemeClr val="accent2"/>
              </a:buClr>
              <a:buSzPct val="60000"/>
              <a:buFont typeface="Wingdings"/>
              <a:buChar char=""/>
            </a:pPr>
            <a:r>
              <a:rPr lang="en-US" sz="2400" dirty="0" smtClean="0"/>
              <a:t>New </a:t>
            </a:r>
            <a:r>
              <a:rPr lang="en-US" sz="2400" b="1" dirty="0" smtClean="0"/>
              <a:t>storage </a:t>
            </a:r>
            <a:endParaRPr lang="en-US" sz="2400" b="1" dirty="0"/>
          </a:p>
          <a:p>
            <a:pPr marL="320040" indent="-320040">
              <a:spcBef>
                <a:spcPts val="700"/>
              </a:spcBef>
              <a:buClr>
                <a:schemeClr val="accent2"/>
              </a:buClr>
              <a:buSzPct val="60000"/>
              <a:buFont typeface="Wingdings"/>
              <a:buChar char=""/>
            </a:pPr>
            <a:r>
              <a:rPr lang="en-US" sz="2400" b="1" dirty="0" smtClean="0"/>
              <a:t>Label</a:t>
            </a:r>
            <a:r>
              <a:rPr lang="en-US" sz="2400" dirty="0" smtClean="0"/>
              <a:t> granting </a:t>
            </a:r>
            <a:endParaRPr lang="en-US" sz="2400" dirty="0"/>
          </a:p>
          <a:p>
            <a:pPr marL="320040" indent="-320040">
              <a:spcBef>
                <a:spcPts val="700"/>
              </a:spcBef>
              <a:buClr>
                <a:schemeClr val="accent2"/>
              </a:buClr>
              <a:buSzPct val="60000"/>
              <a:buFont typeface="Wingdings"/>
              <a:buChar char=""/>
            </a:pPr>
            <a:r>
              <a:rPr lang="en-US" sz="2400" dirty="0" smtClean="0"/>
              <a:t>Support to </a:t>
            </a:r>
            <a:r>
              <a:rPr lang="en-US" sz="2400" b="1" dirty="0" smtClean="0"/>
              <a:t>marketing </a:t>
            </a:r>
            <a:r>
              <a:rPr lang="en-GB" sz="2400" dirty="0"/>
              <a:t>and </a:t>
            </a:r>
            <a:r>
              <a:rPr lang="en-GB" sz="2400" b="1" dirty="0"/>
              <a:t>distribution </a:t>
            </a:r>
          </a:p>
          <a:p>
            <a:pPr marL="320040" indent="-320040">
              <a:spcBef>
                <a:spcPts val="700"/>
              </a:spcBef>
              <a:buClr>
                <a:schemeClr val="accent2"/>
              </a:buClr>
              <a:buSzPct val="60000"/>
              <a:buFont typeface="Wingdings"/>
              <a:buChar char=""/>
            </a:pPr>
            <a:endParaRPr lang="en-GB" sz="2400" dirty="0"/>
          </a:p>
        </p:txBody>
      </p:sp>
    </p:spTree>
    <p:extLst>
      <p:ext uri="{BB962C8B-B14F-4D97-AF65-F5344CB8AC3E}">
        <p14:creationId xmlns:p14="http://schemas.microsoft.com/office/powerpoint/2010/main" val="1017597704"/>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400" b="1" cap="all" spc="100" dirty="0">
                <a:solidFill>
                  <a:srgbClr val="FFFFFF"/>
                </a:solidFill>
                <a:cs typeface="Gill Sans Light"/>
              </a:rPr>
              <a:t>PILOT PROJECT: </a:t>
            </a:r>
            <a:r>
              <a:rPr lang="en-GB" sz="2400" b="1" cap="all" spc="100" dirty="0" smtClean="0">
                <a:solidFill>
                  <a:srgbClr val="FFFFFF"/>
                </a:solidFill>
                <a:cs typeface="Gill Sans Light"/>
              </a:rPr>
              <a:t>NEPALI pulses</a:t>
            </a:r>
            <a:endParaRPr lang="en-US" sz="2400" b="1" cap="all" spc="100" dirty="0">
              <a:solidFill>
                <a:srgbClr val="FFFFFF"/>
              </a:solidFill>
              <a:cs typeface="Gill Sans Light"/>
            </a:endParaRPr>
          </a:p>
        </p:txBody>
      </p:sp>
      <p:sp>
        <p:nvSpPr>
          <p:cNvPr id="3" name="Content Placeholder 2"/>
          <p:cNvSpPr>
            <a:spLocks noGrp="1"/>
          </p:cNvSpPr>
          <p:nvPr>
            <p:ph sz="quarter" idx="1"/>
          </p:nvPr>
        </p:nvSpPr>
        <p:spPr/>
        <p:txBody>
          <a:bodyPr>
            <a:normAutofit/>
          </a:bodyPr>
          <a:lstStyle/>
          <a:p>
            <a:endParaRPr lang="en-US" sz="2400" b="1" dirty="0" smtClean="0"/>
          </a:p>
          <a:p>
            <a:r>
              <a:rPr lang="en-US" sz="2400" b="1" dirty="0" err="1" smtClean="0"/>
              <a:t>Himali</a:t>
            </a:r>
            <a:r>
              <a:rPr lang="en-US" sz="2400" b="1" dirty="0" smtClean="0"/>
              <a:t> </a:t>
            </a:r>
            <a:r>
              <a:rPr lang="en-US" sz="2400" b="1" dirty="0"/>
              <a:t>black lentils</a:t>
            </a:r>
            <a:r>
              <a:rPr lang="en-US" sz="2400" dirty="0"/>
              <a:t>, an indigenous Nepali lentil variety mainly cultivated by </a:t>
            </a:r>
            <a:r>
              <a:rPr lang="en-US" sz="2400" dirty="0" err="1"/>
              <a:t>Tamang</a:t>
            </a:r>
            <a:r>
              <a:rPr lang="en-US" sz="2400" dirty="0"/>
              <a:t> and </a:t>
            </a:r>
            <a:r>
              <a:rPr lang="en-US" sz="2400" dirty="0" smtClean="0"/>
              <a:t>Gurung </a:t>
            </a:r>
            <a:r>
              <a:rPr lang="en-US" sz="2400" dirty="0" smtClean="0"/>
              <a:t>small-scale </a:t>
            </a:r>
            <a:r>
              <a:rPr lang="en-US" sz="2400" dirty="0"/>
              <a:t>mountain </a:t>
            </a:r>
            <a:r>
              <a:rPr lang="en-US" sz="2400" dirty="0" smtClean="0"/>
              <a:t>farmers produced by Snow Land Organic</a:t>
            </a:r>
          </a:p>
          <a:p>
            <a:endParaRPr lang="en-US" sz="2400" dirty="0"/>
          </a:p>
          <a:p>
            <a:endParaRPr lang="en-US" sz="2400" dirty="0"/>
          </a:p>
          <a:p>
            <a:endParaRPr lang="en-US" sz="24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61" r="17540"/>
          <a:stretch/>
        </p:blipFill>
        <p:spPr>
          <a:xfrm>
            <a:off x="5257722" y="3284985"/>
            <a:ext cx="3889118" cy="3573016"/>
          </a:xfrm>
          <a:prstGeom prst="snip2SameRect">
            <a:avLst/>
          </a:prstGeom>
          <a:noFill/>
          <a:ln>
            <a:noFill/>
          </a:ln>
        </p:spPr>
      </p:pic>
      <p:sp>
        <p:nvSpPr>
          <p:cNvPr id="6" name="Rectangle 5"/>
          <p:cNvSpPr/>
          <p:nvPr/>
        </p:nvSpPr>
        <p:spPr>
          <a:xfrm>
            <a:off x="609403" y="3784972"/>
            <a:ext cx="4267528" cy="2308324"/>
          </a:xfrm>
          <a:prstGeom prst="rect">
            <a:avLst/>
          </a:prstGeom>
        </p:spPr>
        <p:txBody>
          <a:bodyPr wrap="square">
            <a:spAutoFit/>
          </a:bodyPr>
          <a:lstStyle/>
          <a:p>
            <a:pPr marL="320040" lvl="0" indent="-320040">
              <a:spcBef>
                <a:spcPts val="700"/>
              </a:spcBef>
              <a:buClr>
                <a:srgbClr val="DD8047"/>
              </a:buClr>
              <a:buSzPct val="60000"/>
              <a:buFont typeface="Wingdings"/>
              <a:buChar char=""/>
            </a:pPr>
            <a:r>
              <a:rPr lang="en-US" sz="2400" b="1" dirty="0" err="1">
                <a:solidFill>
                  <a:prstClr val="black"/>
                </a:solidFill>
              </a:rPr>
              <a:t>Jumla’s</a:t>
            </a:r>
            <a:r>
              <a:rPr lang="en-US" sz="2400" b="1" dirty="0">
                <a:solidFill>
                  <a:prstClr val="black"/>
                </a:solidFill>
              </a:rPr>
              <a:t> mixed beans</a:t>
            </a:r>
            <a:r>
              <a:rPr lang="en-US" sz="2400" dirty="0">
                <a:solidFill>
                  <a:prstClr val="black"/>
                </a:solidFill>
              </a:rPr>
              <a:t>, a traditional Nepali mixture of pulses with a strong link to the local culture and religious festivities produced by the </a:t>
            </a:r>
            <a:r>
              <a:rPr lang="en-US" sz="2400" dirty="0" err="1">
                <a:solidFill>
                  <a:prstClr val="black"/>
                </a:solidFill>
              </a:rPr>
              <a:t>Sinja</a:t>
            </a:r>
            <a:r>
              <a:rPr lang="en-US" sz="2400" dirty="0">
                <a:solidFill>
                  <a:prstClr val="black"/>
                </a:solidFill>
              </a:rPr>
              <a:t> Valley Group </a:t>
            </a:r>
          </a:p>
        </p:txBody>
      </p:sp>
      <p:sp>
        <p:nvSpPr>
          <p:cNvPr id="7" name="TextBox 6"/>
          <p:cNvSpPr txBox="1"/>
          <p:nvPr/>
        </p:nvSpPr>
        <p:spPr>
          <a:xfrm>
            <a:off x="5724128" y="3284984"/>
            <a:ext cx="2952328" cy="400110"/>
          </a:xfrm>
          <a:prstGeom prst="rect">
            <a:avLst/>
          </a:prstGeom>
          <a:noFill/>
        </p:spPr>
        <p:txBody>
          <a:bodyPr wrap="square" rtlCol="0">
            <a:spAutoFit/>
          </a:bodyPr>
          <a:lstStyle/>
          <a:p>
            <a:pPr algn="ctr"/>
            <a:r>
              <a:rPr lang="en-US" sz="2000" b="1" dirty="0" err="1" smtClean="0">
                <a:solidFill>
                  <a:schemeClr val="bg1"/>
                </a:solidFill>
              </a:rPr>
              <a:t>Lesherpa</a:t>
            </a:r>
            <a:r>
              <a:rPr lang="en-US" sz="2000" b="1" dirty="0" smtClean="0">
                <a:solidFill>
                  <a:schemeClr val="bg1"/>
                </a:solidFill>
              </a:rPr>
              <a:t> farmers market</a:t>
            </a:r>
            <a:endParaRPr lang="en-US" sz="2000" b="1" dirty="0">
              <a:solidFill>
                <a:schemeClr val="bg1"/>
              </a:solidFill>
            </a:endParaRPr>
          </a:p>
        </p:txBody>
      </p:sp>
    </p:spTree>
    <p:extLst>
      <p:ext uri="{BB962C8B-B14F-4D97-AF65-F5344CB8AC3E}">
        <p14:creationId xmlns:p14="http://schemas.microsoft.com/office/powerpoint/2010/main" val="1832561195"/>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400" b="1" cap="all" spc="100" dirty="0">
                <a:solidFill>
                  <a:srgbClr val="FFFFFF"/>
                </a:solidFill>
                <a:cs typeface="Gill Sans Light"/>
              </a:rPr>
              <a:t>PILOT PROJECT: </a:t>
            </a:r>
            <a:r>
              <a:rPr lang="en-GB" sz="2400" b="1" cap="all" spc="100" dirty="0" smtClean="0">
                <a:solidFill>
                  <a:srgbClr val="FFFFFF"/>
                </a:solidFill>
                <a:cs typeface="Gill Sans Light"/>
              </a:rPr>
              <a:t>NEPALI pulses</a:t>
            </a:r>
            <a:endParaRPr lang="en-US" sz="2400" b="1" cap="all" spc="100" dirty="0">
              <a:solidFill>
                <a:srgbClr val="FFFFFF"/>
              </a:solidFill>
              <a:cs typeface="Gill Sans Light"/>
            </a:endParaRPr>
          </a:p>
        </p:txBody>
      </p:sp>
      <p:sp>
        <p:nvSpPr>
          <p:cNvPr id="3" name="Content Placeholder 2"/>
          <p:cNvSpPr>
            <a:spLocks noGrp="1"/>
          </p:cNvSpPr>
          <p:nvPr>
            <p:ph sz="quarter" idx="1"/>
          </p:nvPr>
        </p:nvSpPr>
        <p:spPr>
          <a:xfrm>
            <a:off x="1475656" y="1844675"/>
            <a:ext cx="8153400" cy="4495800"/>
          </a:xfrm>
        </p:spPr>
        <p:txBody>
          <a:bodyPr>
            <a:normAutofit/>
          </a:bodyPr>
          <a:lstStyle/>
          <a:p>
            <a:endParaRPr lang="en-US" sz="2400" b="1" dirty="0" smtClean="0"/>
          </a:p>
          <a:p>
            <a:r>
              <a:rPr lang="en-US" sz="2400" dirty="0" smtClean="0"/>
              <a:t>Participation in </a:t>
            </a:r>
            <a:r>
              <a:rPr lang="en-US" sz="2400" b="1" dirty="0" smtClean="0"/>
              <a:t>expos and fairs</a:t>
            </a:r>
          </a:p>
          <a:p>
            <a:endParaRPr lang="en-US" sz="2400" b="1" dirty="0" smtClean="0"/>
          </a:p>
          <a:p>
            <a:r>
              <a:rPr lang="en-US" sz="2400" b="1" dirty="0" smtClean="0"/>
              <a:t>Packaging</a:t>
            </a:r>
          </a:p>
          <a:p>
            <a:pPr marL="0" indent="0">
              <a:buNone/>
            </a:pPr>
            <a:r>
              <a:rPr lang="en-US" sz="2400" b="1" dirty="0" smtClean="0"/>
              <a:t> </a:t>
            </a:r>
          </a:p>
          <a:p>
            <a:r>
              <a:rPr lang="en-US" sz="2400" b="1" dirty="0" smtClean="0"/>
              <a:t>Label </a:t>
            </a:r>
            <a:r>
              <a:rPr lang="en-US" sz="2400" dirty="0" smtClean="0"/>
              <a:t>granting</a:t>
            </a:r>
          </a:p>
          <a:p>
            <a:endParaRPr lang="en-US" sz="2400" b="1" dirty="0" smtClean="0"/>
          </a:p>
          <a:p>
            <a:r>
              <a:rPr lang="en-US" sz="2400" b="1" dirty="0" smtClean="0"/>
              <a:t>Marketing</a:t>
            </a:r>
          </a:p>
          <a:p>
            <a:endParaRPr lang="en-US" sz="2400" dirty="0" smtClean="0"/>
          </a:p>
          <a:p>
            <a:endParaRPr lang="en-US" sz="2400" dirty="0" smtClean="0"/>
          </a:p>
          <a:p>
            <a:endParaRPr lang="en-US" sz="2400" dirty="0"/>
          </a:p>
          <a:p>
            <a:endParaRPr lang="en-US" sz="2400" dirty="0"/>
          </a:p>
          <a:p>
            <a:endParaRPr lang="en-US" sz="2400"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093"/>
          <a:stretch/>
        </p:blipFill>
        <p:spPr>
          <a:xfrm>
            <a:off x="4211960" y="2906337"/>
            <a:ext cx="4064293" cy="3179318"/>
          </a:xfrm>
          <a:prstGeom prst="rect">
            <a:avLst/>
          </a:prstGeom>
        </p:spPr>
      </p:pic>
      <p:sp>
        <p:nvSpPr>
          <p:cNvPr id="10" name="TextBox 9"/>
          <p:cNvSpPr txBox="1"/>
          <p:nvPr/>
        </p:nvSpPr>
        <p:spPr>
          <a:xfrm>
            <a:off x="5323926" y="3050353"/>
            <a:ext cx="2952328" cy="400110"/>
          </a:xfrm>
          <a:prstGeom prst="rect">
            <a:avLst/>
          </a:prstGeom>
          <a:noFill/>
        </p:spPr>
        <p:txBody>
          <a:bodyPr wrap="square" rtlCol="0">
            <a:spAutoFit/>
          </a:bodyPr>
          <a:lstStyle/>
          <a:p>
            <a:pPr algn="ctr"/>
            <a:r>
              <a:rPr lang="en-US" sz="2000" b="1" dirty="0" err="1" smtClean="0">
                <a:solidFill>
                  <a:schemeClr val="bg1"/>
                </a:solidFill>
              </a:rPr>
              <a:t>Taragaun</a:t>
            </a:r>
            <a:r>
              <a:rPr lang="en-US" sz="2000" b="1" dirty="0" smtClean="0">
                <a:solidFill>
                  <a:schemeClr val="bg1"/>
                </a:solidFill>
              </a:rPr>
              <a:t> agro bazar</a:t>
            </a:r>
            <a:endParaRPr lang="en-US" sz="2000" b="1" dirty="0">
              <a:solidFill>
                <a:schemeClr val="bg1"/>
              </a:solidFill>
            </a:endParaRPr>
          </a:p>
        </p:txBody>
      </p:sp>
    </p:spTree>
    <p:extLst>
      <p:ext uri="{BB962C8B-B14F-4D97-AF65-F5344CB8AC3E}">
        <p14:creationId xmlns:p14="http://schemas.microsoft.com/office/powerpoint/2010/main" val="280422231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spcBef>
                <a:spcPts val="0"/>
              </a:spcBef>
              <a:defRPr/>
            </a:pPr>
            <a:r>
              <a:rPr lang="en-US" sz="2400" b="1" cap="all" spc="100" dirty="0" smtClean="0">
                <a:solidFill>
                  <a:srgbClr val="FFFFFF"/>
                </a:solidFill>
                <a:latin typeface="+mn-lt"/>
                <a:ea typeface="+mn-ea"/>
                <a:cs typeface="Gill Sans Light"/>
              </a:rPr>
              <a:t>NEXT STEPS</a:t>
            </a:r>
            <a:endParaRPr lang="en-US" sz="2400" b="1" cap="all" spc="100" dirty="0">
              <a:solidFill>
                <a:srgbClr val="FFFFFF"/>
              </a:solidFill>
              <a:latin typeface="+mn-lt"/>
              <a:ea typeface="+mn-ea"/>
              <a:cs typeface="Gill Sans Light"/>
            </a:endParaRPr>
          </a:p>
        </p:txBody>
      </p:sp>
      <p:sp>
        <p:nvSpPr>
          <p:cNvPr id="3" name="Content Placeholder 2"/>
          <p:cNvSpPr>
            <a:spLocks noGrp="1"/>
          </p:cNvSpPr>
          <p:nvPr>
            <p:ph sz="quarter" idx="1"/>
          </p:nvPr>
        </p:nvSpPr>
        <p:spPr>
          <a:xfrm>
            <a:off x="395536" y="1556792"/>
            <a:ext cx="7992888" cy="4855840"/>
          </a:xfrm>
        </p:spPr>
        <p:txBody>
          <a:bodyPr>
            <a:normAutofit/>
          </a:bodyPr>
          <a:lstStyle/>
          <a:p>
            <a:pPr marL="0" indent="0">
              <a:buNone/>
            </a:pPr>
            <a:endParaRPr lang="en-US" sz="2400" dirty="0" smtClean="0"/>
          </a:p>
          <a:p>
            <a:endParaRPr lang="en-US" sz="2400" dirty="0"/>
          </a:p>
          <a:p>
            <a:r>
              <a:rPr lang="en-US" sz="2400" b="1" dirty="0" smtClean="0"/>
              <a:t>Salon </a:t>
            </a:r>
            <a:r>
              <a:rPr lang="en-US" sz="2400" b="1" dirty="0" err="1"/>
              <a:t>Goût</a:t>
            </a:r>
            <a:r>
              <a:rPr lang="en-US" sz="2400" b="1" dirty="0"/>
              <a:t> et terroirs </a:t>
            </a:r>
            <a:r>
              <a:rPr lang="en-US" sz="2400" dirty="0" smtClean="0"/>
              <a:t>– Switzerland 2017</a:t>
            </a:r>
          </a:p>
          <a:p>
            <a:endParaRPr lang="en-US" sz="2400" dirty="0"/>
          </a:p>
          <a:p>
            <a:r>
              <a:rPr lang="en-US" sz="2400" dirty="0" smtClean="0"/>
              <a:t>Agreements with private sector for </a:t>
            </a:r>
            <a:r>
              <a:rPr lang="en-US" sz="2400" b="1" dirty="0" smtClean="0"/>
              <a:t>distribution</a:t>
            </a:r>
            <a:r>
              <a:rPr lang="en-US" sz="2400" dirty="0" smtClean="0"/>
              <a:t> of products</a:t>
            </a:r>
          </a:p>
          <a:p>
            <a:endParaRPr lang="en-US" sz="2400" dirty="0"/>
          </a:p>
          <a:p>
            <a:r>
              <a:rPr lang="en-US" sz="2400" dirty="0" smtClean="0"/>
              <a:t>Expansion of label into </a:t>
            </a:r>
            <a:r>
              <a:rPr lang="en-US" sz="2400" b="1" dirty="0" smtClean="0"/>
              <a:t>services</a:t>
            </a:r>
            <a:r>
              <a:rPr lang="en-US" sz="2400" dirty="0" smtClean="0"/>
              <a:t> – ecotourism  Slow Food –Slow Travel </a:t>
            </a:r>
          </a:p>
          <a:p>
            <a:endParaRPr lang="en-US" sz="2400" dirty="0"/>
          </a:p>
          <a:p>
            <a:endParaRPr lang="en-US" sz="2400" dirty="0" smtClean="0"/>
          </a:p>
          <a:p>
            <a:endParaRPr lang="en-US" sz="2400" dirty="0" smtClean="0"/>
          </a:p>
          <a:p>
            <a:endParaRPr lang="en-US" sz="2400" dirty="0" smtClean="0"/>
          </a:p>
          <a:p>
            <a:endParaRPr lang="en-US" sz="2400" dirty="0" smtClean="0"/>
          </a:p>
          <a:p>
            <a:endParaRPr lang="en-US" sz="2400" dirty="0" smtClean="0"/>
          </a:p>
        </p:txBody>
      </p:sp>
    </p:spTree>
    <p:extLst>
      <p:ext uri="{BB962C8B-B14F-4D97-AF65-F5344CB8AC3E}">
        <p14:creationId xmlns:p14="http://schemas.microsoft.com/office/powerpoint/2010/main" val="3736265418"/>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793" r="6601"/>
          <a:stretch/>
        </p:blipFill>
        <p:spPr>
          <a:xfrm>
            <a:off x="-36512" y="0"/>
            <a:ext cx="9180512" cy="6858000"/>
          </a:xfrm>
          <a:prstGeom prst="rect">
            <a:avLst/>
          </a:prstGeom>
        </p:spPr>
      </p:pic>
      <p:sp>
        <p:nvSpPr>
          <p:cNvPr id="2" name="Title 1"/>
          <p:cNvSpPr>
            <a:spLocks noGrp="1"/>
          </p:cNvSpPr>
          <p:nvPr>
            <p:ph type="title"/>
          </p:nvPr>
        </p:nvSpPr>
        <p:spPr>
          <a:xfrm>
            <a:off x="3059832" y="476672"/>
            <a:ext cx="3383288" cy="990600"/>
          </a:xfrm>
        </p:spPr>
        <p:txBody>
          <a:bodyPr/>
          <a:lstStyle/>
          <a:p>
            <a:r>
              <a:rPr lang="en-US" b="1" dirty="0" smtClean="0">
                <a:solidFill>
                  <a:schemeClr val="bg1"/>
                </a:solidFill>
              </a:rPr>
              <a:t>Thank you!</a:t>
            </a:r>
            <a:endParaRPr lang="en-US" b="1" dirty="0">
              <a:solidFill>
                <a:schemeClr val="bg1"/>
              </a:solidFill>
            </a:endParaRPr>
          </a:p>
        </p:txBody>
      </p:sp>
    </p:spTree>
    <p:extLst>
      <p:ext uri="{BB962C8B-B14F-4D97-AF65-F5344CB8AC3E}">
        <p14:creationId xmlns:p14="http://schemas.microsoft.com/office/powerpoint/2010/main" val="3602049298"/>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magine 4" descr="slide13a.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4" name="Immagine 3" descr="slide13c.jpg" hidden="1"/>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3" name="Immagine 2" descr="slide13b.jpg" hidden="1"/>
          <p:cNvPicPr>
            <a:picLocks noChangeAspect="1"/>
          </p:cNvPicPr>
          <p:nvPr/>
        </p:nvPicPr>
        <p:blipFill>
          <a:blip r:embed="rId5" cstate="print"/>
          <a:srcRect/>
          <a:stretch>
            <a:fillRect/>
          </a:stretch>
        </p:blipFill>
        <p:spPr bwMode="auto">
          <a:xfrm>
            <a:off x="0" y="0"/>
            <a:ext cx="9144000" cy="6937375"/>
          </a:xfrm>
          <a:prstGeom prst="rect">
            <a:avLst/>
          </a:prstGeom>
          <a:noFill/>
          <a:ln w="9525">
            <a:noFill/>
            <a:miter lim="800000"/>
            <a:headEnd/>
            <a:tailEnd/>
          </a:ln>
        </p:spPr>
      </p:pic>
      <p:pic>
        <p:nvPicPr>
          <p:cNvPr id="2" name="Immagine 1" descr="slide13a.jpg" hidden="1"/>
          <p:cNvPicPr>
            <a:picLocks noChangeAspect="1"/>
          </p:cNvPicPr>
          <p:nvPr/>
        </p:nvPicPr>
        <p:blipFill>
          <a:blip r:embed="rId3" cstate="print"/>
          <a:srcRect/>
          <a:stretch>
            <a:fillRect/>
          </a:stretch>
        </p:blipFill>
        <p:spPr bwMode="auto">
          <a:xfrm>
            <a:off x="0" y="11113"/>
            <a:ext cx="9144000" cy="6858000"/>
          </a:xfrm>
          <a:prstGeom prst="rect">
            <a:avLst/>
          </a:prstGeom>
          <a:noFill/>
          <a:ln w="9525">
            <a:noFill/>
            <a:miter lim="800000"/>
            <a:headEnd/>
            <a:tailEnd/>
          </a:ln>
        </p:spPr>
      </p:pic>
      <p:sp>
        <p:nvSpPr>
          <p:cNvPr id="6" name="Rettangolo 5"/>
          <p:cNvSpPr/>
          <p:nvPr/>
        </p:nvSpPr>
        <p:spPr>
          <a:xfrm>
            <a:off x="0" y="165100"/>
            <a:ext cx="9144000" cy="461665"/>
          </a:xfrm>
          <a:prstGeom prst="rect">
            <a:avLst/>
          </a:prstGeom>
        </p:spPr>
        <p:txBody>
          <a:bodyPr>
            <a:spAutoFit/>
          </a:bodyPr>
          <a:lstStyle/>
          <a:p>
            <a:pPr algn="ctr" fontAlgn="auto">
              <a:spcBef>
                <a:spcPts val="0"/>
              </a:spcBef>
              <a:spcAft>
                <a:spcPts val="0"/>
              </a:spcAft>
              <a:defRPr/>
            </a:pPr>
            <a:r>
              <a:rPr lang="it-IT" sz="2400" b="1" cap="all" spc="100" dirty="0">
                <a:solidFill>
                  <a:srgbClr val="FFFFFF"/>
                </a:solidFill>
                <a:cs typeface="Gill Sans Light"/>
              </a:rPr>
              <a:t>WHY MOUNTAIN PEOPLES  </a:t>
            </a: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2953" r="30582" b="7692"/>
          <a:stretch/>
        </p:blipFill>
        <p:spPr>
          <a:xfrm>
            <a:off x="527399" y="1816924"/>
            <a:ext cx="3735843" cy="3515096"/>
          </a:xfrm>
          <a:prstGeom prst="roundRect">
            <a:avLst/>
          </a:prstGeom>
        </p:spPr>
      </p:pic>
      <p:sp>
        <p:nvSpPr>
          <p:cNvPr id="9" name="Rounded Rectangle 8"/>
          <p:cNvSpPr/>
          <p:nvPr/>
        </p:nvSpPr>
        <p:spPr>
          <a:xfrm>
            <a:off x="4572000" y="1816924"/>
            <a:ext cx="3735843" cy="3515096"/>
          </a:xfrm>
          <a:prstGeom prst="roundRect">
            <a:avLst/>
          </a:prstGeom>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747713" lvl="2" indent="-284163"/>
            <a:endParaRPr lang="en-US" sz="2400" b="1" dirty="0" smtClean="0"/>
          </a:p>
          <a:p>
            <a:pPr marL="747713" lvl="2" indent="-284163"/>
            <a:r>
              <a:rPr lang="en-US" sz="2400" b="1" dirty="0" smtClean="0"/>
              <a:t>Challenges</a:t>
            </a:r>
            <a:r>
              <a:rPr lang="en-US" sz="2400" dirty="0" smtClean="0"/>
              <a:t>: </a:t>
            </a:r>
          </a:p>
          <a:p>
            <a:pPr marL="688975" lvl="2" indent="-225425">
              <a:buFont typeface="Arial" panose="020B0604020202020204" pitchFamily="34" charset="0"/>
              <a:buChar char="•"/>
            </a:pPr>
            <a:r>
              <a:rPr lang="en-US" sz="2400" dirty="0" smtClean="0"/>
              <a:t>Climate change</a:t>
            </a:r>
          </a:p>
          <a:p>
            <a:pPr marL="688975" lvl="2" indent="-225425">
              <a:buFont typeface="Arial" panose="020B0604020202020204" pitchFamily="34" charset="0"/>
              <a:buChar char="•"/>
            </a:pPr>
            <a:r>
              <a:rPr lang="en-US" sz="2400" dirty="0" smtClean="0"/>
              <a:t>Economic hardships </a:t>
            </a:r>
          </a:p>
          <a:p>
            <a:pPr marL="688975" lvl="2" indent="-225425">
              <a:buFont typeface="Arial" panose="020B0604020202020204" pitchFamily="34" charset="0"/>
              <a:buChar char="•"/>
            </a:pPr>
            <a:r>
              <a:rPr lang="en-US" sz="2400" dirty="0" smtClean="0"/>
              <a:t>Harsh terrains</a:t>
            </a:r>
          </a:p>
          <a:p>
            <a:pPr marL="688975" lvl="2" indent="-225425">
              <a:buFont typeface="Arial" panose="020B0604020202020204" pitchFamily="34" charset="0"/>
              <a:buChar char="•"/>
            </a:pPr>
            <a:r>
              <a:rPr lang="en-US" sz="2400" dirty="0" smtClean="0"/>
              <a:t>Land Degradation</a:t>
            </a:r>
          </a:p>
          <a:p>
            <a:pPr marL="688975" lvl="2" indent="-225425">
              <a:buFont typeface="Arial" panose="020B0604020202020204" pitchFamily="34" charset="0"/>
              <a:buChar char="•"/>
            </a:pPr>
            <a:r>
              <a:rPr lang="en-US" sz="2400" dirty="0" smtClean="0"/>
              <a:t>Conflict</a:t>
            </a:r>
          </a:p>
          <a:p>
            <a:pPr marL="688975" lvl="2" indent="-225425">
              <a:buFont typeface="Arial" panose="020B0604020202020204" pitchFamily="34" charset="0"/>
              <a:buChar char="•"/>
            </a:pPr>
            <a:r>
              <a:rPr lang="en-US" sz="2400" dirty="0" smtClean="0"/>
              <a:t>Isolation</a:t>
            </a:r>
          </a:p>
          <a:p>
            <a:pPr marL="688975" lvl="2" indent="-225425">
              <a:buFont typeface="Arial" panose="020B0604020202020204" pitchFamily="34" charset="0"/>
              <a:buChar char="•"/>
            </a:pPr>
            <a:r>
              <a:rPr lang="en-US" sz="2400" dirty="0" smtClean="0"/>
              <a:t>Migration</a:t>
            </a:r>
          </a:p>
          <a:p>
            <a:pPr marL="463550" lvl="2"/>
            <a:endParaRPr lang="en-US" sz="2400" dirty="0" smtClean="0"/>
          </a:p>
          <a:p>
            <a:pPr algn="ctr"/>
            <a:endParaRPr lang="en-US" dirty="0" smtClean="0"/>
          </a:p>
        </p:txBody>
      </p:sp>
    </p:spTree>
    <p:extLst>
      <p:ext uri="{BB962C8B-B14F-4D97-AF65-F5344CB8AC3E}">
        <p14:creationId xmlns:p14="http://schemas.microsoft.com/office/powerpoint/2010/main" val="2377495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3000"/>
                                        <p:tgtEl>
                                          <p:spTgt spid="2"/>
                                        </p:tgtEl>
                                      </p:cBhvr>
                                    </p:animEffect>
                                    <p:set>
                                      <p:cBhvr>
                                        <p:cTn id="7" dur="1" fill="hold">
                                          <p:stCondLst>
                                            <p:cond delay="2999"/>
                                          </p:stCondLst>
                                        </p:cTn>
                                        <p:tgtEl>
                                          <p:spTgt spid="2"/>
                                        </p:tgtEl>
                                        <p:attrNameLst>
                                          <p:attrName>style.visibility</p:attrName>
                                        </p:attrNameLst>
                                      </p:cBhvr>
                                      <p:to>
                                        <p:strVal val="hidden"/>
                                      </p:to>
                                    </p:set>
                                  </p:childTnLst>
                                </p:cTn>
                              </p:par>
                            </p:childTnLst>
                          </p:cTn>
                        </p:par>
                        <p:par>
                          <p:cTn id="8" fill="hold">
                            <p:stCondLst>
                              <p:cond delay="3000"/>
                            </p:stCondLst>
                            <p:childTnLst>
                              <p:par>
                                <p:cTn id="9" presetID="10" presetClass="exit" presetSubtype="0" fill="hold" nodeType="afterEffect">
                                  <p:stCondLst>
                                    <p:cond delay="1000"/>
                                  </p:stCondLst>
                                  <p:childTnLst>
                                    <p:animEffect transition="out" filter="fade">
                                      <p:cBhvr>
                                        <p:cTn id="10" dur="3000"/>
                                        <p:tgtEl>
                                          <p:spTgt spid="3"/>
                                        </p:tgtEl>
                                      </p:cBhvr>
                                    </p:animEffect>
                                    <p:set>
                                      <p:cBhvr>
                                        <p:cTn id="11" dur="1" fill="hold">
                                          <p:stCondLst>
                                            <p:cond delay="2999"/>
                                          </p:stCondLst>
                                        </p:cTn>
                                        <p:tgtEl>
                                          <p:spTgt spid="3"/>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nodeType="afterEffect">
                                  <p:stCondLst>
                                    <p:cond delay="1000"/>
                                  </p:stCondLst>
                                  <p:childTnLst>
                                    <p:animEffect transition="out" filter="fade">
                                      <p:cBhvr>
                                        <p:cTn id="14" dur="3000"/>
                                        <p:tgtEl>
                                          <p:spTgt spid="4"/>
                                        </p:tgtEl>
                                      </p:cBhvr>
                                    </p:animEffect>
                                    <p:set>
                                      <p:cBhvr>
                                        <p:cTn id="15"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cap="all" spc="100" dirty="0" smtClean="0">
                <a:solidFill>
                  <a:srgbClr val="FFFFFF"/>
                </a:solidFill>
                <a:latin typeface="+mn-lt"/>
                <a:ea typeface="+mn-ea"/>
                <a:cs typeface="Gill Sans Light"/>
              </a:rPr>
              <a:t>Mountain AGRICULTURE </a:t>
            </a:r>
            <a:endParaRPr lang="en-US" sz="2400" b="1" cap="all" spc="100" dirty="0">
              <a:solidFill>
                <a:srgbClr val="FFFFFF"/>
              </a:solidFill>
              <a:latin typeface="+mn-lt"/>
              <a:ea typeface="+mn-ea"/>
              <a:cs typeface="Gill Sans Light"/>
            </a:endParaRPr>
          </a:p>
        </p:txBody>
      </p:sp>
      <p:sp>
        <p:nvSpPr>
          <p:cNvPr id="3" name="Content Placeholder 2"/>
          <p:cNvSpPr>
            <a:spLocks noGrp="1"/>
          </p:cNvSpPr>
          <p:nvPr>
            <p:ph sz="quarter" idx="1"/>
          </p:nvPr>
        </p:nvSpPr>
        <p:spPr>
          <a:xfrm>
            <a:off x="539750" y="1844675"/>
            <a:ext cx="8153400" cy="4495800"/>
          </a:xfrm>
        </p:spPr>
        <p:txBody>
          <a:bodyPr>
            <a:normAutofit/>
          </a:bodyPr>
          <a:lstStyle/>
          <a:p>
            <a:pPr marL="0" indent="0">
              <a:buNone/>
            </a:pPr>
            <a:r>
              <a:rPr lang="en-GB" sz="2400" dirty="0" smtClean="0"/>
              <a:t>Demand is </a:t>
            </a:r>
            <a:r>
              <a:rPr lang="en-GB" sz="2400" dirty="0"/>
              <a:t>on the rise for quality foods and beverages produced in mountain </a:t>
            </a:r>
            <a:r>
              <a:rPr lang="en-GB" sz="2400" dirty="0" smtClean="0"/>
              <a:t>areas – e.g. </a:t>
            </a:r>
            <a:r>
              <a:rPr lang="en-GB" sz="2400" b="1" dirty="0" smtClean="0"/>
              <a:t>coffee</a:t>
            </a:r>
            <a:r>
              <a:rPr lang="en-GB" sz="2400" b="1" dirty="0"/>
              <a:t>, honey, herbs and spices, </a:t>
            </a:r>
            <a:r>
              <a:rPr lang="en-GB" sz="2400" b="1" dirty="0" smtClean="0"/>
              <a:t>traditional grains, handicrafts</a:t>
            </a:r>
            <a:r>
              <a:rPr lang="en-GB" sz="2400" b="1" dirty="0"/>
              <a:t>, </a:t>
            </a:r>
            <a:r>
              <a:rPr lang="en-GB" sz="2400" b="1" dirty="0" smtClean="0"/>
              <a:t>cosmetics</a:t>
            </a:r>
            <a:endParaRPr lang="en-GB" sz="2400" b="1" dirty="0">
              <a:solidFill>
                <a:srgbClr val="FF0000"/>
              </a:solidFill>
            </a:endParaRPr>
          </a:p>
          <a:p>
            <a:pPr marL="0" indent="0">
              <a:buNone/>
            </a:pPr>
            <a:endParaRPr lang="en-US" sz="2400" dirty="0"/>
          </a:p>
          <a:p>
            <a:pPr marL="0" indent="0">
              <a:buNone/>
            </a:pPr>
            <a:r>
              <a:rPr lang="en-US" sz="2400" b="1" dirty="0"/>
              <a:t>Mountain Agriculture </a:t>
            </a:r>
            <a:r>
              <a:rPr lang="en-US" sz="2400" dirty="0"/>
              <a:t>is inherently </a:t>
            </a:r>
            <a:r>
              <a:rPr lang="en-US" sz="2400" b="1" dirty="0"/>
              <a:t>green</a:t>
            </a:r>
            <a:r>
              <a:rPr lang="en-US" sz="2400" dirty="0"/>
              <a:t>, low impact, family farming, women, traditional knowledge, high </a:t>
            </a:r>
            <a:r>
              <a:rPr lang="en-US" sz="2400" dirty="0" smtClean="0"/>
              <a:t>diversity</a:t>
            </a:r>
          </a:p>
          <a:p>
            <a:pPr marL="0" indent="0">
              <a:buNone/>
            </a:pPr>
            <a:r>
              <a:rPr lang="en-US" sz="2400" dirty="0" smtClean="0"/>
              <a:t> </a:t>
            </a:r>
            <a:endParaRPr lang="en-US" sz="2400" dirty="0"/>
          </a:p>
          <a:p>
            <a:pPr marL="0" indent="0">
              <a:buNone/>
            </a:pPr>
            <a:r>
              <a:rPr lang="en-GB" sz="2400" dirty="0" smtClean="0"/>
              <a:t>Small-scale </a:t>
            </a:r>
            <a:r>
              <a:rPr lang="en-GB" sz="2400" dirty="0"/>
              <a:t>mountain businesses cannot compete with lower prices and larger volumes of lowland </a:t>
            </a:r>
            <a:r>
              <a:rPr lang="en-GB" sz="2400" dirty="0" smtClean="0"/>
              <a:t>production </a:t>
            </a:r>
            <a:r>
              <a:rPr lang="en-GB" sz="2400" dirty="0" smtClean="0">
                <a:sym typeface="Wingdings" panose="05000000000000000000" pitchFamily="2" charset="2"/>
              </a:rPr>
              <a:t> </a:t>
            </a:r>
            <a:r>
              <a:rPr lang="en-GB" sz="2400" dirty="0" smtClean="0"/>
              <a:t>they </a:t>
            </a:r>
            <a:r>
              <a:rPr lang="en-GB" sz="2400" dirty="0"/>
              <a:t>can focus on specific markets and tap into the rising demand for </a:t>
            </a:r>
            <a:r>
              <a:rPr lang="en-GB" sz="2400" b="1" dirty="0"/>
              <a:t>sustainable</a:t>
            </a:r>
            <a:r>
              <a:rPr lang="en-GB" sz="2400" dirty="0"/>
              <a:t>, high </a:t>
            </a:r>
            <a:r>
              <a:rPr lang="en-GB" sz="2400" b="1" dirty="0"/>
              <a:t>quality</a:t>
            </a:r>
            <a:r>
              <a:rPr lang="en-GB" sz="2400" dirty="0"/>
              <a:t>,</a:t>
            </a:r>
            <a:r>
              <a:rPr lang="en-GB" sz="2400" b="1" dirty="0"/>
              <a:t> fair trade </a:t>
            </a:r>
            <a:r>
              <a:rPr lang="en-GB" sz="2400" dirty="0" smtClean="0"/>
              <a:t>products</a:t>
            </a:r>
            <a:endParaRPr lang="en-US" sz="2400" dirty="0"/>
          </a:p>
          <a:p>
            <a:pPr marL="0" lvl="0" indent="0">
              <a:buNone/>
            </a:pPr>
            <a:endParaRPr lang="en-US" sz="2400" dirty="0"/>
          </a:p>
        </p:txBody>
      </p:sp>
    </p:spTree>
    <p:extLst>
      <p:ext uri="{BB962C8B-B14F-4D97-AF65-F5344CB8AC3E}">
        <p14:creationId xmlns:p14="http://schemas.microsoft.com/office/powerpoint/2010/main" val="2923388046"/>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400" b="1" cap="all" spc="100" dirty="0">
                <a:solidFill>
                  <a:srgbClr val="FFFFFF"/>
                </a:solidFill>
                <a:cs typeface="Gill Sans Light"/>
              </a:rPr>
              <a:t>The </a:t>
            </a:r>
            <a:r>
              <a:rPr lang="en-GB" sz="2400" b="1" cap="all" spc="100" dirty="0" err="1">
                <a:solidFill>
                  <a:srgbClr val="FFFFFF"/>
                </a:solidFill>
                <a:cs typeface="Gill Sans Light"/>
              </a:rPr>
              <a:t>MounTAIN</a:t>
            </a:r>
            <a:r>
              <a:rPr lang="en-GB" sz="2400" b="1" cap="all" spc="100" dirty="0">
                <a:solidFill>
                  <a:srgbClr val="FFFFFF"/>
                </a:solidFill>
                <a:cs typeface="Gill Sans Light"/>
              </a:rPr>
              <a:t> PARTNERSHIP PRODUCT </a:t>
            </a:r>
            <a:r>
              <a:rPr lang="en-GB" sz="2400" b="1" cap="all" spc="100" dirty="0" smtClean="0">
                <a:solidFill>
                  <a:srgbClr val="FFFFFF"/>
                </a:solidFill>
                <a:cs typeface="Gill Sans Light"/>
              </a:rPr>
              <a:t>Initiative</a:t>
            </a:r>
            <a:endParaRPr lang="en-US" sz="2400" dirty="0"/>
          </a:p>
        </p:txBody>
      </p:sp>
      <p:pic>
        <p:nvPicPr>
          <p:cNvPr id="4" name="Content Placeholder 3"/>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b="7280"/>
          <a:stretch/>
        </p:blipFill>
        <p:spPr>
          <a:xfrm>
            <a:off x="1295636" y="1608524"/>
            <a:ext cx="6552728" cy="4556780"/>
          </a:xfrm>
        </p:spPr>
      </p:pic>
      <p:sp>
        <p:nvSpPr>
          <p:cNvPr id="3" name="Rectangle 2"/>
          <p:cNvSpPr/>
          <p:nvPr/>
        </p:nvSpPr>
        <p:spPr>
          <a:xfrm>
            <a:off x="0" y="6211669"/>
            <a:ext cx="9144000" cy="646331"/>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dirty="0">
                <a:solidFill>
                  <a:schemeClr val="bg2">
                    <a:lumMod val="10000"/>
                  </a:schemeClr>
                </a:solidFill>
                <a:hlinkClick r:id="rId3"/>
              </a:rPr>
              <a:t>http://www.fao.org/mountain-partnership/our-work/regionalcooperation/climate-change-and-mountain-forests/mountain-products/en/</a:t>
            </a:r>
            <a:r>
              <a:rPr lang="en-US" dirty="0">
                <a:solidFill>
                  <a:schemeClr val="bg2">
                    <a:lumMod val="10000"/>
                  </a:schemeClr>
                </a:solidFill>
              </a:rPr>
              <a:t> </a:t>
            </a:r>
          </a:p>
        </p:txBody>
      </p:sp>
    </p:spTree>
    <p:extLst>
      <p:ext uri="{BB962C8B-B14F-4D97-AF65-F5344CB8AC3E}">
        <p14:creationId xmlns:p14="http://schemas.microsoft.com/office/powerpoint/2010/main" val="1341993917"/>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cap="all" spc="100" dirty="0" smtClean="0">
                <a:solidFill>
                  <a:srgbClr val="FFFFFF"/>
                </a:solidFill>
                <a:latin typeface="+mn-lt"/>
                <a:ea typeface="+mn-ea"/>
                <a:cs typeface="Gill Sans Light"/>
              </a:rPr>
              <a:t>THE MOUNTAIN PARTNERSHIP PRODUCTS INITIATIVE</a:t>
            </a:r>
            <a:endParaRPr lang="en-US" sz="2400" b="1" cap="all" spc="100" dirty="0">
              <a:solidFill>
                <a:srgbClr val="FFFFFF"/>
              </a:solidFill>
              <a:latin typeface="+mn-lt"/>
              <a:ea typeface="+mn-ea"/>
              <a:cs typeface="Gill Sans Light"/>
            </a:endParaRPr>
          </a:p>
        </p:txBody>
      </p:sp>
      <p:sp>
        <p:nvSpPr>
          <p:cNvPr id="3" name="Content Placeholder 2"/>
          <p:cNvSpPr>
            <a:spLocks noGrp="1"/>
          </p:cNvSpPr>
          <p:nvPr>
            <p:ph sz="quarter" idx="1"/>
          </p:nvPr>
        </p:nvSpPr>
        <p:spPr>
          <a:xfrm>
            <a:off x="539750" y="1844675"/>
            <a:ext cx="8153400" cy="4495800"/>
          </a:xfrm>
        </p:spPr>
        <p:txBody>
          <a:bodyPr>
            <a:normAutofit/>
          </a:bodyPr>
          <a:lstStyle/>
          <a:p>
            <a:pPr marL="0" indent="0">
              <a:buNone/>
            </a:pPr>
            <a:r>
              <a:rPr lang="en-GB" sz="2400" b="1" dirty="0" smtClean="0"/>
              <a:t>Mountain </a:t>
            </a:r>
            <a:r>
              <a:rPr lang="en-GB" sz="2400" b="1" dirty="0"/>
              <a:t>products </a:t>
            </a:r>
            <a:r>
              <a:rPr lang="en-GB" sz="2400" b="1" dirty="0" smtClean="0"/>
              <a:t>have </a:t>
            </a:r>
            <a:r>
              <a:rPr lang="en-GB" sz="2400" b="1" dirty="0"/>
              <a:t>great potential to improve livelihoods and boost local </a:t>
            </a:r>
            <a:r>
              <a:rPr lang="en-GB" sz="2400" b="1" dirty="0" smtClean="0"/>
              <a:t>economies</a:t>
            </a:r>
            <a:endParaRPr lang="en-GB" sz="2000" dirty="0" smtClean="0"/>
          </a:p>
          <a:p>
            <a:r>
              <a:rPr lang="en-GB" sz="2400" dirty="0" smtClean="0"/>
              <a:t>The </a:t>
            </a:r>
            <a:r>
              <a:rPr lang="en-GB" sz="2400" b="1" dirty="0" smtClean="0"/>
              <a:t>MPS</a:t>
            </a:r>
            <a:r>
              <a:rPr lang="en-GB" sz="2400" dirty="0" smtClean="0"/>
              <a:t> developed in collaboration with </a:t>
            </a:r>
            <a:r>
              <a:rPr lang="en-GB" sz="2400" b="1" dirty="0" smtClean="0"/>
              <a:t>Slow Food </a:t>
            </a:r>
            <a:r>
              <a:rPr lang="en-GB" sz="2400" dirty="0" smtClean="0"/>
              <a:t>a </a:t>
            </a:r>
            <a:r>
              <a:rPr lang="en-GB" sz="2400" b="1" dirty="0"/>
              <a:t>voluntary labelling scheme </a:t>
            </a:r>
            <a:r>
              <a:rPr lang="en-GB" sz="2400" dirty="0" smtClean="0"/>
              <a:t>backed up by a value chain and marketing strategy to </a:t>
            </a:r>
            <a:r>
              <a:rPr lang="en-GB" sz="2400" dirty="0"/>
              <a:t>benefit </a:t>
            </a:r>
            <a:r>
              <a:rPr lang="en-GB" sz="2400" u="sng" dirty="0"/>
              <a:t>small mountain producers from developing countries </a:t>
            </a:r>
            <a:endParaRPr lang="en-US" sz="2400" u="sng" dirty="0"/>
          </a:p>
          <a:p>
            <a:endParaRPr lang="en-GB" sz="2400" dirty="0" smtClean="0"/>
          </a:p>
          <a:p>
            <a:endParaRPr lang="en-GB" sz="2400" dirty="0" smtClean="0"/>
          </a:p>
          <a:p>
            <a:pPr marL="0" indent="0">
              <a:buNone/>
            </a:pP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77435" y="4092575"/>
            <a:ext cx="2515715" cy="1982077"/>
          </a:xfrm>
          <a:prstGeom prst="rect">
            <a:avLst/>
          </a:prstGeom>
        </p:spPr>
      </p:pic>
      <p:sp>
        <p:nvSpPr>
          <p:cNvPr id="5" name="Content Placeholder 2"/>
          <p:cNvSpPr txBox="1">
            <a:spLocks/>
          </p:cNvSpPr>
          <p:nvPr/>
        </p:nvSpPr>
        <p:spPr>
          <a:xfrm>
            <a:off x="539751" y="4365104"/>
            <a:ext cx="5637684" cy="216024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GB" sz="2400" dirty="0" smtClean="0"/>
              <a:t>The label </a:t>
            </a:r>
            <a:r>
              <a:rPr lang="en-GB" sz="2400" b="1" dirty="0" smtClean="0"/>
              <a:t>tells the story</a:t>
            </a:r>
            <a:r>
              <a:rPr lang="en-GB" sz="2400" dirty="0" smtClean="0"/>
              <a:t> a mountain product, enabling the consumers to make a more </a:t>
            </a:r>
            <a:r>
              <a:rPr lang="en-GB" sz="2400" b="1" dirty="0" smtClean="0"/>
              <a:t>informed purchase</a:t>
            </a:r>
            <a:r>
              <a:rPr lang="en-GB" sz="2400" dirty="0" smtClean="0"/>
              <a:t>, and the producers to sell at a </a:t>
            </a:r>
            <a:r>
              <a:rPr lang="en-GB" sz="2400" b="1" dirty="0" smtClean="0"/>
              <a:t>premium price</a:t>
            </a:r>
            <a:r>
              <a:rPr lang="en-GB" sz="2400" dirty="0" smtClean="0"/>
              <a:t>  </a:t>
            </a:r>
          </a:p>
        </p:txBody>
      </p:sp>
    </p:spTree>
    <p:extLst>
      <p:ext uri="{BB962C8B-B14F-4D97-AF65-F5344CB8AC3E}">
        <p14:creationId xmlns:p14="http://schemas.microsoft.com/office/powerpoint/2010/main" val="261579668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spcBef>
                <a:spcPts val="0"/>
              </a:spcBef>
              <a:defRPr/>
            </a:pPr>
            <a:r>
              <a:rPr lang="en-GB" sz="2400" b="1" cap="all" spc="100" dirty="0" smtClean="0">
                <a:solidFill>
                  <a:srgbClr val="FFFFFF"/>
                </a:solidFill>
                <a:latin typeface="+mn-lt"/>
                <a:ea typeface="+mn-ea"/>
                <a:cs typeface="Gill Sans Light"/>
              </a:rPr>
              <a:t>The Mountain Partnership Product LABEL</a:t>
            </a:r>
            <a:endParaRPr lang="en-US" sz="2400" b="1" cap="all" spc="100" dirty="0">
              <a:solidFill>
                <a:srgbClr val="FFFFFF"/>
              </a:solidFill>
              <a:latin typeface="+mn-lt"/>
              <a:ea typeface="+mn-ea"/>
              <a:cs typeface="Gill Sans Light"/>
            </a:endParaRPr>
          </a:p>
        </p:txBody>
      </p:sp>
      <p:sp>
        <p:nvSpPr>
          <p:cNvPr id="3" name="Content Placeholder 2"/>
          <p:cNvSpPr>
            <a:spLocks noGrp="1"/>
          </p:cNvSpPr>
          <p:nvPr>
            <p:ph sz="quarter" idx="1"/>
          </p:nvPr>
        </p:nvSpPr>
        <p:spPr>
          <a:xfrm>
            <a:off x="539552" y="1772816"/>
            <a:ext cx="8226496" cy="4342548"/>
          </a:xfrm>
        </p:spPr>
        <p:txBody>
          <a:bodyPr numCol="1">
            <a:noAutofit/>
          </a:bodyPr>
          <a:lstStyle/>
          <a:p>
            <a:pPr marL="0" indent="0">
              <a:buNone/>
            </a:pPr>
            <a:r>
              <a:rPr lang="en-GB" sz="2400" dirty="0"/>
              <a:t>Consumers often cannot </a:t>
            </a:r>
            <a:r>
              <a:rPr lang="en-GB" sz="2400" b="1" dirty="0"/>
              <a:t>distinguish mountain products </a:t>
            </a:r>
            <a:r>
              <a:rPr lang="en-GB" sz="2400" dirty="0"/>
              <a:t>in the </a:t>
            </a:r>
            <a:r>
              <a:rPr lang="en-GB" sz="2400" dirty="0" smtClean="0"/>
              <a:t>market, so the </a:t>
            </a:r>
            <a:r>
              <a:rPr lang="en-GB" sz="2400" b="1" dirty="0" smtClean="0"/>
              <a:t>label</a:t>
            </a:r>
            <a:r>
              <a:rPr lang="en-GB" sz="2400" dirty="0" smtClean="0"/>
              <a:t>:</a:t>
            </a:r>
            <a:endParaRPr lang="en-GB" sz="2400" dirty="0"/>
          </a:p>
          <a:p>
            <a:r>
              <a:rPr lang="en-GB" sz="2400" dirty="0" smtClean="0"/>
              <a:t>Is a powerful </a:t>
            </a:r>
            <a:r>
              <a:rPr lang="en-GB" sz="2400" b="1" dirty="0"/>
              <a:t>communication</a:t>
            </a:r>
            <a:r>
              <a:rPr lang="en-GB" sz="2400" dirty="0"/>
              <a:t> tool </a:t>
            </a:r>
            <a:r>
              <a:rPr lang="en-GB" sz="2400" dirty="0">
                <a:sym typeface="Wingdings" panose="05000000000000000000" pitchFamily="2" charset="2"/>
              </a:rPr>
              <a:t> </a:t>
            </a:r>
            <a:r>
              <a:rPr lang="en-GB" sz="2400" dirty="0"/>
              <a:t>customized </a:t>
            </a:r>
            <a:r>
              <a:rPr lang="en-GB" sz="2400" dirty="0" smtClean="0"/>
              <a:t>narrative </a:t>
            </a:r>
            <a:r>
              <a:rPr lang="en-GB" sz="2400" dirty="0"/>
              <a:t>that highlights what makes the product unique </a:t>
            </a:r>
          </a:p>
          <a:p>
            <a:r>
              <a:rPr lang="en-GB" sz="2400" dirty="0" smtClean="0"/>
              <a:t>Communicates </a:t>
            </a:r>
            <a:r>
              <a:rPr lang="en-GB" sz="2400" dirty="0"/>
              <a:t>the </a:t>
            </a:r>
            <a:r>
              <a:rPr lang="en-GB" sz="2400" b="1" dirty="0"/>
              <a:t>added values </a:t>
            </a:r>
            <a:r>
              <a:rPr lang="en-GB" sz="2400" dirty="0"/>
              <a:t>of a mountain </a:t>
            </a:r>
            <a:r>
              <a:rPr lang="en-GB" sz="2400" dirty="0" smtClean="0"/>
              <a:t>product</a:t>
            </a:r>
          </a:p>
          <a:p>
            <a:r>
              <a:rPr lang="en-GB" sz="2400" b="1" dirty="0" smtClean="0"/>
              <a:t>Integrates</a:t>
            </a:r>
            <a:r>
              <a:rPr lang="en-GB" sz="2400" dirty="0" smtClean="0"/>
              <a:t> </a:t>
            </a:r>
            <a:r>
              <a:rPr lang="en-GB" sz="2400" dirty="0"/>
              <a:t>but does not </a:t>
            </a:r>
            <a:r>
              <a:rPr lang="en-GB" sz="2400" dirty="0" smtClean="0"/>
              <a:t>replace existing labels </a:t>
            </a:r>
            <a:r>
              <a:rPr lang="en-GB" sz="2400" dirty="0"/>
              <a:t>mandatory under </a:t>
            </a:r>
            <a:r>
              <a:rPr lang="en-GB" sz="2400" dirty="0" smtClean="0"/>
              <a:t>the applicable laws</a:t>
            </a:r>
          </a:p>
          <a:p>
            <a:r>
              <a:rPr lang="en-GB" sz="2400" dirty="0"/>
              <a:t>Is </a:t>
            </a:r>
            <a:r>
              <a:rPr lang="en-GB" sz="2400" b="1" dirty="0"/>
              <a:t>voluntary</a:t>
            </a:r>
            <a:r>
              <a:rPr lang="en-GB" sz="2400" dirty="0"/>
              <a:t> and </a:t>
            </a:r>
            <a:r>
              <a:rPr lang="en-GB" sz="2400" b="1" dirty="0"/>
              <a:t>free</a:t>
            </a:r>
          </a:p>
          <a:p>
            <a:endParaRPr lang="en-GB" sz="2400" dirty="0"/>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88" b="89952" l="5175" r="97095">
                        <a14:foregroundMark x1="7762" y1="71186" x2="7762" y2="71186"/>
                        <a14:foregroundMark x1="6627" y1="68462" x2="6627" y2="68462"/>
                        <a14:foregroundMark x1="6627" y1="68462" x2="6627" y2="69370"/>
                        <a14:backgroundMark x1="7172" y1="61743" x2="7172" y2="61743"/>
                        <a14:backgroundMark x1="23831" y1="73850" x2="23831" y2="73850"/>
                        <a14:backgroundMark x1="21562" y1="74637" x2="21562" y2="74637"/>
                        <a14:backgroundMark x1="38538" y1="76271" x2="38538" y2="76271"/>
                      </a14:backgroundRemoval>
                    </a14:imgEffect>
                  </a14:imgLayer>
                </a14:imgProps>
              </a:ext>
              <a:ext uri="{28A0092B-C50C-407E-A947-70E740481C1C}">
                <a14:useLocalDpi xmlns:a14="http://schemas.microsoft.com/office/drawing/2010/main"/>
              </a:ext>
            </a:extLst>
          </a:blip>
          <a:srcRect t="26318" b="12821"/>
          <a:stretch/>
        </p:blipFill>
        <p:spPr>
          <a:xfrm>
            <a:off x="3343605" y="4221088"/>
            <a:ext cx="5836907" cy="2664296"/>
          </a:xfrm>
          <a:prstGeom prst="rect">
            <a:avLst/>
          </a:prstGeom>
        </p:spPr>
      </p:pic>
    </p:spTree>
    <p:extLst>
      <p:ext uri="{BB962C8B-B14F-4D97-AF65-F5344CB8AC3E}">
        <p14:creationId xmlns:p14="http://schemas.microsoft.com/office/powerpoint/2010/main" val="3903251808"/>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spcBef>
                <a:spcPts val="0"/>
              </a:spcBef>
              <a:defRPr/>
            </a:pPr>
            <a:r>
              <a:rPr lang="en-US" sz="2400" b="1" cap="all" spc="100" dirty="0">
                <a:solidFill>
                  <a:srgbClr val="FFFFFF"/>
                </a:solidFill>
                <a:latin typeface="+mn-lt"/>
                <a:ea typeface="+mn-ea"/>
                <a:cs typeface="Gill Sans Light"/>
              </a:rPr>
              <a:t>A narrative label</a:t>
            </a:r>
          </a:p>
        </p:txBody>
      </p:sp>
      <p:sp>
        <p:nvSpPr>
          <p:cNvPr id="3" name="Content Placeholder 2"/>
          <p:cNvSpPr>
            <a:spLocks noGrp="1"/>
          </p:cNvSpPr>
          <p:nvPr>
            <p:ph sz="quarter" idx="1"/>
          </p:nvPr>
        </p:nvSpPr>
        <p:spPr>
          <a:xfrm>
            <a:off x="395536" y="1556792"/>
            <a:ext cx="6264696" cy="4855840"/>
          </a:xfrm>
        </p:spPr>
        <p:txBody>
          <a:bodyPr>
            <a:normAutofit/>
          </a:bodyPr>
          <a:lstStyle/>
          <a:p>
            <a:pPr marL="0" indent="0">
              <a:buNone/>
            </a:pPr>
            <a:endParaRPr lang="en-US" sz="2400" dirty="0" smtClean="0"/>
          </a:p>
          <a:p>
            <a:endParaRPr lang="en-US" sz="2400" dirty="0" smtClean="0">
              <a:solidFill>
                <a:srgbClr val="000000"/>
              </a:solidFill>
            </a:endParaRPr>
          </a:p>
          <a:p>
            <a:endParaRPr lang="en-US" sz="2400" b="1" dirty="0" smtClean="0"/>
          </a:p>
          <a:p>
            <a:endParaRPr lang="en-US" sz="2400" b="1" dirty="0" smtClean="0"/>
          </a:p>
          <a:p>
            <a:endParaRPr lang="en-US" sz="2400" b="1" dirty="0" smtClean="0"/>
          </a:p>
          <a:p>
            <a:endParaRPr lang="en-US" sz="2400" b="1" dirty="0" smtClean="0"/>
          </a:p>
          <a:p>
            <a:endParaRPr lang="en-US" sz="2400" b="1" dirty="0" smtClean="0"/>
          </a:p>
        </p:txBody>
      </p:sp>
      <p:pic>
        <p:nvPicPr>
          <p:cNvPr id="4" name="Picture 3"/>
          <p:cNvPicPr>
            <a:picLocks noChangeAspect="1"/>
          </p:cNvPicPr>
          <p:nvPr/>
        </p:nvPicPr>
        <p:blipFill>
          <a:blip r:embed="rId2"/>
          <a:stretch>
            <a:fillRect/>
          </a:stretch>
        </p:blipFill>
        <p:spPr>
          <a:xfrm>
            <a:off x="54421" y="1839198"/>
            <a:ext cx="8982075" cy="2295525"/>
          </a:xfrm>
          <a:prstGeom prst="rect">
            <a:avLst/>
          </a:prstGeom>
        </p:spPr>
      </p:pic>
      <p:pic>
        <p:nvPicPr>
          <p:cNvPr id="6" name="Picture 5"/>
          <p:cNvPicPr>
            <a:picLocks noChangeAspect="1"/>
          </p:cNvPicPr>
          <p:nvPr/>
        </p:nvPicPr>
        <p:blipFill>
          <a:blip r:embed="rId3"/>
          <a:stretch>
            <a:fillRect/>
          </a:stretch>
        </p:blipFill>
        <p:spPr>
          <a:xfrm>
            <a:off x="54421" y="4293096"/>
            <a:ext cx="8982075" cy="2286000"/>
          </a:xfrm>
          <a:prstGeom prst="rect">
            <a:avLst/>
          </a:prstGeom>
        </p:spPr>
      </p:pic>
    </p:spTree>
    <p:extLst>
      <p:ext uri="{BB962C8B-B14F-4D97-AF65-F5344CB8AC3E}">
        <p14:creationId xmlns:p14="http://schemas.microsoft.com/office/powerpoint/2010/main" val="321963071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spcBef>
                <a:spcPts val="0"/>
              </a:spcBef>
              <a:defRPr/>
            </a:pPr>
            <a:r>
              <a:rPr lang="en-GB" sz="2400" b="1" cap="all" spc="100" dirty="0" smtClean="0">
                <a:solidFill>
                  <a:srgbClr val="FFFFFF"/>
                </a:solidFill>
                <a:latin typeface="+mn-lt"/>
                <a:ea typeface="+mn-ea"/>
                <a:cs typeface="Gill Sans Light"/>
              </a:rPr>
              <a:t>Requirements for the use of the label</a:t>
            </a:r>
            <a:endParaRPr lang="en-US" sz="2400" b="1" cap="all" spc="100" dirty="0">
              <a:solidFill>
                <a:srgbClr val="FFFFFF"/>
              </a:solidFill>
              <a:latin typeface="+mn-lt"/>
              <a:ea typeface="+mn-ea"/>
              <a:cs typeface="Gill Sans Light"/>
            </a:endParaRPr>
          </a:p>
        </p:txBody>
      </p:sp>
      <p:sp>
        <p:nvSpPr>
          <p:cNvPr id="3" name="Content Placeholder 2"/>
          <p:cNvSpPr>
            <a:spLocks noGrp="1"/>
          </p:cNvSpPr>
          <p:nvPr>
            <p:ph sz="quarter" idx="1"/>
          </p:nvPr>
        </p:nvSpPr>
        <p:spPr>
          <a:xfrm>
            <a:off x="532390" y="1844675"/>
            <a:ext cx="8288082" cy="4342548"/>
          </a:xfrm>
        </p:spPr>
        <p:txBody>
          <a:bodyPr numCol="1">
            <a:noAutofit/>
          </a:bodyPr>
          <a:lstStyle/>
          <a:p>
            <a:r>
              <a:rPr lang="en-GB" sz="2400" b="1" dirty="0" smtClean="0"/>
              <a:t>Altitude</a:t>
            </a:r>
            <a:r>
              <a:rPr lang="en-GB" sz="2400" dirty="0"/>
              <a:t>: </a:t>
            </a:r>
            <a:r>
              <a:rPr lang="en-GB" sz="2400" dirty="0" smtClean="0"/>
              <a:t>products produced </a:t>
            </a:r>
            <a:r>
              <a:rPr lang="en-GB" sz="2400" dirty="0"/>
              <a:t>and </a:t>
            </a:r>
            <a:r>
              <a:rPr lang="en-GB" sz="2400" dirty="0" smtClean="0"/>
              <a:t>processed in the mountains </a:t>
            </a:r>
            <a:endParaRPr lang="en-GB" sz="2400" dirty="0"/>
          </a:p>
          <a:p>
            <a:r>
              <a:rPr lang="en-GB" sz="2400" b="1" dirty="0" smtClean="0"/>
              <a:t>Small-scale</a:t>
            </a:r>
            <a:r>
              <a:rPr lang="en-GB" sz="2400" dirty="0"/>
              <a:t>: </a:t>
            </a:r>
            <a:r>
              <a:rPr lang="en-GB" sz="2400" dirty="0" smtClean="0"/>
              <a:t>products </a:t>
            </a:r>
            <a:r>
              <a:rPr lang="en-GB" sz="2400" dirty="0"/>
              <a:t>from small-scale production; including family farming </a:t>
            </a:r>
            <a:r>
              <a:rPr lang="en-GB" sz="2400" dirty="0" smtClean="0"/>
              <a:t>and small </a:t>
            </a:r>
            <a:r>
              <a:rPr lang="en-GB" sz="2400" dirty="0"/>
              <a:t>mountain </a:t>
            </a:r>
            <a:r>
              <a:rPr lang="en-GB" sz="2400" dirty="0" smtClean="0"/>
              <a:t>producers cooperatives </a:t>
            </a:r>
            <a:endParaRPr lang="en-GB" sz="2400" dirty="0"/>
          </a:p>
          <a:p>
            <a:r>
              <a:rPr lang="en-GB" sz="2400" b="1" dirty="0" smtClean="0"/>
              <a:t>Environmental </a:t>
            </a:r>
            <a:r>
              <a:rPr lang="en-GB" sz="2400" b="1" dirty="0"/>
              <a:t>sustainability</a:t>
            </a:r>
            <a:r>
              <a:rPr lang="en-GB" sz="2400" dirty="0"/>
              <a:t>: </a:t>
            </a:r>
            <a:r>
              <a:rPr lang="en-GB" sz="2400" dirty="0" smtClean="0"/>
              <a:t>production </a:t>
            </a:r>
            <a:r>
              <a:rPr lang="en-GB" sz="2400" dirty="0"/>
              <a:t>processes respectful of the </a:t>
            </a:r>
            <a:r>
              <a:rPr lang="en-GB" sz="2400" dirty="0" smtClean="0"/>
              <a:t>environment</a:t>
            </a:r>
          </a:p>
          <a:p>
            <a:r>
              <a:rPr lang="en-GB" sz="2400" b="1" dirty="0" smtClean="0"/>
              <a:t>Equity</a:t>
            </a:r>
            <a:r>
              <a:rPr lang="en-GB" sz="2400" dirty="0"/>
              <a:t>: </a:t>
            </a:r>
            <a:r>
              <a:rPr lang="en-GB" sz="2400" dirty="0" smtClean="0"/>
              <a:t>fair </a:t>
            </a:r>
            <a:r>
              <a:rPr lang="en-GB" sz="2400" dirty="0"/>
              <a:t>returns for the producer, equitable distribution of profits along the value chain; </a:t>
            </a:r>
          </a:p>
          <a:p>
            <a:pPr marL="0" indent="0">
              <a:buNone/>
            </a:pPr>
            <a:r>
              <a:rPr lang="en-GB" sz="2400" b="1" dirty="0" smtClean="0"/>
              <a:t>Biodiversity</a:t>
            </a:r>
            <a:r>
              <a:rPr lang="en-GB" sz="2400" dirty="0" smtClean="0"/>
              <a:t>-related products considered </a:t>
            </a:r>
            <a:r>
              <a:rPr lang="en-GB" sz="2400" dirty="0"/>
              <a:t>with </a:t>
            </a:r>
            <a:r>
              <a:rPr lang="en-GB" sz="2400" dirty="0" smtClean="0"/>
              <a:t>preference </a:t>
            </a:r>
            <a:endParaRPr lang="en-GB" sz="2400" dirty="0"/>
          </a:p>
        </p:txBody>
      </p:sp>
      <p:pic>
        <p:nvPicPr>
          <p:cNvPr id="2050" name="Picture 2" descr="Image result for check mark"/>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020272" y="4941168"/>
            <a:ext cx="2030410" cy="15340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77174" y="5013176"/>
            <a:ext cx="4479001" cy="1877437"/>
          </a:xfrm>
          <a:prstGeom prst="rect">
            <a:avLst/>
          </a:prstGeom>
        </p:spPr>
        <p:txBody>
          <a:bodyPr wrap="square">
            <a:spAutoFit/>
          </a:bodyPr>
          <a:lstStyle/>
          <a:p>
            <a:endParaRPr lang="en-US" sz="2400" dirty="0" smtClean="0">
              <a:latin typeface="+mj-lt"/>
            </a:endParaRPr>
          </a:p>
          <a:p>
            <a:r>
              <a:rPr lang="en-US" sz="2400" dirty="0" smtClean="0">
                <a:latin typeface="+mj-lt"/>
              </a:rPr>
              <a:t>Sustainable </a:t>
            </a:r>
            <a:r>
              <a:rPr lang="en-US" sz="2400" dirty="0">
                <a:latin typeface="+mj-lt"/>
              </a:rPr>
              <a:t>value </a:t>
            </a:r>
            <a:r>
              <a:rPr lang="en-US" sz="2400" dirty="0" smtClean="0">
                <a:latin typeface="+mj-lt"/>
              </a:rPr>
              <a:t>chains</a:t>
            </a:r>
          </a:p>
          <a:p>
            <a:r>
              <a:rPr lang="en-US" sz="2400" dirty="0" smtClean="0">
                <a:latin typeface="+mj-lt"/>
              </a:rPr>
              <a:t>Biodiversity conservation</a:t>
            </a:r>
          </a:p>
          <a:p>
            <a:r>
              <a:rPr lang="en-US" sz="2400" dirty="0" smtClean="0">
                <a:latin typeface="+mj-lt"/>
              </a:rPr>
              <a:t>Cultural </a:t>
            </a:r>
            <a:r>
              <a:rPr lang="en-US" sz="2400" dirty="0">
                <a:latin typeface="+mj-lt"/>
              </a:rPr>
              <a:t>and traditional values</a:t>
            </a:r>
            <a:endParaRPr lang="en-US" sz="2400" dirty="0" smtClean="0">
              <a:latin typeface="+mj-lt"/>
            </a:endParaRPr>
          </a:p>
          <a:p>
            <a:endParaRPr lang="en-US" sz="2000" dirty="0">
              <a:latin typeface="+mj-lt"/>
            </a:endParaRPr>
          </a:p>
        </p:txBody>
      </p:sp>
      <p:sp>
        <p:nvSpPr>
          <p:cNvPr id="6" name="Right Arrow 5"/>
          <p:cNvSpPr/>
          <p:nvPr/>
        </p:nvSpPr>
        <p:spPr>
          <a:xfrm>
            <a:off x="619796" y="5709578"/>
            <a:ext cx="96997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402028"/>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bishkek2">
  <a:themeElements>
    <a:clrScheme name="bishkek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ishkek2">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ishkek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ishkek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ishkek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ishkek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ishkek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ishkek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ishkek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ishkek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ishkek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ishkek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ishkek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ishkek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13237</TotalTime>
  <Words>2595</Words>
  <Application>Microsoft Office PowerPoint</Application>
  <PresentationFormat>On-screen Show (4:3)</PresentationFormat>
  <Paragraphs>303</Paragraphs>
  <Slides>27</Slides>
  <Notes>17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27</vt:i4>
      </vt:variant>
    </vt:vector>
  </HeadingPairs>
  <TitlesOfParts>
    <vt:vector size="41" baseType="lpstr">
      <vt:lpstr>MS Mincho</vt:lpstr>
      <vt:lpstr>Arial</vt:lpstr>
      <vt:lpstr>Calibri</vt:lpstr>
      <vt:lpstr>Courier New</vt:lpstr>
      <vt:lpstr>Gill Sans</vt:lpstr>
      <vt:lpstr>Gill Sans Light</vt:lpstr>
      <vt:lpstr>Tahoma</vt:lpstr>
      <vt:lpstr>Times New Roman</vt:lpstr>
      <vt:lpstr>Tw Cen MT</vt:lpstr>
      <vt:lpstr>Verdana</vt:lpstr>
      <vt:lpstr>Wingdings</vt:lpstr>
      <vt:lpstr>Wingdings 2</vt:lpstr>
      <vt:lpstr>Median</vt:lpstr>
      <vt:lpstr>1_bishkek2</vt:lpstr>
      <vt:lpstr>PowerPoint Presentation</vt:lpstr>
      <vt:lpstr>PowerPoint Presentation</vt:lpstr>
      <vt:lpstr>PowerPoint Presentation</vt:lpstr>
      <vt:lpstr>Mountain AGRICULTURE </vt:lpstr>
      <vt:lpstr>The MounTAIN PARTNERSHIP PRODUCT Initiative</vt:lpstr>
      <vt:lpstr>THE MOUNTAIN PARTNERSHIP PRODUCTS INITIATIVE</vt:lpstr>
      <vt:lpstr>The Mountain Partnership Product LABEL</vt:lpstr>
      <vt:lpstr>A narrative label</vt:lpstr>
      <vt:lpstr>Requirements for the use of the label</vt:lpstr>
      <vt:lpstr>DISCLAIMER</vt:lpstr>
      <vt:lpstr>Label-granting system </vt:lpstr>
      <vt:lpstr>Application  form</vt:lpstr>
      <vt:lpstr>STEPS so far</vt:lpstr>
      <vt:lpstr>PowerPoint Presentation</vt:lpstr>
      <vt:lpstr>PowerPoint Presentation</vt:lpstr>
      <vt:lpstr>Database: pop-up windows</vt:lpstr>
      <vt:lpstr>PowerPoint Presentation</vt:lpstr>
      <vt:lpstr>PILOT PROJECT: KYRGYZ dried apricots</vt:lpstr>
      <vt:lpstr>PILOT PROJECT: KYRGYZ dried apricots</vt:lpstr>
      <vt:lpstr>PILOT PROJECT: Bolivian Black Amaranth</vt:lpstr>
      <vt:lpstr>PILOT PROJECT: Bolivian Black Amaranth</vt:lpstr>
      <vt:lpstr>PILOT PROJECT: Indian Pink and purple rice </vt:lpstr>
      <vt:lpstr>PILOT PROJECT: Indian Pink and purple rice </vt:lpstr>
      <vt:lpstr>PILOT PROJECT: NEPALI pulses</vt:lpstr>
      <vt:lpstr>PILOT PROJECT: NEPALI pulses</vt:lpstr>
      <vt:lpstr>NEXT STEPS</vt:lpstr>
      <vt:lpstr>Thank you!</vt:lpstr>
    </vt:vector>
  </TitlesOfParts>
  <Company>FAO of the UN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Nasir Hussain (FOM)</dc:creator>
  <cp:lastModifiedBy>Vita, Alessia (FOA)</cp:lastModifiedBy>
  <cp:revision>306</cp:revision>
  <cp:lastPrinted>2016-03-10T15:20:36Z</cp:lastPrinted>
  <dcterms:created xsi:type="dcterms:W3CDTF">2014-06-03T14:15:58Z</dcterms:created>
  <dcterms:modified xsi:type="dcterms:W3CDTF">2017-07-14T14:54:06Z</dcterms:modified>
</cp:coreProperties>
</file>