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5"/>
  </p:sldMasterIdLst>
  <p:notesMasterIdLst>
    <p:notesMasterId r:id="rId24"/>
  </p:notesMasterIdLst>
  <p:sldIdLst>
    <p:sldId id="309" r:id="rId6"/>
    <p:sldId id="423" r:id="rId7"/>
    <p:sldId id="424" r:id="rId8"/>
    <p:sldId id="425" r:id="rId9"/>
    <p:sldId id="419" r:id="rId10"/>
    <p:sldId id="335" r:id="rId11"/>
    <p:sldId id="289" r:id="rId12"/>
    <p:sldId id="393" r:id="rId13"/>
    <p:sldId id="294" r:id="rId14"/>
    <p:sldId id="286" r:id="rId15"/>
    <p:sldId id="420" r:id="rId16"/>
    <p:sldId id="414" r:id="rId17"/>
    <p:sldId id="415" r:id="rId18"/>
    <p:sldId id="416" r:id="rId19"/>
    <p:sldId id="417" r:id="rId20"/>
    <p:sldId id="418" r:id="rId21"/>
    <p:sldId id="421" r:id="rId22"/>
    <p:sldId id="422" r:id="rId23"/>
  </p:sldIdLst>
  <p:sldSz cx="9144000" cy="6858000" type="screen4x3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0A0A"/>
    <a:srgbClr val="8E7262"/>
    <a:srgbClr val="848B7D"/>
    <a:srgbClr val="14425D"/>
    <a:srgbClr val="4E8542"/>
    <a:srgbClr val="1368AB"/>
    <a:srgbClr val="BE2535"/>
    <a:srgbClr val="812920"/>
    <a:srgbClr val="8C8352"/>
    <a:srgbClr val="8F00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5064" autoAdjust="0"/>
  </p:normalViewPr>
  <p:slideViewPr>
    <p:cSldViewPr>
      <p:cViewPr varScale="1">
        <p:scale>
          <a:sx n="61" d="100"/>
          <a:sy n="61" d="100"/>
        </p:scale>
        <p:origin x="1428" y="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D3ED6C2-3680-4017-BD0C-84BE8F02A588}" type="datetimeFigureOut">
              <a:rPr lang="en-US"/>
              <a:pPr>
                <a:defRPr/>
              </a:pPr>
              <a:t>5/31/2017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7415"/>
            <a:ext cx="5435600" cy="44691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33106"/>
            <a:ext cx="2944283" cy="49657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C425CB4-3084-4158-B231-E55A23E605E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40145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SO5: Increase the resilience of livelihoods to threats and crises </a:t>
            </a:r>
            <a:r>
              <a:rPr lang="en-GB" u="sng" dirty="0"/>
              <a:t>affecting agriculture, food and nutrition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425CB4-3084-4158-B231-E55A23E605E3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115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1200" dirty="0"/>
              <a:t>Support of agriculture livelihoods increases resilience and reduce food insecurity over the longer term (exit strategy of food assistance)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Address the root causes of vulnerability reducing dependency from international assistance and  increasing self-help and dignity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Support livelihoods of people in their own location, thus stabilizing people and reducing displacement and migration where security allows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Contribute to climate change adaptation in response to extreme events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200" dirty="0"/>
              <a:t>Reduce or break the vicious loop of hunger and conflict and poverty-unemployment of youth helping rebuilding peace</a:t>
            </a:r>
          </a:p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/>
              <a:t>Support of agriculture risk reduction measures, including livelihoods diversification, is cost-effective as for every 1USD spent , at least 2 to 4 USD are saved in terms of reduced or avoided disaster impact. </a:t>
            </a:r>
          </a:p>
          <a:p>
            <a:pPr marL="457200" marR="0" indent="-45720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1200" dirty="0"/>
              <a:t>Develop</a:t>
            </a:r>
            <a:r>
              <a:rPr lang="en-US" sz="1200" baseline="0" dirty="0"/>
              <a:t> the capacities of institution and communities to combine crises response and disaster risk prevention</a:t>
            </a:r>
            <a:endParaRPr lang="en-US" sz="1200" dirty="0"/>
          </a:p>
          <a:p>
            <a:pPr marL="457200" indent="-457200">
              <a:buFont typeface="+mj-lt"/>
              <a:buAutoNum type="arabicPeriod"/>
            </a:pPr>
            <a:endParaRPr lang="en-US" sz="120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425CB4-3084-4158-B231-E55A23E605E3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195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425CB4-3084-4158-B231-E55A23E605E3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263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 FAO strategic objective on resilience builds on the Hyogo Framework</a:t>
            </a:r>
            <a:r>
              <a:rPr lang="en-GB" baseline="0" dirty="0"/>
              <a:t> for action, but goes beyond as it </a:t>
            </a:r>
            <a:r>
              <a:rPr lang="en-GB" dirty="0"/>
              <a:t>focuses on the multiple and interconnected risks that generate shocks – referred to as “disasters” or “crises”.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425CB4-3084-4158-B231-E55A23E605E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898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41C3106-AF51-486E-846C-915C7C3A5125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3095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GB" dirty="0"/>
              <a:t>This graphic</a:t>
            </a:r>
            <a:r>
              <a:rPr lang="en-GB" baseline="0" dirty="0"/>
              <a:t> illustrates how the </a:t>
            </a:r>
            <a:r>
              <a:rPr lang="en-GB" dirty="0"/>
              <a:t>four outcomes of </a:t>
            </a:r>
            <a:r>
              <a:rPr lang="en-GB" baseline="0" dirty="0"/>
              <a:t>SO5 are inter-dependent and mutually reinforcing</a:t>
            </a:r>
            <a:r>
              <a:rPr lang="en-GB" b="1" baseline="0" dirty="0"/>
              <a:t>… to increase the resilience of livelihoods to shocks. </a:t>
            </a:r>
            <a:endParaRPr lang="en-GB" baseline="0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It is the essence of “resilience”.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Resilience is not about just one area, it is the synergy and mutual reinforcement of all these outcomes that makes resilience work in a coherent manner at local, national, regional and global levels. 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By working together as a multidisciplinary team within the Organization, resilience brings together risk reduction and crisis management across all sectors: agriculture, livestock, fisheries, forestry and natural resources.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The</a:t>
            </a:r>
            <a:r>
              <a:rPr lang="en-GB" baseline="0" dirty="0"/>
              <a:t> </a:t>
            </a:r>
            <a:r>
              <a:rPr lang="en-GB" dirty="0"/>
              <a:t>cross-cutting themes on gender and governance and 7 core functions (normative &amp; standard setting, access to data &amp; information, policy dialogue, capacity development, uptake of knowledge &amp; technologies, strategic partnership, advocacy &amp; communication) are driving the delivery of  all four outcomes. One FAO key core function is the “MUST WORK</a:t>
            </a:r>
            <a:r>
              <a:rPr lang="en-GB" baseline="0" dirty="0"/>
              <a:t> TOGETHER AS PARTNERS” to build resilience to fight hunger and malnutrition.</a:t>
            </a:r>
            <a:endParaRPr lang="en-GB" dirty="0"/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425CB4-3084-4158-B231-E55A23E605E3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9113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r>
              <a:rPr lang="en-GB" dirty="0"/>
              <a:t>Outcome 3: Apply risk and vulnerability reduction</a:t>
            </a:r>
            <a:r>
              <a:rPr lang="en-GB" baseline="0" dirty="0"/>
              <a:t> measures</a:t>
            </a:r>
          </a:p>
          <a:p>
            <a:r>
              <a:rPr lang="en-GB" baseline="0" dirty="0"/>
              <a:t>Protection, prevention, mitigation and building livelihoods with technologies, approaches and good practices for agriculture, food and nutrition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171450" marR="0" lvl="0" indent="-17145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PIR 2014-15: 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FAO’s assisted in improving 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prevention and mitigation capacities and measures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these exceeded by far the biennium targets. Technical measures for risk prevention and mitigation (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5.3.1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have been implemented in 46 countries, and 45 countries have applied socio-economic measures that reduce vulnerabilities of communities at risk of threats and crisis (</a:t>
            </a: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5.3.2</a:t>
            </a: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425CB4-3084-4158-B231-E55A23E605E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768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pPr>
              <a:spcBef>
                <a:spcPts val="1200"/>
              </a:spcBef>
            </a:pPr>
            <a:r>
              <a:rPr lang="en-US" dirty="0"/>
              <a:t>Phase 1: </a:t>
            </a:r>
            <a:r>
              <a:rPr lang="en-US" sz="1200" dirty="0"/>
              <a:t>Identify and treat critical landslides which impact agricultural lands and irrigation infrastructure</a:t>
            </a:r>
          </a:p>
          <a:p>
            <a:pPr>
              <a:spcBef>
                <a:spcPts val="1200"/>
              </a:spcBef>
            </a:pPr>
            <a:r>
              <a:rPr lang="en-US" sz="1200" dirty="0"/>
              <a:t>Map cracks, establish a monitoring and early warning system, seal off smaller cracks</a:t>
            </a:r>
          </a:p>
          <a:p>
            <a:pPr>
              <a:spcBef>
                <a:spcPts val="1200"/>
              </a:spcBef>
            </a:pPr>
            <a:r>
              <a:rPr lang="en-US" sz="1200" dirty="0"/>
              <a:t>Remove fallen trees from landslides in the forest </a:t>
            </a:r>
          </a:p>
          <a:p>
            <a:pPr>
              <a:spcBef>
                <a:spcPts val="1200"/>
              </a:spcBef>
            </a:pPr>
            <a:r>
              <a:rPr lang="en-US" sz="1200" dirty="0" err="1"/>
              <a:t>Analyse</a:t>
            </a:r>
            <a:r>
              <a:rPr lang="en-US" sz="1200" dirty="0"/>
              <a:t> impact of 2015 monsoon season</a:t>
            </a:r>
          </a:p>
          <a:p>
            <a:pPr>
              <a:spcBef>
                <a:spcPts val="1200"/>
              </a:spcBef>
            </a:pPr>
            <a:r>
              <a:rPr lang="en-US" sz="1200" dirty="0"/>
              <a:t>Low cost and more resistant housing technologies (wood, bamboo)</a:t>
            </a:r>
          </a:p>
          <a:p>
            <a:pPr>
              <a:spcBef>
                <a:spcPts val="1200"/>
              </a:spcBef>
            </a:pPr>
            <a:r>
              <a:rPr lang="en-US" dirty="0"/>
              <a:t>Phase 2: </a:t>
            </a:r>
            <a:r>
              <a:rPr lang="en-US" sz="1200" dirty="0"/>
              <a:t>Complete landslide </a:t>
            </a:r>
            <a:r>
              <a:rPr lang="en-US" sz="1200" dirty="0" err="1"/>
              <a:t>stabilisation</a:t>
            </a:r>
            <a:r>
              <a:rPr lang="en-US" sz="1200" dirty="0"/>
              <a:t> activities</a:t>
            </a:r>
          </a:p>
          <a:p>
            <a:pPr>
              <a:spcBef>
                <a:spcPts val="1200"/>
              </a:spcBef>
            </a:pPr>
            <a:r>
              <a:rPr lang="en-US" sz="1200" dirty="0"/>
              <a:t>Continue with monitoring and early warning system, establish hazard maps</a:t>
            </a:r>
          </a:p>
          <a:p>
            <a:pPr>
              <a:spcBef>
                <a:spcPts val="1200"/>
              </a:spcBef>
            </a:pPr>
            <a:r>
              <a:rPr lang="en-US" sz="1200" dirty="0"/>
              <a:t>Map out springs and monitor flow</a:t>
            </a:r>
          </a:p>
          <a:p>
            <a:pPr>
              <a:spcBef>
                <a:spcPts val="1200"/>
              </a:spcBef>
            </a:pPr>
            <a:r>
              <a:rPr lang="en-US" sz="1200" dirty="0"/>
              <a:t>Identify critical watersheds (at least 2/affected district)</a:t>
            </a:r>
          </a:p>
          <a:p>
            <a:pPr>
              <a:spcBef>
                <a:spcPts val="1200"/>
              </a:spcBef>
            </a:pPr>
            <a:r>
              <a:rPr lang="en-US" sz="1200" dirty="0"/>
              <a:t>Watershed management plans</a:t>
            </a:r>
          </a:p>
          <a:p>
            <a:pPr>
              <a:spcBef>
                <a:spcPts val="1200"/>
              </a:spcBef>
            </a:pPr>
            <a:r>
              <a:rPr lang="en-US" sz="1200" dirty="0"/>
              <a:t>“Village resilience package”</a:t>
            </a:r>
          </a:p>
          <a:p>
            <a:pPr>
              <a:spcBef>
                <a:spcPts val="1200"/>
              </a:spcBef>
            </a:pPr>
            <a:r>
              <a:rPr lang="en-US" sz="1200" dirty="0"/>
              <a:t>Capacity development</a:t>
            </a:r>
          </a:p>
          <a:p>
            <a:pPr>
              <a:spcBef>
                <a:spcPts val="1200"/>
              </a:spcBef>
            </a:pPr>
            <a:r>
              <a:rPr lang="en-US" sz="1200" dirty="0"/>
              <a:t>Phase 3: Upscale the experiences from the </a:t>
            </a:r>
            <a:r>
              <a:rPr lang="en-US" sz="1200" dirty="0" err="1"/>
              <a:t>prioritised</a:t>
            </a:r>
            <a:r>
              <a:rPr lang="en-US" sz="1200" dirty="0"/>
              <a:t> watersheds to other sites</a:t>
            </a:r>
          </a:p>
          <a:p>
            <a:pPr>
              <a:spcBef>
                <a:spcPts val="1200"/>
              </a:spcBef>
            </a:pPr>
            <a:r>
              <a:rPr lang="en-US" sz="1200" dirty="0" err="1"/>
              <a:t>Institutionalise</a:t>
            </a:r>
            <a:r>
              <a:rPr lang="en-US" sz="1200" dirty="0"/>
              <a:t> the experiences and incorporate the lessons learned in national policy making</a:t>
            </a:r>
          </a:p>
          <a:p>
            <a:pPr>
              <a:spcBef>
                <a:spcPts val="1200"/>
              </a:spcBef>
            </a:pPr>
            <a:r>
              <a:rPr lang="en-US" sz="1200" dirty="0"/>
              <a:t>Extended capacity building </a:t>
            </a:r>
            <a:r>
              <a:rPr lang="en-US" sz="1200" dirty="0" err="1"/>
              <a:t>programme</a:t>
            </a:r>
            <a:r>
              <a:rPr lang="en-US" sz="1200" dirty="0"/>
              <a:t> on watershed management for resilience creation</a:t>
            </a:r>
          </a:p>
          <a:p>
            <a:pPr>
              <a:spcBef>
                <a:spcPts val="1200"/>
              </a:spcBef>
            </a:pPr>
            <a:r>
              <a:rPr lang="en-US" sz="1200" dirty="0"/>
              <a:t>Develop a toolkit for landslide </a:t>
            </a:r>
            <a:r>
              <a:rPr lang="en-US" sz="1200" dirty="0" err="1"/>
              <a:t>stabilisation</a:t>
            </a:r>
            <a:endParaRPr lang="en-US" sz="1200" dirty="0"/>
          </a:p>
          <a:p>
            <a:pPr>
              <a:spcBef>
                <a:spcPts val="1200"/>
              </a:spcBef>
            </a:pPr>
            <a:endParaRPr lang="en-US" dirty="0"/>
          </a:p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02EFE7-003E-43D4-A793-02B233E89951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28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2420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Base" hidden="1"/>
          <p:cNvGraphicFramePr>
            <a:graphicFrameLocks/>
          </p:cNvGraphicFramePr>
          <p:nvPr userDrawn="1"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7" r:id="rId3" imgW="0" imgH="0" progId="PowerPoint.Show.8">
                  <p:embed/>
                </p:oleObj>
              </mc:Choice>
              <mc:Fallback>
                <p:oleObj r:id="rId3" imgW="0" imgH="0" progId="PowerPoint.Show.8">
                  <p:embed/>
                  <p:pic>
                    <p:nvPicPr>
                      <p:cNvPr id="4" name="Base" hidden="1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35972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ebby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 userDrawn="1"/>
        </p:nvSpPr>
        <p:spPr>
          <a:xfrm>
            <a:off x="142844" y="6072206"/>
            <a:ext cx="8929750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 userDrawn="1"/>
        </p:nvSpPr>
        <p:spPr>
          <a:xfrm>
            <a:off x="142844" y="1357298"/>
            <a:ext cx="8929750" cy="2143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Rounded Rectangle 20"/>
          <p:cNvSpPr/>
          <p:nvPr userDrawn="1"/>
        </p:nvSpPr>
        <p:spPr>
          <a:xfrm>
            <a:off x="142844" y="214290"/>
            <a:ext cx="8874000" cy="6500858"/>
          </a:xfrm>
          <a:prstGeom prst="roundRect">
            <a:avLst>
              <a:gd name="adj" fmla="val 2129"/>
            </a:avLst>
          </a:prstGeom>
          <a:noFill/>
          <a:ln w="12700">
            <a:solidFill>
              <a:srgbClr val="8CB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Text Placeholder 21"/>
          <p:cNvSpPr>
            <a:spLocks noGrp="1"/>
          </p:cNvSpPr>
          <p:nvPr>
            <p:ph idx="1"/>
          </p:nvPr>
        </p:nvSpPr>
        <p:spPr>
          <a:xfrm>
            <a:off x="457200" y="3857629"/>
            <a:ext cx="8229600" cy="8572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8" name="Title 27"/>
          <p:cNvSpPr>
            <a:spLocks noGrp="1"/>
          </p:cNvSpPr>
          <p:nvPr>
            <p:ph type="title"/>
          </p:nvPr>
        </p:nvSpPr>
        <p:spPr>
          <a:xfrm>
            <a:off x="428596" y="242886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sz="36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6333417" y="6432190"/>
            <a:ext cx="2533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4F81BD">
                    <a:lumMod val="75000"/>
                  </a:srgbClr>
                </a:solidFill>
              </a:rPr>
              <a:t>Debby Guha-Sapir, www.cred.be</a:t>
            </a:r>
          </a:p>
        </p:txBody>
      </p:sp>
      <p:sp>
        <p:nvSpPr>
          <p:cNvPr id="16" name="Rounded Rectangle 15"/>
          <p:cNvSpPr/>
          <p:nvPr userDrawn="1"/>
        </p:nvSpPr>
        <p:spPr>
          <a:xfrm>
            <a:off x="150330" y="6388275"/>
            <a:ext cx="8874000" cy="45719"/>
          </a:xfrm>
          <a:prstGeom prst="roundRect">
            <a:avLst>
              <a:gd name="adj" fmla="val 12129"/>
            </a:avLst>
          </a:prstGeom>
          <a:solidFill>
            <a:schemeClr val="accent1"/>
          </a:solidFill>
          <a:ln w="6350">
            <a:solidFill>
              <a:srgbClr val="8CB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ounded Rectangle 16"/>
          <p:cNvSpPr/>
          <p:nvPr userDrawn="1"/>
        </p:nvSpPr>
        <p:spPr>
          <a:xfrm>
            <a:off x="152400" y="1129849"/>
            <a:ext cx="8874000" cy="89351"/>
          </a:xfrm>
          <a:prstGeom prst="roundRect">
            <a:avLst>
              <a:gd name="adj" fmla="val 12129"/>
            </a:avLst>
          </a:prstGeom>
          <a:solidFill>
            <a:schemeClr val="accent1"/>
          </a:solidFill>
          <a:ln w="6350">
            <a:solidFill>
              <a:srgbClr val="8CB1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28600"/>
            <a:ext cx="533400" cy="737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28600"/>
            <a:ext cx="614206" cy="877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512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6632"/>
            <a:ext cx="8496944" cy="725488"/>
          </a:xfrm>
        </p:spPr>
        <p:txBody>
          <a:bodyPr/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981075"/>
            <a:ext cx="8496944" cy="5145088"/>
          </a:xfrm>
          <a:noFill/>
        </p:spPr>
        <p:txBody>
          <a:bodyPr/>
          <a:lstStyle>
            <a:lvl1pPr>
              <a:buClr>
                <a:srgbClr val="1F5F8D"/>
              </a:buClr>
              <a:buFont typeface="Wingdings" pitchFamily="2" charset="2"/>
              <a:buChar char="§"/>
              <a:defRPr cap="none"/>
            </a:lvl1pPr>
            <a:lvl2pPr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/>
            </a:lvl2pPr>
            <a:lvl3pPr>
              <a:buClr>
                <a:srgbClr val="1F5F8D"/>
              </a:buClr>
              <a:buFont typeface="Wingdings" pitchFamily="2" charset="2"/>
              <a:buChar char="§"/>
              <a:defRPr/>
            </a:lvl3pPr>
            <a:lvl4pPr>
              <a:buClr>
                <a:schemeClr val="bg1">
                  <a:lumMod val="50000"/>
                </a:schemeClr>
              </a:buClr>
              <a:buFont typeface="Wingdings" pitchFamily="2" charset="2"/>
              <a:buChar char="§"/>
              <a:defRPr/>
            </a:lvl4pPr>
            <a:lvl5pPr>
              <a:buClr>
                <a:srgbClr val="1F5F8D"/>
              </a:buClr>
              <a:buFont typeface="Wingdings" pitchFamily="2" charset="2"/>
              <a:buChar char="§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908050"/>
            <a:ext cx="9144000" cy="1512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</p:spPr>
        <p:txBody>
          <a:bodyPr anchor="t">
            <a:normAutofit/>
          </a:bodyPr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b="1" cap="all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</a:bodyPr>
          <a:lstStyle>
            <a:lvl1pPr marL="0" indent="0">
              <a:buNone/>
              <a:defRPr sz="4000" b="1">
                <a:solidFill>
                  <a:srgbClr val="1F5F8D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6325168"/>
            <a:ext cx="9144000" cy="532832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2" descr="Risultati immagini per 4th World Landslide Forum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5837"/>
            <a:ext cx="1187624" cy="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 userDrawn="1"/>
        </p:nvSpPr>
        <p:spPr>
          <a:xfrm>
            <a:off x="2118802" y="6435213"/>
            <a:ext cx="490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FAO Approach to increasing Resilience of Livelihoods to Disasters and Crises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11224"/>
            <a:ext cx="8496944" cy="725488"/>
          </a:xfrm>
        </p:spPr>
        <p:txBody>
          <a:bodyPr/>
          <a:lstStyle>
            <a:lvl1pPr algn="l">
              <a:defRPr>
                <a:solidFill>
                  <a:srgbClr val="1F5F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528" y="908720"/>
            <a:ext cx="4172272" cy="5217443"/>
          </a:xfrm>
        </p:spPr>
        <p:txBody>
          <a:bodyPr/>
          <a:lstStyle>
            <a:lvl1pPr>
              <a:buFont typeface="Wingdings" pitchFamily="2" charset="2"/>
              <a:buChar char="§"/>
              <a:defRPr sz="2800"/>
            </a:lvl1pPr>
            <a:lvl2pPr>
              <a:buFont typeface="Wingdings" pitchFamily="2" charset="2"/>
              <a:buChar char="§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8720"/>
            <a:ext cx="4172272" cy="5217443"/>
          </a:xfrm>
        </p:spPr>
        <p:txBody>
          <a:bodyPr/>
          <a:lstStyle>
            <a:lvl1pPr>
              <a:buFont typeface="Wingdings" pitchFamily="2" charset="2"/>
              <a:buChar char="§"/>
              <a:defRPr sz="2800"/>
            </a:lvl1pPr>
            <a:lvl2pPr>
              <a:buFont typeface="Wingdings" pitchFamily="2" charset="2"/>
              <a:buChar char="§"/>
              <a:defRPr sz="2400"/>
            </a:lvl2pPr>
            <a:lvl3pPr>
              <a:buFont typeface="Wingdings" pitchFamily="2" charset="2"/>
              <a:buChar char="§"/>
              <a:defRPr sz="2000"/>
            </a:lvl3pPr>
            <a:lvl4pPr>
              <a:buFont typeface="Wingdings" pitchFamily="2" charset="2"/>
              <a:buChar char="§"/>
              <a:defRPr sz="1800"/>
            </a:lvl4pPr>
            <a:lvl5pPr>
              <a:buFont typeface="Wingdings" pitchFamily="2" charset="2"/>
              <a:buChar char="§"/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08721"/>
            <a:ext cx="4040188" cy="72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772816"/>
            <a:ext cx="4040188" cy="4353347"/>
          </a:xfrm>
        </p:spPr>
        <p:txBody>
          <a:bodyPr/>
          <a:lstStyle>
            <a:lvl1pPr>
              <a:buFont typeface="Wingdings" pitchFamily="2" charset="2"/>
              <a:buChar char="§"/>
              <a:defRPr sz="2400"/>
            </a:lvl1pPr>
            <a:lvl2pPr>
              <a:buFont typeface="Wingdings" pitchFamily="2" charset="2"/>
              <a:buChar char="§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600"/>
            </a:lvl4pPr>
            <a:lvl5pPr>
              <a:buFont typeface="Wingdings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908721"/>
            <a:ext cx="4041775" cy="72008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772816"/>
            <a:ext cx="4041775" cy="4353347"/>
          </a:xfrm>
        </p:spPr>
        <p:txBody>
          <a:bodyPr/>
          <a:lstStyle>
            <a:lvl1pPr>
              <a:buFont typeface="Wingdings" pitchFamily="2" charset="2"/>
              <a:buChar char="§"/>
              <a:defRPr sz="2400"/>
            </a:lvl1pPr>
            <a:lvl2pPr>
              <a:buFont typeface="Wingdings" pitchFamily="2" charset="2"/>
              <a:buChar char="§"/>
              <a:defRPr sz="2000"/>
            </a:lvl2pPr>
            <a:lvl3pPr>
              <a:buFont typeface="Wingdings" pitchFamily="2" charset="2"/>
              <a:buChar char="§"/>
              <a:defRPr sz="1800"/>
            </a:lvl3pPr>
            <a:lvl4pPr>
              <a:buFont typeface="Wingdings" pitchFamily="2" charset="2"/>
              <a:buChar char="§"/>
              <a:defRPr sz="1600"/>
            </a:lvl4pPr>
            <a:lvl5pPr>
              <a:buFont typeface="Wingdings" pitchFamily="2" charset="2"/>
              <a:buChar char="§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0" y="6325168"/>
            <a:ext cx="9144000" cy="532832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2" descr="Risultati immagini per 4th World Landslide Forum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5837"/>
            <a:ext cx="1187624" cy="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 userDrawn="1"/>
        </p:nvSpPr>
        <p:spPr>
          <a:xfrm>
            <a:off x="2118802" y="6435213"/>
            <a:ext cx="490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FAO Approach to increasing Resilience of Livelihoods to Disasters and Crises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6325168"/>
            <a:ext cx="9144000" cy="532832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" name="Picture 2" descr="Risultati immagini per 4th World Landslide Forum logo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5837"/>
            <a:ext cx="1187624" cy="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 userDrawn="1"/>
        </p:nvSpPr>
        <p:spPr>
          <a:xfrm>
            <a:off x="2118802" y="6435213"/>
            <a:ext cx="490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FAO Approach to increasing Resilience of Livelihoods to Disasters and Crises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242093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buFont typeface="Wingdings" pitchFamily="2" charset="2"/>
              <a:buChar char="§"/>
              <a:defRPr sz="3200"/>
            </a:lvl1pPr>
            <a:lvl2pPr>
              <a:buFont typeface="Wingdings" pitchFamily="2" charset="2"/>
              <a:buChar char="§"/>
              <a:defRPr sz="2800"/>
            </a:lvl2pPr>
            <a:lvl3pPr>
              <a:buFont typeface="Wingdings" pitchFamily="2" charset="2"/>
              <a:buChar char="§"/>
              <a:defRPr sz="2400"/>
            </a:lvl3pPr>
            <a:lvl4pPr>
              <a:buFont typeface="Wingdings" pitchFamily="2" charset="2"/>
              <a:buChar char="§"/>
              <a:defRPr sz="2000"/>
            </a:lvl4pPr>
            <a:lvl5pPr>
              <a:buFont typeface="Wingdings" pitchFamily="2" charset="2"/>
              <a:buChar char="§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908050"/>
            <a:ext cx="9144000" cy="15128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941168"/>
            <a:ext cx="5486400" cy="42617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54360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8313" y="0"/>
            <a:ext cx="8229600" cy="7254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81075"/>
            <a:ext cx="8229600" cy="51450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693" r:id="rId2"/>
    <p:sldLayoutId id="2147483700" r:id="rId3"/>
    <p:sldLayoutId id="2147483694" r:id="rId4"/>
    <p:sldLayoutId id="2147483695" r:id="rId5"/>
    <p:sldLayoutId id="2147483696" r:id="rId6"/>
    <p:sldLayoutId id="2147483697" r:id="rId7"/>
    <p:sldLayoutId id="2147483701" r:id="rId8"/>
    <p:sldLayoutId id="2147483702" r:id="rId9"/>
    <p:sldLayoutId id="2147483698" r:id="rId10"/>
    <p:sldLayoutId id="2147483703" r:id="rId11"/>
    <p:sldLayoutId id="2147483705" r:id="rId12"/>
    <p:sldLayoutId id="2147483706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0" kern="1200" cap="small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 kern="1200" cap="small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1B587C"/>
        </a:buClr>
        <a:buFont typeface="Wingdings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1B587C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emf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emdat.be/" TargetMode="Externa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411760" y="2474893"/>
            <a:ext cx="6732240" cy="954107"/>
          </a:xfrm>
          <a:prstGeom prst="rect">
            <a:avLst/>
          </a:prstGeom>
          <a:solidFill>
            <a:schemeClr val="accent3">
              <a:lumMod val="75000"/>
            </a:schemeClr>
          </a:solidFill>
          <a:effectLst>
            <a:outerShdw blurRad="698500" dist="381000" dir="8460000" algn="r" rotWithShape="0">
              <a:prstClr val="black">
                <a:alpha val="40000"/>
              </a:prstClr>
            </a:outerShdw>
          </a:effectLst>
        </p:spPr>
        <p:txBody>
          <a:bodyPr wrap="square" lIns="324000" rIns="216000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Myriad Pro Light" panose="020B0603030403020204" pitchFamily="34" charset="0"/>
              </a:rPr>
              <a:t>FAO Approach to Increasing Resilience </a:t>
            </a:r>
            <a:br>
              <a:rPr lang="en-GB" sz="2800" dirty="0">
                <a:solidFill>
                  <a:schemeClr val="bg1"/>
                </a:solidFill>
                <a:latin typeface="Myriad Pro Light" panose="020B0603030403020204" pitchFamily="34" charset="0"/>
              </a:rPr>
            </a:br>
            <a:r>
              <a:rPr lang="en-GB" sz="2800" dirty="0">
                <a:solidFill>
                  <a:schemeClr val="bg1"/>
                </a:solidFill>
                <a:latin typeface="Myriad Pro Light" panose="020B0603030403020204" pitchFamily="34" charset="0"/>
              </a:rPr>
              <a:t>of Livelihoods to Disasters and Crises</a:t>
            </a:r>
            <a:endParaRPr lang="it-IT" sz="2800" dirty="0">
              <a:solidFill>
                <a:schemeClr val="bg1"/>
              </a:solidFill>
              <a:latin typeface="Myriad Pro Light" panose="020B0603030403020204" pitchFamily="34" charset="0"/>
            </a:endParaRPr>
          </a:p>
        </p:txBody>
      </p:sp>
      <p:pic>
        <p:nvPicPr>
          <p:cNvPr id="6" name="Picture 2" descr="Risultati immagini per 4th World Landslide Forum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9" y="2474893"/>
            <a:ext cx="2212421" cy="954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260648"/>
            <a:ext cx="2772761" cy="90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3795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010388"/>
            <a:ext cx="4176461" cy="4829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itle 1"/>
          <p:cNvSpPr>
            <a:spLocks noGrp="1"/>
          </p:cNvSpPr>
          <p:nvPr/>
        </p:nvSpPr>
        <p:spPr bwMode="auto">
          <a:xfrm>
            <a:off x="377786" y="83568"/>
            <a:ext cx="4355976" cy="1142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/>
          <a:p>
            <a:pPr algn="ctr" fontAlgn="base">
              <a:spcAft>
                <a:spcPts val="0"/>
              </a:spcAft>
            </a:pPr>
            <a:r>
              <a:rPr lang="en-GB" sz="3200" b="1" kern="1200" cap="small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Calibri"/>
                <a:cs typeface="Times New Roman"/>
              </a:rPr>
              <a:t>Exampl</a:t>
            </a:r>
            <a:r>
              <a:rPr lang="en-GB" sz="3200" b="1" cap="small" dirty="0">
                <a:solidFill>
                  <a:schemeClr val="bg1">
                    <a:lumMod val="50000"/>
                  </a:schemeClr>
                </a:solidFill>
                <a:latin typeface="+mj-lt"/>
                <a:ea typeface="Calibri"/>
                <a:cs typeface="Times New Roman"/>
              </a:rPr>
              <a:t>e of O</a:t>
            </a:r>
            <a:r>
              <a:rPr lang="en-GB" sz="3200" b="1" kern="1200" cap="small" dirty="0">
                <a:solidFill>
                  <a:schemeClr val="bg1">
                    <a:lumMod val="50000"/>
                  </a:schemeClr>
                </a:solidFill>
                <a:effectLst/>
                <a:latin typeface="+mj-lt"/>
                <a:ea typeface="Calibri"/>
                <a:cs typeface="Times New Roman"/>
              </a:rPr>
              <a:t>utcome:</a:t>
            </a:r>
            <a:endParaRPr lang="en-US" sz="1000" cap="small" dirty="0">
              <a:solidFill>
                <a:schemeClr val="bg1">
                  <a:lumMod val="50000"/>
                </a:schemeClr>
              </a:solidFill>
              <a:effectLst/>
              <a:latin typeface="+mj-lt"/>
              <a:ea typeface="ＭＳ 明朝"/>
              <a:cs typeface="Times New Roman"/>
            </a:endParaRPr>
          </a:p>
        </p:txBody>
      </p:sp>
      <p:sp>
        <p:nvSpPr>
          <p:cNvPr id="16" name="Content Placeholder 4"/>
          <p:cNvSpPr txBox="1">
            <a:spLocks/>
          </p:cNvSpPr>
          <p:nvPr/>
        </p:nvSpPr>
        <p:spPr>
          <a:xfrm>
            <a:off x="5472608" y="0"/>
            <a:ext cx="3671392" cy="584988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lIns="288000" tIns="288000" rIns="288000" bIns="288000" anchor="b"/>
          <a:lstStyle/>
          <a:p>
            <a:pPr lvl="0" eaLnBrk="0" hangingPunct="0">
              <a:spcBef>
                <a:spcPct val="20000"/>
              </a:spcBef>
              <a:buClr>
                <a:schemeClr val="bg1"/>
              </a:buClr>
            </a:pPr>
            <a:r>
              <a:rPr lang="en-US" b="1" cap="small" dirty="0">
                <a:solidFill>
                  <a:schemeClr val="bg1"/>
                </a:solidFill>
                <a:latin typeface="+mn-lt"/>
              </a:rPr>
              <a:t>Countries reduce risks and vulnerability at household and community level</a:t>
            </a:r>
          </a:p>
          <a:p>
            <a:pPr lvl="0" eaLnBrk="0" hangingPunct="0">
              <a:spcBef>
                <a:spcPct val="20000"/>
              </a:spcBef>
              <a:buClr>
                <a:schemeClr val="bg1"/>
              </a:buClr>
            </a:pPr>
            <a:endParaRPr kumimoji="0" lang="en-US" sz="2000" b="0" i="0" u="none" strike="noStrike" kern="1200" cap="small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tabLst/>
              <a:defRPr/>
            </a:pPr>
            <a:r>
              <a:rPr kumimoji="0" lang="en-US" sz="1600" b="0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Examples: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sng" strike="noStrike" kern="1200" cap="small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Agroforestry</a:t>
            </a:r>
            <a:r>
              <a:rPr kumimoji="0" lang="en-US" sz="1400" b="0" i="0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</a:t>
            </a: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Trees can be used as shelterbelts and windbreaks. They can stabilize riverbanks, mitigate soil erosion, protect against landslides and floods.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sng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Rainwater harvesting</a:t>
            </a:r>
            <a:r>
              <a:rPr kumimoji="0" lang="en-US" sz="1400" b="0" i="0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Technologies &amp; practices that use less water, reduce water loss, and increase overall water productivity during droughts.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400" b="0" i="0" u="sng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Conflict sensitive measures</a:t>
            </a:r>
            <a:r>
              <a:rPr kumimoji="0" lang="en-US" sz="1400" b="0" i="0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small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Tenure, access to natural resources (water, land, trees, pasture, transhumance routes, …)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6325168"/>
            <a:ext cx="9144000" cy="532832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2" descr="Risultati immagini per 4th World Landslide Forum 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5837"/>
            <a:ext cx="1187624" cy="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18802" y="6435213"/>
            <a:ext cx="490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FAO Approach to increasing Resilience of Livelihoods to Disasters and Crises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600280"/>
            <a:ext cx="4324426" cy="3249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38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43" y="404664"/>
            <a:ext cx="8982217" cy="504056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07504" y="119739"/>
            <a:ext cx="8496944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n-US" sz="3200" b="1" kern="0" cap="small" dirty="0"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Project Example: Nepal Post-Earthquake Response  </a:t>
            </a:r>
            <a:endParaRPr lang="en-GB" sz="3200" b="1" kern="0" cap="small" dirty="0">
              <a:solidFill>
                <a:schemeClr val="bg1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325168"/>
            <a:ext cx="9144000" cy="532832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Picture 2" descr="Risultati immagini per 4th World Landslide Foru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5837"/>
            <a:ext cx="1187624" cy="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18802" y="6435213"/>
            <a:ext cx="490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FAO Approach to increasing Resilience of Livelihoods to Disasters and Crises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71516"/>
            <a:ext cx="1653366" cy="541860"/>
          </a:xfrm>
          <a:prstGeom prst="rect">
            <a:avLst/>
          </a:prstGeom>
        </p:spPr>
      </p:pic>
      <p:pic>
        <p:nvPicPr>
          <p:cNvPr id="11" name="Picture 2" descr="C:\Documents and Settings\meeting\Desktop\Photos Nepal\IMG_69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89487" y="3180868"/>
            <a:ext cx="4392488" cy="2928325"/>
          </a:xfrm>
          <a:prstGeom prst="rect">
            <a:avLst/>
          </a:prstGeom>
          <a:noFill/>
        </p:spPr>
      </p:pic>
      <p:pic>
        <p:nvPicPr>
          <p:cNvPr id="12" name="Picture 2" descr="C:\Documents and Settings\meeting\Desktop\Photos Nepal\IMG_70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48" y="1127802"/>
            <a:ext cx="2880320" cy="4320480"/>
          </a:xfrm>
          <a:prstGeom prst="rect">
            <a:avLst/>
          </a:prstGeom>
          <a:noFill/>
        </p:spPr>
      </p:pic>
      <p:pic>
        <p:nvPicPr>
          <p:cNvPr id="13" name="Picture 2" descr="C:\Documents and Settings\meeting\Desktop\Photos Nepal\IMG_721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55343" y="1127802"/>
            <a:ext cx="2873689" cy="4310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96656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334" y="260648"/>
            <a:ext cx="4937374" cy="504056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 bwMode="auto">
          <a:xfrm>
            <a:off x="934187" y="1484784"/>
            <a:ext cx="6984776" cy="3888432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800" dirty="0"/>
              <a:t>From short-term response to long-term rehabilitation and resilience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Earthquake as an opportunity to “build back better”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Combine slope stability with NRM and livelihood improvement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Watershed management approach!</a:t>
            </a:r>
          </a:p>
          <a:p>
            <a:pPr>
              <a:spcBef>
                <a:spcPts val="1200"/>
              </a:spcBef>
            </a:pPr>
            <a:endParaRPr lang="en-US" sz="2800" dirty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504378" y="260648"/>
            <a:ext cx="8820150" cy="1008063"/>
          </a:xfrm>
        </p:spPr>
        <p:txBody>
          <a:bodyPr>
            <a:noAutofit/>
          </a:bodyPr>
          <a:lstStyle/>
          <a:p>
            <a:r>
              <a:rPr lang="es-ES" sz="3600" dirty="0">
                <a:ea typeface="Arial Unicode MS" pitchFamily="34" charset="-128"/>
                <a:cs typeface="Arial Unicode MS" pitchFamily="34" charset="-128"/>
              </a:rPr>
              <a:t>Project </a:t>
            </a:r>
            <a:r>
              <a:rPr lang="es-ES" sz="3600" dirty="0" err="1">
                <a:ea typeface="Arial Unicode MS" pitchFamily="34" charset="-128"/>
                <a:cs typeface="Arial Unicode MS" pitchFamily="34" charset="-128"/>
              </a:rPr>
              <a:t>Strategy</a:t>
            </a:r>
            <a:br>
              <a:rPr lang="es-ES" sz="3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s-ES" sz="3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325168"/>
            <a:ext cx="9144000" cy="532832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2" descr="Risultati immagini per 4th World Landslide Foru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5837"/>
            <a:ext cx="1187624" cy="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18802" y="6435213"/>
            <a:ext cx="490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FAO Approach to increasing Resilience of Livelihoods to Disasters and Crises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71516"/>
            <a:ext cx="1653366" cy="54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26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5334" y="260648"/>
            <a:ext cx="3929262" cy="504056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 bwMode="auto">
          <a:xfrm>
            <a:off x="467544" y="1250355"/>
            <a:ext cx="8352928" cy="487537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/>
          </a:bodyPr>
          <a:lstStyle/>
          <a:p>
            <a:pPr>
              <a:spcBef>
                <a:spcPts val="1200"/>
              </a:spcBef>
              <a:buNone/>
            </a:pPr>
            <a:r>
              <a:rPr lang="en-US" sz="2800" b="1" dirty="0"/>
              <a:t>1. Landslide risk assessment and treatment (2015-2016)</a:t>
            </a:r>
          </a:p>
          <a:p>
            <a:pPr lvl="1">
              <a:spcBef>
                <a:spcPts val="1200"/>
              </a:spcBef>
            </a:pPr>
            <a:r>
              <a:rPr lang="en-US" sz="2200" dirty="0">
                <a:latin typeface="+mn-lt"/>
              </a:rPr>
              <a:t>Implement emergency response activities related to landslides with immediate benefits</a:t>
            </a:r>
          </a:p>
          <a:p>
            <a:pPr>
              <a:spcBef>
                <a:spcPts val="1200"/>
              </a:spcBef>
              <a:buNone/>
            </a:pPr>
            <a:r>
              <a:rPr lang="en-US" sz="2800" b="1" dirty="0"/>
              <a:t>2. Landslide stabilization as a component of watershed management in medium-term rehabilitation (2016-2018)</a:t>
            </a:r>
          </a:p>
          <a:p>
            <a:pPr lvl="1">
              <a:spcBef>
                <a:spcPts val="1200"/>
              </a:spcBef>
            </a:pPr>
            <a:r>
              <a:rPr lang="en-US" sz="2200" dirty="0">
                <a:latin typeface="+mn-lt"/>
              </a:rPr>
              <a:t>Bring people back to their production systems through watershed management - build back better</a:t>
            </a:r>
          </a:p>
          <a:p>
            <a:pPr>
              <a:spcBef>
                <a:spcPts val="1200"/>
              </a:spcBef>
              <a:buNone/>
            </a:pPr>
            <a:r>
              <a:rPr lang="en-US" sz="2800" b="1" dirty="0"/>
              <a:t>3. Towards long-term preparedness and resilience (2018-2021)</a:t>
            </a:r>
          </a:p>
          <a:p>
            <a:pPr lvl="1">
              <a:spcBef>
                <a:spcPts val="1200"/>
              </a:spcBef>
            </a:pPr>
            <a:r>
              <a:rPr lang="en-US" sz="2200" dirty="0">
                <a:latin typeface="+mn-lt"/>
              </a:rPr>
              <a:t>Scale up and institutionalize the experiences for long-term resilience to future shock and trends (such as climate change)</a:t>
            </a:r>
          </a:p>
          <a:p>
            <a:pPr marL="0" indent="0">
              <a:spcBef>
                <a:spcPts val="1200"/>
              </a:spcBef>
              <a:buNone/>
            </a:pPr>
            <a:endParaRPr lang="en-US" sz="2000" dirty="0"/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269900" y="188640"/>
            <a:ext cx="8820150" cy="1008063"/>
          </a:xfrm>
        </p:spPr>
        <p:txBody>
          <a:bodyPr>
            <a:normAutofit fontScale="90000"/>
          </a:bodyPr>
          <a:lstStyle/>
          <a:p>
            <a:r>
              <a:rPr lang="es-ES" sz="4000" dirty="0">
                <a:ea typeface="Arial Unicode MS" pitchFamily="34" charset="-128"/>
                <a:cs typeface="Arial Unicode MS" pitchFamily="34" charset="-128"/>
              </a:rPr>
              <a:t>Project </a:t>
            </a:r>
            <a:r>
              <a:rPr lang="es-ES" sz="4000" dirty="0" err="1">
                <a:ea typeface="Arial Unicode MS" pitchFamily="34" charset="-128"/>
                <a:cs typeface="Arial Unicode MS" pitchFamily="34" charset="-128"/>
              </a:rPr>
              <a:t>Phasing</a:t>
            </a:r>
            <a:br>
              <a:rPr lang="es-ES" sz="3200" dirty="0">
                <a:solidFill>
                  <a:schemeClr val="tx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s-ES" sz="3200" dirty="0">
              <a:solidFill>
                <a:schemeClr val="tx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325168"/>
            <a:ext cx="9144000" cy="532832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 descr="Risultati immagini per 4th World Landslide Forum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5837"/>
            <a:ext cx="1187624" cy="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18802" y="6435213"/>
            <a:ext cx="490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FAO Approach to increasing Resilience of Livelihoods to Disasters and Crises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71516"/>
            <a:ext cx="1653366" cy="54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6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-5334" y="260648"/>
            <a:ext cx="8033718" cy="504056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410" name="Picture 1" descr="Chinari 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11560" y="998633"/>
            <a:ext cx="7535812" cy="5127416"/>
          </a:xfr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468139" y="44624"/>
            <a:ext cx="7488237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defRPr/>
            </a:pPr>
            <a:r>
              <a:rPr lang="es-ES_tradnl" sz="3600" b="1" cap="small" dirty="0"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Tools: </a:t>
            </a:r>
            <a:r>
              <a:rPr lang="es-ES_tradnl" sz="3600" b="1" cap="small" dirty="0" err="1"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Watershed</a:t>
            </a:r>
            <a:r>
              <a:rPr lang="es-ES_tradnl" sz="3600" b="1" cap="small" dirty="0">
                <a:solidFill>
                  <a:schemeClr val="bg1"/>
                </a:solidFill>
                <a:latin typeface="+mj-lt"/>
                <a:ea typeface="Arial Unicode MS" pitchFamily="34" charset="-128"/>
                <a:cs typeface="Arial Unicode MS" pitchFamily="34" charset="-128"/>
              </a:rPr>
              <a:t> Management Plan</a:t>
            </a:r>
            <a:endParaRPr lang="en-US" sz="3600" b="1" cap="small" dirty="0">
              <a:solidFill>
                <a:schemeClr val="bg1"/>
              </a:solidFill>
              <a:latin typeface="+mj-lt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6325168"/>
            <a:ext cx="9144000" cy="532832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 descr="Risultati immagini per 4th World Landslide Forum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5837"/>
            <a:ext cx="1187624" cy="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18802" y="6435213"/>
            <a:ext cx="490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FAO Approach to increasing Resilience of Livelihoods to Disasters and Crises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71516"/>
            <a:ext cx="1653366" cy="54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05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60648"/>
            <a:ext cx="3851920" cy="504056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 bwMode="auto">
          <a:xfrm>
            <a:off x="962982" y="1227636"/>
            <a:ext cx="7213109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>
              <a:spcBef>
                <a:spcPts val="1200"/>
              </a:spcBef>
            </a:pPr>
            <a:r>
              <a:rPr lang="en-US" sz="2800" dirty="0"/>
              <a:t>Ministry of Forests and Soil Conservation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Other Government agencies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ICIMOD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The Mountain Institute (TMI)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IUCN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Nepal Water Conservation Foundation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International Consortium on Landslides (ICL)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etc.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161992" y="260672"/>
            <a:ext cx="8820150" cy="1008063"/>
          </a:xfrm>
        </p:spPr>
        <p:txBody>
          <a:bodyPr>
            <a:noAutofit/>
          </a:bodyPr>
          <a:lstStyle/>
          <a:p>
            <a:r>
              <a:rPr lang="es-ES" sz="3600" dirty="0">
                <a:ea typeface="Arial Unicode MS" pitchFamily="34" charset="-128"/>
                <a:cs typeface="Arial Unicode MS" pitchFamily="34" charset="-128"/>
              </a:rPr>
              <a:t>Project </a:t>
            </a:r>
            <a:r>
              <a:rPr lang="es-ES" sz="3600" dirty="0" err="1">
                <a:ea typeface="Arial Unicode MS" pitchFamily="34" charset="-128"/>
                <a:cs typeface="Arial Unicode MS" pitchFamily="34" charset="-128"/>
              </a:rPr>
              <a:t>Partners</a:t>
            </a:r>
            <a:r>
              <a:rPr lang="es-ES" sz="3600" dirty="0">
                <a:ea typeface="Arial Unicode MS" pitchFamily="34" charset="-128"/>
                <a:cs typeface="Arial Unicode MS" pitchFamily="34" charset="-128"/>
              </a:rPr>
              <a:t> </a:t>
            </a:r>
            <a:br>
              <a:rPr lang="es-ES" sz="3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s-ES" sz="3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325168"/>
            <a:ext cx="9144000" cy="532832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2" descr="Risultati immagini per 4th World Landslide Foru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5837"/>
            <a:ext cx="1187624" cy="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18802" y="6435213"/>
            <a:ext cx="490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FAO Approach to increasing Resilience of Livelihoods to Disasters and Crises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71516"/>
            <a:ext cx="1653366" cy="54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835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5334" y="260648"/>
            <a:ext cx="4289302" cy="504056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218" name="Content Placeholder 2"/>
          <p:cNvSpPr>
            <a:spLocks noGrp="1"/>
          </p:cNvSpPr>
          <p:nvPr>
            <p:ph idx="1"/>
          </p:nvPr>
        </p:nvSpPr>
        <p:spPr bwMode="auto">
          <a:xfrm>
            <a:off x="467544" y="1378780"/>
            <a:ext cx="8424862" cy="4525963"/>
          </a:xfr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ts val="1200"/>
              </a:spcBef>
            </a:pPr>
            <a:r>
              <a:rPr lang="en-US" sz="2800" dirty="0"/>
              <a:t>Support the Government to implement the Post-Disaster Needs Assessment (PDNA) recommendations for forestry and environment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From short-term rehabilitation to long-term resilience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Address the entire DRM-cycle: response, recovery, mitigation, preparedness</a:t>
            </a:r>
          </a:p>
          <a:p>
            <a:pPr>
              <a:spcBef>
                <a:spcPts val="1200"/>
              </a:spcBef>
            </a:pPr>
            <a:r>
              <a:rPr lang="en-US" sz="2800" dirty="0"/>
              <a:t>Resource mobilization</a:t>
            </a:r>
          </a:p>
        </p:txBody>
      </p: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260672"/>
            <a:ext cx="8820150" cy="1008063"/>
          </a:xfrm>
        </p:spPr>
        <p:txBody>
          <a:bodyPr>
            <a:noAutofit/>
          </a:bodyPr>
          <a:lstStyle/>
          <a:p>
            <a:r>
              <a:rPr lang="es-ES" sz="3600" dirty="0">
                <a:ea typeface="Arial Unicode MS" pitchFamily="34" charset="-128"/>
                <a:cs typeface="Arial Unicode MS" pitchFamily="34" charset="-128"/>
              </a:rPr>
              <a:t>Project </a:t>
            </a:r>
            <a:r>
              <a:rPr lang="es-ES" sz="3600" dirty="0" err="1">
                <a:ea typeface="Arial Unicode MS" pitchFamily="34" charset="-128"/>
                <a:cs typeface="Arial Unicode MS" pitchFamily="34" charset="-128"/>
              </a:rPr>
              <a:t>Lessons</a:t>
            </a:r>
            <a:br>
              <a:rPr lang="es-ES" sz="3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s-ES" sz="36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6325168"/>
            <a:ext cx="9144000" cy="532832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2" descr="Risultati immagini per 4th World Landslide Foru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5837"/>
            <a:ext cx="1187624" cy="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18802" y="6435213"/>
            <a:ext cx="490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FAO Approach to increasing Resilience of Livelihoods to Disasters and Crises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71516"/>
            <a:ext cx="1653366" cy="54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003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25040"/>
            <a:ext cx="7524570" cy="504056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08" y="181024"/>
            <a:ext cx="8496944" cy="725488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</a:rPr>
              <a:t>Leveraging Global Partners and Advocacy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4595" y="2803929"/>
            <a:ext cx="7416824" cy="3440761"/>
          </a:xfrm>
        </p:spPr>
        <p:txBody>
          <a:bodyPr>
            <a:noAutofit/>
          </a:bodyPr>
          <a:lstStyle/>
          <a:p>
            <a:r>
              <a:rPr lang="en-US" sz="2200" b="1" dirty="0">
                <a:latin typeface="Calibri" panose="020F0502020204030204" pitchFamily="34" charset="0"/>
              </a:rPr>
              <a:t>United Nations voluntary alliance of partners</a:t>
            </a:r>
          </a:p>
          <a:p>
            <a:pPr>
              <a:spcBef>
                <a:spcPts val="1200"/>
              </a:spcBef>
            </a:pPr>
            <a:r>
              <a:rPr lang="en-US" sz="2200" b="1" dirty="0">
                <a:latin typeface="Calibri" panose="020F0502020204030204" pitchFamily="34" charset="0"/>
              </a:rPr>
              <a:t>Dedicated to improving the lives of mountain people </a:t>
            </a:r>
            <a:br>
              <a:rPr lang="en-US" sz="2200" b="1" dirty="0">
                <a:latin typeface="Calibri" panose="020F0502020204030204" pitchFamily="34" charset="0"/>
              </a:rPr>
            </a:br>
            <a:r>
              <a:rPr lang="en-US" sz="2200" b="1" dirty="0">
                <a:latin typeface="Calibri" panose="020F0502020204030204" pitchFamily="34" charset="0"/>
              </a:rPr>
              <a:t>and protecting mountain environments around the world</a:t>
            </a:r>
          </a:p>
          <a:p>
            <a:pPr>
              <a:spcBef>
                <a:spcPts val="0"/>
              </a:spcBef>
            </a:pPr>
            <a:endParaRPr lang="en-US" sz="2200" b="1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Established in 2002</a:t>
            </a:r>
          </a:p>
          <a:p>
            <a:pPr>
              <a:spcBef>
                <a:spcPts val="0"/>
              </a:spcBef>
            </a:pPr>
            <a:endParaRPr lang="en-US" sz="2200" b="1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293 members - governments, IGOs, NGOs, private sector</a:t>
            </a:r>
          </a:p>
          <a:p>
            <a:pPr>
              <a:spcBef>
                <a:spcPts val="0"/>
              </a:spcBef>
            </a:pPr>
            <a:endParaRPr lang="en-US" sz="2200" b="1" dirty="0">
              <a:latin typeface="Calibri" panose="020F050202020403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200" b="1" dirty="0">
                <a:latin typeface="Calibri" panose="020F0502020204030204" pitchFamily="34" charset="0"/>
              </a:rPr>
              <a:t>Secretariat based at FAO in Rome</a:t>
            </a:r>
          </a:p>
        </p:txBody>
      </p:sp>
      <p:sp>
        <p:nvSpPr>
          <p:cNvPr id="4" name="Rectangle 3"/>
          <p:cNvSpPr/>
          <p:nvPr/>
        </p:nvSpPr>
        <p:spPr>
          <a:xfrm>
            <a:off x="0" y="6325168"/>
            <a:ext cx="9144000" cy="532832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 descr="Risultati immagini per 4th World Landslide Forum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5837"/>
            <a:ext cx="1187624" cy="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18802" y="6435213"/>
            <a:ext cx="490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FAO Approach to increasing Resilience of Livelihoods to Disasters and Crises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71516"/>
            <a:ext cx="1653366" cy="541860"/>
          </a:xfrm>
          <a:prstGeom prst="rect">
            <a:avLst/>
          </a:prstGeom>
        </p:spPr>
      </p:pic>
      <p:pic>
        <p:nvPicPr>
          <p:cNvPr id="10" name="Picture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4338" y="1101349"/>
            <a:ext cx="4263686" cy="14419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074089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37228" t="17974" r="43088" b="15575"/>
          <a:stretch/>
        </p:blipFill>
        <p:spPr>
          <a:xfrm>
            <a:off x="5868143" y="-44625"/>
            <a:ext cx="3383361" cy="700498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10" y="261080"/>
            <a:ext cx="7451110" cy="504056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484" y="116632"/>
            <a:ext cx="8496944" cy="725488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</a:rPr>
              <a:t>Save the Date: “Mountains under Pressure”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992592"/>
            <a:ext cx="5634372" cy="4896544"/>
          </a:xfrm>
          <a:noFill/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en-US" sz="2000" b="1" dirty="0">
                <a:solidFill>
                  <a:srgbClr val="FF0000"/>
                </a:solidFill>
              </a:rPr>
              <a:t>11 Dec 2017</a:t>
            </a:r>
            <a:r>
              <a:rPr lang="en-US" sz="2000" b="1" dirty="0"/>
              <a:t> - High-Level Conference in Rome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Co-hosts</a:t>
            </a:r>
            <a:r>
              <a:rPr lang="en-US" sz="2000" dirty="0"/>
              <a:t>: Government of Italy and FAO 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Invitees</a:t>
            </a:r>
            <a:r>
              <a:rPr lang="en-US" sz="2000" dirty="0"/>
              <a:t>: Heads of states and governments, Mountain Partnership members, goodwill ambassadors, UN conventions, IGOs, NGOs, private sector </a:t>
            </a:r>
          </a:p>
          <a:p>
            <a:pPr>
              <a:spcBef>
                <a:spcPts val="1200"/>
              </a:spcBef>
            </a:pPr>
            <a:r>
              <a:rPr lang="en-US" sz="2000" b="1" dirty="0"/>
              <a:t>Objectives</a:t>
            </a:r>
            <a:r>
              <a:rPr lang="en-US" sz="2000" dirty="0"/>
              <a:t>: </a:t>
            </a:r>
          </a:p>
          <a:p>
            <a:pPr lvl="1">
              <a:spcBef>
                <a:spcPts val="1200"/>
              </a:spcBef>
            </a:pPr>
            <a:r>
              <a:rPr lang="en-US" sz="1800" b="1" dirty="0"/>
              <a:t>Declaration</a:t>
            </a:r>
            <a:r>
              <a:rPr lang="en-US" sz="1800" dirty="0"/>
              <a:t> and </a:t>
            </a:r>
            <a:r>
              <a:rPr lang="en-US" sz="1800" b="1" dirty="0"/>
              <a:t>Call to Action</a:t>
            </a:r>
            <a:r>
              <a:rPr lang="en-US" sz="1800" dirty="0"/>
              <a:t> to establish actions and policies to increase </a:t>
            </a:r>
            <a:r>
              <a:rPr lang="en-US" sz="1800" b="1" dirty="0"/>
              <a:t>resilience in mountains</a:t>
            </a:r>
          </a:p>
          <a:p>
            <a:pPr lvl="1">
              <a:spcBef>
                <a:spcPts val="1200"/>
              </a:spcBef>
            </a:pPr>
            <a:r>
              <a:rPr lang="en-US" sz="1800" b="1" dirty="0"/>
              <a:t>Coalition of governments</a:t>
            </a:r>
            <a:r>
              <a:rPr lang="en-US" sz="1800" dirty="0"/>
              <a:t> of mountainous countries to raise attention in </a:t>
            </a:r>
            <a:r>
              <a:rPr lang="en-US" sz="1800" dirty="0" err="1"/>
              <a:t>intl</a:t>
            </a:r>
            <a:r>
              <a:rPr lang="en-US" sz="1800" dirty="0"/>
              <a:t> negotiations</a:t>
            </a:r>
          </a:p>
          <a:p>
            <a:pPr lvl="1">
              <a:spcBef>
                <a:spcPts val="1200"/>
              </a:spcBef>
            </a:pPr>
            <a:r>
              <a:rPr lang="en-US" sz="1800" b="1" dirty="0"/>
              <a:t>Sustainable Mountain Development agenda</a:t>
            </a:r>
            <a:r>
              <a:rPr lang="en-US" sz="1800" dirty="0"/>
              <a:t> to be integrated in 2030 Agenda and Paris Agreement implementation </a:t>
            </a:r>
          </a:p>
          <a:p>
            <a:pPr>
              <a:spcBef>
                <a:spcPts val="1200"/>
              </a:spcBef>
            </a:pPr>
            <a:endParaRPr lang="en-US" sz="2000" dirty="0"/>
          </a:p>
        </p:txBody>
      </p:sp>
      <p:sp>
        <p:nvSpPr>
          <p:cNvPr id="4" name="Rectangle 3"/>
          <p:cNvSpPr/>
          <p:nvPr/>
        </p:nvSpPr>
        <p:spPr>
          <a:xfrm>
            <a:off x="0" y="6325168"/>
            <a:ext cx="9144000" cy="532832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5" name="Picture 2" descr="Risultati immagini per 4th World Landslide Forum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5837"/>
            <a:ext cx="1187624" cy="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118802" y="6435213"/>
            <a:ext cx="490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FAO Approach to increasing Resilience of Livelihoods to Disasters and Crises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71516"/>
            <a:ext cx="1653366" cy="54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82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7179734" cy="864096"/>
          </a:xfrm>
        </p:spPr>
        <p:txBody>
          <a:bodyPr/>
          <a:lstStyle/>
          <a:p>
            <a:pPr algn="ctr"/>
            <a:r>
              <a:rPr lang="en-US" b="1" dirty="0"/>
              <a:t>Number of deaths by disaster types</a:t>
            </a:r>
            <a:br>
              <a:rPr lang="en-US" b="1" dirty="0"/>
            </a:br>
            <a:r>
              <a:rPr lang="en-US" b="1" dirty="0"/>
              <a:t>1996 - 2015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87113" y="6100420"/>
            <a:ext cx="80830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solidFill>
                  <a:prstClr val="black"/>
                </a:solidFill>
              </a:rPr>
              <a:t>From: Poverty &amp; Death: Disaster Mortality, </a:t>
            </a:r>
            <a:r>
              <a:rPr lang="en-US" sz="1600" dirty="0">
                <a:solidFill>
                  <a:prstClr val="black"/>
                </a:solidFill>
                <a:hlinkClick r:id="rId2"/>
              </a:rPr>
              <a:t>http://emdat.be/</a:t>
            </a:r>
            <a:r>
              <a:rPr lang="en-US" sz="1600" dirty="0">
                <a:solidFill>
                  <a:prstClr val="black"/>
                </a:solidFill>
              </a:rPr>
              <a:t>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541886" y="1270024"/>
            <a:ext cx="7798830" cy="4754880"/>
            <a:chOff x="541886" y="1253090"/>
            <a:chExt cx="7798830" cy="475488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750" t="9630" r="7430" b="4938"/>
            <a:stretch/>
          </p:blipFill>
          <p:spPr bwMode="auto">
            <a:xfrm>
              <a:off x="541886" y="1253090"/>
              <a:ext cx="7798830" cy="4754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139" t="41605" r="8125" b="22593"/>
            <a:stretch/>
          </p:blipFill>
          <p:spPr bwMode="auto">
            <a:xfrm>
              <a:off x="6053666" y="3454401"/>
              <a:ext cx="2040468" cy="24553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4757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88999" y="217293"/>
            <a:ext cx="7476067" cy="96160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b="1" dirty="0"/>
              <a:t>Floods/landslides</a:t>
            </a:r>
            <a:r>
              <a:rPr lang="en-US" sz="2800" dirty="0"/>
              <a:t> impacts better controlled: </a:t>
            </a:r>
          </a:p>
          <a:p>
            <a:pPr>
              <a:spcBef>
                <a:spcPts val="0"/>
              </a:spcBef>
            </a:pPr>
            <a:r>
              <a:rPr lang="en-US" sz="2800" b="1" dirty="0"/>
              <a:t>population affected</a:t>
            </a:r>
            <a:r>
              <a:rPr lang="en-US" sz="2800" dirty="0"/>
              <a:t>, 1990 - 2016 </a:t>
            </a:r>
          </a:p>
        </p:txBody>
      </p:sp>
      <p:pic>
        <p:nvPicPr>
          <p:cNvPr id="2053" name="Picture 5" descr="C:\Desk\Desktop\FAO\new flood affected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401" y="1307570"/>
            <a:ext cx="7651391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55076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87624" y="232407"/>
            <a:ext cx="6768752" cy="857255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sz="2800" b="1" dirty="0"/>
              <a:t>Drought</a:t>
            </a:r>
            <a:r>
              <a:rPr lang="en-US" sz="2800" dirty="0"/>
              <a:t> impacts persist: </a:t>
            </a:r>
          </a:p>
          <a:p>
            <a:pPr>
              <a:spcBef>
                <a:spcPts val="0"/>
              </a:spcBef>
            </a:pPr>
            <a:r>
              <a:rPr lang="en-US" sz="2800" b="1" dirty="0"/>
              <a:t>Population affected</a:t>
            </a:r>
            <a:r>
              <a:rPr lang="en-US" sz="2800" dirty="0"/>
              <a:t>, 1990 - 2016 </a:t>
            </a:r>
          </a:p>
        </p:txBody>
      </p:sp>
      <p:pic>
        <p:nvPicPr>
          <p:cNvPr id="4098" name="Picture 2" descr="C:\Desk\Desktop\FAO\new droughtaffected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56" y="1322388"/>
            <a:ext cx="7683877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96753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42" y="404664"/>
            <a:ext cx="8753798" cy="504056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3528" y="1396519"/>
            <a:ext cx="8568952" cy="4497363"/>
          </a:xfrm>
        </p:spPr>
        <p:txBody>
          <a:bodyPr>
            <a:normAutofit fontScale="85000" lnSpcReduction="2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Prevention - move words into action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From disaster management to risk reduction management and risk informed development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DRR - a development issue; integrate into SDGs; deliver through sectoral work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Importance of agriculture sectors to DRR delivery (agriculture risk reduction measures are cost-effective) 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Multi-hazard perspective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Insurance and risk transfer – key pillars of comprehensive risk management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Systematic data incl. remote sensing – basis for planning</a:t>
            </a:r>
            <a:endParaRPr lang="en-GB" dirty="0"/>
          </a:p>
          <a:p>
            <a:pPr marL="514350" indent="-514350">
              <a:buFont typeface="+mj-lt"/>
              <a:buAutoNum type="arabicPeriod"/>
            </a:pP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81461"/>
            <a:ext cx="8496944" cy="725488"/>
          </a:xfrm>
        </p:spPr>
        <p:txBody>
          <a:bodyPr>
            <a:normAutofit/>
          </a:bodyPr>
          <a:lstStyle/>
          <a:p>
            <a:r>
              <a:rPr lang="en-US" dirty="0"/>
              <a:t>Key Messages Recap:</a:t>
            </a:r>
            <a:r>
              <a:rPr lang="ru-RU" dirty="0"/>
              <a:t> </a:t>
            </a:r>
            <a:r>
              <a:rPr lang="en-US" dirty="0"/>
              <a:t>from Cancun to Ljubljana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0" y="6325168"/>
            <a:ext cx="9144000" cy="532832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Picture 2" descr="Risultati immagini per 4th World Landslide Forum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5837"/>
            <a:ext cx="1187624" cy="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118802" y="6435213"/>
            <a:ext cx="490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FAO Approach to increasing Resilience of Livelihoods to Disasters and Crises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71516"/>
            <a:ext cx="1653366" cy="54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342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-5334" y="404664"/>
            <a:ext cx="5009382" cy="504056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96944" cy="725488"/>
          </a:xfrm>
        </p:spPr>
        <p:txBody>
          <a:bodyPr/>
          <a:lstStyle/>
          <a:p>
            <a:r>
              <a:rPr lang="en-US" dirty="0"/>
              <a:t>FAO strategic objectives</a:t>
            </a:r>
            <a:endParaRPr lang="en-GB" dirty="0"/>
          </a:p>
        </p:txBody>
      </p:sp>
      <p:grpSp>
        <p:nvGrpSpPr>
          <p:cNvPr id="18" name="Group 17"/>
          <p:cNvGrpSpPr/>
          <p:nvPr/>
        </p:nvGrpSpPr>
        <p:grpSpPr>
          <a:xfrm>
            <a:off x="630703" y="1124744"/>
            <a:ext cx="7881993" cy="864096"/>
            <a:chOff x="630703" y="1455585"/>
            <a:chExt cx="7881993" cy="86409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703" y="1455585"/>
              <a:ext cx="864096" cy="864096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736417" y="1702967"/>
              <a:ext cx="677627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/>
                <a:t>1. Help eliminate hunger, food insecurity and malnutrition</a:t>
              </a:r>
              <a:r>
                <a:rPr lang="en-GB" dirty="0"/>
                <a:t>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30703" y="2127522"/>
            <a:ext cx="8102722" cy="906251"/>
            <a:chOff x="648021" y="2352585"/>
            <a:chExt cx="8102722" cy="90625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FFFEFF"/>
                </a:clrFrom>
                <a:clrTo>
                  <a:srgbClr val="FFFE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021" y="2352585"/>
              <a:ext cx="951563" cy="906251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1736417" y="2482545"/>
              <a:ext cx="70143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03275" indent="-803275"/>
              <a:r>
                <a:rPr lang="en-GB" b="1" dirty="0"/>
                <a:t>2. Make agriculture, forestry and fisheries </a:t>
              </a:r>
              <a:br>
                <a:rPr lang="en-GB" b="1" dirty="0"/>
              </a:br>
              <a:r>
                <a:rPr lang="en-GB" b="1" dirty="0"/>
                <a:t>more productive and sustainable </a:t>
              </a:r>
              <a:r>
                <a:rPr lang="it-IT" b="1" dirty="0"/>
                <a:t> </a:t>
              </a:r>
              <a:endParaRPr lang="en-GB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630703" y="3172455"/>
            <a:ext cx="5836481" cy="873698"/>
            <a:chOff x="690029" y="3261125"/>
            <a:chExt cx="5836481" cy="873698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29" y="3261125"/>
              <a:ext cx="867545" cy="873698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>
            <a:xfrm>
              <a:off x="1736417" y="3513308"/>
              <a:ext cx="479009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03275" indent="-803275"/>
              <a:r>
                <a:rPr lang="en-GB" b="1" dirty="0"/>
                <a:t>3. Reduce rural poverty</a:t>
              </a:r>
              <a:endParaRPr lang="it-IT" b="1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630703" y="4184835"/>
            <a:ext cx="7092394" cy="859311"/>
            <a:chOff x="692037" y="4181191"/>
            <a:chExt cx="7092394" cy="8593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2037" y="4181191"/>
              <a:ext cx="865537" cy="859311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1736417" y="4287681"/>
              <a:ext cx="604801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03275" indent="-803275"/>
              <a:r>
                <a:rPr lang="en-GB" b="1" dirty="0"/>
                <a:t>4. Enable inclusive and efficient agricultural </a:t>
              </a:r>
              <a:br>
                <a:rPr lang="en-GB" b="1" dirty="0"/>
              </a:br>
              <a:r>
                <a:rPr lang="en-GB" b="1" dirty="0"/>
                <a:t>and food systems </a:t>
              </a: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30702" y="5182827"/>
            <a:ext cx="7325674" cy="838461"/>
            <a:chOff x="690029" y="5127796"/>
            <a:chExt cx="7046193" cy="83846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29" y="5127796"/>
              <a:ext cx="875182" cy="838461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736417" y="5287284"/>
              <a:ext cx="59998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803275" indent="-803275"/>
              <a:r>
                <a:rPr lang="en-GB" b="1" dirty="0"/>
                <a:t>5. Increase the resilience of livelihoods </a:t>
              </a:r>
              <a:br>
                <a:rPr lang="en-GB" b="1" dirty="0"/>
              </a:br>
              <a:r>
                <a:rPr lang="en-GB" b="1" dirty="0"/>
                <a:t>to threats and crises</a:t>
              </a:r>
              <a:endParaRPr lang="it-IT" b="1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0" y="6325168"/>
            <a:ext cx="9144000" cy="532832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5" name="Picture 2" descr="Risultati immagini per 4th World Landslide Forum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5837"/>
            <a:ext cx="1187624" cy="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2118802" y="6435213"/>
            <a:ext cx="490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FAO Approach to increasing Resilience of Livelihoods to Disasters and Crises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71516"/>
            <a:ext cx="1653366" cy="54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66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/>
          <p:cNvSpPr/>
          <p:nvPr/>
        </p:nvSpPr>
        <p:spPr>
          <a:xfrm>
            <a:off x="1691680" y="1251436"/>
            <a:ext cx="690563" cy="690563"/>
          </a:xfrm>
          <a:prstGeom prst="roundRect">
            <a:avLst>
              <a:gd name="adj" fmla="val 16670"/>
            </a:avLst>
          </a:prstGeom>
          <a:blipFill rotWithShape="1">
            <a:blip r:embed="rId3"/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Freeform: Shape 5"/>
          <p:cNvSpPr/>
          <p:nvPr/>
        </p:nvSpPr>
        <p:spPr>
          <a:xfrm>
            <a:off x="2656869" y="1251436"/>
            <a:ext cx="4712544" cy="690563"/>
          </a:xfrm>
          <a:custGeom>
            <a:avLst/>
            <a:gdLst>
              <a:gd name="connsiteX0" fmla="*/ 0 w 6213811"/>
              <a:gd name="connsiteY0" fmla="*/ 151790 h 910555"/>
              <a:gd name="connsiteX1" fmla="*/ 151790 w 6213811"/>
              <a:gd name="connsiteY1" fmla="*/ 0 h 910555"/>
              <a:gd name="connsiteX2" fmla="*/ 6062021 w 6213811"/>
              <a:gd name="connsiteY2" fmla="*/ 0 h 910555"/>
              <a:gd name="connsiteX3" fmla="*/ 6213811 w 6213811"/>
              <a:gd name="connsiteY3" fmla="*/ 151790 h 910555"/>
              <a:gd name="connsiteX4" fmla="*/ 6213811 w 6213811"/>
              <a:gd name="connsiteY4" fmla="*/ 758765 h 910555"/>
              <a:gd name="connsiteX5" fmla="*/ 6062021 w 6213811"/>
              <a:gd name="connsiteY5" fmla="*/ 910555 h 910555"/>
              <a:gd name="connsiteX6" fmla="*/ 151790 w 6213811"/>
              <a:gd name="connsiteY6" fmla="*/ 910555 h 910555"/>
              <a:gd name="connsiteX7" fmla="*/ 0 w 6213811"/>
              <a:gd name="connsiteY7" fmla="*/ 758765 h 910555"/>
              <a:gd name="connsiteX8" fmla="*/ 0 w 6213811"/>
              <a:gd name="connsiteY8" fmla="*/ 151790 h 91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3811" h="910555">
                <a:moveTo>
                  <a:pt x="0" y="151790"/>
                </a:moveTo>
                <a:cubicBezTo>
                  <a:pt x="0" y="67959"/>
                  <a:pt x="67959" y="0"/>
                  <a:pt x="151790" y="0"/>
                </a:cubicBezTo>
                <a:lnTo>
                  <a:pt x="6062021" y="0"/>
                </a:lnTo>
                <a:cubicBezTo>
                  <a:pt x="6145852" y="0"/>
                  <a:pt x="6213811" y="67959"/>
                  <a:pt x="6213811" y="151790"/>
                </a:cubicBezTo>
                <a:lnTo>
                  <a:pt x="6213811" y="758765"/>
                </a:lnTo>
                <a:cubicBezTo>
                  <a:pt x="6213811" y="842596"/>
                  <a:pt x="6145852" y="910555"/>
                  <a:pt x="6062021" y="910555"/>
                </a:cubicBezTo>
                <a:lnTo>
                  <a:pt x="151790" y="910555"/>
                </a:lnTo>
                <a:cubicBezTo>
                  <a:pt x="67959" y="910555"/>
                  <a:pt x="0" y="842596"/>
                  <a:pt x="0" y="758765"/>
                </a:cubicBezTo>
                <a:lnTo>
                  <a:pt x="0" y="151790"/>
                </a:lnTo>
                <a:close/>
              </a:path>
            </a:pathLst>
          </a:custGeom>
          <a:solidFill>
            <a:srgbClr val="4E8542"/>
          </a:solid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594" tIns="243594" rIns="243594" bIns="243594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GB" sz="2800" kern="1200" dirty="0"/>
              <a:t>Natural disasters</a:t>
            </a:r>
          </a:p>
        </p:txBody>
      </p:sp>
      <p:sp>
        <p:nvSpPr>
          <p:cNvPr id="7" name="Rectangle: Rounded Corners 6"/>
          <p:cNvSpPr/>
          <p:nvPr/>
        </p:nvSpPr>
        <p:spPr>
          <a:xfrm>
            <a:off x="1691680" y="2271258"/>
            <a:ext cx="690563" cy="690563"/>
          </a:xfrm>
          <a:prstGeom prst="roundRect">
            <a:avLst>
              <a:gd name="adj" fmla="val 16670"/>
            </a:avLst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25000" b="-25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Freeform: Shape 7"/>
          <p:cNvSpPr/>
          <p:nvPr/>
        </p:nvSpPr>
        <p:spPr>
          <a:xfrm>
            <a:off x="2684005" y="2271258"/>
            <a:ext cx="4712544" cy="690563"/>
          </a:xfrm>
          <a:custGeom>
            <a:avLst/>
            <a:gdLst>
              <a:gd name="connsiteX0" fmla="*/ 0 w 6213811"/>
              <a:gd name="connsiteY0" fmla="*/ 151790 h 910555"/>
              <a:gd name="connsiteX1" fmla="*/ 151790 w 6213811"/>
              <a:gd name="connsiteY1" fmla="*/ 0 h 910555"/>
              <a:gd name="connsiteX2" fmla="*/ 6062021 w 6213811"/>
              <a:gd name="connsiteY2" fmla="*/ 0 h 910555"/>
              <a:gd name="connsiteX3" fmla="*/ 6213811 w 6213811"/>
              <a:gd name="connsiteY3" fmla="*/ 151790 h 910555"/>
              <a:gd name="connsiteX4" fmla="*/ 6213811 w 6213811"/>
              <a:gd name="connsiteY4" fmla="*/ 758765 h 910555"/>
              <a:gd name="connsiteX5" fmla="*/ 6062021 w 6213811"/>
              <a:gd name="connsiteY5" fmla="*/ 910555 h 910555"/>
              <a:gd name="connsiteX6" fmla="*/ 151790 w 6213811"/>
              <a:gd name="connsiteY6" fmla="*/ 910555 h 910555"/>
              <a:gd name="connsiteX7" fmla="*/ 0 w 6213811"/>
              <a:gd name="connsiteY7" fmla="*/ 758765 h 910555"/>
              <a:gd name="connsiteX8" fmla="*/ 0 w 6213811"/>
              <a:gd name="connsiteY8" fmla="*/ 151790 h 91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3811" h="910555">
                <a:moveTo>
                  <a:pt x="0" y="151790"/>
                </a:moveTo>
                <a:cubicBezTo>
                  <a:pt x="0" y="67959"/>
                  <a:pt x="67959" y="0"/>
                  <a:pt x="151790" y="0"/>
                </a:cubicBezTo>
                <a:lnTo>
                  <a:pt x="6062021" y="0"/>
                </a:lnTo>
                <a:cubicBezTo>
                  <a:pt x="6145852" y="0"/>
                  <a:pt x="6213811" y="67959"/>
                  <a:pt x="6213811" y="151790"/>
                </a:cubicBezTo>
                <a:lnTo>
                  <a:pt x="6213811" y="758765"/>
                </a:lnTo>
                <a:cubicBezTo>
                  <a:pt x="6213811" y="842596"/>
                  <a:pt x="6145852" y="910555"/>
                  <a:pt x="6062021" y="910555"/>
                </a:cubicBezTo>
                <a:lnTo>
                  <a:pt x="151790" y="910555"/>
                </a:lnTo>
                <a:cubicBezTo>
                  <a:pt x="67959" y="910555"/>
                  <a:pt x="0" y="842596"/>
                  <a:pt x="0" y="758765"/>
                </a:cubicBezTo>
                <a:lnTo>
                  <a:pt x="0" y="151790"/>
                </a:lnTo>
                <a:close/>
              </a:path>
            </a:pathLst>
          </a:custGeom>
          <a:solidFill>
            <a:srgbClr val="4E8542"/>
          </a:solid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594" tIns="243594" rIns="243594" bIns="243594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/>
              <a:t>Food chain emergencies</a:t>
            </a:r>
            <a:endParaRPr lang="en-GB" sz="2800" dirty="0"/>
          </a:p>
        </p:txBody>
      </p:sp>
      <p:sp>
        <p:nvSpPr>
          <p:cNvPr id="9" name="Rectangle: Rounded Corners 8"/>
          <p:cNvSpPr/>
          <p:nvPr/>
        </p:nvSpPr>
        <p:spPr>
          <a:xfrm>
            <a:off x="1691680" y="3291080"/>
            <a:ext cx="690563" cy="690563"/>
          </a:xfrm>
          <a:prstGeom prst="roundRect">
            <a:avLst>
              <a:gd name="adj" fmla="val 16670"/>
            </a:avLst>
          </a:prstGeom>
          <a:blipFill rotWithShape="1">
            <a:blip r:embed="rId5"/>
            <a:srcRect/>
            <a:stretch>
              <a:fillRect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0" name="Freeform: Shape 9"/>
          <p:cNvSpPr/>
          <p:nvPr/>
        </p:nvSpPr>
        <p:spPr>
          <a:xfrm>
            <a:off x="2684005" y="3291080"/>
            <a:ext cx="4712544" cy="690563"/>
          </a:xfrm>
          <a:custGeom>
            <a:avLst/>
            <a:gdLst>
              <a:gd name="connsiteX0" fmla="*/ 0 w 6213811"/>
              <a:gd name="connsiteY0" fmla="*/ 151790 h 910555"/>
              <a:gd name="connsiteX1" fmla="*/ 151790 w 6213811"/>
              <a:gd name="connsiteY1" fmla="*/ 0 h 910555"/>
              <a:gd name="connsiteX2" fmla="*/ 6062021 w 6213811"/>
              <a:gd name="connsiteY2" fmla="*/ 0 h 910555"/>
              <a:gd name="connsiteX3" fmla="*/ 6213811 w 6213811"/>
              <a:gd name="connsiteY3" fmla="*/ 151790 h 910555"/>
              <a:gd name="connsiteX4" fmla="*/ 6213811 w 6213811"/>
              <a:gd name="connsiteY4" fmla="*/ 758765 h 910555"/>
              <a:gd name="connsiteX5" fmla="*/ 6062021 w 6213811"/>
              <a:gd name="connsiteY5" fmla="*/ 910555 h 910555"/>
              <a:gd name="connsiteX6" fmla="*/ 151790 w 6213811"/>
              <a:gd name="connsiteY6" fmla="*/ 910555 h 910555"/>
              <a:gd name="connsiteX7" fmla="*/ 0 w 6213811"/>
              <a:gd name="connsiteY7" fmla="*/ 758765 h 910555"/>
              <a:gd name="connsiteX8" fmla="*/ 0 w 6213811"/>
              <a:gd name="connsiteY8" fmla="*/ 151790 h 91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3811" h="910555">
                <a:moveTo>
                  <a:pt x="0" y="151790"/>
                </a:moveTo>
                <a:cubicBezTo>
                  <a:pt x="0" y="67959"/>
                  <a:pt x="67959" y="0"/>
                  <a:pt x="151790" y="0"/>
                </a:cubicBezTo>
                <a:lnTo>
                  <a:pt x="6062021" y="0"/>
                </a:lnTo>
                <a:cubicBezTo>
                  <a:pt x="6145852" y="0"/>
                  <a:pt x="6213811" y="67959"/>
                  <a:pt x="6213811" y="151790"/>
                </a:cubicBezTo>
                <a:lnTo>
                  <a:pt x="6213811" y="758765"/>
                </a:lnTo>
                <a:cubicBezTo>
                  <a:pt x="6213811" y="842596"/>
                  <a:pt x="6145852" y="910555"/>
                  <a:pt x="6062021" y="910555"/>
                </a:cubicBezTo>
                <a:lnTo>
                  <a:pt x="151790" y="910555"/>
                </a:lnTo>
                <a:cubicBezTo>
                  <a:pt x="67959" y="910555"/>
                  <a:pt x="0" y="842596"/>
                  <a:pt x="0" y="758765"/>
                </a:cubicBezTo>
                <a:lnTo>
                  <a:pt x="0" y="151790"/>
                </a:lnTo>
                <a:close/>
              </a:path>
            </a:pathLst>
          </a:custGeom>
          <a:solidFill>
            <a:srgbClr val="4E8542"/>
          </a:solid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594" tIns="243594" rIns="243594" bIns="243594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/>
              <a:t>Socio-economic crises</a:t>
            </a:r>
            <a:endParaRPr lang="en-GB" sz="2800" dirty="0"/>
          </a:p>
        </p:txBody>
      </p:sp>
      <p:sp>
        <p:nvSpPr>
          <p:cNvPr id="11" name="Rectangle: Rounded Corners 10"/>
          <p:cNvSpPr/>
          <p:nvPr/>
        </p:nvSpPr>
        <p:spPr>
          <a:xfrm>
            <a:off x="1691680" y="4310903"/>
            <a:ext cx="690563" cy="690563"/>
          </a:xfrm>
          <a:prstGeom prst="roundRect">
            <a:avLst>
              <a:gd name="adj" fmla="val 16670"/>
            </a:avLst>
          </a:prstGeom>
          <a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Freeform: Shape 11"/>
          <p:cNvSpPr/>
          <p:nvPr/>
        </p:nvSpPr>
        <p:spPr>
          <a:xfrm>
            <a:off x="2684005" y="4310903"/>
            <a:ext cx="4712544" cy="690563"/>
          </a:xfrm>
          <a:custGeom>
            <a:avLst/>
            <a:gdLst>
              <a:gd name="connsiteX0" fmla="*/ 0 w 6213811"/>
              <a:gd name="connsiteY0" fmla="*/ 151790 h 910555"/>
              <a:gd name="connsiteX1" fmla="*/ 151790 w 6213811"/>
              <a:gd name="connsiteY1" fmla="*/ 0 h 910555"/>
              <a:gd name="connsiteX2" fmla="*/ 6062021 w 6213811"/>
              <a:gd name="connsiteY2" fmla="*/ 0 h 910555"/>
              <a:gd name="connsiteX3" fmla="*/ 6213811 w 6213811"/>
              <a:gd name="connsiteY3" fmla="*/ 151790 h 910555"/>
              <a:gd name="connsiteX4" fmla="*/ 6213811 w 6213811"/>
              <a:gd name="connsiteY4" fmla="*/ 758765 h 910555"/>
              <a:gd name="connsiteX5" fmla="*/ 6062021 w 6213811"/>
              <a:gd name="connsiteY5" fmla="*/ 910555 h 910555"/>
              <a:gd name="connsiteX6" fmla="*/ 151790 w 6213811"/>
              <a:gd name="connsiteY6" fmla="*/ 910555 h 910555"/>
              <a:gd name="connsiteX7" fmla="*/ 0 w 6213811"/>
              <a:gd name="connsiteY7" fmla="*/ 758765 h 910555"/>
              <a:gd name="connsiteX8" fmla="*/ 0 w 6213811"/>
              <a:gd name="connsiteY8" fmla="*/ 151790 h 91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3811" h="910555">
                <a:moveTo>
                  <a:pt x="0" y="151790"/>
                </a:moveTo>
                <a:cubicBezTo>
                  <a:pt x="0" y="67959"/>
                  <a:pt x="67959" y="0"/>
                  <a:pt x="151790" y="0"/>
                </a:cubicBezTo>
                <a:lnTo>
                  <a:pt x="6062021" y="0"/>
                </a:lnTo>
                <a:cubicBezTo>
                  <a:pt x="6145852" y="0"/>
                  <a:pt x="6213811" y="67959"/>
                  <a:pt x="6213811" y="151790"/>
                </a:cubicBezTo>
                <a:lnTo>
                  <a:pt x="6213811" y="758765"/>
                </a:lnTo>
                <a:cubicBezTo>
                  <a:pt x="6213811" y="842596"/>
                  <a:pt x="6145852" y="910555"/>
                  <a:pt x="6062021" y="910555"/>
                </a:cubicBezTo>
                <a:lnTo>
                  <a:pt x="151790" y="910555"/>
                </a:lnTo>
                <a:cubicBezTo>
                  <a:pt x="67959" y="910555"/>
                  <a:pt x="0" y="842596"/>
                  <a:pt x="0" y="758765"/>
                </a:cubicBezTo>
                <a:lnTo>
                  <a:pt x="0" y="151790"/>
                </a:lnTo>
                <a:close/>
              </a:path>
            </a:pathLst>
          </a:custGeom>
          <a:solidFill>
            <a:srgbClr val="4E8542"/>
          </a:solid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594" tIns="243594" rIns="243594" bIns="243594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/>
              <a:t>Violent conflicts</a:t>
            </a:r>
            <a:endParaRPr lang="en-GB" sz="2800" dirty="0"/>
          </a:p>
        </p:txBody>
      </p:sp>
      <p:sp>
        <p:nvSpPr>
          <p:cNvPr id="13" name="Rectangle: Rounded Corners 12"/>
          <p:cNvSpPr/>
          <p:nvPr/>
        </p:nvSpPr>
        <p:spPr>
          <a:xfrm>
            <a:off x="1691680" y="5330725"/>
            <a:ext cx="690563" cy="690563"/>
          </a:xfrm>
          <a:prstGeom prst="roundRect">
            <a:avLst>
              <a:gd name="adj" fmla="val 16670"/>
            </a:avLst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25000" r="-25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4" name="Freeform: Shape 13"/>
          <p:cNvSpPr/>
          <p:nvPr/>
        </p:nvSpPr>
        <p:spPr>
          <a:xfrm>
            <a:off x="2684005" y="5330725"/>
            <a:ext cx="4712544" cy="690563"/>
          </a:xfrm>
          <a:custGeom>
            <a:avLst/>
            <a:gdLst>
              <a:gd name="connsiteX0" fmla="*/ 0 w 6213811"/>
              <a:gd name="connsiteY0" fmla="*/ 151790 h 910555"/>
              <a:gd name="connsiteX1" fmla="*/ 151790 w 6213811"/>
              <a:gd name="connsiteY1" fmla="*/ 0 h 910555"/>
              <a:gd name="connsiteX2" fmla="*/ 6062021 w 6213811"/>
              <a:gd name="connsiteY2" fmla="*/ 0 h 910555"/>
              <a:gd name="connsiteX3" fmla="*/ 6213811 w 6213811"/>
              <a:gd name="connsiteY3" fmla="*/ 151790 h 910555"/>
              <a:gd name="connsiteX4" fmla="*/ 6213811 w 6213811"/>
              <a:gd name="connsiteY4" fmla="*/ 758765 h 910555"/>
              <a:gd name="connsiteX5" fmla="*/ 6062021 w 6213811"/>
              <a:gd name="connsiteY5" fmla="*/ 910555 h 910555"/>
              <a:gd name="connsiteX6" fmla="*/ 151790 w 6213811"/>
              <a:gd name="connsiteY6" fmla="*/ 910555 h 910555"/>
              <a:gd name="connsiteX7" fmla="*/ 0 w 6213811"/>
              <a:gd name="connsiteY7" fmla="*/ 758765 h 910555"/>
              <a:gd name="connsiteX8" fmla="*/ 0 w 6213811"/>
              <a:gd name="connsiteY8" fmla="*/ 151790 h 9105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13811" h="910555">
                <a:moveTo>
                  <a:pt x="0" y="151790"/>
                </a:moveTo>
                <a:cubicBezTo>
                  <a:pt x="0" y="67959"/>
                  <a:pt x="67959" y="0"/>
                  <a:pt x="151790" y="0"/>
                </a:cubicBezTo>
                <a:lnTo>
                  <a:pt x="6062021" y="0"/>
                </a:lnTo>
                <a:cubicBezTo>
                  <a:pt x="6145852" y="0"/>
                  <a:pt x="6213811" y="67959"/>
                  <a:pt x="6213811" y="151790"/>
                </a:cubicBezTo>
                <a:lnTo>
                  <a:pt x="6213811" y="758765"/>
                </a:lnTo>
                <a:cubicBezTo>
                  <a:pt x="6213811" y="842596"/>
                  <a:pt x="6145852" y="910555"/>
                  <a:pt x="6062021" y="910555"/>
                </a:cubicBezTo>
                <a:lnTo>
                  <a:pt x="151790" y="910555"/>
                </a:lnTo>
                <a:cubicBezTo>
                  <a:pt x="67959" y="910555"/>
                  <a:pt x="0" y="842596"/>
                  <a:pt x="0" y="758765"/>
                </a:cubicBezTo>
                <a:lnTo>
                  <a:pt x="0" y="151790"/>
                </a:lnTo>
                <a:close/>
              </a:path>
            </a:pathLst>
          </a:custGeom>
          <a:solidFill>
            <a:srgbClr val="4E8542"/>
          </a:solidFill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43594" tIns="243594" rIns="243594" bIns="243594" numCol="1" spcCol="1270" anchor="ctr" anchorCtr="0">
            <a:noAutofit/>
          </a:bodyPr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</a:pPr>
            <a:r>
              <a:rPr lang="en-US" sz="2800" dirty="0"/>
              <a:t>Protracted crises</a:t>
            </a:r>
            <a:endParaRPr lang="en-GB" sz="2800" dirty="0"/>
          </a:p>
        </p:txBody>
      </p:sp>
      <p:sp>
        <p:nvSpPr>
          <p:cNvPr id="15" name="Rectangle 14"/>
          <p:cNvSpPr/>
          <p:nvPr/>
        </p:nvSpPr>
        <p:spPr>
          <a:xfrm>
            <a:off x="11313" y="171887"/>
            <a:ext cx="6792935" cy="797493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TextBox 15"/>
          <p:cNvSpPr txBox="1"/>
          <p:nvPr/>
        </p:nvSpPr>
        <p:spPr>
          <a:xfrm>
            <a:off x="323528" y="138384"/>
            <a:ext cx="79053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cap="sm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FAO focuses on specific hazards, risks and related</a:t>
            </a:r>
            <a:br>
              <a:rPr lang="en-US" sz="2400" b="1" cap="sm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n-US" sz="2400" b="1" cap="sm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vulnerabilities of agriculture, food and nutrition</a:t>
            </a:r>
            <a:endParaRPr lang="it-IT" sz="2400" b="1" cap="small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6325168"/>
            <a:ext cx="9144000" cy="532832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8" name="Picture 2" descr="Risultati immagini per 4th World Landslide Forum 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5837"/>
            <a:ext cx="1187624" cy="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118802" y="6435213"/>
            <a:ext cx="490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FAO Approach to increasing Resilience of Livelihoods to Disasters and Crises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71516"/>
            <a:ext cx="1653366" cy="54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/>
          <p:cNvSpPr/>
          <p:nvPr/>
        </p:nvSpPr>
        <p:spPr>
          <a:xfrm>
            <a:off x="11313" y="171888"/>
            <a:ext cx="7441007" cy="504056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ounded Rectangle 8"/>
          <p:cNvSpPr/>
          <p:nvPr/>
        </p:nvSpPr>
        <p:spPr>
          <a:xfrm>
            <a:off x="7308304" y="2420888"/>
            <a:ext cx="1656184" cy="3456384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23528" y="44624"/>
            <a:ext cx="8496944" cy="725488"/>
          </a:xfrm>
        </p:spPr>
        <p:txBody>
          <a:bodyPr>
            <a:normAutofit/>
          </a:bodyPr>
          <a:lstStyle/>
          <a:p>
            <a:r>
              <a:rPr lang="en-US" dirty="0"/>
              <a:t>Resilience in FAO’s strategic framework</a:t>
            </a:r>
          </a:p>
        </p:txBody>
      </p:sp>
      <p:sp>
        <p:nvSpPr>
          <p:cNvPr id="8" name="Rectangle 7"/>
          <p:cNvSpPr/>
          <p:nvPr/>
        </p:nvSpPr>
        <p:spPr>
          <a:xfrm>
            <a:off x="7308304" y="2420888"/>
            <a:ext cx="1656184" cy="123110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SO5 </a:t>
            </a:r>
          </a:p>
          <a:p>
            <a:endParaRPr lang="en-US" sz="1200" b="1" dirty="0"/>
          </a:p>
          <a:p>
            <a:r>
              <a:rPr lang="en-US" sz="1200" dirty="0"/>
              <a:t>Increase the resilience of livelihoods to threats and crises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95536" y="2505497"/>
            <a:ext cx="1656184" cy="104644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SO1 </a:t>
            </a:r>
          </a:p>
          <a:p>
            <a:endParaRPr lang="en-US" sz="1200" b="1" dirty="0"/>
          </a:p>
          <a:p>
            <a:r>
              <a:rPr lang="en-US" sz="1200" dirty="0"/>
              <a:t>Eradicate hunger, food insecurity and malnutrition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95536" y="2420888"/>
            <a:ext cx="1656184" cy="345638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123728" y="2420888"/>
            <a:ext cx="1656184" cy="1600438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400" b="1" dirty="0"/>
              <a:t>SO2 </a:t>
            </a:r>
          </a:p>
          <a:p>
            <a:endParaRPr lang="en-US" sz="1200" b="1" dirty="0"/>
          </a:p>
          <a:p>
            <a:r>
              <a:rPr lang="en-US" sz="1200" dirty="0"/>
              <a:t>Increase and improve provision of goods and services from agriculture, forestry and fisheries in a sustainable manner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123728" y="2424300"/>
            <a:ext cx="1656184" cy="3452972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5580112" y="2420888"/>
            <a:ext cx="1728192" cy="3456384"/>
            <a:chOff x="3851920" y="2420888"/>
            <a:chExt cx="1728192" cy="3240360"/>
          </a:xfrm>
        </p:grpSpPr>
        <p:sp>
          <p:nvSpPr>
            <p:cNvPr id="19" name="Rectangle 18"/>
            <p:cNvSpPr/>
            <p:nvPr/>
          </p:nvSpPr>
          <p:spPr>
            <a:xfrm>
              <a:off x="3851920" y="2420888"/>
              <a:ext cx="1728192" cy="1415772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SO4 </a:t>
              </a:r>
            </a:p>
            <a:p>
              <a:endParaRPr lang="en-US" sz="1200" b="1" dirty="0"/>
            </a:p>
            <a:p>
              <a:r>
                <a:rPr lang="en-US" sz="1200" dirty="0"/>
                <a:t>Enable more inclusive and efficient food and agricultural systems at local, national and international levels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851920" y="2425661"/>
              <a:ext cx="1656184" cy="3235587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851920" y="2420888"/>
            <a:ext cx="1656184" cy="3456384"/>
            <a:chOff x="5580112" y="2420888"/>
            <a:chExt cx="1656184" cy="3240360"/>
          </a:xfrm>
        </p:grpSpPr>
        <p:sp>
          <p:nvSpPr>
            <p:cNvPr id="22" name="Rectangle 21"/>
            <p:cNvSpPr/>
            <p:nvPr/>
          </p:nvSpPr>
          <p:spPr>
            <a:xfrm>
              <a:off x="5580112" y="2420888"/>
              <a:ext cx="1656184" cy="677108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/>
                <a:t>SO3 </a:t>
              </a:r>
            </a:p>
            <a:p>
              <a:endParaRPr lang="en-US" sz="1200" b="1" dirty="0"/>
            </a:p>
            <a:p>
              <a:r>
                <a:rPr lang="en-US" sz="1200" dirty="0"/>
                <a:t>Reduce rural poverty</a:t>
              </a: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5580112" y="2420889"/>
              <a:ext cx="1656184" cy="3240359"/>
            </a:xfrm>
            <a:prstGeom prst="roundRect">
              <a:avLst/>
            </a:prstGeom>
            <a:noFill/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251520" y="1412776"/>
            <a:ext cx="8280920" cy="37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dirty="0"/>
              <a:t>Global Goal: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395536" y="1412776"/>
            <a:ext cx="8496944" cy="86409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827584" y="1772816"/>
            <a:ext cx="19442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Reduction of hunger and malnutrition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6102424" y="1772816"/>
            <a:ext cx="2213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/>
            <a:r>
              <a:rPr lang="en-US" sz="1200" b="1" dirty="0"/>
              <a:t>Sustainable management of natural resources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987824" y="1772816"/>
            <a:ext cx="271804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175"/>
            <a:r>
              <a:rPr lang="en-US" sz="1200" b="1" dirty="0"/>
              <a:t>Elimination of poverty through economics and social progress</a:t>
            </a:r>
          </a:p>
        </p:txBody>
      </p:sp>
      <p:sp>
        <p:nvSpPr>
          <p:cNvPr id="35" name="Right Arrow 34"/>
          <p:cNvSpPr/>
          <p:nvPr/>
        </p:nvSpPr>
        <p:spPr>
          <a:xfrm>
            <a:off x="323528" y="4149080"/>
            <a:ext cx="8496944" cy="2160240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2123728" y="4737338"/>
            <a:ext cx="16561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i="1" dirty="0">
                <a:solidFill>
                  <a:schemeClr val="bg2">
                    <a:lumMod val="25000"/>
                  </a:schemeClr>
                </a:solidFill>
              </a:rPr>
              <a:t>Resilience in terms of sustainable production and </a:t>
            </a:r>
            <a:r>
              <a:rPr lang="en-US" sz="1000" b="1" i="1" dirty="0" err="1">
                <a:solidFill>
                  <a:schemeClr val="bg2">
                    <a:lumMod val="25000"/>
                  </a:schemeClr>
                </a:solidFill>
              </a:rPr>
              <a:t>agroecosystem</a:t>
            </a:r>
            <a:r>
              <a:rPr lang="en-US" sz="1000" b="1" i="1" dirty="0">
                <a:solidFill>
                  <a:schemeClr val="bg2">
                    <a:lumMod val="25000"/>
                  </a:schemeClr>
                </a:solidFill>
              </a:rPr>
              <a:t> stresses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467544" y="4735016"/>
            <a:ext cx="15841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i="1" dirty="0">
                <a:solidFill>
                  <a:schemeClr val="bg2">
                    <a:lumMod val="25000"/>
                  </a:schemeClr>
                </a:solidFill>
              </a:rPr>
              <a:t>Resilience as an institutional condition for reducing hunger</a:t>
            </a:r>
          </a:p>
        </p:txBody>
      </p:sp>
      <p:sp>
        <p:nvSpPr>
          <p:cNvPr id="36" name="Rectangle 35"/>
          <p:cNvSpPr/>
          <p:nvPr/>
        </p:nvSpPr>
        <p:spPr>
          <a:xfrm>
            <a:off x="3851920" y="4797152"/>
            <a:ext cx="136815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i="1" dirty="0">
                <a:solidFill>
                  <a:schemeClr val="bg2">
                    <a:lumMod val="25000"/>
                  </a:schemeClr>
                </a:solidFill>
              </a:rPr>
              <a:t>Resilience in terms of social poverty dimension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580112" y="4797152"/>
            <a:ext cx="144016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b="1" i="1" dirty="0">
                <a:solidFill>
                  <a:schemeClr val="bg2">
                    <a:lumMod val="25000"/>
                  </a:schemeClr>
                </a:solidFill>
              </a:rPr>
              <a:t>Resilience in terms of market and food chain dimension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31840" y="5445224"/>
            <a:ext cx="220878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Resilience to stresses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7380312" y="3717031"/>
            <a:ext cx="1512168" cy="864096"/>
            <a:chOff x="7380312" y="3395397"/>
            <a:chExt cx="1512168" cy="1094522"/>
          </a:xfrm>
        </p:grpSpPr>
        <p:sp>
          <p:nvSpPr>
            <p:cNvPr id="6" name="TextBox 5"/>
            <p:cNvSpPr txBox="1"/>
            <p:nvPr/>
          </p:nvSpPr>
          <p:spPr>
            <a:xfrm>
              <a:off x="7452320" y="3645024"/>
              <a:ext cx="13681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</a:rPr>
                <a:t>Resilience </a:t>
              </a:r>
            </a:p>
            <a:p>
              <a:pPr algn="ctr"/>
              <a:r>
                <a:rPr lang="en-US" sz="1400" b="1" dirty="0">
                  <a:solidFill>
                    <a:schemeClr val="accent2">
                      <a:lumMod val="50000"/>
                    </a:schemeClr>
                  </a:solidFill>
                </a:rPr>
                <a:t>to shocks</a:t>
              </a:r>
            </a:p>
          </p:txBody>
        </p:sp>
        <p:sp>
          <p:nvSpPr>
            <p:cNvPr id="34" name="24-Point Star 33"/>
            <p:cNvSpPr/>
            <p:nvPr/>
          </p:nvSpPr>
          <p:spPr>
            <a:xfrm>
              <a:off x="7380312" y="3395397"/>
              <a:ext cx="1512168" cy="1094522"/>
            </a:xfrm>
            <a:prstGeom prst="star24">
              <a:avLst/>
            </a:prstGeom>
            <a:noFill/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Rounded Rectangle 36"/>
          <p:cNvSpPr/>
          <p:nvPr/>
        </p:nvSpPr>
        <p:spPr>
          <a:xfrm>
            <a:off x="2267745" y="836712"/>
            <a:ext cx="4356894" cy="50405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Vision:</a:t>
            </a:r>
            <a:r>
              <a:rPr lang="en-US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World free from hunger and malnutrition</a:t>
            </a:r>
          </a:p>
        </p:txBody>
      </p:sp>
      <p:sp>
        <p:nvSpPr>
          <p:cNvPr id="40" name="Rectangle 39"/>
          <p:cNvSpPr/>
          <p:nvPr/>
        </p:nvSpPr>
        <p:spPr>
          <a:xfrm>
            <a:off x="0" y="6325168"/>
            <a:ext cx="9144000" cy="532832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1" name="Picture 2" descr="Risultati immagini per 4th World Landslide Forum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5837"/>
            <a:ext cx="1187624" cy="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/>
          <p:cNvSpPr txBox="1"/>
          <p:nvPr/>
        </p:nvSpPr>
        <p:spPr>
          <a:xfrm>
            <a:off x="2118802" y="6435213"/>
            <a:ext cx="490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FAO Approach to increasing Resilience of Livelihoods to Disasters and Crises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71516"/>
            <a:ext cx="1653366" cy="54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64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1313" y="171888"/>
            <a:ext cx="7441007" cy="504056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15" name="Group 14"/>
          <p:cNvGrpSpPr/>
          <p:nvPr/>
        </p:nvGrpSpPr>
        <p:grpSpPr>
          <a:xfrm>
            <a:off x="457200" y="-171362"/>
            <a:ext cx="8229600" cy="6336666"/>
            <a:chOff x="457200" y="44624"/>
            <a:chExt cx="8229600" cy="6336704"/>
          </a:xfrm>
        </p:grpSpPr>
        <p:sp>
          <p:nvSpPr>
            <p:cNvPr id="16" name="Title 1"/>
            <p:cNvSpPr>
              <a:spLocks noGrp="1"/>
            </p:cNvSpPr>
            <p:nvPr/>
          </p:nvSpPr>
          <p:spPr bwMode="auto">
            <a:xfrm>
              <a:off x="457200" y="44624"/>
              <a:ext cx="8229600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  <a:norm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>
              <a:off x="3635896" y="3021935"/>
              <a:ext cx="288032" cy="360040"/>
            </a:xfrm>
            <a:prstGeom prst="rightArrow">
              <a:avLst/>
            </a:prstGeom>
            <a:solidFill>
              <a:srgbClr val="C0504D"/>
            </a:solidFill>
            <a:ln w="254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 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18" name="Right Arrow 17"/>
            <p:cNvSpPr/>
            <p:nvPr/>
          </p:nvSpPr>
          <p:spPr>
            <a:xfrm rot="10800000">
              <a:off x="5148064" y="3021935"/>
              <a:ext cx="288032" cy="360040"/>
            </a:xfrm>
            <a:prstGeom prst="rightArrow">
              <a:avLst/>
            </a:prstGeom>
            <a:solidFill>
              <a:srgbClr val="9BBB59">
                <a:lumMod val="50000"/>
              </a:srgbClr>
            </a:solidFill>
            <a:ln w="254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 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 rot="5400000">
              <a:off x="4391980" y="2409867"/>
              <a:ext cx="288032" cy="360040"/>
            </a:xfrm>
            <a:prstGeom prst="rightArrow">
              <a:avLst/>
            </a:prstGeom>
            <a:solidFill>
              <a:srgbClr val="0070C0"/>
            </a:solidFill>
            <a:ln w="254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 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20" name="Right Arrow 19"/>
            <p:cNvSpPr/>
            <p:nvPr/>
          </p:nvSpPr>
          <p:spPr>
            <a:xfrm rot="16200000">
              <a:off x="4391980" y="3537012"/>
              <a:ext cx="288032" cy="360040"/>
            </a:xfrm>
            <a:prstGeom prst="rightArrow">
              <a:avLst/>
            </a:prstGeom>
            <a:solidFill>
              <a:srgbClr val="F79646">
                <a:lumMod val="75000"/>
              </a:srgbClr>
            </a:solidFill>
            <a:ln w="254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 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3059832" y="1196752"/>
              <a:ext cx="3096344" cy="1296144"/>
            </a:xfrm>
            <a:prstGeom prst="roundRect">
              <a:avLst/>
            </a:prstGeom>
            <a:solidFill>
              <a:srgbClr val="4F81BD">
                <a:lumMod val="20000"/>
                <a:lumOff val="80000"/>
              </a:srgbClr>
            </a:solidFill>
            <a:ln w="38100" cap="flat" cmpd="sng" algn="ctr">
              <a:solidFill>
                <a:srgbClr val="0070C0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Arial"/>
                  <a:ea typeface="ＭＳ Ｐゴシック"/>
                  <a:cs typeface="Times New Roman"/>
                </a:rPr>
                <a:t>GOVERN RISKS AND CRISES: 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"/>
                <a:ea typeface="ＭＳ 明朝"/>
                <a:cs typeface="Times New Roman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F81BD"/>
                  </a:solidFill>
                  <a:effectLst/>
                  <a:uLnTx/>
                  <a:uFillTx/>
                  <a:latin typeface="Arial"/>
                  <a:ea typeface="ＭＳ Ｐゴシック"/>
                  <a:cs typeface="Times New Roman"/>
                </a:rPr>
                <a:t>Institutional strengthening and risk and crisis management governance for agriculture, food and nutrition 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436096" y="2469719"/>
              <a:ext cx="3024336" cy="1391329"/>
            </a:xfrm>
            <a:prstGeom prst="roundRect">
              <a:avLst/>
            </a:prstGeom>
            <a:solidFill>
              <a:srgbClr val="9BBB59">
                <a:lumMod val="20000"/>
                <a:lumOff val="80000"/>
              </a:srgbClr>
            </a:solidFill>
            <a:ln w="38100" cap="flat" cmpd="sng" algn="ctr">
              <a:solidFill>
                <a:srgbClr val="9BBB59">
                  <a:lumMod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76923C"/>
                  </a:solidFill>
                  <a:effectLst/>
                  <a:uLnTx/>
                  <a:uFillTx/>
                  <a:latin typeface="Arial"/>
                  <a:ea typeface="ＭＳ Ｐゴシック"/>
                  <a:cs typeface="Times New Roman"/>
                </a:rPr>
                <a:t>WATCH TO SAFEGUARD: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"/>
                <a:ea typeface="ＭＳ 明朝"/>
                <a:cs typeface="Times New Roman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76923C"/>
                  </a:solidFill>
                  <a:effectLst/>
                  <a:uLnTx/>
                  <a:uFillTx/>
                  <a:latin typeface="Arial"/>
                  <a:ea typeface="ＭＳ Ｐゴシック"/>
                  <a:cs typeface="Times New Roman"/>
                </a:rPr>
                <a:t>Information and early warning systems for agriculture, food and nutrition and transboundary threats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611560" y="2492896"/>
              <a:ext cx="3024336" cy="1368152"/>
            </a:xfrm>
            <a:prstGeom prst="roundRect">
              <a:avLst/>
            </a:prstGeom>
            <a:solidFill>
              <a:srgbClr val="C0504D">
                <a:lumMod val="20000"/>
                <a:lumOff val="80000"/>
              </a:srgbClr>
            </a:solidFill>
            <a:ln w="38100" cap="flat" cmpd="sng" algn="ctr">
              <a:solidFill>
                <a:srgbClr val="C0504D"/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12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/>
                  <a:ea typeface="ＭＳ Ｐゴシック"/>
                  <a:cs typeface="Times New Roman"/>
                </a:rPr>
                <a:t>PREPARE </a:t>
              </a:r>
              <a:r>
                <a:rPr lang="en-US" sz="1400" b="1" noProof="0" dirty="0">
                  <a:solidFill>
                    <a:srgbClr val="C0504D"/>
                  </a:solidFill>
                  <a:latin typeface="Arial"/>
                  <a:ea typeface="ＭＳ Ｐゴシック"/>
                  <a:cs typeface="Times New Roman"/>
                </a:rPr>
                <a:t>AND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/>
                  <a:ea typeface="ＭＳ Ｐゴシック"/>
                  <a:cs typeface="Times New Roman"/>
                </a:rPr>
                <a:t> RESPOND 	TO CRISES: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"/>
                <a:ea typeface="ＭＳ 明朝"/>
                <a:cs typeface="Times New Roman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C0504D"/>
                  </a:solidFill>
                  <a:effectLst/>
                  <a:uLnTx/>
                  <a:uFillTx/>
                  <a:latin typeface="Arial"/>
                  <a:ea typeface="ＭＳ Ｐゴシック"/>
                  <a:cs typeface="Times New Roman"/>
                </a:rPr>
                <a:t>Preparedness and response to crisis affecting agriculture (including livestock, fisheries, aquaculture and forestry), food and nutrition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55576" y="5331177"/>
              <a:ext cx="7056755" cy="7232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228"/>
                  </a:solidFill>
                  <a:effectLst/>
                  <a:uLnTx/>
                  <a:uFillTx/>
                  <a:latin typeface="Arial"/>
                  <a:ea typeface="ＭＳ 明朝"/>
                  <a:cs typeface="Times New Roman"/>
                </a:rPr>
                <a:t>7 Core Functions: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F6228"/>
                  </a:solidFill>
                  <a:effectLst/>
                  <a:uLnTx/>
                  <a:uFillTx/>
                  <a:latin typeface="Arial"/>
                  <a:ea typeface="ＭＳ 明朝"/>
                  <a:cs typeface="Times New Roman"/>
                </a:rPr>
                <a:t>Standards, Information management, Policy dialogue, Capacity development, Knowledge management, Strategic partnerships, Communication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/>
                <a:ea typeface="ＭＳ 明朝"/>
                <a:cs typeface="Times New Roman"/>
              </a:endParaRPr>
            </a:p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4F6228"/>
                  </a:solidFill>
                  <a:effectLst/>
                  <a:uLnTx/>
                  <a:uFillTx/>
                  <a:latin typeface="Arial"/>
                  <a:ea typeface="ＭＳ 明朝"/>
                  <a:cs typeface="Times New Roman"/>
                </a:rPr>
                <a:t>Cross-cutting themes: </a:t>
              </a: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4F6228"/>
                  </a:solidFill>
                  <a:effectLst/>
                  <a:uLnTx/>
                  <a:uFillTx/>
                  <a:latin typeface="Arial"/>
                  <a:ea typeface="ＭＳ 明朝"/>
                  <a:cs typeface="Times New Roman"/>
                </a:rPr>
                <a:t>Governance, Gender, Statistics, Climate Change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3944825" y="2708920"/>
              <a:ext cx="1196168" cy="910742"/>
            </a:xfrm>
            <a:prstGeom prst="roundRect">
              <a:avLst/>
            </a:prstGeom>
            <a:solidFill>
              <a:srgbClr val="9BBB59"/>
            </a:solidFill>
            <a:ln w="25400" cap="flat" cmpd="sng" algn="ctr">
              <a:solidFill>
                <a:srgbClr val="9BBB59">
                  <a:shade val="5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ＭＳ 明朝"/>
                  <a:cs typeface="Times New Roman"/>
                </a:rPr>
                <a:t>Increase resilience of 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"/>
                <a:ea typeface="ＭＳ 明朝"/>
                <a:cs typeface="Times New Roman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1" i="0" u="none" strike="noStrike" kern="1200" cap="none" spc="0" normalizeH="0" baseline="0" noProof="0">
                  <a:ln>
                    <a:noFill/>
                  </a:ln>
                  <a:solidFill>
                    <a:srgbClr val="1F497D"/>
                  </a:solidFill>
                  <a:effectLst/>
                  <a:uLnTx/>
                  <a:uFillTx/>
                  <a:latin typeface="Arial"/>
                  <a:ea typeface="ＭＳ 明朝"/>
                  <a:cs typeface="Times New Roman"/>
                </a:rPr>
                <a:t> livelihoods to shocks</a:t>
              </a: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3059832" y="3836065"/>
              <a:ext cx="3024336" cy="1368151"/>
            </a:xfrm>
            <a:prstGeom prst="roundRect">
              <a:avLst/>
            </a:prstGeom>
            <a:solidFill>
              <a:srgbClr val="EEECE1"/>
            </a:solidFill>
            <a:ln w="38100" cap="flat" cmpd="sng" algn="ctr">
              <a:solidFill>
                <a:srgbClr val="F79646">
                  <a:lumMod val="75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lvl="0" algn="ctr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400" b="1" cap="all" dirty="0">
                  <a:solidFill>
                    <a:srgbClr val="F79646"/>
                  </a:solidFill>
                  <a:latin typeface="Arial"/>
                  <a:ea typeface="ＭＳ Ｐゴシック"/>
                  <a:cs typeface="Times New Roman"/>
                </a:rPr>
                <a:t>Apply risk and vulnerability reduction measures: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79646"/>
                  </a:solidFill>
                  <a:effectLst/>
                  <a:uLnTx/>
                  <a:uFillTx/>
                  <a:latin typeface="Arial"/>
                  <a:ea typeface="ＭＳ Ｐゴシック"/>
                  <a:cs typeface="Times New Roman"/>
                </a:rPr>
                <a:t>Protection, prevention, mitigation and building livelihoods with technologies, approaches and good practices for agriculture, food and nutrition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"/>
                <a:ea typeface="ＭＳ 明朝"/>
                <a:cs typeface="Times New Roman"/>
              </a:endParaRPr>
            </a:p>
          </p:txBody>
        </p:sp>
        <p:sp>
          <p:nvSpPr>
            <p:cNvPr id="27" name="Flecha derecha 6"/>
            <p:cNvSpPr/>
            <p:nvPr/>
          </p:nvSpPr>
          <p:spPr>
            <a:xfrm>
              <a:off x="611560" y="4941197"/>
              <a:ext cx="7848872" cy="1440131"/>
            </a:xfrm>
            <a:prstGeom prst="rightArrow">
              <a:avLst/>
            </a:prstGeom>
            <a:noFill/>
            <a:ln w="9525" cap="flat" cmpd="sng" algn="ctr">
              <a:solidFill>
                <a:srgbClr val="9BBB59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91440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200" b="0" i="0" u="none" strike="noStrike" kern="0" cap="none" spc="0" normalizeH="0" baseline="0" noProof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Times New Roman"/>
                  <a:ea typeface="Times New Roman"/>
                  <a:cs typeface="Times New Roman"/>
                </a:rPr>
                <a:t> </a:t>
              </a:r>
              <a:endParaRPr kumimoji="0" lang="en-US" sz="12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Times New Roman"/>
                <a:ea typeface="Calibri"/>
                <a:cs typeface="Times New Roman"/>
              </a:endParaRPr>
            </a:p>
          </p:txBody>
        </p:sp>
      </p:grpSp>
      <p:sp>
        <p:nvSpPr>
          <p:cNvPr id="30" name="Title 1"/>
          <p:cNvSpPr>
            <a:spLocks noGrp="1"/>
          </p:cNvSpPr>
          <p:nvPr/>
        </p:nvSpPr>
        <p:spPr bwMode="auto">
          <a:xfrm>
            <a:off x="457200" y="-27384"/>
            <a:ext cx="8229600" cy="8811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fontAlgn="base">
              <a:spcAft>
                <a:spcPts val="0"/>
              </a:spcAft>
            </a:pPr>
            <a:r>
              <a:rPr lang="en-GB" sz="3200" b="1" cap="small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Resilience: four outcomes</a:t>
            </a:r>
            <a:endParaRPr lang="en-US" sz="3200" b="1" cap="small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0" y="6325168"/>
            <a:ext cx="9144000" cy="532832"/>
          </a:xfrm>
          <a:prstGeom prst="rect">
            <a:avLst/>
          </a:prstGeom>
          <a:solidFill>
            <a:srgbClr val="1442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31" name="Picture 2" descr="Risultati immagini per 4th World Landslide Forum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6345837"/>
            <a:ext cx="1187624" cy="5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118802" y="6435213"/>
            <a:ext cx="49014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+mj-lt"/>
              </a:rPr>
              <a:t>FAO Approach to increasing Resilience of Livelihoods to Disasters and Crises</a:t>
            </a:r>
            <a:endParaRPr lang="it-IT" sz="1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271516"/>
            <a:ext cx="1653366" cy="541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12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isasterRiskReduction">
  <a:themeElements>
    <a:clrScheme name="Custom 1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KeywordTaxHTField xmlns="936ca3a2-8b6b-463d-8cc0-758b6f600626">
      <Terms xmlns="http://schemas.microsoft.com/office/infopath/2007/PartnerControls"/>
    </TaxKeywordTaxHTField>
    <d1de47c46dbb408bb0a6ac5c354e63de xmlns="936ca3a2-8b6b-463d-8cc0-758b6f600626">
      <Terms xmlns="http://schemas.microsoft.com/office/infopath/2007/PartnerControls"/>
    </d1de47c46dbb408bb0a6ac5c354e63de>
    <URL xmlns="http://schemas.microsoft.com/sharepoint/v3">
      <Url xsi:nil="true"/>
      <Description xsi:nil="true"/>
    </URL>
    <TaxCatchAll xmlns="936ca3a2-8b6b-463d-8cc0-758b6f600626"/>
    <FAO_x0020_Description xmlns="936ca3a2-8b6b-463d-8cc0-758b6f600626" xsi:nil="true"/>
    <_dlc_DocId xmlns="936ca3a2-8b6b-463d-8cc0-758b6f600626">FAO46-5-939</_dlc_DocId>
    <_dlc_DocIdUrl xmlns="936ca3a2-8b6b-463d-8cc0-758b6f600626">
      <Url>https://workspace.fao.org/so/so5/_layouts/15/DocIdRedir.aspx?ID=FAO46-5-939</Url>
      <Description>FAO46-5-939</Description>
    </_dlc_DocIdUrl>
    <AverageRating xmlns="http://schemas.microsoft.com/sharepoint/v3" xsi:nil="true"/>
    <LikesCount xmlns="http://schemas.microsoft.com/sharepoint/v3" xsi:nil="true"/>
    <Ratings xmlns="http://schemas.microsoft.com/sharepoint/v3" xsi:nil="true"/>
    <LikedBy xmlns="http://schemas.microsoft.com/sharepoint/v3">
      <UserInfo>
        <DisplayName/>
        <AccountId xsi:nil="true"/>
        <AccountType/>
      </UserInfo>
    </LikedBy>
    <RatedBy xmlns="http://schemas.microsoft.com/sharepoint/v3">
      <UserInfo>
        <DisplayName/>
        <AccountId xsi:nil="true"/>
        <AccountType/>
      </UserInfo>
    </RatedBy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AD478153240D43A45A4CFF61F9C959" ma:contentTypeVersion="14" ma:contentTypeDescription="Create a new document." ma:contentTypeScope="" ma:versionID="9fb076109f34cbfc3e7b720e25edd264">
  <xsd:schema xmlns:xsd="http://www.w3.org/2001/XMLSchema" xmlns:xs="http://www.w3.org/2001/XMLSchema" xmlns:p="http://schemas.microsoft.com/office/2006/metadata/properties" xmlns:ns1="http://schemas.microsoft.com/sharepoint/v3" xmlns:ns2="936ca3a2-8b6b-463d-8cc0-758b6f600626" targetNamespace="http://schemas.microsoft.com/office/2006/metadata/properties" ma:root="true" ma:fieldsID="06025ba16b7a1dffe4f31500f84ba1d7" ns1:_="" ns2:_="">
    <xsd:import namespace="http://schemas.microsoft.com/sharepoint/v3"/>
    <xsd:import namespace="936ca3a2-8b6b-463d-8cc0-758b6f60062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d1de47c46dbb408bb0a6ac5c354e63de" minOccurs="0"/>
                <xsd:element ref="ns2:TaxCatchAll" minOccurs="0"/>
                <xsd:element ref="ns2:FAO_x0020_Description" minOccurs="0"/>
                <xsd:element ref="ns2:TaxKeywordTaxHTField" minOccurs="0"/>
                <xsd:element ref="ns1:AverageRating" minOccurs="0"/>
                <xsd:element ref="ns1:URL" minOccurs="0"/>
                <xsd:element ref="ns1:RatingCount" minOccurs="0"/>
                <xsd:element ref="ns1:RatedBy" minOccurs="0"/>
                <xsd:element ref="ns1:Ratings" minOccurs="0"/>
                <xsd:element ref="ns1:LikesCount" minOccurs="0"/>
                <xsd:element ref="ns1:LikedB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AverageRating" ma:index="17" nillable="true" ma:displayName="Rating (0-5)" ma:decimals="2" ma:description="Average value of all the ratings that have been submitted" ma:internalName="AverageRating" ma:readOnly="true">
      <xsd:simpleType>
        <xsd:restriction base="dms:Number"/>
      </xsd:simpleType>
    </xsd:element>
    <xsd:element name="URL" ma:index="18" nillable="true" ma:displayName="URL" ma:internalName="URL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RatingCount" ma:index="19" nillable="true" ma:displayName="Number of Ratings" ma:decimals="0" ma:description="Number of ratings submitted" ma:internalName="RatingCount" ma:readOnly="true">
      <xsd:simpleType>
        <xsd:restriction base="dms:Number"/>
      </xsd:simpleType>
    </xsd:element>
    <xsd:element name="RatedBy" ma:index="20" nillable="true" ma:displayName="Rated By" ma:description="Users rated the item." ma:hidden="true" ma:list="UserInfo" ma:internalName="Rat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Ratings" ma:index="21" nillable="true" ma:displayName="User ratings" ma:description="User ratings for the item" ma:hidden="true" ma:internalName="Ratings">
      <xsd:simpleType>
        <xsd:restriction base="dms:Note"/>
      </xsd:simpleType>
    </xsd:element>
    <xsd:element name="LikesCount" ma:index="22" nillable="true" ma:displayName="Number of Likes" ma:internalName="LikesCount">
      <xsd:simpleType>
        <xsd:restriction base="dms:Unknown"/>
      </xsd:simpleType>
    </xsd:element>
    <xsd:element name="LikedBy" ma:index="23" nillable="true" ma:displayName="Liked By" ma:hidden="true" ma:list="UserInfo" ma:internalName="LikedBy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6ca3a2-8b6b-463d-8cc0-758b6f600626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d1de47c46dbb408bb0a6ac5c354e63de" ma:index="12" nillable="true" ma:taxonomy="true" ma:internalName="d1de47c46dbb408bb0a6ac5c354e63de" ma:taxonomyFieldName="FAO_x0020_Tags" ma:displayName="FAO Tags" ma:default="" ma:fieldId="{d1de47c4-6dbb-408b-b0a6-ac5c354e63de}" ma:taxonomyMulti="true" ma:sspId="9798c8cb-428d-4c82-9b33-b42c96790d80" ma:termSetId="243cf58e-13f3-4351-b880-23425e3f8a37" ma:anchorId="00000000-0000-0000-0000-000000000000" ma:open="true" ma:isKeyword="false">
      <xsd:complexType>
        <xsd:sequence>
          <xsd:element ref="pc:Terms" minOccurs="0" maxOccurs="1"/>
        </xsd:sequence>
      </xsd:complexType>
    </xsd:element>
    <xsd:element name="TaxCatchAll" ma:index="13" nillable="true" ma:displayName="Taxonomy Catch All Column" ma:hidden="true" ma:list="{1025ae42-5680-4d2e-8d7d-98b4ea77db2f}" ma:internalName="TaxCatchAll" ma:showField="CatchAllData" ma:web="936ca3a2-8b6b-463d-8cc0-758b6f60062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FAO_x0020_Description" ma:index="14" nillable="true" ma:displayName="FAO Description" ma:internalName="FAO_x0020_Description">
      <xsd:simpleType>
        <xsd:restriction base="dms:Text">
          <xsd:maxLength value="255"/>
        </xsd:restriction>
      </xsd:simpleType>
    </xsd:element>
    <xsd:element name="TaxKeywordTaxHTField" ma:index="16" nillable="true" ma:taxonomy="true" ma:internalName="TaxKeywordTaxHTField" ma:taxonomyFieldName="TaxKeyword" ma:displayName="Enterprise Keywords" ma:fieldId="{23f27201-bee3-471e-b2e7-b64fd8b7ca38}" ma:taxonomyMulti="true" ma:sspId="9798c8cb-428d-4c82-9b33-b42c96790d8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D40E61-E677-4DEE-A9C1-C63B7EA7BB5C}">
  <ds:schemaRefs>
    <ds:schemaRef ds:uri="http://purl.org/dc/elements/1.1/"/>
    <ds:schemaRef ds:uri="http://schemas.microsoft.com/office/2006/metadata/properties"/>
    <ds:schemaRef ds:uri="http://schemas.microsoft.com/sharepoint/v3"/>
    <ds:schemaRef ds:uri="936ca3a2-8b6b-463d-8cc0-758b6f600626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B7B00D46-A623-4B0C-B03A-41AE30644AB8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BDD0D68B-406B-4507-883B-01AD5B3311F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C37B439E-9B6B-4D0F-ACB7-408E6E45F8F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936ca3a2-8b6b-463d-8cc0-758b6f60062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DisasterRiskReduction</Template>
  <TotalTime>6800</TotalTime>
  <Words>1586</Words>
  <Application>Microsoft Office PowerPoint</Application>
  <PresentationFormat>Экран (4:3)</PresentationFormat>
  <Paragraphs>185</Paragraphs>
  <Slides>18</Slides>
  <Notes>8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9" baseType="lpstr">
      <vt:lpstr>ＭＳ 明朝</vt:lpstr>
      <vt:lpstr>ＭＳ Ｐゴシック</vt:lpstr>
      <vt:lpstr>Arial</vt:lpstr>
      <vt:lpstr>Arial Unicode MS</vt:lpstr>
      <vt:lpstr>Calibri</vt:lpstr>
      <vt:lpstr>Myriad Pro Light</vt:lpstr>
      <vt:lpstr>Times</vt:lpstr>
      <vt:lpstr>Times New Roman</vt:lpstr>
      <vt:lpstr>Wingdings</vt:lpstr>
      <vt:lpstr>DisasterRiskReduction</vt:lpstr>
      <vt:lpstr>Microsoft PowerPoint 97-2003 Presentation</vt:lpstr>
      <vt:lpstr>Презентация PowerPoint</vt:lpstr>
      <vt:lpstr>Number of deaths by disaster types 1996 - 2015</vt:lpstr>
      <vt:lpstr>Презентация PowerPoint</vt:lpstr>
      <vt:lpstr>Презентация PowerPoint</vt:lpstr>
      <vt:lpstr>Key Messages Recap: from Cancun to Ljubljana</vt:lpstr>
      <vt:lpstr>FAO strategic objectives</vt:lpstr>
      <vt:lpstr>Презентация PowerPoint</vt:lpstr>
      <vt:lpstr>Resilience in FAO’s strategic framework</vt:lpstr>
      <vt:lpstr>Презентация PowerPoint</vt:lpstr>
      <vt:lpstr>Презентация PowerPoint</vt:lpstr>
      <vt:lpstr>Презентация PowerPoint</vt:lpstr>
      <vt:lpstr>Project Strategy </vt:lpstr>
      <vt:lpstr>Project Phasing </vt:lpstr>
      <vt:lpstr>Презентация PowerPoint</vt:lpstr>
      <vt:lpstr>Project Partners  </vt:lpstr>
      <vt:lpstr>Project Lessons </vt:lpstr>
      <vt:lpstr>Leveraging Global Partners and Advocacy</vt:lpstr>
      <vt:lpstr>Save the Date: “Mountains under Pressure”</vt:lpstr>
    </vt:vector>
  </TitlesOfParts>
  <Company>FAO of the UN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SO5 resilience</dc:title>
  <dc:creator>Prince, Diane (TCSR)</dc:creator>
  <cp:lastModifiedBy>Andrey Kushlin</cp:lastModifiedBy>
  <cp:revision>344</cp:revision>
  <cp:lastPrinted>2014-06-12T06:46:01Z</cp:lastPrinted>
  <dcterms:created xsi:type="dcterms:W3CDTF">2011-10-19T14:19:31Z</dcterms:created>
  <dcterms:modified xsi:type="dcterms:W3CDTF">2017-05-31T09:34:13Z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0x010100E9AD478153240D43A45A4CFF61F9C959</vt:lpwstr>
  </property>
  <property fmtid="{D5CDD505-2E9C-101B-9397-08002B2CF9AE}" pid="3" name="_dlc_DocIdItemGuid">
    <vt:lpwstr>f681d8c4-40da-402e-a9e9-3e90d4826381</vt:lpwstr>
  </property>
  <property fmtid="{D5CDD505-2E9C-101B-9397-08002B2CF9AE}" pid="4" name="TaxKeyword">
    <vt:lpwstr/>
  </property>
  <property fmtid="{D5CDD505-2E9C-101B-9397-08002B2CF9AE}" pid="5" name="FAO Tags">
    <vt:lpwstr/>
  </property>
</Properties>
</file>