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18"/>
  </p:notesMasterIdLst>
  <p:sldIdLst>
    <p:sldId id="256" r:id="rId2"/>
    <p:sldId id="259" r:id="rId3"/>
    <p:sldId id="260" r:id="rId4"/>
    <p:sldId id="282" r:id="rId5"/>
    <p:sldId id="270" r:id="rId6"/>
    <p:sldId id="267" r:id="rId7"/>
    <p:sldId id="268" r:id="rId8"/>
    <p:sldId id="269" r:id="rId9"/>
    <p:sldId id="283" r:id="rId10"/>
    <p:sldId id="285" r:id="rId11"/>
    <p:sldId id="291" r:id="rId12"/>
    <p:sldId id="286" r:id="rId13"/>
    <p:sldId id="290" r:id="rId14"/>
    <p:sldId id="289" r:id="rId15"/>
    <p:sldId id="288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5394" autoAdjust="0"/>
  </p:normalViewPr>
  <p:slideViewPr>
    <p:cSldViewPr>
      <p:cViewPr>
        <p:scale>
          <a:sx n="77" d="100"/>
          <a:sy n="77" d="100"/>
        </p:scale>
        <p:origin x="-133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8FE74-F838-4FD6-ABF2-8ECEE8DCEC6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06FE870D-65C5-47A0-A513-9EE1DC7D82ED}">
      <dgm:prSet phldrT="[Texto]"/>
      <dgm:spPr/>
      <dgm:t>
        <a:bodyPr/>
        <a:lstStyle/>
        <a:p>
          <a:r>
            <a:rPr lang="es-EC" b="1" dirty="0" err="1">
              <a:latin typeface="Bell MT" pitchFamily="18" charset="0"/>
            </a:rPr>
            <a:t>Area</a:t>
          </a:r>
          <a:r>
            <a:rPr lang="es-EC" b="1" dirty="0">
              <a:latin typeface="Bell MT" pitchFamily="18" charset="0"/>
            </a:rPr>
            <a:t>  and </a:t>
          </a:r>
          <a:r>
            <a:rPr lang="es-EC" b="1" dirty="0" err="1" smtClean="0">
              <a:latin typeface="Bell MT" pitchFamily="18" charset="0"/>
            </a:rPr>
            <a:t>Community</a:t>
          </a:r>
          <a:r>
            <a:rPr lang="es-EC" b="1" dirty="0" smtClean="0">
              <a:latin typeface="Bell MT" pitchFamily="18" charset="0"/>
            </a:rPr>
            <a:t> </a:t>
          </a:r>
          <a:r>
            <a:rPr lang="es-EC" b="1" dirty="0" err="1">
              <a:latin typeface="Bell MT" pitchFamily="18" charset="0"/>
            </a:rPr>
            <a:t>Selection</a:t>
          </a:r>
          <a:endParaRPr lang="en-GB" b="1" dirty="0">
            <a:latin typeface="Bell MT" pitchFamily="18" charset="0"/>
          </a:endParaRPr>
        </a:p>
      </dgm:t>
    </dgm:pt>
    <dgm:pt modelId="{E16C05DD-2610-4178-BA85-59DABA57BBEA}" type="parTrans" cxnId="{43198523-F9C2-4BFC-87C1-F3976AB41AA6}">
      <dgm:prSet/>
      <dgm:spPr/>
      <dgm:t>
        <a:bodyPr/>
        <a:lstStyle/>
        <a:p>
          <a:endParaRPr lang="en-GB"/>
        </a:p>
      </dgm:t>
    </dgm:pt>
    <dgm:pt modelId="{BB6E3FFF-4C32-4829-B89A-20529BB211AF}" type="sibTrans" cxnId="{43198523-F9C2-4BFC-87C1-F3976AB41AA6}">
      <dgm:prSet/>
      <dgm:spPr/>
      <dgm:t>
        <a:bodyPr/>
        <a:lstStyle/>
        <a:p>
          <a:endParaRPr lang="en-GB"/>
        </a:p>
      </dgm:t>
    </dgm:pt>
    <dgm:pt modelId="{FA3208E9-FF05-4B19-9334-BB47C1B3D254}">
      <dgm:prSet phldrT="[Texto]"/>
      <dgm:spPr/>
      <dgm:t>
        <a:bodyPr/>
        <a:lstStyle/>
        <a:p>
          <a:r>
            <a:rPr lang="es-EC" b="1" dirty="0" err="1">
              <a:latin typeface="Bell MT" pitchFamily="18" charset="0"/>
            </a:rPr>
            <a:t>Based</a:t>
          </a:r>
          <a:r>
            <a:rPr lang="es-EC" b="1" dirty="0">
              <a:latin typeface="Bell MT" pitchFamily="18" charset="0"/>
            </a:rPr>
            <a:t> </a:t>
          </a:r>
          <a:r>
            <a:rPr lang="es-EC" b="1" dirty="0" err="1">
              <a:latin typeface="Bell MT" pitchFamily="18" charset="0"/>
            </a:rPr>
            <a:t>on</a:t>
          </a:r>
          <a:r>
            <a:rPr lang="es-EC" b="1" dirty="0">
              <a:latin typeface="Bell MT" pitchFamily="18" charset="0"/>
            </a:rPr>
            <a:t> </a:t>
          </a:r>
          <a:r>
            <a:rPr lang="es-EC" b="1" dirty="0" err="1" smtClean="0">
              <a:latin typeface="Bell MT" pitchFamily="18" charset="0"/>
            </a:rPr>
            <a:t>the</a:t>
          </a:r>
          <a:r>
            <a:rPr lang="es-EC" b="1" dirty="0" smtClean="0">
              <a:latin typeface="Bell MT" pitchFamily="18" charset="0"/>
            </a:rPr>
            <a:t> </a:t>
          </a:r>
          <a:r>
            <a:rPr lang="es-EC" b="1" dirty="0" err="1" smtClean="0">
              <a:latin typeface="Bell MT" pitchFamily="18" charset="0"/>
            </a:rPr>
            <a:t>communities´needs</a:t>
          </a:r>
          <a:r>
            <a:rPr lang="es-EC" b="1" dirty="0" smtClean="0">
              <a:latin typeface="Bell MT" pitchFamily="18" charset="0"/>
            </a:rPr>
            <a:t>, </a:t>
          </a:r>
          <a:r>
            <a:rPr lang="es-EC" b="1" dirty="0" err="1" smtClean="0">
              <a:latin typeface="Bell MT" pitchFamily="18" charset="0"/>
            </a:rPr>
            <a:t>resources</a:t>
          </a:r>
          <a:r>
            <a:rPr lang="es-EC" b="1" dirty="0" smtClean="0">
              <a:latin typeface="Bell MT" pitchFamily="18" charset="0"/>
            </a:rPr>
            <a:t> </a:t>
          </a:r>
          <a:r>
            <a:rPr lang="es-EC" b="1" dirty="0">
              <a:latin typeface="Bell MT" pitchFamily="18" charset="0"/>
            </a:rPr>
            <a:t>and </a:t>
          </a:r>
          <a:r>
            <a:rPr lang="es-EC" b="1" dirty="0" err="1" smtClean="0">
              <a:latin typeface="Bell MT" pitchFamily="18" charset="0"/>
            </a:rPr>
            <a:t>potentiality</a:t>
          </a:r>
          <a:endParaRPr lang="en-GB" b="1" dirty="0">
            <a:latin typeface="Bell MT" pitchFamily="18" charset="0"/>
          </a:endParaRPr>
        </a:p>
      </dgm:t>
    </dgm:pt>
    <dgm:pt modelId="{1EE59A54-BB49-483E-92C1-4CDD8A4AD591}" type="parTrans" cxnId="{428CD756-7FCB-4C65-9983-4636478CD04C}">
      <dgm:prSet/>
      <dgm:spPr/>
      <dgm:t>
        <a:bodyPr/>
        <a:lstStyle/>
        <a:p>
          <a:endParaRPr lang="en-GB"/>
        </a:p>
      </dgm:t>
    </dgm:pt>
    <dgm:pt modelId="{7D66655A-6B94-4907-B1D1-8915B9335B50}" type="sibTrans" cxnId="{428CD756-7FCB-4C65-9983-4636478CD04C}">
      <dgm:prSet/>
      <dgm:spPr/>
      <dgm:t>
        <a:bodyPr/>
        <a:lstStyle/>
        <a:p>
          <a:endParaRPr lang="en-GB"/>
        </a:p>
      </dgm:t>
    </dgm:pt>
    <dgm:pt modelId="{0B79F33E-D319-4377-8061-4819E250D287}">
      <dgm:prSet phldrT="[Texto]"/>
      <dgm:spPr/>
      <dgm:t>
        <a:bodyPr/>
        <a:lstStyle/>
        <a:p>
          <a:r>
            <a:rPr lang="es-EC" b="1" dirty="0">
              <a:latin typeface="Bell MT" pitchFamily="18" charset="0"/>
            </a:rPr>
            <a:t>Training and </a:t>
          </a:r>
          <a:r>
            <a:rPr lang="es-EC" b="1" dirty="0" err="1" smtClean="0">
              <a:latin typeface="Bell MT" pitchFamily="18" charset="0"/>
            </a:rPr>
            <a:t>Capacity</a:t>
          </a:r>
          <a:r>
            <a:rPr lang="es-EC" b="1" dirty="0" smtClean="0">
              <a:latin typeface="Bell MT" pitchFamily="18" charset="0"/>
            </a:rPr>
            <a:t> </a:t>
          </a:r>
          <a:r>
            <a:rPr lang="es-EC" b="1" dirty="0" err="1" smtClean="0">
              <a:latin typeface="Bell MT" pitchFamily="18" charset="0"/>
            </a:rPr>
            <a:t>Building</a:t>
          </a:r>
          <a:endParaRPr lang="en-GB" b="1" dirty="0">
            <a:latin typeface="Bell MT" pitchFamily="18" charset="0"/>
          </a:endParaRPr>
        </a:p>
      </dgm:t>
    </dgm:pt>
    <dgm:pt modelId="{8208C1C1-8408-4BD7-981E-A4EDE47F1BAA}" type="parTrans" cxnId="{511FECB8-8772-4B8A-963D-F41D46A36ACE}">
      <dgm:prSet/>
      <dgm:spPr/>
      <dgm:t>
        <a:bodyPr/>
        <a:lstStyle/>
        <a:p>
          <a:endParaRPr lang="en-GB"/>
        </a:p>
      </dgm:t>
    </dgm:pt>
    <dgm:pt modelId="{2E601C23-1DBD-4BF7-826B-5C1DB719B4D2}" type="sibTrans" cxnId="{511FECB8-8772-4B8A-963D-F41D46A36ACE}">
      <dgm:prSet/>
      <dgm:spPr/>
      <dgm:t>
        <a:bodyPr/>
        <a:lstStyle/>
        <a:p>
          <a:endParaRPr lang="en-GB"/>
        </a:p>
      </dgm:t>
    </dgm:pt>
    <dgm:pt modelId="{40EAAB1B-EBB5-4EEF-8039-B0FF9AB68D58}">
      <dgm:prSet phldrT="[Texto]"/>
      <dgm:spPr/>
      <dgm:t>
        <a:bodyPr/>
        <a:lstStyle/>
        <a:p>
          <a:r>
            <a:rPr lang="es-EC" b="1" dirty="0" smtClean="0">
              <a:latin typeface="Bell MT" pitchFamily="18" charset="0"/>
            </a:rPr>
            <a:t>Use </a:t>
          </a:r>
          <a:r>
            <a:rPr lang="es-EC" b="1" dirty="0" err="1" smtClean="0">
              <a:latin typeface="Bell MT" pitchFamily="18" charset="0"/>
            </a:rPr>
            <a:t>traditional</a:t>
          </a:r>
          <a:r>
            <a:rPr lang="es-EC" b="1" dirty="0" smtClean="0">
              <a:latin typeface="Bell MT" pitchFamily="18" charset="0"/>
            </a:rPr>
            <a:t> </a:t>
          </a:r>
          <a:r>
            <a:rPr lang="es-EC" b="1" dirty="0" err="1">
              <a:latin typeface="Bell MT" pitchFamily="18" charset="0"/>
            </a:rPr>
            <a:t>knowledge</a:t>
          </a:r>
          <a:endParaRPr lang="en-GB" b="1" dirty="0">
            <a:latin typeface="Bell MT" pitchFamily="18" charset="0"/>
          </a:endParaRPr>
        </a:p>
      </dgm:t>
    </dgm:pt>
    <dgm:pt modelId="{73FF2216-8158-45C3-88D1-688FBF0473BE}" type="parTrans" cxnId="{AB57FB16-ADE4-4883-BE80-DC435FE39395}">
      <dgm:prSet/>
      <dgm:spPr/>
      <dgm:t>
        <a:bodyPr/>
        <a:lstStyle/>
        <a:p>
          <a:endParaRPr lang="en-GB"/>
        </a:p>
      </dgm:t>
    </dgm:pt>
    <dgm:pt modelId="{F6752486-5B35-4F68-AC22-D021170561B7}" type="sibTrans" cxnId="{AB57FB16-ADE4-4883-BE80-DC435FE39395}">
      <dgm:prSet/>
      <dgm:spPr/>
      <dgm:t>
        <a:bodyPr/>
        <a:lstStyle/>
        <a:p>
          <a:endParaRPr lang="en-GB"/>
        </a:p>
      </dgm:t>
    </dgm:pt>
    <dgm:pt modelId="{D191D3A7-6F33-4864-BDB2-3B4004A1AADD}">
      <dgm:prSet phldrT="[Texto]"/>
      <dgm:spPr/>
      <dgm:t>
        <a:bodyPr/>
        <a:lstStyle/>
        <a:p>
          <a:r>
            <a:rPr lang="es-EC" b="1" dirty="0">
              <a:latin typeface="Bell MT" pitchFamily="18" charset="0"/>
            </a:rPr>
            <a:t>Enterprise </a:t>
          </a:r>
          <a:r>
            <a:rPr lang="es-EC" b="1" dirty="0" err="1" smtClean="0">
              <a:latin typeface="Bell MT" pitchFamily="18" charset="0"/>
            </a:rPr>
            <a:t>Development</a:t>
          </a:r>
          <a:endParaRPr lang="en-GB" b="1" dirty="0">
            <a:latin typeface="Bell MT" pitchFamily="18" charset="0"/>
          </a:endParaRPr>
        </a:p>
      </dgm:t>
    </dgm:pt>
    <dgm:pt modelId="{22867D6F-33A5-4539-8F60-F5E6E2C326E5}" type="parTrans" cxnId="{FBF569AB-2DEB-4B80-B721-01BC24AD9ED6}">
      <dgm:prSet/>
      <dgm:spPr/>
      <dgm:t>
        <a:bodyPr/>
        <a:lstStyle/>
        <a:p>
          <a:endParaRPr lang="en-GB"/>
        </a:p>
      </dgm:t>
    </dgm:pt>
    <dgm:pt modelId="{8C310DF9-2897-4E8D-9886-5C7F34B987EC}" type="sibTrans" cxnId="{FBF569AB-2DEB-4B80-B721-01BC24AD9ED6}">
      <dgm:prSet/>
      <dgm:spPr/>
      <dgm:t>
        <a:bodyPr/>
        <a:lstStyle/>
        <a:p>
          <a:endParaRPr lang="en-GB"/>
        </a:p>
      </dgm:t>
    </dgm:pt>
    <dgm:pt modelId="{06EEDEEC-DD5D-4A2D-87D9-39C6CCC5CEBB}">
      <dgm:prSet phldrT="[Texto]" custT="1"/>
      <dgm:spPr/>
      <dgm:t>
        <a:bodyPr/>
        <a:lstStyle/>
        <a:p>
          <a:r>
            <a:rPr lang="es-EC" sz="1800" b="1" dirty="0">
              <a:latin typeface="Bell MT" pitchFamily="18" charset="0"/>
            </a:rPr>
            <a:t>Marketing</a:t>
          </a:r>
          <a:endParaRPr lang="en-GB" sz="1800" b="1" dirty="0">
            <a:latin typeface="Bell MT" pitchFamily="18" charset="0"/>
          </a:endParaRPr>
        </a:p>
      </dgm:t>
    </dgm:pt>
    <dgm:pt modelId="{DD879B68-17A9-4B44-8325-D7424691EC60}" type="parTrans" cxnId="{4DD6AC13-B409-4580-8914-A0757B5BC998}">
      <dgm:prSet/>
      <dgm:spPr/>
      <dgm:t>
        <a:bodyPr/>
        <a:lstStyle/>
        <a:p>
          <a:endParaRPr lang="en-GB"/>
        </a:p>
      </dgm:t>
    </dgm:pt>
    <dgm:pt modelId="{8B84B84B-E205-4C74-B2C2-A550CCEA91E5}" type="sibTrans" cxnId="{4DD6AC13-B409-4580-8914-A0757B5BC998}">
      <dgm:prSet/>
      <dgm:spPr/>
      <dgm:t>
        <a:bodyPr/>
        <a:lstStyle/>
        <a:p>
          <a:endParaRPr lang="en-GB"/>
        </a:p>
      </dgm:t>
    </dgm:pt>
    <dgm:pt modelId="{722E4F5B-9E90-44C0-9A8C-8F71A7C3D1B1}">
      <dgm:prSet phldrT="[Texto]" custT="1"/>
      <dgm:spPr/>
      <dgm:t>
        <a:bodyPr/>
        <a:lstStyle/>
        <a:p>
          <a:r>
            <a:rPr lang="es-EC" sz="1800" b="1" dirty="0" err="1" smtClean="0">
              <a:latin typeface="Bell MT" pitchFamily="18" charset="0"/>
            </a:rPr>
            <a:t>Cooperatives</a:t>
          </a:r>
          <a:r>
            <a:rPr lang="es-EC" sz="1800" b="1" dirty="0" smtClean="0">
              <a:latin typeface="Bell MT" pitchFamily="18" charset="0"/>
            </a:rPr>
            <a:t>/</a:t>
          </a:r>
          <a:r>
            <a:rPr lang="es-EC" sz="1800" b="1" dirty="0" err="1" smtClean="0">
              <a:latin typeface="Bell MT" pitchFamily="18" charset="0"/>
            </a:rPr>
            <a:t>asociations</a:t>
          </a:r>
          <a:endParaRPr lang="en-GB" sz="1800" b="1" dirty="0">
            <a:latin typeface="Bell MT" pitchFamily="18" charset="0"/>
          </a:endParaRPr>
        </a:p>
      </dgm:t>
    </dgm:pt>
    <dgm:pt modelId="{4C4D4D1D-578E-43F8-B2C5-888B4EC8099C}" type="parTrans" cxnId="{55EF9BC4-6EDE-4DBC-890B-2AA752F6A34E}">
      <dgm:prSet/>
      <dgm:spPr/>
      <dgm:t>
        <a:bodyPr/>
        <a:lstStyle/>
        <a:p>
          <a:endParaRPr lang="en-GB"/>
        </a:p>
      </dgm:t>
    </dgm:pt>
    <dgm:pt modelId="{3CF68C97-96E7-4918-A241-5670439247C9}" type="sibTrans" cxnId="{55EF9BC4-6EDE-4DBC-890B-2AA752F6A34E}">
      <dgm:prSet/>
      <dgm:spPr/>
      <dgm:t>
        <a:bodyPr/>
        <a:lstStyle/>
        <a:p>
          <a:endParaRPr lang="en-GB"/>
        </a:p>
      </dgm:t>
    </dgm:pt>
    <dgm:pt modelId="{6055BEDF-B741-4604-8BBD-CBEF631B71E3}">
      <dgm:prSet custT="1"/>
      <dgm:spPr/>
      <dgm:t>
        <a:bodyPr/>
        <a:lstStyle/>
        <a:p>
          <a:r>
            <a:rPr lang="es-EC" sz="1800" b="1" dirty="0" smtClean="0">
              <a:latin typeface="Bell MT" pitchFamily="18" charset="0"/>
            </a:rPr>
            <a:t>Access to </a:t>
          </a:r>
          <a:r>
            <a:rPr lang="es-EC" sz="1800" b="1" dirty="0" err="1" smtClean="0">
              <a:latin typeface="Bell MT" pitchFamily="18" charset="0"/>
            </a:rPr>
            <a:t>credit</a:t>
          </a:r>
          <a:endParaRPr lang="en-GB" sz="1800" b="1" dirty="0">
            <a:latin typeface="Bell MT" pitchFamily="18" charset="0"/>
          </a:endParaRPr>
        </a:p>
      </dgm:t>
    </dgm:pt>
    <dgm:pt modelId="{AB207ABB-4C11-4232-AEAC-6A2E42B2B803}" type="parTrans" cxnId="{B514F6F9-2100-4AB0-98A5-6E5D669F6102}">
      <dgm:prSet/>
      <dgm:spPr/>
      <dgm:t>
        <a:bodyPr/>
        <a:lstStyle/>
        <a:p>
          <a:endParaRPr lang="en-GB"/>
        </a:p>
      </dgm:t>
    </dgm:pt>
    <dgm:pt modelId="{099A17E9-F0AA-4B09-8926-8DE725A773E2}" type="sibTrans" cxnId="{B514F6F9-2100-4AB0-98A5-6E5D669F6102}">
      <dgm:prSet/>
      <dgm:spPr/>
      <dgm:t>
        <a:bodyPr/>
        <a:lstStyle/>
        <a:p>
          <a:endParaRPr lang="en-GB"/>
        </a:p>
      </dgm:t>
    </dgm:pt>
    <dgm:pt modelId="{4046327C-1047-4310-BEA9-5DAD30A66848}" type="pres">
      <dgm:prSet presAssocID="{D0A8FE74-F838-4FD6-ABF2-8ECEE8DCEC6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2D1A7608-9A41-47B1-9B1E-C00BD96A455D}" type="pres">
      <dgm:prSet presAssocID="{06FE870D-65C5-47A0-A513-9EE1DC7D82ED}" presName="composite" presStyleCnt="0"/>
      <dgm:spPr/>
      <dgm:t>
        <a:bodyPr/>
        <a:lstStyle/>
        <a:p>
          <a:endParaRPr lang="en-IN"/>
        </a:p>
      </dgm:t>
    </dgm:pt>
    <dgm:pt modelId="{3C753FC7-E955-432E-9AFB-0D898E73839F}" type="pres">
      <dgm:prSet presAssocID="{06FE870D-65C5-47A0-A513-9EE1DC7D82ED}" presName="bentUpArrow1" presStyleLbl="align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7116FC6B-B3BE-4D56-848E-FD1CB0A5A7B8}" type="pres">
      <dgm:prSet presAssocID="{06FE870D-65C5-47A0-A513-9EE1DC7D82E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C38851F-1781-4462-A0A2-A2705BD0EDFC}" type="pres">
      <dgm:prSet presAssocID="{06FE870D-65C5-47A0-A513-9EE1DC7D82ED}" presName="ChildText" presStyleLbl="revTx" presStyleIdx="0" presStyleCnt="3" custScaleX="226872" custLinFactNeighborX="65823" custLinFactNeighborY="-6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8FD1832-2D3E-4DF8-8A4D-3962C1562797}" type="pres">
      <dgm:prSet presAssocID="{BB6E3FFF-4C32-4829-B89A-20529BB211AF}" presName="sibTrans" presStyleCnt="0"/>
      <dgm:spPr/>
      <dgm:t>
        <a:bodyPr/>
        <a:lstStyle/>
        <a:p>
          <a:endParaRPr lang="en-IN"/>
        </a:p>
      </dgm:t>
    </dgm:pt>
    <dgm:pt modelId="{E43D2010-55C5-42B1-B46B-76C4248BF864}" type="pres">
      <dgm:prSet presAssocID="{0B79F33E-D319-4377-8061-4819E250D287}" presName="composite" presStyleCnt="0"/>
      <dgm:spPr/>
      <dgm:t>
        <a:bodyPr/>
        <a:lstStyle/>
        <a:p>
          <a:endParaRPr lang="en-IN"/>
        </a:p>
      </dgm:t>
    </dgm:pt>
    <dgm:pt modelId="{CB93B83B-DCB1-4BE9-8FB7-5F948F6BC5DE}" type="pres">
      <dgm:prSet presAssocID="{0B79F33E-D319-4377-8061-4819E250D287}" presName="bentUpArrow1" presStyleLbl="alignImgPlace1" presStyleIdx="1" presStyleCnt="2"/>
      <dgm:spPr/>
      <dgm:t>
        <a:bodyPr/>
        <a:lstStyle/>
        <a:p>
          <a:endParaRPr lang="en-IN"/>
        </a:p>
      </dgm:t>
    </dgm:pt>
    <dgm:pt modelId="{63D066C5-72BF-4203-BE3E-B898407DCD26}" type="pres">
      <dgm:prSet presAssocID="{0B79F33E-D319-4377-8061-4819E250D287}" presName="ParentText" presStyleLbl="node1" presStyleIdx="1" presStyleCnt="3" custLinFactNeighborX="-182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F67E134-B5FD-40F8-A118-5A1B8BCF54AF}" type="pres">
      <dgm:prSet presAssocID="{0B79F33E-D319-4377-8061-4819E250D287}" presName="ChildText" presStyleLbl="revTx" presStyleIdx="1" presStyleCnt="3" custScaleX="170303" custLinFactNeighborX="18283" custLinFactNeighborY="14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31A783E-8C0E-4252-97CD-38FFD0EC6832}" type="pres">
      <dgm:prSet presAssocID="{2E601C23-1DBD-4BF7-826B-5C1DB719B4D2}" presName="sibTrans" presStyleCnt="0"/>
      <dgm:spPr/>
      <dgm:t>
        <a:bodyPr/>
        <a:lstStyle/>
        <a:p>
          <a:endParaRPr lang="en-IN"/>
        </a:p>
      </dgm:t>
    </dgm:pt>
    <dgm:pt modelId="{C1E2A867-0AB5-45BB-AADA-FE754E74DDC7}" type="pres">
      <dgm:prSet presAssocID="{D191D3A7-6F33-4864-BDB2-3B4004A1AADD}" presName="composite" presStyleCnt="0"/>
      <dgm:spPr/>
      <dgm:t>
        <a:bodyPr/>
        <a:lstStyle/>
        <a:p>
          <a:endParaRPr lang="en-IN"/>
        </a:p>
      </dgm:t>
    </dgm:pt>
    <dgm:pt modelId="{73E08BBC-1DE7-477D-9258-CDB3C9EF21B6}" type="pres">
      <dgm:prSet presAssocID="{D191D3A7-6F33-4864-BDB2-3B4004A1AADD}" presName="ParentText" presStyleLbl="node1" presStyleIdx="2" presStyleCnt="3" custLinFactNeighborX="-22030" custLinFactNeighborY="24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D609D65-818E-4930-A01C-63DABA2E081B}" type="pres">
      <dgm:prSet presAssocID="{D191D3A7-6F33-4864-BDB2-3B4004A1AADD}" presName="FinalChildText" presStyleLbl="revTx" presStyleIdx="2" presStyleCnt="3" custScaleX="1523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DD6AC13-B409-4580-8914-A0757B5BC998}" srcId="{D191D3A7-6F33-4864-BDB2-3B4004A1AADD}" destId="{06EEDEEC-DD5D-4A2D-87D9-39C6CCC5CEBB}" srcOrd="0" destOrd="0" parTransId="{DD879B68-17A9-4B44-8325-D7424691EC60}" sibTransId="{8B84B84B-E205-4C74-B2C2-A550CCEA91E5}"/>
    <dgm:cxn modelId="{6E6479A6-F2F6-4C90-B380-05F3E575502C}" type="presOf" srcId="{06EEDEEC-DD5D-4A2D-87D9-39C6CCC5CEBB}" destId="{6D609D65-818E-4930-A01C-63DABA2E081B}" srcOrd="0" destOrd="0" presId="urn:microsoft.com/office/officeart/2005/8/layout/StepDownProcess"/>
    <dgm:cxn modelId="{4B01399B-82DF-4492-95BF-CBA2D3B3D84E}" type="presOf" srcId="{06FE870D-65C5-47A0-A513-9EE1DC7D82ED}" destId="{7116FC6B-B3BE-4D56-848E-FD1CB0A5A7B8}" srcOrd="0" destOrd="0" presId="urn:microsoft.com/office/officeart/2005/8/layout/StepDownProcess"/>
    <dgm:cxn modelId="{511FECB8-8772-4B8A-963D-F41D46A36ACE}" srcId="{D0A8FE74-F838-4FD6-ABF2-8ECEE8DCEC63}" destId="{0B79F33E-D319-4377-8061-4819E250D287}" srcOrd="1" destOrd="0" parTransId="{8208C1C1-8408-4BD7-981E-A4EDE47F1BAA}" sibTransId="{2E601C23-1DBD-4BF7-826B-5C1DB719B4D2}"/>
    <dgm:cxn modelId="{AB57FB16-ADE4-4883-BE80-DC435FE39395}" srcId="{0B79F33E-D319-4377-8061-4819E250D287}" destId="{40EAAB1B-EBB5-4EEF-8039-B0FF9AB68D58}" srcOrd="0" destOrd="0" parTransId="{73FF2216-8158-45C3-88D1-688FBF0473BE}" sibTransId="{F6752486-5B35-4F68-AC22-D021170561B7}"/>
    <dgm:cxn modelId="{928BB7A8-6C71-4197-9B28-31D986D28DA9}" type="presOf" srcId="{0B79F33E-D319-4377-8061-4819E250D287}" destId="{63D066C5-72BF-4203-BE3E-B898407DCD26}" srcOrd="0" destOrd="0" presId="urn:microsoft.com/office/officeart/2005/8/layout/StepDownProcess"/>
    <dgm:cxn modelId="{FBF569AB-2DEB-4B80-B721-01BC24AD9ED6}" srcId="{D0A8FE74-F838-4FD6-ABF2-8ECEE8DCEC63}" destId="{D191D3A7-6F33-4864-BDB2-3B4004A1AADD}" srcOrd="2" destOrd="0" parTransId="{22867D6F-33A5-4539-8F60-F5E6E2C326E5}" sibTransId="{8C310DF9-2897-4E8D-9886-5C7F34B987EC}"/>
    <dgm:cxn modelId="{7611A840-B0E1-44CB-A1EE-5F5F1C2F3725}" type="presOf" srcId="{6055BEDF-B741-4604-8BBD-CBEF631B71E3}" destId="{6D609D65-818E-4930-A01C-63DABA2E081B}" srcOrd="0" destOrd="2" presId="urn:microsoft.com/office/officeart/2005/8/layout/StepDownProcess"/>
    <dgm:cxn modelId="{671A11A9-45C0-420B-938A-9F7AAFBB62A3}" type="presOf" srcId="{FA3208E9-FF05-4B19-9334-BB47C1B3D254}" destId="{8C38851F-1781-4462-A0A2-A2705BD0EDFC}" srcOrd="0" destOrd="0" presId="urn:microsoft.com/office/officeart/2005/8/layout/StepDownProcess"/>
    <dgm:cxn modelId="{311E561F-2222-4DAB-AAED-5FF5A44AD220}" type="presOf" srcId="{722E4F5B-9E90-44C0-9A8C-8F71A7C3D1B1}" destId="{6D609D65-818E-4930-A01C-63DABA2E081B}" srcOrd="0" destOrd="1" presId="urn:microsoft.com/office/officeart/2005/8/layout/StepDownProcess"/>
    <dgm:cxn modelId="{469EE696-59A6-4F46-8E32-D2564EFD3AAC}" type="presOf" srcId="{40EAAB1B-EBB5-4EEF-8039-B0FF9AB68D58}" destId="{BF67E134-B5FD-40F8-A118-5A1B8BCF54AF}" srcOrd="0" destOrd="0" presId="urn:microsoft.com/office/officeart/2005/8/layout/StepDownProcess"/>
    <dgm:cxn modelId="{43198523-F9C2-4BFC-87C1-F3976AB41AA6}" srcId="{D0A8FE74-F838-4FD6-ABF2-8ECEE8DCEC63}" destId="{06FE870D-65C5-47A0-A513-9EE1DC7D82ED}" srcOrd="0" destOrd="0" parTransId="{E16C05DD-2610-4178-BA85-59DABA57BBEA}" sibTransId="{BB6E3FFF-4C32-4829-B89A-20529BB211AF}"/>
    <dgm:cxn modelId="{B514F6F9-2100-4AB0-98A5-6E5D669F6102}" srcId="{D191D3A7-6F33-4864-BDB2-3B4004A1AADD}" destId="{6055BEDF-B741-4604-8BBD-CBEF631B71E3}" srcOrd="2" destOrd="0" parTransId="{AB207ABB-4C11-4232-AEAC-6A2E42B2B803}" sibTransId="{099A17E9-F0AA-4B09-8926-8DE725A773E2}"/>
    <dgm:cxn modelId="{428CD756-7FCB-4C65-9983-4636478CD04C}" srcId="{06FE870D-65C5-47A0-A513-9EE1DC7D82ED}" destId="{FA3208E9-FF05-4B19-9334-BB47C1B3D254}" srcOrd="0" destOrd="0" parTransId="{1EE59A54-BB49-483E-92C1-4CDD8A4AD591}" sibTransId="{7D66655A-6B94-4907-B1D1-8915B9335B50}"/>
    <dgm:cxn modelId="{55EF9BC4-6EDE-4DBC-890B-2AA752F6A34E}" srcId="{D191D3A7-6F33-4864-BDB2-3B4004A1AADD}" destId="{722E4F5B-9E90-44C0-9A8C-8F71A7C3D1B1}" srcOrd="1" destOrd="0" parTransId="{4C4D4D1D-578E-43F8-B2C5-888B4EC8099C}" sibTransId="{3CF68C97-96E7-4918-A241-5670439247C9}"/>
    <dgm:cxn modelId="{D743A25B-4C28-4938-8366-58F42FCA83C6}" type="presOf" srcId="{D0A8FE74-F838-4FD6-ABF2-8ECEE8DCEC63}" destId="{4046327C-1047-4310-BEA9-5DAD30A66848}" srcOrd="0" destOrd="0" presId="urn:microsoft.com/office/officeart/2005/8/layout/StepDownProcess"/>
    <dgm:cxn modelId="{50C38E36-1323-41AD-BF1B-2A44DE4A92BD}" type="presOf" srcId="{D191D3A7-6F33-4864-BDB2-3B4004A1AADD}" destId="{73E08BBC-1DE7-477D-9258-CDB3C9EF21B6}" srcOrd="0" destOrd="0" presId="urn:microsoft.com/office/officeart/2005/8/layout/StepDownProcess"/>
    <dgm:cxn modelId="{2980D19A-F0AD-4E57-85B9-08298197F862}" type="presParOf" srcId="{4046327C-1047-4310-BEA9-5DAD30A66848}" destId="{2D1A7608-9A41-47B1-9B1E-C00BD96A455D}" srcOrd="0" destOrd="0" presId="urn:microsoft.com/office/officeart/2005/8/layout/StepDownProcess"/>
    <dgm:cxn modelId="{84FB657D-036C-42C2-9B4D-EC6A98FCB638}" type="presParOf" srcId="{2D1A7608-9A41-47B1-9B1E-C00BD96A455D}" destId="{3C753FC7-E955-432E-9AFB-0D898E73839F}" srcOrd="0" destOrd="0" presId="urn:microsoft.com/office/officeart/2005/8/layout/StepDownProcess"/>
    <dgm:cxn modelId="{3A824D5D-1C18-47E3-B526-9F63BBB0BC1D}" type="presParOf" srcId="{2D1A7608-9A41-47B1-9B1E-C00BD96A455D}" destId="{7116FC6B-B3BE-4D56-848E-FD1CB0A5A7B8}" srcOrd="1" destOrd="0" presId="urn:microsoft.com/office/officeart/2005/8/layout/StepDownProcess"/>
    <dgm:cxn modelId="{FF454670-A9A3-4F7A-B21D-A01FAB24B4F1}" type="presParOf" srcId="{2D1A7608-9A41-47B1-9B1E-C00BD96A455D}" destId="{8C38851F-1781-4462-A0A2-A2705BD0EDFC}" srcOrd="2" destOrd="0" presId="urn:microsoft.com/office/officeart/2005/8/layout/StepDownProcess"/>
    <dgm:cxn modelId="{CB9AADE2-86CF-403C-88B7-F705533EA825}" type="presParOf" srcId="{4046327C-1047-4310-BEA9-5DAD30A66848}" destId="{88FD1832-2D3E-4DF8-8A4D-3962C1562797}" srcOrd="1" destOrd="0" presId="urn:microsoft.com/office/officeart/2005/8/layout/StepDownProcess"/>
    <dgm:cxn modelId="{4DF8B80E-1EB6-46B7-9713-3FCCE9BD210F}" type="presParOf" srcId="{4046327C-1047-4310-BEA9-5DAD30A66848}" destId="{E43D2010-55C5-42B1-B46B-76C4248BF864}" srcOrd="2" destOrd="0" presId="urn:microsoft.com/office/officeart/2005/8/layout/StepDownProcess"/>
    <dgm:cxn modelId="{A4B1070A-F61A-4992-B29D-40694303610C}" type="presParOf" srcId="{E43D2010-55C5-42B1-B46B-76C4248BF864}" destId="{CB93B83B-DCB1-4BE9-8FB7-5F948F6BC5DE}" srcOrd="0" destOrd="0" presId="urn:microsoft.com/office/officeart/2005/8/layout/StepDownProcess"/>
    <dgm:cxn modelId="{EAB790DF-8DAB-4B28-9C48-076C70398A5B}" type="presParOf" srcId="{E43D2010-55C5-42B1-B46B-76C4248BF864}" destId="{63D066C5-72BF-4203-BE3E-B898407DCD26}" srcOrd="1" destOrd="0" presId="urn:microsoft.com/office/officeart/2005/8/layout/StepDownProcess"/>
    <dgm:cxn modelId="{219C5C12-2006-47A4-BD0D-44F3327585E3}" type="presParOf" srcId="{E43D2010-55C5-42B1-B46B-76C4248BF864}" destId="{BF67E134-B5FD-40F8-A118-5A1B8BCF54AF}" srcOrd="2" destOrd="0" presId="urn:microsoft.com/office/officeart/2005/8/layout/StepDownProcess"/>
    <dgm:cxn modelId="{B90B1253-FAF0-4481-8CE9-59F46833AC86}" type="presParOf" srcId="{4046327C-1047-4310-BEA9-5DAD30A66848}" destId="{731A783E-8C0E-4252-97CD-38FFD0EC6832}" srcOrd="3" destOrd="0" presId="urn:microsoft.com/office/officeart/2005/8/layout/StepDownProcess"/>
    <dgm:cxn modelId="{842EF4D8-82DA-47B8-8788-5F48E537ACFC}" type="presParOf" srcId="{4046327C-1047-4310-BEA9-5DAD30A66848}" destId="{C1E2A867-0AB5-45BB-AADA-FE754E74DDC7}" srcOrd="4" destOrd="0" presId="urn:microsoft.com/office/officeart/2005/8/layout/StepDownProcess"/>
    <dgm:cxn modelId="{0D08F05E-4744-4C8A-9E3A-EB713EF57560}" type="presParOf" srcId="{C1E2A867-0AB5-45BB-AADA-FE754E74DDC7}" destId="{73E08BBC-1DE7-477D-9258-CDB3C9EF21B6}" srcOrd="0" destOrd="0" presId="urn:microsoft.com/office/officeart/2005/8/layout/StepDownProcess"/>
    <dgm:cxn modelId="{516EE768-7FF6-41D3-9842-33D38F6B0138}" type="presParOf" srcId="{C1E2A867-0AB5-45BB-AADA-FE754E74DDC7}" destId="{6D609D65-818E-4930-A01C-63DABA2E081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87F5BF-D35D-4A29-87A2-3736AAB25B96}" type="doc">
      <dgm:prSet loTypeId="urn:microsoft.com/office/officeart/2005/8/layout/cycle2" loCatId="cycle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IN"/>
        </a:p>
      </dgm:t>
    </dgm:pt>
    <dgm:pt modelId="{AD7FE018-1F68-47C9-A295-D100CCB71DCE}">
      <dgm:prSet phldrT="[Text]" custT="1"/>
      <dgm:spPr/>
      <dgm:t>
        <a:bodyPr/>
        <a:lstStyle/>
        <a:p>
          <a:pPr algn="ctr"/>
          <a:r>
            <a:rPr lang="en-US" sz="1800" b="1" dirty="0" smtClean="0">
              <a:latin typeface="Bell MT" pitchFamily="18" charset="0"/>
            </a:rPr>
            <a:t>Local Resources</a:t>
          </a:r>
          <a:endParaRPr lang="en-IN" sz="1800" b="1" dirty="0">
            <a:latin typeface="Bell MT" pitchFamily="18" charset="0"/>
          </a:endParaRPr>
        </a:p>
      </dgm:t>
    </dgm:pt>
    <dgm:pt modelId="{A404B794-CB22-4238-8869-CDE4CBFF3C2F}" type="parTrans" cxnId="{E45A1B1E-D431-478D-A84F-7D5D8F280FD8}">
      <dgm:prSet/>
      <dgm:spPr/>
      <dgm:t>
        <a:bodyPr/>
        <a:lstStyle/>
        <a:p>
          <a:endParaRPr lang="en-IN">
            <a:latin typeface="Bell MT" pitchFamily="18" charset="0"/>
          </a:endParaRPr>
        </a:p>
      </dgm:t>
    </dgm:pt>
    <dgm:pt modelId="{941FEBBD-83AC-453C-8018-EFA134C4491B}" type="sibTrans" cxnId="{E45A1B1E-D431-478D-A84F-7D5D8F280FD8}">
      <dgm:prSet/>
      <dgm:spPr/>
      <dgm:t>
        <a:bodyPr/>
        <a:lstStyle/>
        <a:p>
          <a:endParaRPr lang="en-IN">
            <a:latin typeface="Bell MT" pitchFamily="18" charset="0"/>
          </a:endParaRPr>
        </a:p>
      </dgm:t>
    </dgm:pt>
    <dgm:pt modelId="{11F621B8-1B23-4D36-BDD0-2CBC3CBF7F69}">
      <dgm:prSet phldrT="[Text]" custT="1"/>
      <dgm:spPr/>
      <dgm:t>
        <a:bodyPr/>
        <a:lstStyle/>
        <a:p>
          <a:r>
            <a:rPr lang="en-US" sz="1800" b="1" dirty="0" smtClean="0">
              <a:latin typeface="Bell MT" pitchFamily="18" charset="0"/>
            </a:rPr>
            <a:t>Feasibility Study and Business Plan</a:t>
          </a:r>
          <a:endParaRPr lang="en-IN" sz="1800" b="1" dirty="0">
            <a:latin typeface="Bell MT" pitchFamily="18" charset="0"/>
          </a:endParaRPr>
        </a:p>
      </dgm:t>
    </dgm:pt>
    <dgm:pt modelId="{49E790C1-BE60-4BDE-8E13-640DEB833857}" type="parTrans" cxnId="{78A95841-6CC1-4F71-84DB-4AD6A20C132C}">
      <dgm:prSet/>
      <dgm:spPr/>
      <dgm:t>
        <a:bodyPr/>
        <a:lstStyle/>
        <a:p>
          <a:endParaRPr lang="en-IN">
            <a:latin typeface="Bell MT" pitchFamily="18" charset="0"/>
          </a:endParaRPr>
        </a:p>
      </dgm:t>
    </dgm:pt>
    <dgm:pt modelId="{A4331C96-5EDF-484A-B100-1414D7A2AAD9}" type="sibTrans" cxnId="{78A95841-6CC1-4F71-84DB-4AD6A20C132C}">
      <dgm:prSet/>
      <dgm:spPr/>
      <dgm:t>
        <a:bodyPr/>
        <a:lstStyle/>
        <a:p>
          <a:endParaRPr lang="en-IN">
            <a:latin typeface="Bell MT" pitchFamily="18" charset="0"/>
          </a:endParaRPr>
        </a:p>
      </dgm:t>
    </dgm:pt>
    <dgm:pt modelId="{FDC1C581-DC27-42BA-A982-1D9573A1416D}">
      <dgm:prSet phldrT="[Text]" custT="1"/>
      <dgm:spPr/>
      <dgm:t>
        <a:bodyPr/>
        <a:lstStyle/>
        <a:p>
          <a:r>
            <a:rPr lang="en-US" sz="1800" b="1" dirty="0" smtClean="0">
              <a:latin typeface="Bell MT" pitchFamily="18" charset="0"/>
            </a:rPr>
            <a:t>Innovative Production/ Processing Waste</a:t>
          </a:r>
          <a:endParaRPr lang="en-IN" sz="1800" b="1" dirty="0">
            <a:latin typeface="Bell MT" pitchFamily="18" charset="0"/>
          </a:endParaRPr>
        </a:p>
      </dgm:t>
    </dgm:pt>
    <dgm:pt modelId="{2A9025ED-713A-44ED-9DA5-4DCC38012EC9}" type="parTrans" cxnId="{2BFBDB7E-EFDB-4019-A688-45747F4028F4}">
      <dgm:prSet/>
      <dgm:spPr/>
      <dgm:t>
        <a:bodyPr/>
        <a:lstStyle/>
        <a:p>
          <a:endParaRPr lang="en-IN">
            <a:latin typeface="Bell MT" pitchFamily="18" charset="0"/>
          </a:endParaRPr>
        </a:p>
      </dgm:t>
    </dgm:pt>
    <dgm:pt modelId="{E483DD7E-C3F7-4D78-9D17-7D4005212352}" type="sibTrans" cxnId="{2BFBDB7E-EFDB-4019-A688-45747F4028F4}">
      <dgm:prSet/>
      <dgm:spPr/>
      <dgm:t>
        <a:bodyPr/>
        <a:lstStyle/>
        <a:p>
          <a:endParaRPr lang="en-IN">
            <a:latin typeface="Bell MT" pitchFamily="18" charset="0"/>
          </a:endParaRPr>
        </a:p>
      </dgm:t>
    </dgm:pt>
    <dgm:pt modelId="{E955F0FA-E68F-4E80-A55E-FF37CBBF8376}">
      <dgm:prSet phldrT="[Text]" custT="1"/>
      <dgm:spPr/>
      <dgm:t>
        <a:bodyPr/>
        <a:lstStyle/>
        <a:p>
          <a:r>
            <a:rPr lang="en-US" sz="1800" b="1" dirty="0" smtClean="0">
              <a:latin typeface="Bell MT" pitchFamily="18" charset="0"/>
            </a:rPr>
            <a:t>Consumption/ Reuse</a:t>
          </a:r>
          <a:endParaRPr lang="en-IN" sz="1800" b="1" dirty="0">
            <a:latin typeface="Bell MT" pitchFamily="18" charset="0"/>
          </a:endParaRPr>
        </a:p>
      </dgm:t>
    </dgm:pt>
    <dgm:pt modelId="{F0CEB543-7117-4C7E-A53C-FA3422FC7402}" type="parTrans" cxnId="{2AD268FA-DD52-43CC-ACA4-74D00D9BAC1B}">
      <dgm:prSet/>
      <dgm:spPr/>
      <dgm:t>
        <a:bodyPr/>
        <a:lstStyle/>
        <a:p>
          <a:endParaRPr lang="en-IN">
            <a:latin typeface="Bell MT" pitchFamily="18" charset="0"/>
          </a:endParaRPr>
        </a:p>
      </dgm:t>
    </dgm:pt>
    <dgm:pt modelId="{4DA13912-BC89-4F77-899C-D678BA266DBC}" type="sibTrans" cxnId="{2AD268FA-DD52-43CC-ACA4-74D00D9BAC1B}">
      <dgm:prSet/>
      <dgm:spPr/>
      <dgm:t>
        <a:bodyPr/>
        <a:lstStyle/>
        <a:p>
          <a:endParaRPr lang="en-IN">
            <a:latin typeface="Bell MT" pitchFamily="18" charset="0"/>
          </a:endParaRPr>
        </a:p>
      </dgm:t>
    </dgm:pt>
    <dgm:pt modelId="{D53EC2BB-0415-4444-B36D-20A02CD5B0C0}">
      <dgm:prSet phldrT="[Text]" custT="1"/>
      <dgm:spPr/>
      <dgm:t>
        <a:bodyPr/>
        <a:lstStyle/>
        <a:p>
          <a:r>
            <a:rPr lang="en-US" sz="1800" b="1" dirty="0" smtClean="0">
              <a:latin typeface="Bell MT" pitchFamily="18" charset="0"/>
            </a:rPr>
            <a:t>Using Waste for other products ( compost/biogas</a:t>
          </a:r>
          <a:r>
            <a:rPr lang="en-US" sz="1800" dirty="0" smtClean="0">
              <a:latin typeface="Bell MT" pitchFamily="18" charset="0"/>
            </a:rPr>
            <a:t>)</a:t>
          </a:r>
          <a:endParaRPr lang="en-IN" sz="1800" dirty="0">
            <a:latin typeface="Bell MT" pitchFamily="18" charset="0"/>
          </a:endParaRPr>
        </a:p>
      </dgm:t>
    </dgm:pt>
    <dgm:pt modelId="{6A69345C-82B0-4612-88A6-C5C96778BEC9}" type="parTrans" cxnId="{18787EAC-49FE-41CE-9F84-7E5CD67F8AA1}">
      <dgm:prSet/>
      <dgm:spPr/>
      <dgm:t>
        <a:bodyPr/>
        <a:lstStyle/>
        <a:p>
          <a:endParaRPr lang="en-IN">
            <a:latin typeface="Bell MT" pitchFamily="18" charset="0"/>
          </a:endParaRPr>
        </a:p>
      </dgm:t>
    </dgm:pt>
    <dgm:pt modelId="{A6BA716A-A16D-4E6C-9CA2-2A321ECA0C34}" type="sibTrans" cxnId="{18787EAC-49FE-41CE-9F84-7E5CD67F8AA1}">
      <dgm:prSet/>
      <dgm:spPr/>
      <dgm:t>
        <a:bodyPr/>
        <a:lstStyle/>
        <a:p>
          <a:endParaRPr lang="en-IN">
            <a:latin typeface="Bell MT" pitchFamily="18" charset="0"/>
          </a:endParaRPr>
        </a:p>
      </dgm:t>
    </dgm:pt>
    <dgm:pt modelId="{82CE9CE3-1EDB-4E09-AEE3-1FBB18990B09}" type="pres">
      <dgm:prSet presAssocID="{8487F5BF-D35D-4A29-87A2-3736AAB25B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1AA0BF5-5C73-4F4D-B310-D513FCED7C07}" type="pres">
      <dgm:prSet presAssocID="{AD7FE018-1F68-47C9-A295-D100CCB71DCE}" presName="node" presStyleLbl="node1" presStyleIdx="0" presStyleCnt="5" custScaleX="160026" custScaleY="91137" custRadScaleRad="103942" custRadScaleInc="146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86F4504-B90C-4232-AB8E-5CCADFB74DD5}" type="pres">
      <dgm:prSet presAssocID="{941FEBBD-83AC-453C-8018-EFA134C4491B}" presName="sibTrans" presStyleLbl="sibTrans2D1" presStyleIdx="0" presStyleCnt="5" custLinFactNeighborX="57105" custLinFactNeighborY="-13845"/>
      <dgm:spPr/>
      <dgm:t>
        <a:bodyPr/>
        <a:lstStyle/>
        <a:p>
          <a:endParaRPr lang="en-GB"/>
        </a:p>
      </dgm:t>
    </dgm:pt>
    <dgm:pt modelId="{1931A3E0-C444-4A7B-A195-E6B86C478A21}" type="pres">
      <dgm:prSet presAssocID="{941FEBBD-83AC-453C-8018-EFA134C4491B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6DA9EE2B-C9A5-4177-A500-1811E5870DB9}" type="pres">
      <dgm:prSet presAssocID="{11F621B8-1B23-4D36-BDD0-2CBC3CBF7F69}" presName="node" presStyleLbl="node1" presStyleIdx="1" presStyleCnt="5" custScaleX="158752" custScaleY="88631" custRadScaleRad="134316" custRadScaleInc="1730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EB9D26D-2FB1-48C9-8988-003A9394966D}" type="pres">
      <dgm:prSet presAssocID="{A4331C96-5EDF-484A-B100-1414D7A2AAD9}" presName="sibTrans" presStyleLbl="sibTrans2D1" presStyleIdx="1" presStyleCnt="5" custLinFactNeighborX="-10605" custLinFactNeighborY="21135"/>
      <dgm:spPr/>
      <dgm:t>
        <a:bodyPr/>
        <a:lstStyle/>
        <a:p>
          <a:endParaRPr lang="en-GB"/>
        </a:p>
      </dgm:t>
    </dgm:pt>
    <dgm:pt modelId="{D7AF97A4-E5FF-4C56-8AD1-439C3A385A46}" type="pres">
      <dgm:prSet presAssocID="{A4331C96-5EDF-484A-B100-1414D7A2AAD9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43BA07CC-6E62-434E-9E5A-88EC1F9A6D07}" type="pres">
      <dgm:prSet presAssocID="{FDC1C581-DC27-42BA-A982-1D9573A1416D}" presName="node" presStyleLbl="node1" presStyleIdx="2" presStyleCnt="5" custScaleX="147246" custScaleY="87807" custRadScaleRad="129897" custRadScaleInc="-3169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2F2BDA-6340-45B0-9520-9B8EF1915B2B}" type="pres">
      <dgm:prSet presAssocID="{E483DD7E-C3F7-4D78-9D17-7D4005212352}" presName="sibTrans" presStyleLbl="sibTrans2D1" presStyleIdx="2" presStyleCnt="5" custLinFactNeighborX="-10115" custLinFactNeighborY="57828"/>
      <dgm:spPr/>
      <dgm:t>
        <a:bodyPr/>
        <a:lstStyle/>
        <a:p>
          <a:endParaRPr lang="en-GB"/>
        </a:p>
      </dgm:t>
    </dgm:pt>
    <dgm:pt modelId="{A4E2980A-51E6-4B5D-B2A8-3461A236B9A6}" type="pres">
      <dgm:prSet presAssocID="{E483DD7E-C3F7-4D78-9D17-7D4005212352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616DEA77-5C57-4E20-93AD-1440DF29EDF7}" type="pres">
      <dgm:prSet presAssocID="{E955F0FA-E68F-4E80-A55E-FF37CBBF8376}" presName="node" presStyleLbl="node1" presStyleIdx="3" presStyleCnt="5" custScaleX="166503" custRadScaleRad="129086" custRadScaleInc="3448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60312B6-165E-4866-94F2-2AD17F706CE1}" type="pres">
      <dgm:prSet presAssocID="{4DA13912-BC89-4F77-899C-D678BA266DBC}" presName="sibTrans" presStyleLbl="sibTrans2D1" presStyleIdx="3" presStyleCnt="5" custScaleX="135071" custScaleY="89255"/>
      <dgm:spPr/>
      <dgm:t>
        <a:bodyPr/>
        <a:lstStyle/>
        <a:p>
          <a:endParaRPr lang="en-GB"/>
        </a:p>
      </dgm:t>
    </dgm:pt>
    <dgm:pt modelId="{20EA7A8D-DBBA-44C8-83C6-19852DCC11E6}" type="pres">
      <dgm:prSet presAssocID="{4DA13912-BC89-4F77-899C-D678BA266DBC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40D3DC09-AB9F-4F0A-B7B3-1F7AE99AC607}" type="pres">
      <dgm:prSet presAssocID="{D53EC2BB-0415-4444-B36D-20A02CD5B0C0}" presName="node" presStyleLbl="node1" presStyleIdx="4" presStyleCnt="5" custScaleX="152766" custRadScaleRad="122365" custRadScaleInc="-592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47C433F-E5DF-462E-B4C6-A5099143DAEE}" type="pres">
      <dgm:prSet presAssocID="{A6BA716A-A16D-4E6C-9CA2-2A321ECA0C34}" presName="sibTrans" presStyleLbl="sibTrans2D1" presStyleIdx="4" presStyleCnt="5" custLinFactNeighborX="-49451" custLinFactNeighborY="-31687"/>
      <dgm:spPr/>
      <dgm:t>
        <a:bodyPr/>
        <a:lstStyle/>
        <a:p>
          <a:endParaRPr lang="en-GB"/>
        </a:p>
      </dgm:t>
    </dgm:pt>
    <dgm:pt modelId="{37388ED3-B074-4A3B-A3BC-196C6000983C}" type="pres">
      <dgm:prSet presAssocID="{A6BA716A-A16D-4E6C-9CA2-2A321ECA0C34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EE9F3A8B-351D-4A1A-BABD-A6689258B111}" type="presOf" srcId="{941FEBBD-83AC-453C-8018-EFA134C4491B}" destId="{086F4504-B90C-4232-AB8E-5CCADFB74DD5}" srcOrd="0" destOrd="0" presId="urn:microsoft.com/office/officeart/2005/8/layout/cycle2"/>
    <dgm:cxn modelId="{2BFBDB7E-EFDB-4019-A688-45747F4028F4}" srcId="{8487F5BF-D35D-4A29-87A2-3736AAB25B96}" destId="{FDC1C581-DC27-42BA-A982-1D9573A1416D}" srcOrd="2" destOrd="0" parTransId="{2A9025ED-713A-44ED-9DA5-4DCC38012EC9}" sibTransId="{E483DD7E-C3F7-4D78-9D17-7D4005212352}"/>
    <dgm:cxn modelId="{3F8258A6-E84C-486B-9BD9-CAFD0450FD9E}" type="presOf" srcId="{E483DD7E-C3F7-4D78-9D17-7D4005212352}" destId="{A4E2980A-51E6-4B5D-B2A8-3461A236B9A6}" srcOrd="1" destOrd="0" presId="urn:microsoft.com/office/officeart/2005/8/layout/cycle2"/>
    <dgm:cxn modelId="{6E248F55-D1A1-47FB-BB6A-D928D1AD18A5}" type="presOf" srcId="{A4331C96-5EDF-484A-B100-1414D7A2AAD9}" destId="{D7AF97A4-E5FF-4C56-8AD1-439C3A385A46}" srcOrd="1" destOrd="0" presId="urn:microsoft.com/office/officeart/2005/8/layout/cycle2"/>
    <dgm:cxn modelId="{8DF8FA00-757E-4A1E-9E24-0373BB0BB2BA}" type="presOf" srcId="{A6BA716A-A16D-4E6C-9CA2-2A321ECA0C34}" destId="{447C433F-E5DF-462E-B4C6-A5099143DAEE}" srcOrd="0" destOrd="0" presId="urn:microsoft.com/office/officeart/2005/8/layout/cycle2"/>
    <dgm:cxn modelId="{8AB4B6F3-A9DB-49FA-94D4-CFB236C25165}" type="presOf" srcId="{D53EC2BB-0415-4444-B36D-20A02CD5B0C0}" destId="{40D3DC09-AB9F-4F0A-B7B3-1F7AE99AC607}" srcOrd="0" destOrd="0" presId="urn:microsoft.com/office/officeart/2005/8/layout/cycle2"/>
    <dgm:cxn modelId="{C146C4A6-1662-47B4-9418-54B754AEFA42}" type="presOf" srcId="{941FEBBD-83AC-453C-8018-EFA134C4491B}" destId="{1931A3E0-C444-4A7B-A195-E6B86C478A21}" srcOrd="1" destOrd="0" presId="urn:microsoft.com/office/officeart/2005/8/layout/cycle2"/>
    <dgm:cxn modelId="{E45A1B1E-D431-478D-A84F-7D5D8F280FD8}" srcId="{8487F5BF-D35D-4A29-87A2-3736AAB25B96}" destId="{AD7FE018-1F68-47C9-A295-D100CCB71DCE}" srcOrd="0" destOrd="0" parTransId="{A404B794-CB22-4238-8869-CDE4CBFF3C2F}" sibTransId="{941FEBBD-83AC-453C-8018-EFA134C4491B}"/>
    <dgm:cxn modelId="{DE861867-C9EC-4494-9196-49AEB4BB5EC9}" type="presOf" srcId="{E955F0FA-E68F-4E80-A55E-FF37CBBF8376}" destId="{616DEA77-5C57-4E20-93AD-1440DF29EDF7}" srcOrd="0" destOrd="0" presId="urn:microsoft.com/office/officeart/2005/8/layout/cycle2"/>
    <dgm:cxn modelId="{577B7821-E9F3-420E-B271-2BC2E0C540C1}" type="presOf" srcId="{A4331C96-5EDF-484A-B100-1414D7A2AAD9}" destId="{BEB9D26D-2FB1-48C9-8988-003A9394966D}" srcOrd="0" destOrd="0" presId="urn:microsoft.com/office/officeart/2005/8/layout/cycle2"/>
    <dgm:cxn modelId="{8FCD25A7-2790-4754-ABF9-F67F75030F43}" type="presOf" srcId="{4DA13912-BC89-4F77-899C-D678BA266DBC}" destId="{20EA7A8D-DBBA-44C8-83C6-19852DCC11E6}" srcOrd="1" destOrd="0" presId="urn:microsoft.com/office/officeart/2005/8/layout/cycle2"/>
    <dgm:cxn modelId="{474F54BE-7EC8-4B79-A866-583C8BE50C77}" type="presOf" srcId="{8487F5BF-D35D-4A29-87A2-3736AAB25B96}" destId="{82CE9CE3-1EDB-4E09-AEE3-1FBB18990B09}" srcOrd="0" destOrd="0" presId="urn:microsoft.com/office/officeart/2005/8/layout/cycle2"/>
    <dgm:cxn modelId="{8CB3D6D7-55F4-4D3A-8EA2-079F08D6E73B}" type="presOf" srcId="{AD7FE018-1F68-47C9-A295-D100CCB71DCE}" destId="{21AA0BF5-5C73-4F4D-B310-D513FCED7C07}" srcOrd="0" destOrd="0" presId="urn:microsoft.com/office/officeart/2005/8/layout/cycle2"/>
    <dgm:cxn modelId="{8ECEC380-834E-4FC6-A0E7-B4AE37F3F500}" type="presOf" srcId="{FDC1C581-DC27-42BA-A982-1D9573A1416D}" destId="{43BA07CC-6E62-434E-9E5A-88EC1F9A6D07}" srcOrd="0" destOrd="0" presId="urn:microsoft.com/office/officeart/2005/8/layout/cycle2"/>
    <dgm:cxn modelId="{E060DDF5-2FF6-4BD3-90A2-77A421C68822}" type="presOf" srcId="{11F621B8-1B23-4D36-BDD0-2CBC3CBF7F69}" destId="{6DA9EE2B-C9A5-4177-A500-1811E5870DB9}" srcOrd="0" destOrd="0" presId="urn:microsoft.com/office/officeart/2005/8/layout/cycle2"/>
    <dgm:cxn modelId="{F0DA6A80-66C7-4041-8E14-B8CA37461F7B}" type="presOf" srcId="{A6BA716A-A16D-4E6C-9CA2-2A321ECA0C34}" destId="{37388ED3-B074-4A3B-A3BC-196C6000983C}" srcOrd="1" destOrd="0" presId="urn:microsoft.com/office/officeart/2005/8/layout/cycle2"/>
    <dgm:cxn modelId="{2AD268FA-DD52-43CC-ACA4-74D00D9BAC1B}" srcId="{8487F5BF-D35D-4A29-87A2-3736AAB25B96}" destId="{E955F0FA-E68F-4E80-A55E-FF37CBBF8376}" srcOrd="3" destOrd="0" parTransId="{F0CEB543-7117-4C7E-A53C-FA3422FC7402}" sibTransId="{4DA13912-BC89-4F77-899C-D678BA266DBC}"/>
    <dgm:cxn modelId="{6B0B3ABC-CAD9-4676-8782-41B6489CD886}" type="presOf" srcId="{E483DD7E-C3F7-4D78-9D17-7D4005212352}" destId="{7D2F2BDA-6340-45B0-9520-9B8EF1915B2B}" srcOrd="0" destOrd="0" presId="urn:microsoft.com/office/officeart/2005/8/layout/cycle2"/>
    <dgm:cxn modelId="{78A95841-6CC1-4F71-84DB-4AD6A20C132C}" srcId="{8487F5BF-D35D-4A29-87A2-3736AAB25B96}" destId="{11F621B8-1B23-4D36-BDD0-2CBC3CBF7F69}" srcOrd="1" destOrd="0" parTransId="{49E790C1-BE60-4BDE-8E13-640DEB833857}" sibTransId="{A4331C96-5EDF-484A-B100-1414D7A2AAD9}"/>
    <dgm:cxn modelId="{18787EAC-49FE-41CE-9F84-7E5CD67F8AA1}" srcId="{8487F5BF-D35D-4A29-87A2-3736AAB25B96}" destId="{D53EC2BB-0415-4444-B36D-20A02CD5B0C0}" srcOrd="4" destOrd="0" parTransId="{6A69345C-82B0-4612-88A6-C5C96778BEC9}" sibTransId="{A6BA716A-A16D-4E6C-9CA2-2A321ECA0C34}"/>
    <dgm:cxn modelId="{BDF55330-756E-48CA-9CCF-B47AACB097BC}" type="presOf" srcId="{4DA13912-BC89-4F77-899C-D678BA266DBC}" destId="{560312B6-165E-4866-94F2-2AD17F706CE1}" srcOrd="0" destOrd="0" presId="urn:microsoft.com/office/officeart/2005/8/layout/cycle2"/>
    <dgm:cxn modelId="{1D47449B-D411-46F1-BE91-4C94050CBC48}" type="presParOf" srcId="{82CE9CE3-1EDB-4E09-AEE3-1FBB18990B09}" destId="{21AA0BF5-5C73-4F4D-B310-D513FCED7C07}" srcOrd="0" destOrd="0" presId="urn:microsoft.com/office/officeart/2005/8/layout/cycle2"/>
    <dgm:cxn modelId="{B8314709-30E6-4698-A731-822D676FE3DC}" type="presParOf" srcId="{82CE9CE3-1EDB-4E09-AEE3-1FBB18990B09}" destId="{086F4504-B90C-4232-AB8E-5CCADFB74DD5}" srcOrd="1" destOrd="0" presId="urn:microsoft.com/office/officeart/2005/8/layout/cycle2"/>
    <dgm:cxn modelId="{F6100BB9-5C7F-4AC5-A8D6-C028387A2EB9}" type="presParOf" srcId="{086F4504-B90C-4232-AB8E-5CCADFB74DD5}" destId="{1931A3E0-C444-4A7B-A195-E6B86C478A21}" srcOrd="0" destOrd="0" presId="urn:microsoft.com/office/officeart/2005/8/layout/cycle2"/>
    <dgm:cxn modelId="{0D5152F8-99ED-41DE-BBEA-4457B108882D}" type="presParOf" srcId="{82CE9CE3-1EDB-4E09-AEE3-1FBB18990B09}" destId="{6DA9EE2B-C9A5-4177-A500-1811E5870DB9}" srcOrd="2" destOrd="0" presId="urn:microsoft.com/office/officeart/2005/8/layout/cycle2"/>
    <dgm:cxn modelId="{E005D5A4-7429-4780-80A6-62364D3991FD}" type="presParOf" srcId="{82CE9CE3-1EDB-4E09-AEE3-1FBB18990B09}" destId="{BEB9D26D-2FB1-48C9-8988-003A9394966D}" srcOrd="3" destOrd="0" presId="urn:microsoft.com/office/officeart/2005/8/layout/cycle2"/>
    <dgm:cxn modelId="{C88B931D-045D-48A6-8B09-85332F82CECD}" type="presParOf" srcId="{BEB9D26D-2FB1-48C9-8988-003A9394966D}" destId="{D7AF97A4-E5FF-4C56-8AD1-439C3A385A46}" srcOrd="0" destOrd="0" presId="urn:microsoft.com/office/officeart/2005/8/layout/cycle2"/>
    <dgm:cxn modelId="{CBAE0627-3F02-4421-8717-3CD641BE8583}" type="presParOf" srcId="{82CE9CE3-1EDB-4E09-AEE3-1FBB18990B09}" destId="{43BA07CC-6E62-434E-9E5A-88EC1F9A6D07}" srcOrd="4" destOrd="0" presId="urn:microsoft.com/office/officeart/2005/8/layout/cycle2"/>
    <dgm:cxn modelId="{6434487C-B032-44F3-B897-47AB9FDB151B}" type="presParOf" srcId="{82CE9CE3-1EDB-4E09-AEE3-1FBB18990B09}" destId="{7D2F2BDA-6340-45B0-9520-9B8EF1915B2B}" srcOrd="5" destOrd="0" presId="urn:microsoft.com/office/officeart/2005/8/layout/cycle2"/>
    <dgm:cxn modelId="{B8367679-0951-4381-8BD2-372BB91338C4}" type="presParOf" srcId="{7D2F2BDA-6340-45B0-9520-9B8EF1915B2B}" destId="{A4E2980A-51E6-4B5D-B2A8-3461A236B9A6}" srcOrd="0" destOrd="0" presId="urn:microsoft.com/office/officeart/2005/8/layout/cycle2"/>
    <dgm:cxn modelId="{A6A1FD0B-1FA0-4B1D-A418-FF4DA1A53E7F}" type="presParOf" srcId="{82CE9CE3-1EDB-4E09-AEE3-1FBB18990B09}" destId="{616DEA77-5C57-4E20-93AD-1440DF29EDF7}" srcOrd="6" destOrd="0" presId="urn:microsoft.com/office/officeart/2005/8/layout/cycle2"/>
    <dgm:cxn modelId="{8E47E2E4-7EB5-44C1-962C-F809DD527D44}" type="presParOf" srcId="{82CE9CE3-1EDB-4E09-AEE3-1FBB18990B09}" destId="{560312B6-165E-4866-94F2-2AD17F706CE1}" srcOrd="7" destOrd="0" presId="urn:microsoft.com/office/officeart/2005/8/layout/cycle2"/>
    <dgm:cxn modelId="{38EC43D2-EF02-438E-A145-BAD4A77CA045}" type="presParOf" srcId="{560312B6-165E-4866-94F2-2AD17F706CE1}" destId="{20EA7A8D-DBBA-44C8-83C6-19852DCC11E6}" srcOrd="0" destOrd="0" presId="urn:microsoft.com/office/officeart/2005/8/layout/cycle2"/>
    <dgm:cxn modelId="{168DD0E3-9E41-4B82-A4E3-8FEFC692D440}" type="presParOf" srcId="{82CE9CE3-1EDB-4E09-AEE3-1FBB18990B09}" destId="{40D3DC09-AB9F-4F0A-B7B3-1F7AE99AC607}" srcOrd="8" destOrd="0" presId="urn:microsoft.com/office/officeart/2005/8/layout/cycle2"/>
    <dgm:cxn modelId="{7BFDE386-E2FB-42FA-BA46-E9778B8530ED}" type="presParOf" srcId="{82CE9CE3-1EDB-4E09-AEE3-1FBB18990B09}" destId="{447C433F-E5DF-462E-B4C6-A5099143DAEE}" srcOrd="9" destOrd="0" presId="urn:microsoft.com/office/officeart/2005/8/layout/cycle2"/>
    <dgm:cxn modelId="{7A394C3E-23D9-4F80-9153-D0F61CCA4154}" type="presParOf" srcId="{447C433F-E5DF-462E-B4C6-A5099143DAEE}" destId="{37388ED3-B074-4A3B-A3BC-196C6000983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A24A40-046A-43BE-8A35-317E934A336D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</dgm:pt>
    <dgm:pt modelId="{FDD7AB11-E23C-421E-9E66-47AF735E23A2}">
      <dgm:prSet phldrT="[Text]" custT="1"/>
      <dgm:spPr/>
      <dgm:t>
        <a:bodyPr/>
        <a:lstStyle/>
        <a:p>
          <a:r>
            <a:rPr lang="en-IN" sz="1800" dirty="0" smtClean="0">
              <a:latin typeface="Bell MT" pitchFamily="18" charset="0"/>
            </a:rPr>
            <a:t>Social</a:t>
          </a:r>
          <a:endParaRPr lang="en-IN" sz="1800" dirty="0">
            <a:latin typeface="Bell MT" pitchFamily="18" charset="0"/>
          </a:endParaRPr>
        </a:p>
      </dgm:t>
    </dgm:pt>
    <dgm:pt modelId="{9C026FDE-A924-4C70-B1EC-7B6A95348AAF}" type="parTrans" cxnId="{AEA1AA9F-356C-43A3-8053-25E4FCFB0184}">
      <dgm:prSet/>
      <dgm:spPr/>
      <dgm:t>
        <a:bodyPr/>
        <a:lstStyle/>
        <a:p>
          <a:endParaRPr lang="en-IN"/>
        </a:p>
      </dgm:t>
    </dgm:pt>
    <dgm:pt modelId="{E643A1E4-636D-4A4C-9604-4D5DE68FD3D7}" type="sibTrans" cxnId="{AEA1AA9F-356C-43A3-8053-25E4FCFB0184}">
      <dgm:prSet/>
      <dgm:spPr/>
      <dgm:t>
        <a:bodyPr/>
        <a:lstStyle/>
        <a:p>
          <a:endParaRPr lang="en-IN"/>
        </a:p>
      </dgm:t>
    </dgm:pt>
    <dgm:pt modelId="{6C946B2B-3194-4941-B0DD-0B214147712C}">
      <dgm:prSet phldrT="[Text]" custT="1"/>
      <dgm:spPr/>
      <dgm:t>
        <a:bodyPr/>
        <a:lstStyle/>
        <a:p>
          <a:r>
            <a:rPr lang="en-IN" sz="1800" dirty="0" smtClean="0">
              <a:latin typeface="Bell MT" pitchFamily="18" charset="0"/>
            </a:rPr>
            <a:t>Environmental</a:t>
          </a:r>
          <a:endParaRPr lang="en-IN" sz="1800" dirty="0">
            <a:latin typeface="Bell MT" pitchFamily="18" charset="0"/>
          </a:endParaRPr>
        </a:p>
      </dgm:t>
    </dgm:pt>
    <dgm:pt modelId="{8880BE71-263A-441E-B89A-FE9780108285}" type="parTrans" cxnId="{67906282-F638-46E2-8F7C-953D8B976E3A}">
      <dgm:prSet/>
      <dgm:spPr/>
      <dgm:t>
        <a:bodyPr/>
        <a:lstStyle/>
        <a:p>
          <a:endParaRPr lang="en-IN"/>
        </a:p>
      </dgm:t>
    </dgm:pt>
    <dgm:pt modelId="{A3985A5E-F44E-4EBF-A8E5-A02BD6C37BB5}" type="sibTrans" cxnId="{67906282-F638-46E2-8F7C-953D8B976E3A}">
      <dgm:prSet/>
      <dgm:spPr/>
      <dgm:t>
        <a:bodyPr/>
        <a:lstStyle/>
        <a:p>
          <a:endParaRPr lang="en-IN"/>
        </a:p>
      </dgm:t>
    </dgm:pt>
    <dgm:pt modelId="{023EF69E-8ACF-431D-8FC1-5497EB411083}">
      <dgm:prSet phldrT="[Text]" custT="1"/>
      <dgm:spPr/>
      <dgm:t>
        <a:bodyPr/>
        <a:lstStyle/>
        <a:p>
          <a:r>
            <a:rPr lang="en-IN" sz="1800" dirty="0" smtClean="0">
              <a:latin typeface="Bell MT" pitchFamily="18" charset="0"/>
            </a:rPr>
            <a:t>Economic</a:t>
          </a:r>
          <a:endParaRPr lang="en-IN" sz="1800" dirty="0"/>
        </a:p>
      </dgm:t>
    </dgm:pt>
    <dgm:pt modelId="{F197EB1A-CD10-47AB-97D3-00E71913E1A5}" type="parTrans" cxnId="{C1832AE2-87E4-4B0D-B4C7-B78598AC2235}">
      <dgm:prSet/>
      <dgm:spPr/>
      <dgm:t>
        <a:bodyPr/>
        <a:lstStyle/>
        <a:p>
          <a:endParaRPr lang="en-IN"/>
        </a:p>
      </dgm:t>
    </dgm:pt>
    <dgm:pt modelId="{F0D6C3CD-4450-42FE-8810-022F603BC1DB}" type="sibTrans" cxnId="{C1832AE2-87E4-4B0D-B4C7-B78598AC2235}">
      <dgm:prSet/>
      <dgm:spPr/>
      <dgm:t>
        <a:bodyPr/>
        <a:lstStyle/>
        <a:p>
          <a:endParaRPr lang="en-IN"/>
        </a:p>
      </dgm:t>
    </dgm:pt>
    <dgm:pt modelId="{78F90F61-E69A-48AE-83FE-CA64A433F639}" type="pres">
      <dgm:prSet presAssocID="{93A24A40-046A-43BE-8A35-317E934A336D}" presName="compositeShape" presStyleCnt="0">
        <dgm:presLayoutVars>
          <dgm:chMax val="7"/>
          <dgm:dir/>
          <dgm:resizeHandles val="exact"/>
        </dgm:presLayoutVars>
      </dgm:prSet>
      <dgm:spPr/>
    </dgm:pt>
    <dgm:pt modelId="{B2F49962-84FA-41AA-B39D-1A2F0BC64D06}" type="pres">
      <dgm:prSet presAssocID="{FDD7AB11-E23C-421E-9E66-47AF735E23A2}" presName="circ1" presStyleLbl="vennNode1" presStyleIdx="0" presStyleCnt="3" custLinFactNeighborX="-1650" custLinFactNeighborY="3113"/>
      <dgm:spPr/>
      <dgm:t>
        <a:bodyPr/>
        <a:lstStyle/>
        <a:p>
          <a:endParaRPr lang="en-GB"/>
        </a:p>
      </dgm:t>
    </dgm:pt>
    <dgm:pt modelId="{5B9406C9-FF5B-46A9-B1B3-8F1793E50451}" type="pres">
      <dgm:prSet presAssocID="{FDD7AB11-E23C-421E-9E66-47AF735E23A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3B84EF-66B6-4EE0-A960-D88A230D6864}" type="pres">
      <dgm:prSet presAssocID="{6C946B2B-3194-4941-B0DD-0B214147712C}" presName="circ2" presStyleLbl="vennNode1" presStyleIdx="1" presStyleCnt="3" custLinFactNeighborX="-5949" custLinFactNeighborY="4182"/>
      <dgm:spPr/>
      <dgm:t>
        <a:bodyPr/>
        <a:lstStyle/>
        <a:p>
          <a:endParaRPr lang="en-GB"/>
        </a:p>
      </dgm:t>
    </dgm:pt>
    <dgm:pt modelId="{C0966F39-C1D6-49EB-814C-7FA6AE0D9BF5}" type="pres">
      <dgm:prSet presAssocID="{6C946B2B-3194-4941-B0DD-0B214147712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7CABAE-E80F-4768-8FBB-00364BC18F88}" type="pres">
      <dgm:prSet presAssocID="{023EF69E-8ACF-431D-8FC1-5497EB411083}" presName="circ3" presStyleLbl="vennNode1" presStyleIdx="2" presStyleCnt="3" custLinFactNeighborX="-5297" custLinFactNeighborY="12128"/>
      <dgm:spPr/>
      <dgm:t>
        <a:bodyPr/>
        <a:lstStyle/>
        <a:p>
          <a:endParaRPr lang="en-IN"/>
        </a:p>
      </dgm:t>
    </dgm:pt>
    <dgm:pt modelId="{DE593C7C-AFDA-43CD-9935-ADDCA05EAB75}" type="pres">
      <dgm:prSet presAssocID="{023EF69E-8ACF-431D-8FC1-5497EB41108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124DC24-3C6D-41EF-947A-F8057B2BB00E}" type="presOf" srcId="{FDD7AB11-E23C-421E-9E66-47AF735E23A2}" destId="{B2F49962-84FA-41AA-B39D-1A2F0BC64D06}" srcOrd="0" destOrd="0" presId="urn:microsoft.com/office/officeart/2005/8/layout/venn1"/>
    <dgm:cxn modelId="{ABA6C081-6E76-4BEB-820E-BA893D2E6A33}" type="presOf" srcId="{93A24A40-046A-43BE-8A35-317E934A336D}" destId="{78F90F61-E69A-48AE-83FE-CA64A433F639}" srcOrd="0" destOrd="0" presId="urn:microsoft.com/office/officeart/2005/8/layout/venn1"/>
    <dgm:cxn modelId="{C1832AE2-87E4-4B0D-B4C7-B78598AC2235}" srcId="{93A24A40-046A-43BE-8A35-317E934A336D}" destId="{023EF69E-8ACF-431D-8FC1-5497EB411083}" srcOrd="2" destOrd="0" parTransId="{F197EB1A-CD10-47AB-97D3-00E71913E1A5}" sibTransId="{F0D6C3CD-4450-42FE-8810-022F603BC1DB}"/>
    <dgm:cxn modelId="{67906282-F638-46E2-8F7C-953D8B976E3A}" srcId="{93A24A40-046A-43BE-8A35-317E934A336D}" destId="{6C946B2B-3194-4941-B0DD-0B214147712C}" srcOrd="1" destOrd="0" parTransId="{8880BE71-263A-441E-B89A-FE9780108285}" sibTransId="{A3985A5E-F44E-4EBF-A8E5-A02BD6C37BB5}"/>
    <dgm:cxn modelId="{3F511B24-C522-4C76-B4F5-5F895B8F90BB}" type="presOf" srcId="{023EF69E-8ACF-431D-8FC1-5497EB411083}" destId="{4D7CABAE-E80F-4768-8FBB-00364BC18F88}" srcOrd="0" destOrd="0" presId="urn:microsoft.com/office/officeart/2005/8/layout/venn1"/>
    <dgm:cxn modelId="{F6D3F6C4-006D-4096-AC05-503685523D95}" type="presOf" srcId="{6C946B2B-3194-4941-B0DD-0B214147712C}" destId="{453B84EF-66B6-4EE0-A960-D88A230D6864}" srcOrd="0" destOrd="0" presId="urn:microsoft.com/office/officeart/2005/8/layout/venn1"/>
    <dgm:cxn modelId="{515F83E0-7BBB-4D05-8EA2-DEF9475D63D5}" type="presOf" srcId="{FDD7AB11-E23C-421E-9E66-47AF735E23A2}" destId="{5B9406C9-FF5B-46A9-B1B3-8F1793E50451}" srcOrd="1" destOrd="0" presId="urn:microsoft.com/office/officeart/2005/8/layout/venn1"/>
    <dgm:cxn modelId="{679AEEEC-307D-41E6-BDCE-1121BDFF55D7}" type="presOf" srcId="{023EF69E-8ACF-431D-8FC1-5497EB411083}" destId="{DE593C7C-AFDA-43CD-9935-ADDCA05EAB75}" srcOrd="1" destOrd="0" presId="urn:microsoft.com/office/officeart/2005/8/layout/venn1"/>
    <dgm:cxn modelId="{4E3C53FE-32E8-43B4-8CFD-19DD3DE158FD}" type="presOf" srcId="{6C946B2B-3194-4941-B0DD-0B214147712C}" destId="{C0966F39-C1D6-49EB-814C-7FA6AE0D9BF5}" srcOrd="1" destOrd="0" presId="urn:microsoft.com/office/officeart/2005/8/layout/venn1"/>
    <dgm:cxn modelId="{AEA1AA9F-356C-43A3-8053-25E4FCFB0184}" srcId="{93A24A40-046A-43BE-8A35-317E934A336D}" destId="{FDD7AB11-E23C-421E-9E66-47AF735E23A2}" srcOrd="0" destOrd="0" parTransId="{9C026FDE-A924-4C70-B1EC-7B6A95348AAF}" sibTransId="{E643A1E4-636D-4A4C-9604-4D5DE68FD3D7}"/>
    <dgm:cxn modelId="{041583BB-469E-40EF-871F-D2EA67DF2F44}" type="presParOf" srcId="{78F90F61-E69A-48AE-83FE-CA64A433F639}" destId="{B2F49962-84FA-41AA-B39D-1A2F0BC64D06}" srcOrd="0" destOrd="0" presId="urn:microsoft.com/office/officeart/2005/8/layout/venn1"/>
    <dgm:cxn modelId="{FA8B5BB2-9DC5-4279-B152-CB19629A85B4}" type="presParOf" srcId="{78F90F61-E69A-48AE-83FE-CA64A433F639}" destId="{5B9406C9-FF5B-46A9-B1B3-8F1793E50451}" srcOrd="1" destOrd="0" presId="urn:microsoft.com/office/officeart/2005/8/layout/venn1"/>
    <dgm:cxn modelId="{6DA709FA-63C1-42F8-9BFE-CE74D170F62F}" type="presParOf" srcId="{78F90F61-E69A-48AE-83FE-CA64A433F639}" destId="{453B84EF-66B6-4EE0-A960-D88A230D6864}" srcOrd="2" destOrd="0" presId="urn:microsoft.com/office/officeart/2005/8/layout/venn1"/>
    <dgm:cxn modelId="{F61B01DA-2990-4B15-BDFC-0ABB5462CA4C}" type="presParOf" srcId="{78F90F61-E69A-48AE-83FE-CA64A433F639}" destId="{C0966F39-C1D6-49EB-814C-7FA6AE0D9BF5}" srcOrd="3" destOrd="0" presId="urn:microsoft.com/office/officeart/2005/8/layout/venn1"/>
    <dgm:cxn modelId="{D13565BD-D432-498A-B8BD-FC9EEC4C796A}" type="presParOf" srcId="{78F90F61-E69A-48AE-83FE-CA64A433F639}" destId="{4D7CABAE-E80F-4768-8FBB-00364BC18F88}" srcOrd="4" destOrd="0" presId="urn:microsoft.com/office/officeart/2005/8/layout/venn1"/>
    <dgm:cxn modelId="{5C0E3AD5-B75F-4583-9483-9F49FD408545}" type="presParOf" srcId="{78F90F61-E69A-48AE-83FE-CA64A433F639}" destId="{DE593C7C-AFDA-43CD-9935-ADDCA05EAB7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53FC7-E955-432E-9AFB-0D898E73839F}">
      <dsp:nvSpPr>
        <dsp:cNvPr id="0" name=""/>
        <dsp:cNvSpPr/>
      </dsp:nvSpPr>
      <dsp:spPr>
        <a:xfrm rot="5400000">
          <a:off x="328555" y="1412751"/>
          <a:ext cx="1219217" cy="13880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6FC6B-B3BE-4D56-848E-FD1CB0A5A7B8}">
      <dsp:nvSpPr>
        <dsp:cNvPr id="0" name=""/>
        <dsp:cNvSpPr/>
      </dsp:nvSpPr>
      <dsp:spPr>
        <a:xfrm>
          <a:off x="5536" y="61224"/>
          <a:ext cx="2052444" cy="1436644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err="1">
              <a:latin typeface="Bell MT" pitchFamily="18" charset="0"/>
            </a:rPr>
            <a:t>Area</a:t>
          </a:r>
          <a:r>
            <a:rPr lang="es-EC" sz="2300" b="1" kern="1200" dirty="0">
              <a:latin typeface="Bell MT" pitchFamily="18" charset="0"/>
            </a:rPr>
            <a:t>  and </a:t>
          </a:r>
          <a:r>
            <a:rPr lang="es-EC" sz="2300" b="1" kern="1200" dirty="0" err="1" smtClean="0">
              <a:latin typeface="Bell MT" pitchFamily="18" charset="0"/>
            </a:rPr>
            <a:t>Community</a:t>
          </a:r>
          <a:r>
            <a:rPr lang="es-EC" sz="2300" b="1" kern="1200" dirty="0" smtClean="0">
              <a:latin typeface="Bell MT" pitchFamily="18" charset="0"/>
            </a:rPr>
            <a:t> </a:t>
          </a:r>
          <a:r>
            <a:rPr lang="es-EC" sz="2300" b="1" kern="1200" dirty="0" err="1">
              <a:latin typeface="Bell MT" pitchFamily="18" charset="0"/>
            </a:rPr>
            <a:t>Selection</a:t>
          </a:r>
          <a:endParaRPr lang="en-GB" sz="2300" b="1" kern="1200" dirty="0">
            <a:latin typeface="Bell MT" pitchFamily="18" charset="0"/>
          </a:endParaRPr>
        </a:p>
      </dsp:txBody>
      <dsp:txXfrm>
        <a:off x="75680" y="131368"/>
        <a:ext cx="1912156" cy="1296356"/>
      </dsp:txXfrm>
    </dsp:sp>
    <dsp:sp modelId="{8C38851F-1781-4462-A0A2-A2705BD0EDFC}">
      <dsp:nvSpPr>
        <dsp:cNvPr id="0" name=""/>
        <dsp:cNvSpPr/>
      </dsp:nvSpPr>
      <dsp:spPr>
        <a:xfrm>
          <a:off x="2093613" y="119978"/>
          <a:ext cx="3386637" cy="116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err="1">
              <a:latin typeface="Bell MT" pitchFamily="18" charset="0"/>
            </a:rPr>
            <a:t>Based</a:t>
          </a:r>
          <a:r>
            <a:rPr lang="es-EC" sz="1800" b="1" kern="1200" dirty="0">
              <a:latin typeface="Bell MT" pitchFamily="18" charset="0"/>
            </a:rPr>
            <a:t> </a:t>
          </a:r>
          <a:r>
            <a:rPr lang="es-EC" sz="1800" b="1" kern="1200" dirty="0" err="1">
              <a:latin typeface="Bell MT" pitchFamily="18" charset="0"/>
            </a:rPr>
            <a:t>on</a:t>
          </a:r>
          <a:r>
            <a:rPr lang="es-EC" sz="1800" b="1" kern="1200" dirty="0">
              <a:latin typeface="Bell MT" pitchFamily="18" charset="0"/>
            </a:rPr>
            <a:t> </a:t>
          </a:r>
          <a:r>
            <a:rPr lang="es-EC" sz="1800" b="1" kern="1200" dirty="0" err="1" smtClean="0">
              <a:latin typeface="Bell MT" pitchFamily="18" charset="0"/>
            </a:rPr>
            <a:t>the</a:t>
          </a:r>
          <a:r>
            <a:rPr lang="es-EC" sz="1800" b="1" kern="1200" dirty="0" smtClean="0">
              <a:latin typeface="Bell MT" pitchFamily="18" charset="0"/>
            </a:rPr>
            <a:t> </a:t>
          </a:r>
          <a:r>
            <a:rPr lang="es-EC" sz="1800" b="1" kern="1200" dirty="0" err="1" smtClean="0">
              <a:latin typeface="Bell MT" pitchFamily="18" charset="0"/>
            </a:rPr>
            <a:t>communities´needs</a:t>
          </a:r>
          <a:r>
            <a:rPr lang="es-EC" sz="1800" b="1" kern="1200" dirty="0" smtClean="0">
              <a:latin typeface="Bell MT" pitchFamily="18" charset="0"/>
            </a:rPr>
            <a:t>, </a:t>
          </a:r>
          <a:r>
            <a:rPr lang="es-EC" sz="1800" b="1" kern="1200" dirty="0" err="1" smtClean="0">
              <a:latin typeface="Bell MT" pitchFamily="18" charset="0"/>
            </a:rPr>
            <a:t>resources</a:t>
          </a:r>
          <a:r>
            <a:rPr lang="es-EC" sz="1800" b="1" kern="1200" dirty="0" smtClean="0">
              <a:latin typeface="Bell MT" pitchFamily="18" charset="0"/>
            </a:rPr>
            <a:t> </a:t>
          </a:r>
          <a:r>
            <a:rPr lang="es-EC" sz="1800" b="1" kern="1200" dirty="0">
              <a:latin typeface="Bell MT" pitchFamily="18" charset="0"/>
            </a:rPr>
            <a:t>and </a:t>
          </a:r>
          <a:r>
            <a:rPr lang="es-EC" sz="1800" b="1" kern="1200" dirty="0" err="1" smtClean="0">
              <a:latin typeface="Bell MT" pitchFamily="18" charset="0"/>
            </a:rPr>
            <a:t>potentiality</a:t>
          </a:r>
          <a:endParaRPr lang="en-GB" sz="1800" b="1" kern="1200" dirty="0">
            <a:latin typeface="Bell MT" pitchFamily="18" charset="0"/>
          </a:endParaRPr>
        </a:p>
      </dsp:txBody>
      <dsp:txXfrm>
        <a:off x="2093613" y="119978"/>
        <a:ext cx="3386637" cy="1161159"/>
      </dsp:txXfrm>
    </dsp:sp>
    <dsp:sp modelId="{CB93B83B-DCB1-4BE9-8FB7-5F948F6BC5DE}">
      <dsp:nvSpPr>
        <dsp:cNvPr id="0" name=""/>
        <dsp:cNvSpPr/>
      </dsp:nvSpPr>
      <dsp:spPr>
        <a:xfrm rot="5400000">
          <a:off x="2484782" y="3026577"/>
          <a:ext cx="1219217" cy="13880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0718665"/>
            <a:satOff val="-15729"/>
            <a:lumOff val="10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066C5-72BF-4203-BE3E-B898407DCD26}">
      <dsp:nvSpPr>
        <dsp:cNvPr id="0" name=""/>
        <dsp:cNvSpPr/>
      </dsp:nvSpPr>
      <dsp:spPr>
        <a:xfrm>
          <a:off x="1787869" y="1675050"/>
          <a:ext cx="2052444" cy="1436644"/>
        </a:xfrm>
        <a:prstGeom prst="roundRect">
          <a:avLst>
            <a:gd name="adj" fmla="val 1667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>
              <a:latin typeface="Bell MT" pitchFamily="18" charset="0"/>
            </a:rPr>
            <a:t>Training and </a:t>
          </a:r>
          <a:r>
            <a:rPr lang="es-EC" sz="2300" b="1" kern="1200" dirty="0" err="1" smtClean="0">
              <a:latin typeface="Bell MT" pitchFamily="18" charset="0"/>
            </a:rPr>
            <a:t>Capacity</a:t>
          </a:r>
          <a:r>
            <a:rPr lang="es-EC" sz="2300" b="1" kern="1200" dirty="0" smtClean="0">
              <a:latin typeface="Bell MT" pitchFamily="18" charset="0"/>
            </a:rPr>
            <a:t> </a:t>
          </a:r>
          <a:r>
            <a:rPr lang="es-EC" sz="2300" b="1" kern="1200" dirty="0" err="1" smtClean="0">
              <a:latin typeface="Bell MT" pitchFamily="18" charset="0"/>
            </a:rPr>
            <a:t>Building</a:t>
          </a:r>
          <a:endParaRPr lang="en-GB" sz="2300" b="1" kern="1200" dirty="0">
            <a:latin typeface="Bell MT" pitchFamily="18" charset="0"/>
          </a:endParaRPr>
        </a:p>
      </dsp:txBody>
      <dsp:txXfrm>
        <a:off x="1858013" y="1745194"/>
        <a:ext cx="1912156" cy="1296356"/>
      </dsp:txXfrm>
    </dsp:sp>
    <dsp:sp modelId="{BF67E134-B5FD-40F8-A118-5A1B8BCF54AF}">
      <dsp:nvSpPr>
        <dsp:cNvPr id="0" name=""/>
        <dsp:cNvSpPr/>
      </dsp:nvSpPr>
      <dsp:spPr>
        <a:xfrm>
          <a:off x="3962403" y="1828799"/>
          <a:ext cx="2542202" cy="116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>
              <a:latin typeface="Bell MT" pitchFamily="18" charset="0"/>
            </a:rPr>
            <a:t>Use </a:t>
          </a:r>
          <a:r>
            <a:rPr lang="es-EC" sz="1800" b="1" kern="1200" dirty="0" err="1" smtClean="0">
              <a:latin typeface="Bell MT" pitchFamily="18" charset="0"/>
            </a:rPr>
            <a:t>traditional</a:t>
          </a:r>
          <a:r>
            <a:rPr lang="es-EC" sz="1800" b="1" kern="1200" dirty="0" smtClean="0">
              <a:latin typeface="Bell MT" pitchFamily="18" charset="0"/>
            </a:rPr>
            <a:t> </a:t>
          </a:r>
          <a:r>
            <a:rPr lang="es-EC" sz="1800" b="1" kern="1200" dirty="0" err="1">
              <a:latin typeface="Bell MT" pitchFamily="18" charset="0"/>
            </a:rPr>
            <a:t>knowledge</a:t>
          </a:r>
          <a:endParaRPr lang="en-GB" sz="1800" b="1" kern="1200" dirty="0">
            <a:latin typeface="Bell MT" pitchFamily="18" charset="0"/>
          </a:endParaRPr>
        </a:p>
      </dsp:txBody>
      <dsp:txXfrm>
        <a:off x="3962403" y="1828799"/>
        <a:ext cx="2542202" cy="1161159"/>
      </dsp:txXfrm>
    </dsp:sp>
    <dsp:sp modelId="{73E08BBC-1DE7-477D-9258-CDB3C9EF21B6}">
      <dsp:nvSpPr>
        <dsp:cNvPr id="0" name=""/>
        <dsp:cNvSpPr/>
      </dsp:nvSpPr>
      <dsp:spPr>
        <a:xfrm>
          <a:off x="3865837" y="3323657"/>
          <a:ext cx="2052444" cy="1436644"/>
        </a:xfrm>
        <a:prstGeom prst="roundRect">
          <a:avLst>
            <a:gd name="adj" fmla="val 166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>
              <a:latin typeface="Bell MT" pitchFamily="18" charset="0"/>
            </a:rPr>
            <a:t>Enterprise </a:t>
          </a:r>
          <a:r>
            <a:rPr lang="es-EC" sz="2300" b="1" kern="1200" dirty="0" err="1" smtClean="0">
              <a:latin typeface="Bell MT" pitchFamily="18" charset="0"/>
            </a:rPr>
            <a:t>Development</a:t>
          </a:r>
          <a:endParaRPr lang="en-GB" sz="2300" b="1" kern="1200" dirty="0">
            <a:latin typeface="Bell MT" pitchFamily="18" charset="0"/>
          </a:endParaRPr>
        </a:p>
      </dsp:txBody>
      <dsp:txXfrm>
        <a:off x="3935981" y="3393801"/>
        <a:ext cx="1912156" cy="1296356"/>
      </dsp:txXfrm>
    </dsp:sp>
    <dsp:sp modelId="{6D609D65-818E-4930-A01C-63DABA2E081B}">
      <dsp:nvSpPr>
        <dsp:cNvPr id="0" name=""/>
        <dsp:cNvSpPr/>
      </dsp:nvSpPr>
      <dsp:spPr>
        <a:xfrm>
          <a:off x="5979677" y="3425893"/>
          <a:ext cx="2274268" cy="116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>
              <a:latin typeface="Bell MT" pitchFamily="18" charset="0"/>
            </a:rPr>
            <a:t>Marketing</a:t>
          </a:r>
          <a:endParaRPr lang="en-GB" sz="1800" b="1" kern="1200" dirty="0">
            <a:latin typeface="Bell MT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err="1" smtClean="0">
              <a:latin typeface="Bell MT" pitchFamily="18" charset="0"/>
            </a:rPr>
            <a:t>Cooperatives</a:t>
          </a:r>
          <a:r>
            <a:rPr lang="es-EC" sz="1800" b="1" kern="1200" dirty="0" smtClean="0">
              <a:latin typeface="Bell MT" pitchFamily="18" charset="0"/>
            </a:rPr>
            <a:t>/</a:t>
          </a:r>
          <a:r>
            <a:rPr lang="es-EC" sz="1800" b="1" kern="1200" dirty="0" err="1" smtClean="0">
              <a:latin typeface="Bell MT" pitchFamily="18" charset="0"/>
            </a:rPr>
            <a:t>asociations</a:t>
          </a:r>
          <a:endParaRPr lang="en-GB" sz="1800" b="1" kern="1200" dirty="0">
            <a:latin typeface="Bell MT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>
              <a:latin typeface="Bell MT" pitchFamily="18" charset="0"/>
            </a:rPr>
            <a:t>Access to </a:t>
          </a:r>
          <a:r>
            <a:rPr lang="es-EC" sz="1800" b="1" kern="1200" dirty="0" err="1" smtClean="0">
              <a:latin typeface="Bell MT" pitchFamily="18" charset="0"/>
            </a:rPr>
            <a:t>credit</a:t>
          </a:r>
          <a:endParaRPr lang="en-GB" sz="1800" b="1" kern="1200" dirty="0">
            <a:latin typeface="Bell MT" pitchFamily="18" charset="0"/>
          </a:endParaRPr>
        </a:p>
      </dsp:txBody>
      <dsp:txXfrm>
        <a:off x="5979677" y="3425893"/>
        <a:ext cx="2274268" cy="1161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A0BF5-5C73-4F4D-B310-D513FCED7C07}">
      <dsp:nvSpPr>
        <dsp:cNvPr id="0" name=""/>
        <dsp:cNvSpPr/>
      </dsp:nvSpPr>
      <dsp:spPr>
        <a:xfrm>
          <a:off x="2971796" y="0"/>
          <a:ext cx="2725783" cy="155237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Bell MT" pitchFamily="18" charset="0"/>
            </a:rPr>
            <a:t>Local Resources</a:t>
          </a:r>
          <a:endParaRPr lang="en-IN" sz="1800" b="1" kern="1200" dirty="0">
            <a:latin typeface="Bell MT" pitchFamily="18" charset="0"/>
          </a:endParaRPr>
        </a:p>
      </dsp:txBody>
      <dsp:txXfrm>
        <a:off x="3370978" y="227339"/>
        <a:ext cx="1927419" cy="1097693"/>
      </dsp:txXfrm>
    </dsp:sp>
    <dsp:sp modelId="{086F4504-B90C-4232-AB8E-5CCADFB74DD5}">
      <dsp:nvSpPr>
        <dsp:cNvPr id="0" name=""/>
        <dsp:cNvSpPr/>
      </dsp:nvSpPr>
      <dsp:spPr>
        <a:xfrm rot="1937394">
          <a:off x="5676814" y="1234438"/>
          <a:ext cx="508754" cy="5748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600" kern="1200">
            <a:latin typeface="Bell MT" pitchFamily="18" charset="0"/>
          </a:endParaRPr>
        </a:p>
      </dsp:txBody>
      <dsp:txXfrm>
        <a:off x="5688615" y="1308646"/>
        <a:ext cx="356128" cy="344926"/>
      </dsp:txXfrm>
    </dsp:sp>
    <dsp:sp modelId="{6DA9EE2B-C9A5-4177-A500-1811E5870DB9}">
      <dsp:nvSpPr>
        <dsp:cNvPr id="0" name=""/>
        <dsp:cNvSpPr/>
      </dsp:nvSpPr>
      <dsp:spPr>
        <a:xfrm>
          <a:off x="5601717" y="1676403"/>
          <a:ext cx="2704082" cy="150968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Bell MT" pitchFamily="18" charset="0"/>
            </a:rPr>
            <a:t>Feasibility Study and Business Plan</a:t>
          </a:r>
          <a:endParaRPr lang="en-IN" sz="1800" b="1" kern="1200" dirty="0">
            <a:latin typeface="Bell MT" pitchFamily="18" charset="0"/>
          </a:endParaRPr>
        </a:p>
      </dsp:txBody>
      <dsp:txXfrm>
        <a:off x="5997721" y="1897491"/>
        <a:ext cx="1912074" cy="1067509"/>
      </dsp:txXfrm>
    </dsp:sp>
    <dsp:sp modelId="{BEB9D26D-2FB1-48C9-8988-003A9394966D}">
      <dsp:nvSpPr>
        <dsp:cNvPr id="0" name=""/>
        <dsp:cNvSpPr/>
      </dsp:nvSpPr>
      <dsp:spPr>
        <a:xfrm rot="6413209">
          <a:off x="6254752" y="3484660"/>
          <a:ext cx="542603" cy="5748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600" kern="1200">
            <a:latin typeface="Bell MT" pitchFamily="18" charset="0"/>
          </a:endParaRPr>
        </a:p>
      </dsp:txBody>
      <dsp:txXfrm rot="10800000">
        <a:off x="6359785" y="3521754"/>
        <a:ext cx="379822" cy="344926"/>
      </dsp:txXfrm>
    </dsp:sp>
    <dsp:sp modelId="{43BA07CC-6E62-434E-9E5A-88EC1F9A6D07}">
      <dsp:nvSpPr>
        <dsp:cNvPr id="0" name=""/>
        <dsp:cNvSpPr/>
      </dsp:nvSpPr>
      <dsp:spPr>
        <a:xfrm>
          <a:off x="4953005" y="4143150"/>
          <a:ext cx="2508096" cy="14956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Bell MT" pitchFamily="18" charset="0"/>
            </a:rPr>
            <a:t>Innovative Production/ Processing Waste</a:t>
          </a:r>
          <a:endParaRPr lang="en-IN" sz="1800" b="1" kern="1200" dirty="0">
            <a:latin typeface="Bell MT" pitchFamily="18" charset="0"/>
          </a:endParaRPr>
        </a:p>
      </dsp:txBody>
      <dsp:txXfrm>
        <a:off x="5320307" y="4362183"/>
        <a:ext cx="1773492" cy="1057583"/>
      </dsp:txXfrm>
    </dsp:sp>
    <dsp:sp modelId="{7D2F2BDA-6340-45B0-9520-9B8EF1915B2B}">
      <dsp:nvSpPr>
        <dsp:cNvPr id="0" name=""/>
        <dsp:cNvSpPr/>
      </dsp:nvSpPr>
      <dsp:spPr>
        <a:xfrm rot="10885399">
          <a:off x="3740822" y="4886652"/>
          <a:ext cx="800330" cy="5748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600" kern="1200">
            <a:latin typeface="Bell MT" pitchFamily="18" charset="0"/>
          </a:endParaRPr>
        </a:p>
      </dsp:txBody>
      <dsp:txXfrm rot="10800000">
        <a:off x="3913258" y="5003769"/>
        <a:ext cx="627867" cy="344926"/>
      </dsp:txXfrm>
    </dsp:sp>
    <dsp:sp modelId="{616DEA77-5C57-4E20-93AD-1440DF29EDF7}">
      <dsp:nvSpPr>
        <dsp:cNvPr id="0" name=""/>
        <dsp:cNvSpPr/>
      </dsp:nvSpPr>
      <dsp:spPr>
        <a:xfrm>
          <a:off x="609604" y="3935462"/>
          <a:ext cx="2836108" cy="170333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Bell MT" pitchFamily="18" charset="0"/>
            </a:rPr>
            <a:t>Consumption/ Reuse</a:t>
          </a:r>
          <a:endParaRPr lang="en-IN" sz="1800" b="1" kern="1200" dirty="0">
            <a:latin typeface="Bell MT" pitchFamily="18" charset="0"/>
          </a:endParaRPr>
        </a:p>
      </dsp:txBody>
      <dsp:txXfrm>
        <a:off x="1024942" y="4184910"/>
        <a:ext cx="2005432" cy="1204441"/>
      </dsp:txXfrm>
    </dsp:sp>
    <dsp:sp modelId="{560312B6-165E-4866-94F2-2AD17F706CE1}">
      <dsp:nvSpPr>
        <dsp:cNvPr id="0" name=""/>
        <dsp:cNvSpPr/>
      </dsp:nvSpPr>
      <dsp:spPr>
        <a:xfrm rot="15571551">
          <a:off x="1510191" y="3298199"/>
          <a:ext cx="579270" cy="513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300" kern="1200">
            <a:latin typeface="Bell MT" pitchFamily="18" charset="0"/>
          </a:endParaRPr>
        </a:p>
      </dsp:txBody>
      <dsp:txXfrm rot="10800000">
        <a:off x="1601149" y="3476504"/>
        <a:ext cx="425338" cy="307864"/>
      </dsp:txXfrm>
    </dsp:sp>
    <dsp:sp modelId="{40D3DC09-AB9F-4F0A-B7B3-1F7AE99AC607}">
      <dsp:nvSpPr>
        <dsp:cNvPr id="0" name=""/>
        <dsp:cNvSpPr/>
      </dsp:nvSpPr>
      <dsp:spPr>
        <a:xfrm>
          <a:off x="266698" y="1447800"/>
          <a:ext cx="2602121" cy="170333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Bell MT" pitchFamily="18" charset="0"/>
            </a:rPr>
            <a:t>Using Waste for other products ( compost/biogas</a:t>
          </a:r>
          <a:r>
            <a:rPr lang="en-US" sz="1800" kern="1200" dirty="0" smtClean="0">
              <a:latin typeface="Bell MT" pitchFamily="18" charset="0"/>
            </a:rPr>
            <a:t>)</a:t>
          </a:r>
          <a:endParaRPr lang="en-IN" sz="1800" kern="1200" dirty="0">
            <a:latin typeface="Bell MT" pitchFamily="18" charset="0"/>
          </a:endParaRPr>
        </a:p>
      </dsp:txBody>
      <dsp:txXfrm>
        <a:off x="647770" y="1697248"/>
        <a:ext cx="1839977" cy="1204441"/>
      </dsp:txXfrm>
    </dsp:sp>
    <dsp:sp modelId="{447C433F-E5DF-462E-B4C6-A5099143DAEE}">
      <dsp:nvSpPr>
        <dsp:cNvPr id="0" name=""/>
        <dsp:cNvSpPr/>
      </dsp:nvSpPr>
      <dsp:spPr>
        <a:xfrm rot="19869947">
          <a:off x="2471148" y="1070407"/>
          <a:ext cx="478746" cy="5748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600" kern="1200">
            <a:latin typeface="Bell MT" pitchFamily="18" charset="0"/>
          </a:endParaRPr>
        </a:p>
      </dsp:txBody>
      <dsp:txXfrm>
        <a:off x="2480051" y="1220015"/>
        <a:ext cx="335122" cy="344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49962-84FA-41AA-B39D-1A2F0BC64D06}">
      <dsp:nvSpPr>
        <dsp:cNvPr id="0" name=""/>
        <dsp:cNvSpPr/>
      </dsp:nvSpPr>
      <dsp:spPr>
        <a:xfrm>
          <a:off x="1280160" y="154748"/>
          <a:ext cx="1947415" cy="194741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Bell MT" pitchFamily="18" charset="0"/>
            </a:rPr>
            <a:t>Social</a:t>
          </a:r>
          <a:endParaRPr lang="en-IN" sz="1800" kern="1200" dirty="0">
            <a:latin typeface="Bell MT" pitchFamily="18" charset="0"/>
          </a:endParaRPr>
        </a:p>
      </dsp:txBody>
      <dsp:txXfrm>
        <a:off x="1539815" y="495545"/>
        <a:ext cx="1428104" cy="876336"/>
      </dsp:txXfrm>
    </dsp:sp>
    <dsp:sp modelId="{453B84EF-66B6-4EE0-A960-D88A230D6864}">
      <dsp:nvSpPr>
        <dsp:cNvPr id="0" name=""/>
        <dsp:cNvSpPr/>
      </dsp:nvSpPr>
      <dsp:spPr>
        <a:xfrm>
          <a:off x="1899132" y="1392700"/>
          <a:ext cx="1947415" cy="194741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Bell MT" pitchFamily="18" charset="0"/>
            </a:rPr>
            <a:t>Environmental</a:t>
          </a:r>
          <a:endParaRPr lang="en-IN" sz="1800" kern="1200" dirty="0">
            <a:latin typeface="Bell MT" pitchFamily="18" charset="0"/>
          </a:endParaRPr>
        </a:p>
      </dsp:txBody>
      <dsp:txXfrm>
        <a:off x="2494717" y="1895782"/>
        <a:ext cx="1168449" cy="1071078"/>
      </dsp:txXfrm>
    </dsp:sp>
    <dsp:sp modelId="{4D7CABAE-E80F-4768-8FBB-00364BC18F88}">
      <dsp:nvSpPr>
        <dsp:cNvPr id="0" name=""/>
        <dsp:cNvSpPr/>
      </dsp:nvSpPr>
      <dsp:spPr>
        <a:xfrm>
          <a:off x="506445" y="1405384"/>
          <a:ext cx="1947415" cy="194741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Bell MT" pitchFamily="18" charset="0"/>
            </a:rPr>
            <a:t>Economic</a:t>
          </a:r>
          <a:endParaRPr lang="en-IN" sz="1800" kern="1200" dirty="0"/>
        </a:p>
      </dsp:txBody>
      <dsp:txXfrm>
        <a:off x="689827" y="1908466"/>
        <a:ext cx="1168449" cy="1071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D0E5F-F68E-4EB5-AAF3-F3318D2A15A4}" type="datetimeFigureOut">
              <a:rPr lang="en-IN" smtClean="0"/>
              <a:t>26-07-2018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D9744-C63E-4E8B-9A48-BF9DB1FC3653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116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9744-C63E-4E8B-9A48-BF9DB1FC3653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220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641D-07DF-4F1F-8F30-7D4CBA21133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4CBC-65E9-46AE-99C4-40AFF941C40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641D-07DF-4F1F-8F30-7D4CBA21133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4CBC-65E9-46AE-99C4-40AFF941C40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641D-07DF-4F1F-8F30-7D4CBA21133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4CBC-65E9-46AE-99C4-40AFF941C40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AB87E-5B4E-43FF-9334-E0AFDE3CC4F8}" type="datetime1">
              <a:rPr lang="en-US" smtClean="0"/>
              <a:pPr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303B4C6-C635-674A-B099-D905B75B298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641D-07DF-4F1F-8F30-7D4CBA21133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4CBC-65E9-46AE-99C4-40AFF941C40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641D-07DF-4F1F-8F30-7D4CBA21133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4CBC-65E9-46AE-99C4-40AFF941C40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641D-07DF-4F1F-8F30-7D4CBA21133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4CBC-65E9-46AE-99C4-40AFF941C40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641D-07DF-4F1F-8F30-7D4CBA21133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4CBC-65E9-46AE-99C4-40AFF941C40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641D-07DF-4F1F-8F30-7D4CBA21133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4CBC-65E9-46AE-99C4-40AFF941C40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641D-07DF-4F1F-8F30-7D4CBA21133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4CBC-65E9-46AE-99C4-40AFF941C40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641D-07DF-4F1F-8F30-7D4CBA21133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4CBC-65E9-46AE-99C4-40AFF941C40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641D-07DF-4F1F-8F30-7D4CBA21133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4CBC-65E9-46AE-99C4-40AFF941C40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0641D-07DF-4F1F-8F30-7D4CBA21133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C4CBC-65E9-46AE-99C4-40AFF941C40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09800"/>
            <a:ext cx="236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Bell MT" panose="02020503060305020303" pitchFamily="18" charset="0"/>
              </a:rPr>
              <a:t>Group 2</a:t>
            </a:r>
          </a:p>
          <a:p>
            <a:r>
              <a:rPr lang="en-US" b="1" dirty="0" smtClean="0">
                <a:latin typeface="Bell MT" panose="02020503060305020303" pitchFamily="18" charset="0"/>
              </a:rPr>
              <a:t>Alisa </a:t>
            </a:r>
            <a:r>
              <a:rPr lang="en-US" b="1" dirty="0" err="1" smtClean="0">
                <a:latin typeface="Bell MT" panose="02020503060305020303" pitchFamily="18" charset="0"/>
              </a:rPr>
              <a:t>Rai</a:t>
            </a:r>
            <a:endParaRPr lang="en-US" b="1" dirty="0" smtClean="0">
              <a:latin typeface="Bell MT" panose="02020503060305020303" pitchFamily="18" charset="0"/>
            </a:endParaRPr>
          </a:p>
          <a:p>
            <a:r>
              <a:rPr lang="en-US" b="1" dirty="0" smtClean="0">
                <a:latin typeface="Bell MT" panose="02020503060305020303" pitchFamily="18" charset="0"/>
              </a:rPr>
              <a:t>Shankar </a:t>
            </a:r>
            <a:r>
              <a:rPr lang="en-US" b="1" dirty="0" err="1" smtClean="0">
                <a:latin typeface="Bell MT" panose="02020503060305020303" pitchFamily="18" charset="0"/>
              </a:rPr>
              <a:t>Datt</a:t>
            </a:r>
            <a:endParaRPr lang="en-US" b="1" dirty="0" smtClean="0">
              <a:latin typeface="Bell MT" panose="02020503060305020303" pitchFamily="18" charset="0"/>
            </a:endParaRPr>
          </a:p>
          <a:p>
            <a:r>
              <a:rPr lang="en-US" b="1" dirty="0" smtClean="0">
                <a:latin typeface="Bell MT" panose="02020503060305020303" pitchFamily="18" charset="0"/>
              </a:rPr>
              <a:t>Paola Espinosa</a:t>
            </a:r>
          </a:p>
          <a:p>
            <a:r>
              <a:rPr lang="en-US" b="1" dirty="0" err="1" smtClean="0">
                <a:latin typeface="Bell MT" panose="02020503060305020303" pitchFamily="18" charset="0"/>
              </a:rPr>
              <a:t>Guillermina</a:t>
            </a:r>
            <a:r>
              <a:rPr lang="en-US" b="1" dirty="0" smtClean="0">
                <a:latin typeface="Bell MT" panose="02020503060305020303" pitchFamily="18" charset="0"/>
              </a:rPr>
              <a:t> Elias</a:t>
            </a:r>
          </a:p>
          <a:p>
            <a:r>
              <a:rPr lang="en-US" b="1" dirty="0" err="1" smtClean="0">
                <a:latin typeface="Bell MT" panose="02020503060305020303" pitchFamily="18" charset="0"/>
              </a:rPr>
              <a:t>Aydin</a:t>
            </a:r>
            <a:r>
              <a:rPr lang="en-US" b="1" dirty="0" smtClean="0">
                <a:latin typeface="Bell MT" panose="02020503060305020303" pitchFamily="18" charset="0"/>
              </a:rPr>
              <a:t> </a:t>
            </a:r>
            <a:r>
              <a:rPr lang="en-US" b="1" dirty="0" err="1" smtClean="0">
                <a:latin typeface="Bell MT" panose="02020503060305020303" pitchFamily="18" charset="0"/>
              </a:rPr>
              <a:t>Inchiyev</a:t>
            </a:r>
            <a:endParaRPr lang="en-US" b="1" dirty="0" smtClean="0">
              <a:latin typeface="Bell MT" panose="02020503060305020303" pitchFamily="18" charset="0"/>
            </a:endParaRPr>
          </a:p>
          <a:p>
            <a:r>
              <a:rPr lang="en-US" b="1" dirty="0" err="1" smtClean="0">
                <a:latin typeface="Bell MT" panose="02020503060305020303" pitchFamily="18" charset="0"/>
              </a:rPr>
              <a:t>Petrit</a:t>
            </a:r>
            <a:r>
              <a:rPr lang="en-US" b="1" dirty="0" smtClean="0">
                <a:latin typeface="Bell MT" panose="02020503060305020303" pitchFamily="18" charset="0"/>
              </a:rPr>
              <a:t> </a:t>
            </a:r>
            <a:r>
              <a:rPr lang="en-US" b="1" dirty="0" err="1" smtClean="0">
                <a:latin typeface="Bell MT" panose="02020503060305020303" pitchFamily="18" charset="0"/>
              </a:rPr>
              <a:t>Imeraj</a:t>
            </a:r>
            <a:endParaRPr lang="en-US" b="1" dirty="0" smtClean="0">
              <a:latin typeface="Bell MT" panose="02020503060305020303" pitchFamily="18" charset="0"/>
            </a:endParaRPr>
          </a:p>
          <a:p>
            <a:r>
              <a:rPr lang="en-US" b="1" dirty="0" smtClean="0">
                <a:latin typeface="Bell MT" panose="02020503060305020303" pitchFamily="18" charset="0"/>
              </a:rPr>
              <a:t>David Cañas</a:t>
            </a:r>
          </a:p>
          <a:p>
            <a:r>
              <a:rPr lang="en-US" b="1" dirty="0" err="1" smtClean="0">
                <a:latin typeface="Bell MT" panose="02020503060305020303" pitchFamily="18" charset="0"/>
              </a:rPr>
              <a:t>Solange</a:t>
            </a:r>
            <a:r>
              <a:rPr lang="en-US" b="1" dirty="0" smtClean="0">
                <a:latin typeface="Bell MT" panose="02020503060305020303" pitchFamily="18" charset="0"/>
              </a:rPr>
              <a:t> </a:t>
            </a:r>
            <a:r>
              <a:rPr lang="en-US" b="1" dirty="0" err="1" smtClean="0">
                <a:latin typeface="Bell MT" panose="02020503060305020303" pitchFamily="18" charset="0"/>
              </a:rPr>
              <a:t>Uwera</a:t>
            </a:r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sz="1400" b="1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457200"/>
            <a:ext cx="7407275" cy="147161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Sustainable Use </a:t>
            </a:r>
            <a:r>
              <a:rPr lang="en-US" sz="3600" b="1" dirty="0">
                <a:solidFill>
                  <a:srgbClr val="C00000"/>
                </a:solidFill>
                <a:latin typeface="Bell MT" panose="02020503060305020303" pitchFamily="18" charset="0"/>
              </a:rPr>
              <a:t>of </a:t>
            </a:r>
            <a:r>
              <a:rPr lang="en-US" sz="36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Local Plants and Traditional Knowledge to Improve Local </a:t>
            </a:r>
            <a:r>
              <a:rPr lang="en-US" sz="3600" b="1" dirty="0">
                <a:solidFill>
                  <a:srgbClr val="C00000"/>
                </a:solidFill>
                <a:latin typeface="Bell MT" panose="02020503060305020303" pitchFamily="18" charset="0"/>
              </a:rPr>
              <a:t>D</a:t>
            </a:r>
            <a:r>
              <a:rPr lang="en-US" sz="36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evelopment</a:t>
            </a:r>
            <a:endParaRPr lang="en-US" sz="3600" b="1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62500" b="54551"/>
          <a:stretch>
            <a:fillRect/>
          </a:stretch>
        </p:blipFill>
        <p:spPr bwMode="auto">
          <a:xfrm>
            <a:off x="1981200" y="5562600"/>
            <a:ext cx="3886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0"/>
            <a:ext cx="3869800" cy="32766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6934200" y="60198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ell MT" panose="02020503060305020303" pitchFamily="18" charset="0"/>
              </a:rPr>
              <a:t>July 2, 2018</a:t>
            </a:r>
          </a:p>
          <a:p>
            <a:r>
              <a:rPr lang="en-US" b="1" dirty="0" smtClean="0">
                <a:latin typeface="Bell MT" panose="02020503060305020303" pitchFamily="18" charset="0"/>
              </a:rPr>
              <a:t>Turin, Italy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685800" y="2057400"/>
            <a:ext cx="7772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Replicating Nepali Experience in The Andes </a:t>
            </a:r>
          </a:p>
          <a:p>
            <a:pPr algn="ctr"/>
            <a:r>
              <a:rPr lang="en-US" sz="2800" b="1" dirty="0" smtClean="0">
                <a:latin typeface="Bell MT" panose="02020503060305020303" pitchFamily="18" charset="0"/>
              </a:rPr>
              <a:t>Cultivation of </a:t>
            </a:r>
            <a:r>
              <a:rPr lang="en-US" sz="2800" b="1" dirty="0" err="1">
                <a:latin typeface="Bell MT" panose="02020503060305020303" pitchFamily="18" charset="0"/>
              </a:rPr>
              <a:t>c</a:t>
            </a:r>
            <a:r>
              <a:rPr lang="en-US" sz="2800" b="1" dirty="0" err="1" smtClean="0">
                <a:latin typeface="Bell MT" panose="02020503060305020303" pitchFamily="18" charset="0"/>
              </a:rPr>
              <a:t>hocho</a:t>
            </a:r>
            <a:r>
              <a:rPr lang="en-US" sz="2800" b="1" dirty="0" smtClean="0">
                <a:latin typeface="Bell MT" panose="02020503060305020303" pitchFamily="18" charset="0"/>
              </a:rPr>
              <a:t> (</a:t>
            </a:r>
            <a:r>
              <a:rPr lang="en-US" sz="2800" b="1" i="1" dirty="0" err="1" smtClean="0">
                <a:latin typeface="Bell MT" panose="02020503060305020303" pitchFamily="18" charset="0"/>
              </a:rPr>
              <a:t>Lupinus</a:t>
            </a:r>
            <a:r>
              <a:rPr lang="en-US" sz="2800" b="1" i="1" dirty="0" smtClean="0">
                <a:latin typeface="Bell MT" panose="02020503060305020303" pitchFamily="18" charset="0"/>
              </a:rPr>
              <a:t> </a:t>
            </a:r>
            <a:r>
              <a:rPr lang="en-US" sz="2800" b="1" i="1" dirty="0" err="1" smtClean="0">
                <a:latin typeface="Bell MT" panose="02020503060305020303" pitchFamily="18" charset="0"/>
              </a:rPr>
              <a:t>mutabilis</a:t>
            </a:r>
            <a:r>
              <a:rPr lang="en-US" sz="2800" b="1" dirty="0">
                <a:latin typeface="Bell MT" panose="02020503060305020303" pitchFamily="18" charset="0"/>
              </a:rPr>
              <a:t>)</a:t>
            </a:r>
            <a:r>
              <a:rPr lang="en-US" sz="2800" b="1" dirty="0" smtClean="0">
                <a:latin typeface="Bell MT" panose="02020503060305020303" pitchFamily="18" charset="0"/>
              </a:rPr>
              <a:t>: </a:t>
            </a:r>
          </a:p>
          <a:p>
            <a:pPr algn="ctr"/>
            <a:r>
              <a:rPr lang="en-US" sz="2800" b="1" dirty="0" smtClean="0">
                <a:latin typeface="Bell MT" panose="02020503060305020303" pitchFamily="18" charset="0"/>
              </a:rPr>
              <a:t>Biodiversity Conservation and Livelihoods Diversification Option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6708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/>
        </p:nvGraphicFramePr>
        <p:xfrm>
          <a:off x="533400" y="609600"/>
          <a:ext cx="8153400" cy="574073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17800"/>
                <a:gridCol w="2717800"/>
                <a:gridCol w="2717800"/>
              </a:tblGrid>
              <a:tr h="48590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atin typeface="Bell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latin typeface="Bell MT" pitchFamily="18" charset="0"/>
                        </a:rPr>
                        <a:t>Himalaya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latin typeface="Bell MT" pitchFamily="18" charset="0"/>
                        </a:rPr>
                        <a:t>Andes</a:t>
                      </a:r>
                    </a:p>
                  </a:txBody>
                  <a:tcPr/>
                </a:tc>
              </a:tr>
              <a:tr h="4859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Bell MT" pitchFamily="18" charset="0"/>
                        </a:rPr>
                        <a:t>Local </a:t>
                      </a:r>
                      <a:r>
                        <a:rPr lang="en-US" b="1" dirty="0" smtClean="0">
                          <a:latin typeface="Bell MT" pitchFamily="18" charset="0"/>
                        </a:rPr>
                        <a:t>Resource</a:t>
                      </a:r>
                      <a:endParaRPr lang="en-US" b="1" dirty="0">
                        <a:latin typeface="Bell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 dirty="0" err="1" smtClean="0">
                          <a:latin typeface="Bell MT" pitchFamily="18" charset="0"/>
                        </a:rPr>
                        <a:t>Swertia</a:t>
                      </a:r>
                      <a:r>
                        <a:rPr lang="en-US" i="1" baseline="0" dirty="0" smtClean="0">
                          <a:latin typeface="Bell MT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Bell MT" pitchFamily="18" charset="0"/>
                        </a:rPr>
                        <a:t>Chiraita</a:t>
                      </a:r>
                      <a:endParaRPr lang="en-US" i="1" dirty="0">
                        <a:latin typeface="Bell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 dirty="0" err="1" smtClean="0">
                          <a:latin typeface="Bell MT" pitchFamily="18" charset="0"/>
                        </a:rPr>
                        <a:t>Lupinus</a:t>
                      </a:r>
                      <a:r>
                        <a:rPr lang="en-US" i="1" dirty="0" smtClean="0">
                          <a:latin typeface="Bell MT" pitchFamily="18" charset="0"/>
                        </a:rPr>
                        <a:t> </a:t>
                      </a:r>
                      <a:r>
                        <a:rPr lang="en-US" i="1" dirty="0" err="1" smtClean="0">
                          <a:latin typeface="Bell MT" pitchFamily="18" charset="0"/>
                        </a:rPr>
                        <a:t>mutabilis</a:t>
                      </a:r>
                      <a:endParaRPr lang="en-US" i="1" dirty="0">
                        <a:latin typeface="Bell MT" pitchFamily="18" charset="0"/>
                      </a:endParaRPr>
                    </a:p>
                  </a:txBody>
                  <a:tcPr/>
                </a:tc>
              </a:tr>
              <a:tr h="10093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Bell MT" pitchFamily="18" charset="0"/>
                        </a:rPr>
                        <a:t>Local </a:t>
                      </a:r>
                      <a:r>
                        <a:rPr lang="en-US" b="1" dirty="0" smtClean="0">
                          <a:latin typeface="Bell MT" pitchFamily="18" charset="0"/>
                        </a:rPr>
                        <a:t>Knowledge</a:t>
                      </a:r>
                      <a:endParaRPr lang="en-US" b="1" dirty="0">
                        <a:latin typeface="Bell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Bell MT" pitchFamily="18" charset="0"/>
                        </a:rPr>
                        <a:t>Medicinal plant </a:t>
                      </a:r>
                      <a:r>
                        <a:rPr lang="en-US" dirty="0" smtClean="0">
                          <a:latin typeface="Bell MT" pitchFamily="18" charset="0"/>
                        </a:rPr>
                        <a:t>cultivation</a:t>
                      </a:r>
                      <a:endParaRPr lang="en-US" dirty="0">
                        <a:latin typeface="Bell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Bell MT" pitchFamily="18" charset="0"/>
                        </a:rPr>
                        <a:t>Nutrient supplement/Nitrogen </a:t>
                      </a:r>
                      <a:r>
                        <a:rPr lang="en-US" dirty="0" smtClean="0">
                          <a:latin typeface="Bell MT" pitchFamily="18" charset="0"/>
                        </a:rPr>
                        <a:t>Fixer</a:t>
                      </a:r>
                      <a:endParaRPr lang="en-US" dirty="0">
                        <a:latin typeface="Bell MT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Bell MT" pitchFamily="18" charset="0"/>
                        </a:rPr>
                        <a:t>Situation </a:t>
                      </a:r>
                      <a:r>
                        <a:rPr lang="en-US" b="1" dirty="0" smtClean="0">
                          <a:latin typeface="Bell MT" pitchFamily="18" charset="0"/>
                        </a:rPr>
                        <a:t>Analysis</a:t>
                      </a:r>
                      <a:endParaRPr lang="en-US" b="1" dirty="0">
                        <a:latin typeface="Bell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Bell MT" pitchFamily="18" charset="0"/>
                        </a:rPr>
                        <a:t>Pilot, it is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Bell MT" pitchFamily="18" charset="0"/>
                        </a:rPr>
                        <a:t>Evaluate </a:t>
                      </a:r>
                      <a:r>
                        <a:rPr lang="en-US" dirty="0" smtClean="0">
                          <a:latin typeface="Bell MT" pitchFamily="18" charset="0"/>
                        </a:rPr>
                        <a:t>Production</a:t>
                      </a:r>
                      <a:endParaRPr lang="en-US" dirty="0">
                        <a:latin typeface="Bell MT" pitchFamily="18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Bell MT" pitchFamily="18" charset="0"/>
                        </a:rPr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Bell MT" pitchFamily="18" charset="0"/>
                        </a:rPr>
                        <a:t>Pharmaceuticals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latin typeface="Bell MT" pitchFamily="18" charset="0"/>
                        </a:rPr>
                        <a:t>Nutrient</a:t>
                      </a:r>
                      <a:r>
                        <a:rPr lang="en-US" baseline="0" dirty="0" smtClean="0">
                          <a:latin typeface="Bell MT" pitchFamily="18" charset="0"/>
                        </a:rPr>
                        <a:t> Supplement</a:t>
                      </a:r>
                      <a:endParaRPr lang="en-US" dirty="0">
                        <a:latin typeface="Bell MT" pitchFamily="18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Bell MT" pitchFamily="18" charset="0"/>
                        </a:rPr>
                        <a:t>Fair </a:t>
                      </a:r>
                      <a:r>
                        <a:rPr lang="en-US" b="1" dirty="0" smtClean="0">
                          <a:latin typeface="Bell MT" pitchFamily="18" charset="0"/>
                        </a:rPr>
                        <a:t>Price</a:t>
                      </a:r>
                      <a:endParaRPr lang="en-US" b="1" dirty="0">
                        <a:latin typeface="Bell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Bell MT" pitchFamily="18" charset="0"/>
                        </a:rPr>
                        <a:t>Farmers </a:t>
                      </a:r>
                      <a:r>
                        <a:rPr lang="en-US" dirty="0" smtClean="0">
                          <a:latin typeface="Bell MT" pitchFamily="18" charset="0"/>
                        </a:rPr>
                        <a:t>Cooperative</a:t>
                      </a:r>
                      <a:endParaRPr lang="en-US" dirty="0">
                        <a:latin typeface="Bell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Bell MT" pitchFamily="18" charset="0"/>
                        </a:rPr>
                        <a:t>Farmers </a:t>
                      </a:r>
                      <a:r>
                        <a:rPr lang="en-US" dirty="0" smtClean="0">
                          <a:latin typeface="Bell MT" pitchFamily="18" charset="0"/>
                        </a:rPr>
                        <a:t>Cooperative</a:t>
                      </a:r>
                      <a:endParaRPr lang="en-US" dirty="0">
                        <a:latin typeface="Bell MT" pitchFamily="18" charset="0"/>
                      </a:endParaRPr>
                    </a:p>
                  </a:txBody>
                  <a:tcPr/>
                </a:tc>
              </a:tr>
              <a:tr h="9075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Bell MT" pitchFamily="18" charset="0"/>
                        </a:rPr>
                        <a:t>Resources </a:t>
                      </a:r>
                      <a:r>
                        <a:rPr lang="en-US" b="1" dirty="0" smtClean="0">
                          <a:latin typeface="Bell MT" pitchFamily="18" charset="0"/>
                        </a:rPr>
                        <a:t>Use </a:t>
                      </a:r>
                      <a:r>
                        <a:rPr lang="en-US" b="1" dirty="0">
                          <a:latin typeface="Bell MT" pitchFamily="18" charset="0"/>
                        </a:rPr>
                        <a:t>E</a:t>
                      </a:r>
                      <a:r>
                        <a:rPr lang="en-US" b="1" dirty="0" smtClean="0">
                          <a:latin typeface="Bell MT" pitchFamily="18" charset="0"/>
                        </a:rPr>
                        <a:t>fficiency</a:t>
                      </a:r>
                      <a:endParaRPr lang="en-US" b="1" dirty="0">
                        <a:latin typeface="Bell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Bell MT" pitchFamily="18" charset="0"/>
                        </a:rPr>
                        <a:t>Water </a:t>
                      </a:r>
                      <a:r>
                        <a:rPr lang="en-US" dirty="0" smtClean="0">
                          <a:latin typeface="Bell MT" pitchFamily="18" charset="0"/>
                        </a:rPr>
                        <a:t>Harvesting</a:t>
                      </a:r>
                      <a:r>
                        <a:rPr lang="en-US" dirty="0">
                          <a:latin typeface="Bell MT" pitchFamily="18" charset="0"/>
                        </a:rPr>
                        <a:t>, </a:t>
                      </a:r>
                      <a:r>
                        <a:rPr lang="en-US" dirty="0" smtClean="0">
                          <a:latin typeface="Bell MT" pitchFamily="18" charset="0"/>
                        </a:rPr>
                        <a:t>Land </a:t>
                      </a:r>
                      <a:r>
                        <a:rPr lang="en-US" dirty="0">
                          <a:latin typeface="Bell MT" pitchFamily="18" charset="0"/>
                        </a:rPr>
                        <a:t>U</a:t>
                      </a:r>
                      <a:r>
                        <a:rPr lang="en-US" dirty="0" smtClean="0">
                          <a:latin typeface="Bell MT" pitchFamily="18" charset="0"/>
                        </a:rPr>
                        <a:t>se</a:t>
                      </a:r>
                      <a:endParaRPr lang="en-US" dirty="0">
                        <a:latin typeface="Bell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Bell MT" pitchFamily="18" charset="0"/>
                        </a:rPr>
                        <a:t>Nitrogen </a:t>
                      </a:r>
                      <a:r>
                        <a:rPr lang="en-US" dirty="0" smtClean="0">
                          <a:latin typeface="Bell MT" pitchFamily="18" charset="0"/>
                        </a:rPr>
                        <a:t>Fixer,</a:t>
                      </a:r>
                      <a:r>
                        <a:rPr lang="en-US" baseline="0" dirty="0" smtClean="0">
                          <a:latin typeface="Bell MT" pitchFamily="18" charset="0"/>
                        </a:rPr>
                        <a:t> Transitional Crop</a:t>
                      </a:r>
                      <a:endParaRPr lang="en-US" dirty="0">
                        <a:latin typeface="Bell MT" pitchFamily="18" charset="0"/>
                      </a:endParaRPr>
                    </a:p>
                  </a:txBody>
                  <a:tcPr/>
                </a:tc>
              </a:tr>
              <a:tr h="718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Bell MT" pitchFamily="18" charset="0"/>
                        </a:rPr>
                        <a:t>Waste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atin typeface="Bell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latin typeface="Bell MT" pitchFamily="18" charset="0"/>
                        </a:rPr>
                        <a:t>Composting,</a:t>
                      </a:r>
                      <a:r>
                        <a:rPr lang="en-US" baseline="0" dirty="0" smtClean="0">
                          <a:latin typeface="Bell MT" pitchFamily="18" charset="0"/>
                        </a:rPr>
                        <a:t> Biogas Production</a:t>
                      </a:r>
                      <a:endParaRPr lang="en-US" dirty="0">
                        <a:latin typeface="Bell MT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0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399" y="2798860"/>
            <a:ext cx="2968386" cy="2651599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436858" y="1131236"/>
            <a:ext cx="2391251" cy="1200329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Ecuador, Peru, Bolivia </a:t>
            </a:r>
          </a:p>
          <a:p>
            <a:pPr algn="ctr"/>
            <a:r>
              <a:rPr lang="en-US" b="1" dirty="0">
                <a:latin typeface="Bell MT" panose="02020503060305020303" pitchFamily="18" charset="0"/>
              </a:rPr>
              <a:t>200</a:t>
            </a:r>
            <a:r>
              <a:rPr lang="es-EC" altLang="en-US" b="1" dirty="0">
                <a:latin typeface="Bell MT" panose="02020503060305020303" pitchFamily="18" charset="0"/>
              </a:rPr>
              <a:t>0</a:t>
            </a:r>
            <a:r>
              <a:rPr lang="en-US" b="1" dirty="0">
                <a:latin typeface="Bell MT" panose="02020503060305020303" pitchFamily="18" charset="0"/>
              </a:rPr>
              <a:t> a 3800 m altitude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324600" y="2327434"/>
            <a:ext cx="2520315" cy="92333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Nutritional/Medicinal</a:t>
            </a:r>
          </a:p>
          <a:p>
            <a:pPr algn="ctr"/>
            <a:r>
              <a:rPr lang="en-US" b="1" dirty="0">
                <a:latin typeface="Bell MT" panose="02020503060305020303" pitchFamily="18" charset="0"/>
              </a:rPr>
              <a:t>Nitrogen fixer </a:t>
            </a:r>
            <a:endParaRPr lang="en-US" b="1" dirty="0" smtClean="0">
              <a:latin typeface="Bell MT" panose="02020503060305020303" pitchFamily="18" charset="0"/>
            </a:endParaRPr>
          </a:p>
          <a:p>
            <a:pPr algn="ctr"/>
            <a:r>
              <a:rPr lang="en-US" b="1" dirty="0" smtClean="0">
                <a:latin typeface="Bell MT" panose="02020503060305020303" pitchFamily="18" charset="0"/>
              </a:rPr>
              <a:t>Wood </a:t>
            </a:r>
            <a:r>
              <a:rPr lang="en-US" b="1" dirty="0">
                <a:latin typeface="Bell MT" panose="02020503060305020303" pitchFamily="18" charset="0"/>
              </a:rPr>
              <a:t>treatment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442234" y="5188007"/>
            <a:ext cx="2402681" cy="1200329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Water, soil</a:t>
            </a:r>
          </a:p>
          <a:p>
            <a:pPr algn="ctr"/>
            <a:r>
              <a:rPr lang="en-US" b="1" dirty="0">
                <a:latin typeface="Bell MT" panose="02020503060305020303" pitchFamily="18" charset="0"/>
              </a:rPr>
              <a:t>Green manure, great amount of </a:t>
            </a:r>
            <a:r>
              <a:rPr lang="en-US" b="1" dirty="0" smtClean="0">
                <a:latin typeface="Bell MT" panose="02020503060305020303" pitchFamily="18" charset="0"/>
              </a:rPr>
              <a:t>cellulose, </a:t>
            </a:r>
            <a:r>
              <a:rPr lang="en-US" b="1" dirty="0">
                <a:latin typeface="Bell MT" panose="02020503060305020303" pitchFamily="18" charset="0"/>
              </a:rPr>
              <a:t>great heating power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64331" y="4734878"/>
            <a:ext cx="2457450" cy="1754326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Requires water to grow and to be prepared. The water can be reused to treat wood </a:t>
            </a:r>
            <a:r>
              <a:rPr lang="es-EC" altLang="en-US" b="1" dirty="0">
                <a:latin typeface="Bell MT" panose="02020503060305020303" pitchFamily="18" charset="0"/>
              </a:rPr>
              <a:t>and as </a:t>
            </a:r>
            <a:r>
              <a:rPr lang="es-EC" altLang="en-US" b="1" dirty="0" err="1">
                <a:latin typeface="Bell MT" panose="02020503060305020303" pitchFamily="18" charset="0"/>
              </a:rPr>
              <a:t>insecticide</a:t>
            </a:r>
            <a:endParaRPr lang="es-EC" altLang="en-US" b="1" dirty="0">
              <a:latin typeface="Bell MT" panose="02020503060305020303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64332" y="2327434"/>
            <a:ext cx="2457926" cy="1200329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Short term crop, in between other crops. Restores soil because is a nitrogen fixer</a:t>
            </a:r>
          </a:p>
        </p:txBody>
      </p:sp>
      <p:sp>
        <p:nvSpPr>
          <p:cNvPr id="10" name="Rectangle 2"/>
          <p:cNvSpPr/>
          <p:nvPr/>
        </p:nvSpPr>
        <p:spPr>
          <a:xfrm>
            <a:off x="2821781" y="343183"/>
            <a:ext cx="3848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C00000"/>
                </a:solidFill>
                <a:latin typeface="Bell MT" panose="02020503060305020303" pitchFamily="18" charset="0"/>
              </a:rPr>
              <a:t>Lupinus</a:t>
            </a:r>
            <a:r>
              <a:rPr lang="en-US" sz="3200" b="1" i="1" dirty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Bell MT" panose="02020503060305020303" pitchFamily="18" charset="0"/>
              </a:rPr>
              <a:t>mutabilis</a:t>
            </a:r>
            <a:endParaRPr lang="en-US" sz="3200" b="1" i="1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34434" t="27654" r="34589" b="17038"/>
          <a:stretch/>
        </p:blipFill>
        <p:spPr bwMode="auto">
          <a:xfrm>
            <a:off x="609600" y="1051401"/>
            <a:ext cx="421162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e 4"/>
          <p:cNvSpPr/>
          <p:nvPr/>
        </p:nvSpPr>
        <p:spPr>
          <a:xfrm>
            <a:off x="1391043" y="1752600"/>
            <a:ext cx="1981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2"/>
          <p:cNvSpPr/>
          <p:nvPr/>
        </p:nvSpPr>
        <p:spPr>
          <a:xfrm>
            <a:off x="457200" y="381000"/>
            <a:ext cx="3848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Nutritional Value</a:t>
            </a:r>
            <a:endParaRPr lang="en-US" sz="3200" b="1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4724400" y="441488"/>
            <a:ext cx="3848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Other Uses</a:t>
            </a:r>
            <a:endParaRPr lang="en-US" sz="3200" b="1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486400" y="12954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800" b="1" dirty="0" err="1">
                <a:latin typeface="Bell MT" panose="02020503060305020303" pitchFamily="18" charset="0"/>
              </a:rPr>
              <a:t>Pesticides</a:t>
            </a:r>
            <a:endParaRPr lang="es-EC" sz="2800" b="1" dirty="0">
              <a:latin typeface="Bell MT" panose="020205030603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800" b="1" dirty="0" err="1">
                <a:latin typeface="Bell MT" panose="02020503060305020303" pitchFamily="18" charset="0"/>
              </a:rPr>
              <a:t>Biofuel</a:t>
            </a:r>
            <a:endParaRPr lang="es-EC" sz="2800" b="1" dirty="0">
              <a:latin typeface="Bell MT" panose="020205030603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800" b="1" dirty="0" err="1">
                <a:latin typeface="Bell MT" panose="02020503060305020303" pitchFamily="18" charset="0"/>
              </a:rPr>
              <a:t>Antiparasitic</a:t>
            </a:r>
            <a:endParaRPr lang="es-EC" sz="2800" b="1" dirty="0">
              <a:latin typeface="Bell MT" panose="020205030603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800" b="1" dirty="0">
                <a:latin typeface="Bell MT" panose="02020503060305020303" pitchFamily="18" charset="0"/>
              </a:rPr>
              <a:t>Anti </a:t>
            </a:r>
            <a:r>
              <a:rPr lang="es-EC" sz="2800" b="1" dirty="0" err="1">
                <a:latin typeface="Bell MT" panose="02020503060305020303" pitchFamily="18" charset="0"/>
              </a:rPr>
              <a:t>hair</a:t>
            </a:r>
            <a:r>
              <a:rPr lang="es-EC" sz="2800" b="1" dirty="0">
                <a:latin typeface="Bell MT" panose="02020503060305020303" pitchFamily="18" charset="0"/>
              </a:rPr>
              <a:t> </a:t>
            </a:r>
            <a:r>
              <a:rPr lang="es-EC" sz="2800" b="1" dirty="0" err="1">
                <a:latin typeface="Bell MT" panose="02020503060305020303" pitchFamily="18" charset="0"/>
              </a:rPr>
              <a:t>loss</a:t>
            </a:r>
            <a:endParaRPr lang="en-GB" sz="2800" b="1" dirty="0">
              <a:latin typeface="Bell MT" panose="020205030603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800" b="1" dirty="0" err="1">
                <a:latin typeface="Bell MT" panose="02020503060305020303" pitchFamily="18" charset="0"/>
              </a:rPr>
              <a:t>Dandruff</a:t>
            </a:r>
            <a:endParaRPr lang="es-EC" sz="28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7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833" t="14445" r="25833" b="8518"/>
          <a:stretch/>
        </p:blipFill>
        <p:spPr>
          <a:xfrm>
            <a:off x="609600" y="152400"/>
            <a:ext cx="7977554" cy="648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0" y="-2720"/>
            <a:ext cx="9067800" cy="6860720"/>
            <a:chOff x="0" y="-154406"/>
            <a:chExt cx="10029825" cy="6624631"/>
          </a:xfrm>
        </p:grpSpPr>
        <p:grpSp>
          <p:nvGrpSpPr>
            <p:cNvPr id="3" name="Group 132"/>
            <p:cNvGrpSpPr>
              <a:grpSpLocks/>
            </p:cNvGrpSpPr>
            <p:nvPr/>
          </p:nvGrpSpPr>
          <p:grpSpPr bwMode="auto">
            <a:xfrm>
              <a:off x="0" y="-82034"/>
              <a:ext cx="10029825" cy="6552259"/>
              <a:chOff x="0" y="-108581"/>
              <a:chExt cx="10398125" cy="7274535"/>
            </a:xfrm>
          </p:grpSpPr>
          <p:cxnSp>
            <p:nvCxnSpPr>
              <p:cNvPr id="1032" name="Straight Arrow Connector 133"/>
              <p:cNvCxnSpPr>
                <a:cxnSpLocks noChangeShapeType="1"/>
              </p:cNvCxnSpPr>
              <p:nvPr/>
            </p:nvCxnSpPr>
            <p:spPr bwMode="auto">
              <a:xfrm flipH="1">
                <a:off x="7018734" y="800100"/>
                <a:ext cx="745917" cy="484281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prstDash val="sysDash"/>
                <a:miter lim="800000"/>
                <a:headEnd/>
                <a:tailEnd type="triangle" w="med" len="med"/>
              </a:ln>
            </p:spPr>
          </p:cxnSp>
          <p:sp>
            <p:nvSpPr>
              <p:cNvPr id="1033" name="Rounded Rectangle 134"/>
              <p:cNvSpPr>
                <a:spLocks noChangeArrowheads="1"/>
              </p:cNvSpPr>
              <p:nvPr/>
            </p:nvSpPr>
            <p:spPr bwMode="auto">
              <a:xfrm>
                <a:off x="901700" y="-108581"/>
                <a:ext cx="1811020" cy="1018537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Feasibility Study </a:t>
                </a: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and Stakeholder Consultations for area selection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 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cxnSp>
            <p:nvCxnSpPr>
              <p:cNvPr id="1034" name="Straight Arrow Connector 135"/>
              <p:cNvCxnSpPr>
                <a:cxnSpLocks noChangeShapeType="1"/>
              </p:cNvCxnSpPr>
              <p:nvPr/>
            </p:nvCxnSpPr>
            <p:spPr bwMode="auto">
              <a:xfrm>
                <a:off x="1727200" y="838200"/>
                <a:ext cx="0" cy="340995"/>
              </a:xfrm>
              <a:prstGeom prst="straightConnector1">
                <a:avLst/>
              </a:prstGeom>
              <a:noFill/>
              <a:ln w="38100">
                <a:solidFill>
                  <a:srgbClr val="4F81BD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035" name="Rounded Rectangle 136"/>
              <p:cNvSpPr>
                <a:spLocks noChangeArrowheads="1"/>
              </p:cNvSpPr>
              <p:nvPr/>
            </p:nvSpPr>
            <p:spPr bwMode="auto">
              <a:xfrm>
                <a:off x="901700" y="1043600"/>
                <a:ext cx="2070100" cy="811869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Participant’s selection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(Focus on small-holder, marginalized farmers, women)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cxnSp>
            <p:nvCxnSpPr>
              <p:cNvPr id="1036" name="Straight Arrow Connector 137"/>
              <p:cNvCxnSpPr>
                <a:cxnSpLocks noChangeShapeType="1"/>
              </p:cNvCxnSpPr>
              <p:nvPr/>
            </p:nvCxnSpPr>
            <p:spPr bwMode="auto">
              <a:xfrm>
                <a:off x="1727200" y="1866900"/>
                <a:ext cx="0" cy="253365"/>
              </a:xfrm>
              <a:prstGeom prst="straightConnector1">
                <a:avLst/>
              </a:prstGeom>
              <a:noFill/>
              <a:ln w="38100">
                <a:solidFill>
                  <a:srgbClr val="4F81BD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037" name="Rounded Rectangle 138"/>
              <p:cNvSpPr>
                <a:spLocks noChangeArrowheads="1"/>
              </p:cNvSpPr>
              <p:nvPr/>
            </p:nvSpPr>
            <p:spPr bwMode="auto">
              <a:xfrm>
                <a:off x="838200" y="2033311"/>
                <a:ext cx="2455333" cy="1033736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Basic Level Cultivation Training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Theory and practical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ts val="12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Nursery establishment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ts val="12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Start up seeds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sp>
            <p:nvSpPr>
              <p:cNvPr id="1038" name="Rounded Rectangle 139"/>
              <p:cNvSpPr>
                <a:spLocks noChangeArrowheads="1"/>
              </p:cNvSpPr>
              <p:nvPr/>
            </p:nvSpPr>
            <p:spPr bwMode="auto">
              <a:xfrm>
                <a:off x="673100" y="3302000"/>
                <a:ext cx="3105785" cy="2222500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Capacity Building</a:t>
                </a:r>
              </a:p>
              <a:p>
                <a:pPr fontAlgn="base">
                  <a:lnSpc>
                    <a:spcPts val="1200"/>
                  </a:lnSpc>
                  <a:spcBef>
                    <a:spcPct val="0"/>
                  </a:spcBef>
                  <a:spcAft>
                    <a:spcPts val="800"/>
                  </a:spcAft>
                  <a:buFont typeface="Symbol" pitchFamily="18" charset="2"/>
                  <a:buChar char="·"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 Exposure Visits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ts val="12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 Trainings in:</a:t>
                </a:r>
                <a:r>
                  <a:rPr kumimoji="0" lang="en-US" sz="1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 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Weeding, transplantation, organic manure preparation</a:t>
                </a:r>
                <a:r>
                  <a:rPr kumimoji="0" lang="en-US" sz="1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 ,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 legal provisions and regulations </a:t>
                </a:r>
                <a:r>
                  <a:rPr lang="en-US" sz="1200" dirty="0">
                    <a:latin typeface="Bell MT" panose="02020503060305020303" pitchFamily="18" charset="0"/>
                    <a:cs typeface="Arial" pitchFamily="34" charset="0"/>
                  </a:rPr>
                  <a:t>,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Cultivation on private land,</a:t>
                </a:r>
                <a:r>
                  <a:rPr kumimoji="0" lang="en-US" sz="1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 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Sustainable harvesting techniques</a:t>
                </a:r>
              </a:p>
              <a:p>
                <a:pPr fontAlgn="base">
                  <a:lnSpc>
                    <a:spcPts val="1200"/>
                  </a:lnSpc>
                  <a:spcBef>
                    <a:spcPct val="0"/>
                  </a:spcBef>
                  <a:spcAft>
                    <a:spcPts val="800"/>
                  </a:spcAft>
                  <a:buFont typeface="Symbol" pitchFamily="18" charset="2"/>
                  <a:buChar char="·"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 Market management and network</a:t>
                </a:r>
              </a:p>
            </p:txBody>
          </p:sp>
          <p:sp>
            <p:nvSpPr>
              <p:cNvPr id="1039" name="Rounded Rectangle 140"/>
              <p:cNvSpPr>
                <a:spLocks noChangeArrowheads="1"/>
              </p:cNvSpPr>
              <p:nvPr/>
            </p:nvSpPr>
            <p:spPr bwMode="auto">
              <a:xfrm>
                <a:off x="1380489" y="5597862"/>
                <a:ext cx="3112923" cy="1081314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sz="1200" b="1" dirty="0" smtClean="0">
                  <a:latin typeface="Bell MT" panose="02020503060305020303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sz="1200" b="1" dirty="0" smtClean="0">
                  <a:latin typeface="Bell MT" panose="02020503060305020303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Advanced Cultivation Training</a:t>
                </a:r>
              </a:p>
              <a:p>
                <a:pPr fontAlgn="base">
                  <a:lnSpc>
                    <a:spcPts val="1000"/>
                  </a:lnSpc>
                  <a:spcBef>
                    <a:spcPct val="0"/>
                  </a:spcBef>
                  <a:spcAft>
                    <a:spcPts val="800"/>
                  </a:spcAft>
                  <a:buFont typeface="Symbol" pitchFamily="18" charset="2"/>
                  <a:buChar char="·"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Theory and practical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ts val="1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Diversification of species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ts val="1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Start up seeds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sp>
            <p:nvSpPr>
              <p:cNvPr id="1041" name="Rounded Rectangle 142"/>
              <p:cNvSpPr>
                <a:spLocks noChangeArrowheads="1"/>
              </p:cNvSpPr>
              <p:nvPr/>
            </p:nvSpPr>
            <p:spPr bwMode="auto">
              <a:xfrm>
                <a:off x="7278688" y="4143479"/>
                <a:ext cx="2433003" cy="1020341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Further Capacity Building</a:t>
                </a:r>
              </a:p>
              <a:p>
                <a:pPr fontAlgn="base">
                  <a:spcBef>
                    <a:spcPct val="0"/>
                  </a:spcBef>
                  <a:spcAft>
                    <a:spcPts val="800"/>
                  </a:spcAft>
                  <a:buFont typeface="Symbol" pitchFamily="18" charset="2"/>
                  <a:buChar char="·"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Product Origin Certificates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Business Development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Fair Trade Exhibition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sp>
            <p:nvSpPr>
              <p:cNvPr id="1042" name="Rounded Rectangle 143"/>
              <p:cNvSpPr>
                <a:spLocks noChangeArrowheads="1"/>
              </p:cNvSpPr>
              <p:nvPr/>
            </p:nvSpPr>
            <p:spPr bwMode="auto">
              <a:xfrm>
                <a:off x="7226300" y="2754497"/>
                <a:ext cx="2496820" cy="1264748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Monitoring and Data Collection</a:t>
                </a:r>
              </a:p>
              <a:p>
                <a:pPr fontAlgn="base">
                  <a:spcBef>
                    <a:spcPct val="0"/>
                  </a:spcBef>
                  <a:spcAft>
                    <a:spcPts val="800"/>
                  </a:spcAft>
                  <a:buFont typeface="Symbol" pitchFamily="18" charset="2"/>
                  <a:buChar char="·"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MAPs production and sales data</a:t>
                </a:r>
              </a:p>
              <a:p>
                <a:pPr fontAlgn="base">
                  <a:spcBef>
                    <a:spcPct val="0"/>
                  </a:spcBef>
                  <a:spcAft>
                    <a:spcPts val="800"/>
                  </a:spcAft>
                  <a:buFont typeface="Symbol" pitchFamily="18" charset="2"/>
                  <a:buChar char="·"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Community based MAPs diversity monitoring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sp>
            <p:nvSpPr>
              <p:cNvPr id="1043" name="Rounded Rectangle 144"/>
              <p:cNvSpPr>
                <a:spLocks noChangeArrowheads="1"/>
              </p:cNvSpPr>
              <p:nvPr/>
            </p:nvSpPr>
            <p:spPr bwMode="auto">
              <a:xfrm>
                <a:off x="7416800" y="1096009"/>
                <a:ext cx="2236926" cy="1444624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Phase Out Plan</a:t>
                </a:r>
              </a:p>
              <a:p>
                <a:pPr fontAlgn="base">
                  <a:spcBef>
                    <a:spcPct val="0"/>
                  </a:spcBef>
                  <a:spcAft>
                    <a:spcPts val="800"/>
                  </a:spcAft>
                  <a:buFont typeface="Symbol" pitchFamily="18" charset="2"/>
                  <a:buChar char="·"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Final evaluation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Sustainable plans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Lessons learnt documentation and dissemination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sp>
            <p:nvSpPr>
              <p:cNvPr id="1044" name="Rounded Rectangle 145"/>
              <p:cNvSpPr>
                <a:spLocks noChangeArrowheads="1"/>
              </p:cNvSpPr>
              <p:nvPr/>
            </p:nvSpPr>
            <p:spPr bwMode="auto">
              <a:xfrm>
                <a:off x="7797800" y="226321"/>
                <a:ext cx="1749974" cy="579910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Project Area Expansion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Value Addition 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cxnSp>
            <p:nvCxnSpPr>
              <p:cNvPr id="1045" name="Straight Arrow Connector 146"/>
              <p:cNvCxnSpPr>
                <a:cxnSpLocks noChangeShapeType="1"/>
              </p:cNvCxnSpPr>
              <p:nvPr/>
            </p:nvCxnSpPr>
            <p:spPr bwMode="auto">
              <a:xfrm>
                <a:off x="1765300" y="3035300"/>
                <a:ext cx="0" cy="271780"/>
              </a:xfrm>
              <a:prstGeom prst="straightConnector1">
                <a:avLst/>
              </a:prstGeom>
              <a:noFill/>
              <a:ln w="38100">
                <a:solidFill>
                  <a:srgbClr val="4F81BD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046" name="Straight Arrow Connector 147"/>
              <p:cNvCxnSpPr>
                <a:cxnSpLocks noChangeShapeType="1"/>
              </p:cNvCxnSpPr>
              <p:nvPr/>
            </p:nvCxnSpPr>
            <p:spPr bwMode="auto">
              <a:xfrm>
                <a:off x="1314706" y="5273034"/>
                <a:ext cx="228600" cy="361315"/>
              </a:xfrm>
              <a:prstGeom prst="straightConnector1">
                <a:avLst/>
              </a:prstGeom>
              <a:noFill/>
              <a:ln w="38100">
                <a:solidFill>
                  <a:srgbClr val="4F81BD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047" name="Straight Arrow Connector 148"/>
              <p:cNvCxnSpPr>
                <a:cxnSpLocks noChangeShapeType="1"/>
              </p:cNvCxnSpPr>
              <p:nvPr/>
            </p:nvCxnSpPr>
            <p:spPr bwMode="auto">
              <a:xfrm flipH="1">
                <a:off x="2721482" y="363735"/>
                <a:ext cx="5076190" cy="45085"/>
              </a:xfrm>
              <a:prstGeom prst="straightConnector1">
                <a:avLst/>
              </a:prstGeom>
              <a:noFill/>
              <a:ln w="38100">
                <a:solidFill>
                  <a:srgbClr val="4F81BD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049" name="Straight Arrow Connector 150"/>
              <p:cNvCxnSpPr>
                <a:cxnSpLocks noChangeShapeType="1"/>
              </p:cNvCxnSpPr>
              <p:nvPr/>
            </p:nvCxnSpPr>
            <p:spPr bwMode="auto">
              <a:xfrm>
                <a:off x="2755900" y="825500"/>
                <a:ext cx="1230048" cy="622258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prstDash val="sysDash"/>
                <a:miter lim="800000"/>
                <a:headEnd/>
                <a:tailEnd type="triangle" w="med" len="med"/>
              </a:ln>
            </p:spPr>
          </p:cxnSp>
          <p:cxnSp>
            <p:nvCxnSpPr>
              <p:cNvPr id="1050" name="Straight Arrow Connector 151"/>
              <p:cNvCxnSpPr>
                <a:cxnSpLocks noChangeShapeType="1"/>
              </p:cNvCxnSpPr>
              <p:nvPr/>
            </p:nvCxnSpPr>
            <p:spPr bwMode="auto">
              <a:xfrm>
                <a:off x="3073400" y="2590800"/>
                <a:ext cx="986881" cy="0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prstDash val="sysDash"/>
                <a:miter lim="800000"/>
                <a:headEnd/>
                <a:tailEnd type="triangle" w="med" len="med"/>
              </a:ln>
            </p:spPr>
          </p:cxnSp>
          <p:cxnSp>
            <p:nvCxnSpPr>
              <p:cNvPr id="1051" name="Straight Arrow Connector 152"/>
              <p:cNvCxnSpPr>
                <a:cxnSpLocks noChangeShapeType="1"/>
              </p:cNvCxnSpPr>
              <p:nvPr/>
            </p:nvCxnSpPr>
            <p:spPr bwMode="auto">
              <a:xfrm>
                <a:off x="3759200" y="3911600"/>
                <a:ext cx="304680" cy="0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prstDash val="sysDash"/>
                <a:miter lim="800000"/>
                <a:headEnd/>
                <a:tailEnd type="triangle" w="med" len="med"/>
              </a:ln>
            </p:spPr>
          </p:cxnSp>
          <p:cxnSp>
            <p:nvCxnSpPr>
              <p:cNvPr id="1052" name="Straight Arrow Connector 153"/>
              <p:cNvCxnSpPr>
                <a:cxnSpLocks noChangeShapeType="1"/>
              </p:cNvCxnSpPr>
              <p:nvPr/>
            </p:nvCxnSpPr>
            <p:spPr bwMode="auto">
              <a:xfrm flipH="1">
                <a:off x="7105385" y="2019300"/>
                <a:ext cx="263929" cy="278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prstDash val="sysDash"/>
                <a:miter lim="800000"/>
                <a:headEnd/>
                <a:tailEnd type="triangle" w="med" len="med"/>
              </a:ln>
            </p:spPr>
          </p:cxnSp>
          <p:cxnSp>
            <p:nvCxnSpPr>
              <p:cNvPr id="1053" name="Straight Arrow Connector 154"/>
              <p:cNvCxnSpPr>
                <a:cxnSpLocks noChangeShapeType="1"/>
              </p:cNvCxnSpPr>
              <p:nvPr/>
            </p:nvCxnSpPr>
            <p:spPr bwMode="auto">
              <a:xfrm flipH="1" flipV="1">
                <a:off x="7018734" y="3653348"/>
                <a:ext cx="173302" cy="81689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prstDash val="sysDash"/>
                <a:miter lim="800000"/>
                <a:headEnd/>
                <a:tailEnd type="triangle" w="med" len="med"/>
              </a:ln>
            </p:spPr>
          </p:cxnSp>
          <p:sp>
            <p:nvSpPr>
              <p:cNvPr id="1054" name="Up-Down Arrow 155"/>
              <p:cNvSpPr>
                <a:spLocks noChangeArrowheads="1"/>
              </p:cNvSpPr>
              <p:nvPr/>
            </p:nvSpPr>
            <p:spPr bwMode="auto">
              <a:xfrm>
                <a:off x="0" y="38100"/>
                <a:ext cx="829310" cy="6887210"/>
              </a:xfrm>
              <a:prstGeom prst="upDownArrow">
                <a:avLst>
                  <a:gd name="adj1" fmla="val 50000"/>
                  <a:gd name="adj2" fmla="val 49982"/>
                </a:avLst>
              </a:prstGeom>
              <a:solidFill>
                <a:srgbClr val="FABF8F"/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Periodic Monitoring and Community based Evaluation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sp>
            <p:nvSpPr>
              <p:cNvPr id="1055" name="Left-Right Arrow 156"/>
              <p:cNvSpPr>
                <a:spLocks noChangeArrowheads="1"/>
              </p:cNvSpPr>
              <p:nvPr/>
            </p:nvSpPr>
            <p:spPr bwMode="auto">
              <a:xfrm>
                <a:off x="762000" y="6618892"/>
                <a:ext cx="8954770" cy="547062"/>
              </a:xfrm>
              <a:prstGeom prst="leftRightArrow">
                <a:avLst>
                  <a:gd name="adj1" fmla="val 50000"/>
                  <a:gd name="adj2" fmla="val 4999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Cross Cutting Issues - Gender Equality and Social Inclusion, Policy Advocacy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cxnSp>
            <p:nvCxnSpPr>
              <p:cNvPr id="128" name="Straight Arrow Connector 157"/>
              <p:cNvCxnSpPr>
                <a:cxnSpLocks noChangeShapeType="1"/>
              </p:cNvCxnSpPr>
              <p:nvPr/>
            </p:nvCxnSpPr>
            <p:spPr bwMode="auto">
              <a:xfrm flipV="1">
                <a:off x="9182100" y="5156200"/>
                <a:ext cx="0" cy="688975"/>
              </a:xfrm>
              <a:prstGeom prst="straightConnector1">
                <a:avLst/>
              </a:prstGeom>
              <a:noFill/>
              <a:ln w="38100">
                <a:solidFill>
                  <a:srgbClr val="4F81BD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29" name="Straight Arrow Connector 158"/>
              <p:cNvCxnSpPr>
                <a:cxnSpLocks noChangeShapeType="1"/>
              </p:cNvCxnSpPr>
              <p:nvPr/>
            </p:nvCxnSpPr>
            <p:spPr bwMode="auto">
              <a:xfrm flipH="1" flipV="1">
                <a:off x="9182100" y="3911601"/>
                <a:ext cx="2910" cy="231879"/>
              </a:xfrm>
              <a:prstGeom prst="straightConnector1">
                <a:avLst/>
              </a:prstGeom>
              <a:noFill/>
              <a:ln w="38100">
                <a:solidFill>
                  <a:srgbClr val="4F81BD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30" name="Straight Arrow Connector 159"/>
              <p:cNvCxnSpPr>
                <a:cxnSpLocks noChangeShapeType="1"/>
              </p:cNvCxnSpPr>
              <p:nvPr/>
            </p:nvCxnSpPr>
            <p:spPr bwMode="auto">
              <a:xfrm flipV="1">
                <a:off x="9182100" y="2476500"/>
                <a:ext cx="0" cy="470535"/>
              </a:xfrm>
              <a:prstGeom prst="straightConnector1">
                <a:avLst/>
              </a:prstGeom>
              <a:noFill/>
              <a:ln w="38100">
                <a:solidFill>
                  <a:srgbClr val="4F81BD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31" name="Straight Arrow Connector 160"/>
              <p:cNvCxnSpPr>
                <a:cxnSpLocks noChangeShapeType="1"/>
              </p:cNvCxnSpPr>
              <p:nvPr/>
            </p:nvCxnSpPr>
            <p:spPr bwMode="auto">
              <a:xfrm flipV="1">
                <a:off x="9169400" y="812800"/>
                <a:ext cx="0" cy="516255"/>
              </a:xfrm>
              <a:prstGeom prst="straightConnector1">
                <a:avLst/>
              </a:prstGeom>
              <a:noFill/>
              <a:ln w="38100">
                <a:solidFill>
                  <a:srgbClr val="4F81BD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67" name="Straight Arrow Connector 161"/>
              <p:cNvCxnSpPr>
                <a:cxnSpLocks noChangeShapeType="1"/>
              </p:cNvCxnSpPr>
              <p:nvPr/>
            </p:nvCxnSpPr>
            <p:spPr bwMode="auto">
              <a:xfrm>
                <a:off x="4765807" y="6022316"/>
                <a:ext cx="1133190" cy="0"/>
              </a:xfrm>
              <a:prstGeom prst="straightConnector1">
                <a:avLst/>
              </a:prstGeom>
              <a:noFill/>
              <a:ln w="38100">
                <a:solidFill>
                  <a:srgbClr val="4F81BD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68" name="Up-Down Arrow 162"/>
              <p:cNvSpPr>
                <a:spLocks noChangeArrowheads="1"/>
              </p:cNvSpPr>
              <p:nvPr/>
            </p:nvSpPr>
            <p:spPr bwMode="auto">
              <a:xfrm>
                <a:off x="9563100" y="0"/>
                <a:ext cx="835025" cy="6887210"/>
              </a:xfrm>
              <a:prstGeom prst="upDownArrow">
                <a:avLst>
                  <a:gd name="adj1" fmla="val 50000"/>
                  <a:gd name="adj2" fmla="val 49984"/>
                </a:avLst>
              </a:prstGeom>
              <a:solidFill>
                <a:srgbClr val="FABF8F"/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vert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Periodic Monitoring and Community based Evaluation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cxnSp>
            <p:nvCxnSpPr>
              <p:cNvPr id="169" name="Straight Arrow Connector 163"/>
              <p:cNvCxnSpPr>
                <a:cxnSpLocks noChangeShapeType="1"/>
              </p:cNvCxnSpPr>
              <p:nvPr/>
            </p:nvCxnSpPr>
            <p:spPr bwMode="auto">
              <a:xfrm flipH="1" flipV="1">
                <a:off x="7018734" y="4306856"/>
                <a:ext cx="259953" cy="163377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prstDash val="sysDash"/>
                <a:miter lim="800000"/>
                <a:headEnd/>
                <a:tailEnd type="triangle" w="med" len="med"/>
              </a:ln>
            </p:spPr>
          </p:cxnSp>
          <p:cxnSp>
            <p:nvCxnSpPr>
              <p:cNvPr id="170" name="Straight Arrow Connector 164"/>
              <p:cNvCxnSpPr>
                <a:cxnSpLocks noChangeShapeType="1"/>
              </p:cNvCxnSpPr>
              <p:nvPr/>
            </p:nvCxnSpPr>
            <p:spPr bwMode="auto">
              <a:xfrm>
                <a:off x="2971800" y="1625600"/>
                <a:ext cx="1073150" cy="487680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prstDash val="sysDash"/>
                <a:miter lim="800000"/>
                <a:headEnd/>
                <a:tailEnd type="triangle" w="med" len="med"/>
              </a:ln>
            </p:spPr>
          </p:cxnSp>
          <p:cxnSp>
            <p:nvCxnSpPr>
              <p:cNvPr id="171" name="Straight Arrow Connector 165"/>
              <p:cNvCxnSpPr>
                <a:cxnSpLocks noChangeShapeType="1"/>
              </p:cNvCxnSpPr>
              <p:nvPr/>
            </p:nvCxnSpPr>
            <p:spPr bwMode="auto">
              <a:xfrm flipV="1">
                <a:off x="4279900" y="4546600"/>
                <a:ext cx="220345" cy="977900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prstDash val="sysDash"/>
                <a:miter lim="800000"/>
                <a:headEnd/>
                <a:tailEnd type="triangle" w="med" len="med"/>
              </a:ln>
            </p:spPr>
          </p:cxnSp>
        </p:grpSp>
        <p:sp>
          <p:nvSpPr>
            <p:cNvPr id="1031" name="Text Box 166"/>
            <p:cNvSpPr txBox="1">
              <a:spLocks noChangeArrowheads="1"/>
            </p:cNvSpPr>
            <p:nvPr/>
          </p:nvSpPr>
          <p:spPr bwMode="auto">
            <a:xfrm>
              <a:off x="2695318" y="-154406"/>
              <a:ext cx="5227401" cy="361221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rPr>
                <a:t>TMI’s Working Modality on Cultivation, Commercialization and Conservation of MAPs Program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endParaRPr>
            </a:p>
          </p:txBody>
        </p:sp>
      </p:grpSp>
      <p:sp>
        <p:nvSpPr>
          <p:cNvPr id="172" name="Oval 28"/>
          <p:cNvSpPr>
            <a:spLocks noChangeArrowheads="1"/>
          </p:cNvSpPr>
          <p:nvPr/>
        </p:nvSpPr>
        <p:spPr bwMode="auto">
          <a:xfrm>
            <a:off x="3523283" y="779198"/>
            <a:ext cx="2590800" cy="443938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8064A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ell MT" panose="02020503060305020303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Stakeholders</a:t>
            </a:r>
          </a:p>
          <a:p>
            <a:pPr fontAlgn="base">
              <a:spcBef>
                <a:spcPct val="0"/>
              </a:spcBef>
              <a:spcAft>
                <a:spcPts val="800"/>
              </a:spcAft>
              <a:buFont typeface="Calibri" pitchFamily="34" charset="0"/>
              <a:buChar char="1"/>
            </a:pP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. 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Government Line Agencies</a:t>
            </a:r>
          </a:p>
          <a:p>
            <a:pPr fontAlgn="base">
              <a:spcBef>
                <a:spcPct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 District Forest Office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 District Agriculture Development Office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 Department of Plant Resources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 District Development Committee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 Village Development Committee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 Division Cooperative Office</a:t>
            </a:r>
          </a:p>
          <a:p>
            <a:pPr fontAlgn="base">
              <a:spcBef>
                <a:spcPct val="0"/>
              </a:spcBef>
              <a:spcAft>
                <a:spcPts val="800"/>
              </a:spcAft>
              <a:buFont typeface="Calibri" pitchFamily="34" charset="0"/>
              <a:buChar char="2"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. Private Sectors (local, regional, national and international traders)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Calibri" pitchFamily="34" charset="0"/>
              <a:buChar char="3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. Development Partners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Calibri" pitchFamily="34" charset="0"/>
              <a:buChar char="4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. Civil Society Organizations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Calibri" pitchFamily="34" charset="0"/>
              <a:buChar char="5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. Research Institutions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Calibri" pitchFamily="34" charset="0"/>
              <a:buChar char="6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. Donors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Calibri" pitchFamily="34" charset="0"/>
              <a:buChar char="7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. Traditional healers (</a:t>
            </a:r>
            <a:r>
              <a:rPr kumimoji="0" lang="en-GB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Aamchii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  <a:cs typeface="Arial" pitchFamily="34" charset="0"/>
            </a:endParaRPr>
          </a:p>
        </p:txBody>
      </p:sp>
      <p:sp>
        <p:nvSpPr>
          <p:cNvPr id="173" name="Rounded Rectangle 141"/>
          <p:cNvSpPr>
            <a:spLocks noChangeArrowheads="1"/>
          </p:cNvSpPr>
          <p:nvPr/>
        </p:nvSpPr>
        <p:spPr bwMode="auto">
          <a:xfrm>
            <a:off x="5167122" y="5269818"/>
            <a:ext cx="3352800" cy="9477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1" dirty="0" smtClean="0">
              <a:latin typeface="Bell MT" panose="02020503060305020303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Cooperative/Enterprise Development</a:t>
            </a:r>
          </a:p>
          <a:p>
            <a:pPr fontAlgn="base">
              <a:spcBef>
                <a:spcPct val="0"/>
              </a:spcBef>
              <a:spcAft>
                <a:spcPts val="800"/>
              </a:spcAft>
              <a:buFont typeface="Symbol" pitchFamily="18" charset="2"/>
              <a:buChar char="·"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MAPs Co-operative formation and registration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Support for asset &amp; infrastructure development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Market linkages and value addition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  <a:cs typeface="Arial" pitchFamily="34" charset="0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4C6-C635-674A-B099-D905B75B2988}" type="slidenum">
              <a:rPr lang="en-US" smtClean="0">
                <a:latin typeface="Bell MT" panose="02020503060305020303" pitchFamily="18" charset="0"/>
              </a:rPr>
              <a:pPr/>
              <a:t>15</a:t>
            </a:fld>
            <a:endParaRPr lang="en-US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2143125" cy="2143125"/>
          </a:xfrm>
          <a:prstGeom prst="rect">
            <a:avLst/>
          </a:prstGeom>
          <a:noFill/>
        </p:spPr>
      </p:pic>
      <p:sp>
        <p:nvSpPr>
          <p:cNvPr id="3076" name="AutoShape 4" descr="Image result for Nepal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78" name="AutoShape 6" descr="Image result for Nepal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80" name="AutoShape 8" descr="Image result for Nepal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82" name="AutoShape 10" descr="Image result for Nepal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84" name="AutoShape 12" descr="Image result for Nepal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86" name="Picture 1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09800"/>
            <a:ext cx="1581150" cy="2108200"/>
          </a:xfrm>
          <a:prstGeom prst="rect">
            <a:avLst/>
          </a:prstGeom>
          <a:noFill/>
        </p:spPr>
      </p:pic>
      <p:sp>
        <p:nvSpPr>
          <p:cNvPr id="3088" name="AutoShape 16" descr="Image result for rwanda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90" name="AutoShape 18" descr="Image result for rwanda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92" name="Picture 20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667000"/>
            <a:ext cx="2209799" cy="1470736"/>
          </a:xfrm>
          <a:prstGeom prst="rect">
            <a:avLst/>
          </a:prstGeom>
          <a:noFill/>
        </p:spPr>
      </p:pic>
      <p:pic>
        <p:nvPicPr>
          <p:cNvPr id="3094" name="Picture 22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724400"/>
            <a:ext cx="2209800" cy="1524000"/>
          </a:xfrm>
          <a:prstGeom prst="rect">
            <a:avLst/>
          </a:prstGeom>
          <a:noFill/>
        </p:spPr>
      </p:pic>
      <p:pic>
        <p:nvPicPr>
          <p:cNvPr id="3096" name="Picture 24" descr="Image result for ecuador 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9706" y="609601"/>
            <a:ext cx="2172243" cy="1447800"/>
          </a:xfrm>
          <a:prstGeom prst="rect">
            <a:avLst/>
          </a:prstGeom>
          <a:noFill/>
        </p:spPr>
      </p:pic>
      <p:pic>
        <p:nvPicPr>
          <p:cNvPr id="3098" name="Picture 26" descr="Image result for aLBANIA fla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2590800"/>
            <a:ext cx="2255551" cy="1611591"/>
          </a:xfrm>
          <a:prstGeom prst="rect">
            <a:avLst/>
          </a:prstGeom>
          <a:noFill/>
        </p:spPr>
      </p:pic>
      <p:pic>
        <p:nvPicPr>
          <p:cNvPr id="3100" name="Picture 28" descr="Image result for aZERBAIJAN fla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2433" y="4724400"/>
            <a:ext cx="2287242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743200" y="609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dirty="0" smtClean="0">
                <a:latin typeface="Bell MT" pitchFamily="18" charset="0"/>
              </a:rPr>
              <a:t>Thank You</a:t>
            </a:r>
            <a:endParaRPr lang="en-IN" sz="5400" b="1" dirty="0">
              <a:latin typeface="Bell MT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5410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 smtClean="0">
                <a:latin typeface="Bell MT" pitchFamily="18" charset="0"/>
              </a:rPr>
              <a:t>Grazie Mille</a:t>
            </a:r>
            <a:endParaRPr lang="en-IN" sz="4800" b="1" dirty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00" y="228600"/>
            <a:ext cx="597535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Mountain Communities</a:t>
            </a:r>
            <a:endParaRPr lang="en-US" b="1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762000" y="2514600"/>
          <a:ext cx="7924800" cy="347472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962400"/>
                <a:gridCol w="3962400"/>
              </a:tblGrid>
              <a:tr h="4170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dirty="0" smtClean="0">
                          <a:latin typeface="Bell MT" panose="02020503060305020303" pitchFamily="18" charset="0"/>
                        </a:rPr>
                        <a:t>Strengths </a:t>
                      </a:r>
                      <a:endParaRPr lang="en-US" sz="2400" dirty="0">
                        <a:latin typeface="Bell MT" panose="020205030603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dirty="0">
                          <a:latin typeface="Bell MT" panose="02020503060305020303" pitchFamily="18" charset="0"/>
                        </a:rPr>
                        <a:t>Vulnerabilities</a:t>
                      </a:r>
                    </a:p>
                  </a:txBody>
                  <a:tcPr/>
                </a:tc>
              </a:tr>
              <a:tr h="275282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Bell MT" panose="02020503060305020303" pitchFamily="18" charset="0"/>
                        </a:rPr>
                        <a:t>Traditional </a:t>
                      </a:r>
                      <a:r>
                        <a:rPr lang="en-US" sz="2400" dirty="0" smtClean="0">
                          <a:latin typeface="Bell MT" panose="02020503060305020303" pitchFamily="18" charset="0"/>
                        </a:rPr>
                        <a:t>Knowledge</a:t>
                      </a:r>
                      <a:endParaRPr lang="en-US" sz="2400" dirty="0">
                        <a:latin typeface="Bell MT" panose="02020503060305020303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Bell MT" panose="02020503060305020303" pitchFamily="18" charset="0"/>
                        </a:rPr>
                        <a:t>Environmental </a:t>
                      </a:r>
                      <a:r>
                        <a:rPr lang="en-US" sz="2400" dirty="0" smtClean="0">
                          <a:latin typeface="Bell MT" panose="02020503060305020303" pitchFamily="18" charset="0"/>
                        </a:rPr>
                        <a:t>Friendly Lifestyle </a:t>
                      </a:r>
                      <a:endParaRPr lang="en-US" sz="2400" dirty="0">
                        <a:latin typeface="Bell MT" panose="02020503060305020303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Bell MT" panose="02020503060305020303" pitchFamily="18" charset="0"/>
                        </a:rPr>
                        <a:t>Sustainable </a:t>
                      </a:r>
                      <a:r>
                        <a:rPr lang="en-US" sz="2400" dirty="0" smtClean="0">
                          <a:latin typeface="Bell MT" panose="02020503060305020303" pitchFamily="18" charset="0"/>
                        </a:rPr>
                        <a:t>Management Practices </a:t>
                      </a:r>
                      <a:endParaRPr lang="en-US" sz="2400" dirty="0">
                        <a:latin typeface="Bell MT" panose="02020503060305020303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Bell MT" panose="02020503060305020303" pitchFamily="18" charset="0"/>
                        </a:rPr>
                        <a:t>Friendly</a:t>
                      </a:r>
                      <a:r>
                        <a:rPr lang="en-US" sz="2400" baseline="0" dirty="0" smtClean="0">
                          <a:latin typeface="Bell MT" panose="02020503060305020303" pitchFamily="18" charset="0"/>
                        </a:rPr>
                        <a:t> and Simple  </a:t>
                      </a:r>
                      <a:endParaRPr lang="en-US" sz="2400" dirty="0">
                        <a:latin typeface="Bell MT" panose="020205030603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Bell MT" panose="02020503060305020303" pitchFamily="18" charset="0"/>
                        </a:rPr>
                        <a:t>Geographically Isolated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Bell MT" panose="02020503060305020303" pitchFamily="18" charset="0"/>
                        </a:rPr>
                        <a:t>Forced </a:t>
                      </a:r>
                      <a:r>
                        <a:rPr lang="en-US" sz="2400" dirty="0">
                          <a:latin typeface="Bell MT" panose="02020503060305020303" pitchFamily="18" charset="0"/>
                        </a:rPr>
                        <a:t>M</a:t>
                      </a:r>
                      <a:r>
                        <a:rPr lang="en-US" sz="2400" dirty="0" smtClean="0">
                          <a:latin typeface="Bell MT" panose="02020503060305020303" pitchFamily="18" charset="0"/>
                        </a:rPr>
                        <a:t>igration</a:t>
                      </a:r>
                      <a:endParaRPr lang="en-US" sz="2400" dirty="0">
                        <a:latin typeface="Bell MT" panose="02020503060305020303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Bell MT" panose="02020503060305020303" pitchFamily="18" charset="0"/>
                        </a:rPr>
                        <a:t>Climate Change</a:t>
                      </a:r>
                      <a:endParaRPr lang="en-US" sz="2400" dirty="0">
                        <a:latin typeface="Bell MT" panose="02020503060305020303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Bell MT" panose="02020503060305020303" pitchFamily="18" charset="0"/>
                        </a:rPr>
                        <a:t>Socio </a:t>
                      </a:r>
                      <a:r>
                        <a:rPr lang="en-US" sz="2400" dirty="0" smtClean="0">
                          <a:latin typeface="Bell MT" panose="02020503060305020303" pitchFamily="18" charset="0"/>
                        </a:rPr>
                        <a:t>Economic </a:t>
                      </a:r>
                      <a:r>
                        <a:rPr lang="en-US" sz="2400" dirty="0">
                          <a:latin typeface="Bell MT" panose="02020503060305020303" pitchFamily="18" charset="0"/>
                        </a:rPr>
                        <a:t>I</a:t>
                      </a:r>
                      <a:r>
                        <a:rPr lang="en-US" sz="2400" dirty="0" smtClean="0">
                          <a:latin typeface="Bell MT" panose="02020503060305020303" pitchFamily="18" charset="0"/>
                        </a:rPr>
                        <a:t>ssues</a:t>
                      </a:r>
                      <a:endParaRPr lang="en-US" sz="2400" dirty="0">
                        <a:latin typeface="Bell MT" panose="02020503060305020303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Bell MT" panose="02020503060305020303" pitchFamily="18" charset="0"/>
                        </a:rPr>
                        <a:t>Poor infrastructures</a:t>
                      </a:r>
                      <a:endParaRPr lang="en-US" sz="2400" dirty="0">
                        <a:latin typeface="Bell MT" panose="02020503060305020303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Bell MT" panose="02020503060305020303" pitchFamily="18" charset="0"/>
                        </a:rPr>
                        <a:t>Dependent on </a:t>
                      </a:r>
                      <a:r>
                        <a:rPr lang="en-US" sz="2400" dirty="0" smtClean="0">
                          <a:latin typeface="Bell MT" panose="02020503060305020303" pitchFamily="18" charset="0"/>
                        </a:rPr>
                        <a:t>Natural Resources</a:t>
                      </a:r>
                      <a:endParaRPr lang="en-US" sz="2400" dirty="0">
                        <a:latin typeface="Bell MT" panose="02020503060305020303" pitchFamily="18" charset="0"/>
                      </a:endParaRPr>
                    </a:p>
                    <a:p>
                      <a:pPr>
                        <a:buNone/>
                      </a:pPr>
                      <a:endParaRPr lang="en-US" sz="2400" dirty="0">
                        <a:latin typeface="Bell MT" panose="020205030603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889" name="Picture 1" descr="H:\streng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1676400" cy="1676400"/>
          </a:xfrm>
          <a:prstGeom prst="rect">
            <a:avLst/>
          </a:prstGeom>
          <a:noFill/>
        </p:spPr>
      </p:pic>
      <p:pic>
        <p:nvPicPr>
          <p:cNvPr id="37890" name="Picture 2" descr="H:\vulnerability-clipart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990600"/>
            <a:ext cx="2835279" cy="1321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914400" y="304800"/>
            <a:ext cx="7772400" cy="115887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Bell MT" panose="02020503060305020303"/>
              </a:rPr>
              <a:t>Facilitating  Local Development Using Local Resources</a:t>
            </a:r>
            <a:endParaRPr lang="en-US" sz="3200" b="1" dirty="0">
              <a:solidFill>
                <a:srgbClr val="C00000"/>
              </a:solidFill>
              <a:latin typeface="Bell MT" panose="02020503060305020303"/>
            </a:endParaRPr>
          </a:p>
        </p:txBody>
      </p:sp>
      <p:graphicFrame>
        <p:nvGraphicFramePr>
          <p:cNvPr id="3" name="Diagrama 3"/>
          <p:cNvGraphicFramePr/>
          <p:nvPr>
            <p:extLst>
              <p:ext uri="{D42A27DB-BD31-4B8C-83A1-F6EECF244321}">
                <p14:modId xmlns:p14="http://schemas.microsoft.com/office/powerpoint/2010/main" val="263199641"/>
              </p:ext>
            </p:extLst>
          </p:nvPr>
        </p:nvGraphicFramePr>
        <p:xfrm>
          <a:off x="533400" y="1524000"/>
          <a:ext cx="8259483" cy="4786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ent-Up Arrow 3"/>
          <p:cNvSpPr/>
          <p:nvPr/>
        </p:nvSpPr>
        <p:spPr>
          <a:xfrm rot="5400000">
            <a:off x="3056209" y="4563791"/>
            <a:ext cx="1219217" cy="1388036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74339551"/>
              </p:ext>
            </p:extLst>
          </p:nvPr>
        </p:nvGraphicFramePr>
        <p:xfrm>
          <a:off x="457200" y="914400"/>
          <a:ext cx="8305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228600"/>
            <a:ext cx="7622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rgbClr val="C00000"/>
                </a:solidFill>
                <a:latin typeface="Bell MT" pitchFamily="18" charset="0"/>
              </a:rPr>
              <a:t>Circular Economy Using Local Resources</a:t>
            </a:r>
            <a:endParaRPr lang="en-IN" sz="3200" b="1" dirty="0">
              <a:solidFill>
                <a:srgbClr val="C00000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81000"/>
            <a:ext cx="7772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Case Study in Nepal </a:t>
            </a:r>
          </a:p>
          <a:p>
            <a:pPr algn="ctr"/>
            <a:r>
              <a:rPr lang="en-US" sz="2400" b="1" dirty="0" smtClean="0">
                <a:latin typeface="Bell MT" panose="02020503060305020303" pitchFamily="18" charset="0"/>
              </a:rPr>
              <a:t>Cultivation of Medicinal and Aromatic Plants: Biodiversity Conservation and Livelihoods Diversification Option </a:t>
            </a:r>
            <a:endParaRPr lang="en-IN" sz="2400" dirty="0"/>
          </a:p>
        </p:txBody>
      </p:sp>
      <p:pic>
        <p:nvPicPr>
          <p:cNvPr id="4" name="Content Placeholder 12" descr="Chameli (Giant Himalayan Lily) cultivation in Ilam-Eastern Nepal 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r="8882"/>
          <a:stretch>
            <a:fillRect/>
          </a:stretch>
        </p:blipFill>
        <p:spPr>
          <a:xfrm>
            <a:off x="2286000" y="2133600"/>
            <a:ext cx="4501439" cy="4340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0" y="-2720"/>
            <a:ext cx="9067800" cy="6860720"/>
            <a:chOff x="0" y="-154406"/>
            <a:chExt cx="10029825" cy="6624631"/>
          </a:xfrm>
        </p:grpSpPr>
        <p:grpSp>
          <p:nvGrpSpPr>
            <p:cNvPr id="3" name="Group 132"/>
            <p:cNvGrpSpPr>
              <a:grpSpLocks/>
            </p:cNvGrpSpPr>
            <p:nvPr/>
          </p:nvGrpSpPr>
          <p:grpSpPr bwMode="auto">
            <a:xfrm>
              <a:off x="0" y="-82034"/>
              <a:ext cx="10029825" cy="6552259"/>
              <a:chOff x="0" y="-108581"/>
              <a:chExt cx="10398125" cy="7274535"/>
            </a:xfrm>
          </p:grpSpPr>
          <p:cxnSp>
            <p:nvCxnSpPr>
              <p:cNvPr id="1032" name="Straight Arrow Connector 133"/>
              <p:cNvCxnSpPr>
                <a:cxnSpLocks noChangeShapeType="1"/>
              </p:cNvCxnSpPr>
              <p:nvPr/>
            </p:nvCxnSpPr>
            <p:spPr bwMode="auto">
              <a:xfrm flipH="1">
                <a:off x="7018734" y="800100"/>
                <a:ext cx="745917" cy="484281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prstDash val="sysDash"/>
                <a:miter lim="800000"/>
                <a:headEnd/>
                <a:tailEnd type="triangle" w="med" len="med"/>
              </a:ln>
            </p:spPr>
          </p:cxnSp>
          <p:sp>
            <p:nvSpPr>
              <p:cNvPr id="1033" name="Rounded Rectangle 134"/>
              <p:cNvSpPr>
                <a:spLocks noChangeArrowheads="1"/>
              </p:cNvSpPr>
              <p:nvPr/>
            </p:nvSpPr>
            <p:spPr bwMode="auto">
              <a:xfrm>
                <a:off x="901700" y="-108581"/>
                <a:ext cx="1811020" cy="1018537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Feasibility Study </a:t>
                </a: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and Stakeholder Consultations for area selection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 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cxnSp>
            <p:nvCxnSpPr>
              <p:cNvPr id="1034" name="Straight Arrow Connector 135"/>
              <p:cNvCxnSpPr>
                <a:cxnSpLocks noChangeShapeType="1"/>
              </p:cNvCxnSpPr>
              <p:nvPr/>
            </p:nvCxnSpPr>
            <p:spPr bwMode="auto">
              <a:xfrm>
                <a:off x="1727200" y="838200"/>
                <a:ext cx="0" cy="340995"/>
              </a:xfrm>
              <a:prstGeom prst="straightConnector1">
                <a:avLst/>
              </a:prstGeom>
              <a:noFill/>
              <a:ln w="38100">
                <a:solidFill>
                  <a:srgbClr val="4F81BD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035" name="Rounded Rectangle 136"/>
              <p:cNvSpPr>
                <a:spLocks noChangeArrowheads="1"/>
              </p:cNvSpPr>
              <p:nvPr/>
            </p:nvSpPr>
            <p:spPr bwMode="auto">
              <a:xfrm>
                <a:off x="901700" y="1043600"/>
                <a:ext cx="2070100" cy="811869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Participant’s selection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(Focus on small-holder, marginalized farmers, women)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cxnSp>
            <p:nvCxnSpPr>
              <p:cNvPr id="1036" name="Straight Arrow Connector 137"/>
              <p:cNvCxnSpPr>
                <a:cxnSpLocks noChangeShapeType="1"/>
              </p:cNvCxnSpPr>
              <p:nvPr/>
            </p:nvCxnSpPr>
            <p:spPr bwMode="auto">
              <a:xfrm>
                <a:off x="1727200" y="1866900"/>
                <a:ext cx="0" cy="253365"/>
              </a:xfrm>
              <a:prstGeom prst="straightConnector1">
                <a:avLst/>
              </a:prstGeom>
              <a:noFill/>
              <a:ln w="38100">
                <a:solidFill>
                  <a:srgbClr val="4F81BD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037" name="Rounded Rectangle 138"/>
              <p:cNvSpPr>
                <a:spLocks noChangeArrowheads="1"/>
              </p:cNvSpPr>
              <p:nvPr/>
            </p:nvSpPr>
            <p:spPr bwMode="auto">
              <a:xfrm>
                <a:off x="838200" y="2033311"/>
                <a:ext cx="2455333" cy="1033736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Basic Level Cultivation Training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Theory and practical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ts val="12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Nursery establishment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ts val="12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Start up seeds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sp>
            <p:nvSpPr>
              <p:cNvPr id="1038" name="Rounded Rectangle 139"/>
              <p:cNvSpPr>
                <a:spLocks noChangeArrowheads="1"/>
              </p:cNvSpPr>
              <p:nvPr/>
            </p:nvSpPr>
            <p:spPr bwMode="auto">
              <a:xfrm>
                <a:off x="673100" y="3302000"/>
                <a:ext cx="3105785" cy="2222500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Capacity Building</a:t>
                </a:r>
              </a:p>
              <a:p>
                <a:pPr fontAlgn="base">
                  <a:lnSpc>
                    <a:spcPts val="1200"/>
                  </a:lnSpc>
                  <a:spcBef>
                    <a:spcPct val="0"/>
                  </a:spcBef>
                  <a:spcAft>
                    <a:spcPts val="800"/>
                  </a:spcAft>
                  <a:buFont typeface="Symbol" pitchFamily="18" charset="2"/>
                  <a:buChar char="·"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 Exposure Visits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ts val="12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 Trainings in:</a:t>
                </a:r>
                <a:r>
                  <a:rPr kumimoji="0" lang="en-US" sz="1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 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Weeding, transplantation, organic manure preparation</a:t>
                </a:r>
                <a:r>
                  <a:rPr kumimoji="0" lang="en-US" sz="1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 ,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 legal provisions and regulations </a:t>
                </a:r>
                <a:r>
                  <a:rPr lang="en-US" sz="1200" dirty="0">
                    <a:latin typeface="Bell MT" panose="02020503060305020303" pitchFamily="18" charset="0"/>
                    <a:cs typeface="Arial" pitchFamily="34" charset="0"/>
                  </a:rPr>
                  <a:t>,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Cultivation on private land,</a:t>
                </a:r>
                <a:r>
                  <a:rPr kumimoji="0" lang="en-US" sz="1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 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Sustainable harvesting techniques</a:t>
                </a:r>
              </a:p>
              <a:p>
                <a:pPr fontAlgn="base">
                  <a:lnSpc>
                    <a:spcPts val="1200"/>
                  </a:lnSpc>
                  <a:spcBef>
                    <a:spcPct val="0"/>
                  </a:spcBef>
                  <a:spcAft>
                    <a:spcPts val="800"/>
                  </a:spcAft>
                  <a:buFont typeface="Symbol" pitchFamily="18" charset="2"/>
                  <a:buChar char="·"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 Market management and network</a:t>
                </a:r>
              </a:p>
            </p:txBody>
          </p:sp>
          <p:sp>
            <p:nvSpPr>
              <p:cNvPr id="1039" name="Rounded Rectangle 140"/>
              <p:cNvSpPr>
                <a:spLocks noChangeArrowheads="1"/>
              </p:cNvSpPr>
              <p:nvPr/>
            </p:nvSpPr>
            <p:spPr bwMode="auto">
              <a:xfrm>
                <a:off x="1380489" y="5597862"/>
                <a:ext cx="3112923" cy="1081314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sz="1200" b="1" dirty="0" smtClean="0">
                  <a:latin typeface="Bell MT" panose="02020503060305020303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sz="1200" b="1" dirty="0" smtClean="0">
                  <a:latin typeface="Bell MT" panose="02020503060305020303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Advanced Cultivation Training</a:t>
                </a:r>
              </a:p>
              <a:p>
                <a:pPr fontAlgn="base">
                  <a:lnSpc>
                    <a:spcPts val="1000"/>
                  </a:lnSpc>
                  <a:spcBef>
                    <a:spcPct val="0"/>
                  </a:spcBef>
                  <a:spcAft>
                    <a:spcPts val="800"/>
                  </a:spcAft>
                  <a:buFont typeface="Symbol" pitchFamily="18" charset="2"/>
                  <a:buChar char="·"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Theory and practical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ts val="1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Diversification of species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ts val="1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Start up seeds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sp>
            <p:nvSpPr>
              <p:cNvPr id="1041" name="Rounded Rectangle 142"/>
              <p:cNvSpPr>
                <a:spLocks noChangeArrowheads="1"/>
              </p:cNvSpPr>
              <p:nvPr/>
            </p:nvSpPr>
            <p:spPr bwMode="auto">
              <a:xfrm>
                <a:off x="7278688" y="4143479"/>
                <a:ext cx="2433003" cy="1020341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Further Capacity Building</a:t>
                </a:r>
              </a:p>
              <a:p>
                <a:pPr fontAlgn="base">
                  <a:spcBef>
                    <a:spcPct val="0"/>
                  </a:spcBef>
                  <a:spcAft>
                    <a:spcPts val="800"/>
                  </a:spcAft>
                  <a:buFont typeface="Symbol" pitchFamily="18" charset="2"/>
                  <a:buChar char="·"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Product Origin Certificates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Business Development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Fair Trade Exhibition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sp>
            <p:nvSpPr>
              <p:cNvPr id="1042" name="Rounded Rectangle 143"/>
              <p:cNvSpPr>
                <a:spLocks noChangeArrowheads="1"/>
              </p:cNvSpPr>
              <p:nvPr/>
            </p:nvSpPr>
            <p:spPr bwMode="auto">
              <a:xfrm>
                <a:off x="7226300" y="2754497"/>
                <a:ext cx="2496820" cy="1264748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Monitoring and Data Collection</a:t>
                </a:r>
              </a:p>
              <a:p>
                <a:pPr fontAlgn="base">
                  <a:spcBef>
                    <a:spcPct val="0"/>
                  </a:spcBef>
                  <a:spcAft>
                    <a:spcPts val="800"/>
                  </a:spcAft>
                  <a:buFont typeface="Symbol" pitchFamily="18" charset="2"/>
                  <a:buChar char="·"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MAPs production and sales data</a:t>
                </a:r>
              </a:p>
              <a:p>
                <a:pPr fontAlgn="base">
                  <a:spcBef>
                    <a:spcPct val="0"/>
                  </a:spcBef>
                  <a:spcAft>
                    <a:spcPts val="800"/>
                  </a:spcAft>
                  <a:buFont typeface="Symbol" pitchFamily="18" charset="2"/>
                  <a:buChar char="·"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Community based MAPs diversity monitoring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sp>
            <p:nvSpPr>
              <p:cNvPr id="1043" name="Rounded Rectangle 144"/>
              <p:cNvSpPr>
                <a:spLocks noChangeArrowheads="1"/>
              </p:cNvSpPr>
              <p:nvPr/>
            </p:nvSpPr>
            <p:spPr bwMode="auto">
              <a:xfrm>
                <a:off x="7416800" y="1096009"/>
                <a:ext cx="2236926" cy="1444624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Phase Out Plan</a:t>
                </a:r>
              </a:p>
              <a:p>
                <a:pPr fontAlgn="base">
                  <a:spcBef>
                    <a:spcPct val="0"/>
                  </a:spcBef>
                  <a:spcAft>
                    <a:spcPts val="800"/>
                  </a:spcAft>
                  <a:buFont typeface="Symbol" pitchFamily="18" charset="2"/>
                  <a:buChar char="·"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Final evaluation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Sustainable plans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Lessons learnt documentation and dissemination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sp>
            <p:nvSpPr>
              <p:cNvPr id="1044" name="Rounded Rectangle 145"/>
              <p:cNvSpPr>
                <a:spLocks noChangeArrowheads="1"/>
              </p:cNvSpPr>
              <p:nvPr/>
            </p:nvSpPr>
            <p:spPr bwMode="auto">
              <a:xfrm>
                <a:off x="7797800" y="226321"/>
                <a:ext cx="1749974" cy="579910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Project Area Expansion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Value Addition 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cxnSp>
            <p:nvCxnSpPr>
              <p:cNvPr id="1045" name="Straight Arrow Connector 146"/>
              <p:cNvCxnSpPr>
                <a:cxnSpLocks noChangeShapeType="1"/>
              </p:cNvCxnSpPr>
              <p:nvPr/>
            </p:nvCxnSpPr>
            <p:spPr bwMode="auto">
              <a:xfrm>
                <a:off x="1765300" y="3035300"/>
                <a:ext cx="0" cy="271780"/>
              </a:xfrm>
              <a:prstGeom prst="straightConnector1">
                <a:avLst/>
              </a:prstGeom>
              <a:noFill/>
              <a:ln w="38100">
                <a:solidFill>
                  <a:srgbClr val="4F81BD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046" name="Straight Arrow Connector 147"/>
              <p:cNvCxnSpPr>
                <a:cxnSpLocks noChangeShapeType="1"/>
              </p:cNvCxnSpPr>
              <p:nvPr/>
            </p:nvCxnSpPr>
            <p:spPr bwMode="auto">
              <a:xfrm>
                <a:off x="1314706" y="5273034"/>
                <a:ext cx="228600" cy="361315"/>
              </a:xfrm>
              <a:prstGeom prst="straightConnector1">
                <a:avLst/>
              </a:prstGeom>
              <a:noFill/>
              <a:ln w="38100">
                <a:solidFill>
                  <a:srgbClr val="4F81BD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047" name="Straight Arrow Connector 148"/>
              <p:cNvCxnSpPr>
                <a:cxnSpLocks noChangeShapeType="1"/>
              </p:cNvCxnSpPr>
              <p:nvPr/>
            </p:nvCxnSpPr>
            <p:spPr bwMode="auto">
              <a:xfrm flipH="1">
                <a:off x="2721482" y="363735"/>
                <a:ext cx="5076190" cy="45085"/>
              </a:xfrm>
              <a:prstGeom prst="straightConnector1">
                <a:avLst/>
              </a:prstGeom>
              <a:noFill/>
              <a:ln w="38100">
                <a:solidFill>
                  <a:srgbClr val="4F81BD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049" name="Straight Arrow Connector 150"/>
              <p:cNvCxnSpPr>
                <a:cxnSpLocks noChangeShapeType="1"/>
              </p:cNvCxnSpPr>
              <p:nvPr/>
            </p:nvCxnSpPr>
            <p:spPr bwMode="auto">
              <a:xfrm>
                <a:off x="2755900" y="825500"/>
                <a:ext cx="1230048" cy="622258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prstDash val="sysDash"/>
                <a:miter lim="800000"/>
                <a:headEnd/>
                <a:tailEnd type="triangle" w="med" len="med"/>
              </a:ln>
            </p:spPr>
          </p:cxnSp>
          <p:cxnSp>
            <p:nvCxnSpPr>
              <p:cNvPr id="1050" name="Straight Arrow Connector 151"/>
              <p:cNvCxnSpPr>
                <a:cxnSpLocks noChangeShapeType="1"/>
              </p:cNvCxnSpPr>
              <p:nvPr/>
            </p:nvCxnSpPr>
            <p:spPr bwMode="auto">
              <a:xfrm>
                <a:off x="3073400" y="2590800"/>
                <a:ext cx="986881" cy="0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prstDash val="sysDash"/>
                <a:miter lim="800000"/>
                <a:headEnd/>
                <a:tailEnd type="triangle" w="med" len="med"/>
              </a:ln>
            </p:spPr>
          </p:cxnSp>
          <p:cxnSp>
            <p:nvCxnSpPr>
              <p:cNvPr id="1051" name="Straight Arrow Connector 152"/>
              <p:cNvCxnSpPr>
                <a:cxnSpLocks noChangeShapeType="1"/>
              </p:cNvCxnSpPr>
              <p:nvPr/>
            </p:nvCxnSpPr>
            <p:spPr bwMode="auto">
              <a:xfrm>
                <a:off x="3759200" y="3911600"/>
                <a:ext cx="304680" cy="0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prstDash val="sysDash"/>
                <a:miter lim="800000"/>
                <a:headEnd/>
                <a:tailEnd type="triangle" w="med" len="med"/>
              </a:ln>
            </p:spPr>
          </p:cxnSp>
          <p:cxnSp>
            <p:nvCxnSpPr>
              <p:cNvPr id="1052" name="Straight Arrow Connector 153"/>
              <p:cNvCxnSpPr>
                <a:cxnSpLocks noChangeShapeType="1"/>
              </p:cNvCxnSpPr>
              <p:nvPr/>
            </p:nvCxnSpPr>
            <p:spPr bwMode="auto">
              <a:xfrm flipH="1">
                <a:off x="7105385" y="2019300"/>
                <a:ext cx="263929" cy="278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prstDash val="sysDash"/>
                <a:miter lim="800000"/>
                <a:headEnd/>
                <a:tailEnd type="triangle" w="med" len="med"/>
              </a:ln>
            </p:spPr>
          </p:cxnSp>
          <p:cxnSp>
            <p:nvCxnSpPr>
              <p:cNvPr id="1053" name="Straight Arrow Connector 154"/>
              <p:cNvCxnSpPr>
                <a:cxnSpLocks noChangeShapeType="1"/>
              </p:cNvCxnSpPr>
              <p:nvPr/>
            </p:nvCxnSpPr>
            <p:spPr bwMode="auto">
              <a:xfrm flipH="1" flipV="1">
                <a:off x="7018734" y="3653348"/>
                <a:ext cx="173302" cy="81689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prstDash val="sysDash"/>
                <a:miter lim="800000"/>
                <a:headEnd/>
                <a:tailEnd type="triangle" w="med" len="med"/>
              </a:ln>
            </p:spPr>
          </p:cxnSp>
          <p:sp>
            <p:nvSpPr>
              <p:cNvPr id="1054" name="Up-Down Arrow 155"/>
              <p:cNvSpPr>
                <a:spLocks noChangeArrowheads="1"/>
              </p:cNvSpPr>
              <p:nvPr/>
            </p:nvSpPr>
            <p:spPr bwMode="auto">
              <a:xfrm>
                <a:off x="0" y="38100"/>
                <a:ext cx="829310" cy="6887210"/>
              </a:xfrm>
              <a:prstGeom prst="upDownArrow">
                <a:avLst>
                  <a:gd name="adj1" fmla="val 50000"/>
                  <a:gd name="adj2" fmla="val 49982"/>
                </a:avLst>
              </a:prstGeom>
              <a:solidFill>
                <a:srgbClr val="FABF8F"/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Periodic Monitoring and Community based Evaluation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sp>
            <p:nvSpPr>
              <p:cNvPr id="1055" name="Left-Right Arrow 156"/>
              <p:cNvSpPr>
                <a:spLocks noChangeArrowheads="1"/>
              </p:cNvSpPr>
              <p:nvPr/>
            </p:nvSpPr>
            <p:spPr bwMode="auto">
              <a:xfrm>
                <a:off x="762000" y="6618892"/>
                <a:ext cx="8954770" cy="547062"/>
              </a:xfrm>
              <a:prstGeom prst="leftRightArrow">
                <a:avLst>
                  <a:gd name="adj1" fmla="val 50000"/>
                  <a:gd name="adj2" fmla="val 4999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Cross Cutting Issues - Gender Equality and Social Inclusion, Policy Advocacy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cxnSp>
            <p:nvCxnSpPr>
              <p:cNvPr id="128" name="Straight Arrow Connector 157"/>
              <p:cNvCxnSpPr>
                <a:cxnSpLocks noChangeShapeType="1"/>
              </p:cNvCxnSpPr>
              <p:nvPr/>
            </p:nvCxnSpPr>
            <p:spPr bwMode="auto">
              <a:xfrm flipV="1">
                <a:off x="9182100" y="5156200"/>
                <a:ext cx="0" cy="688975"/>
              </a:xfrm>
              <a:prstGeom prst="straightConnector1">
                <a:avLst/>
              </a:prstGeom>
              <a:noFill/>
              <a:ln w="38100">
                <a:solidFill>
                  <a:srgbClr val="4F81BD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29" name="Straight Arrow Connector 158"/>
              <p:cNvCxnSpPr>
                <a:cxnSpLocks noChangeShapeType="1"/>
              </p:cNvCxnSpPr>
              <p:nvPr/>
            </p:nvCxnSpPr>
            <p:spPr bwMode="auto">
              <a:xfrm flipH="1" flipV="1">
                <a:off x="9182100" y="3911601"/>
                <a:ext cx="2910" cy="231879"/>
              </a:xfrm>
              <a:prstGeom prst="straightConnector1">
                <a:avLst/>
              </a:prstGeom>
              <a:noFill/>
              <a:ln w="38100">
                <a:solidFill>
                  <a:srgbClr val="4F81BD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30" name="Straight Arrow Connector 159"/>
              <p:cNvCxnSpPr>
                <a:cxnSpLocks noChangeShapeType="1"/>
              </p:cNvCxnSpPr>
              <p:nvPr/>
            </p:nvCxnSpPr>
            <p:spPr bwMode="auto">
              <a:xfrm flipV="1">
                <a:off x="9182100" y="2476500"/>
                <a:ext cx="0" cy="470535"/>
              </a:xfrm>
              <a:prstGeom prst="straightConnector1">
                <a:avLst/>
              </a:prstGeom>
              <a:noFill/>
              <a:ln w="38100">
                <a:solidFill>
                  <a:srgbClr val="4F81BD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31" name="Straight Arrow Connector 160"/>
              <p:cNvCxnSpPr>
                <a:cxnSpLocks noChangeShapeType="1"/>
              </p:cNvCxnSpPr>
              <p:nvPr/>
            </p:nvCxnSpPr>
            <p:spPr bwMode="auto">
              <a:xfrm flipV="1">
                <a:off x="9169400" y="812800"/>
                <a:ext cx="0" cy="516255"/>
              </a:xfrm>
              <a:prstGeom prst="straightConnector1">
                <a:avLst/>
              </a:prstGeom>
              <a:noFill/>
              <a:ln w="38100">
                <a:solidFill>
                  <a:srgbClr val="4F81BD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67" name="Straight Arrow Connector 161"/>
              <p:cNvCxnSpPr>
                <a:cxnSpLocks noChangeShapeType="1"/>
              </p:cNvCxnSpPr>
              <p:nvPr/>
            </p:nvCxnSpPr>
            <p:spPr bwMode="auto">
              <a:xfrm>
                <a:off x="4765807" y="6022316"/>
                <a:ext cx="1133190" cy="0"/>
              </a:xfrm>
              <a:prstGeom prst="straightConnector1">
                <a:avLst/>
              </a:prstGeom>
              <a:noFill/>
              <a:ln w="38100">
                <a:solidFill>
                  <a:srgbClr val="4F81BD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68" name="Up-Down Arrow 162"/>
              <p:cNvSpPr>
                <a:spLocks noChangeArrowheads="1"/>
              </p:cNvSpPr>
              <p:nvPr/>
            </p:nvSpPr>
            <p:spPr bwMode="auto">
              <a:xfrm>
                <a:off x="9563100" y="0"/>
                <a:ext cx="835025" cy="6887210"/>
              </a:xfrm>
              <a:prstGeom prst="upDownArrow">
                <a:avLst>
                  <a:gd name="adj1" fmla="val 50000"/>
                  <a:gd name="adj2" fmla="val 49984"/>
                </a:avLst>
              </a:prstGeom>
              <a:solidFill>
                <a:srgbClr val="FABF8F"/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vert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ell MT" panose="02020503060305020303" pitchFamily="18" charset="0"/>
                    <a:cs typeface="Arial" pitchFamily="34" charset="0"/>
                  </a:rPr>
                  <a:t>Periodic Monitoring and Community based Evaluation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endParaRPr>
              </a:p>
            </p:txBody>
          </p:sp>
          <p:cxnSp>
            <p:nvCxnSpPr>
              <p:cNvPr id="169" name="Straight Arrow Connector 163"/>
              <p:cNvCxnSpPr>
                <a:cxnSpLocks noChangeShapeType="1"/>
              </p:cNvCxnSpPr>
              <p:nvPr/>
            </p:nvCxnSpPr>
            <p:spPr bwMode="auto">
              <a:xfrm flipH="1" flipV="1">
                <a:off x="7018734" y="4306856"/>
                <a:ext cx="259953" cy="163377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prstDash val="sysDash"/>
                <a:miter lim="800000"/>
                <a:headEnd/>
                <a:tailEnd type="triangle" w="med" len="med"/>
              </a:ln>
            </p:spPr>
          </p:cxnSp>
          <p:cxnSp>
            <p:nvCxnSpPr>
              <p:cNvPr id="170" name="Straight Arrow Connector 164"/>
              <p:cNvCxnSpPr>
                <a:cxnSpLocks noChangeShapeType="1"/>
              </p:cNvCxnSpPr>
              <p:nvPr/>
            </p:nvCxnSpPr>
            <p:spPr bwMode="auto">
              <a:xfrm>
                <a:off x="2971800" y="1625600"/>
                <a:ext cx="1073150" cy="487680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prstDash val="sysDash"/>
                <a:miter lim="800000"/>
                <a:headEnd/>
                <a:tailEnd type="triangle" w="med" len="med"/>
              </a:ln>
            </p:spPr>
          </p:cxnSp>
          <p:cxnSp>
            <p:nvCxnSpPr>
              <p:cNvPr id="171" name="Straight Arrow Connector 165"/>
              <p:cNvCxnSpPr>
                <a:cxnSpLocks noChangeShapeType="1"/>
              </p:cNvCxnSpPr>
              <p:nvPr/>
            </p:nvCxnSpPr>
            <p:spPr bwMode="auto">
              <a:xfrm flipV="1">
                <a:off x="4279900" y="4546600"/>
                <a:ext cx="220345" cy="977900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prstDash val="sysDash"/>
                <a:miter lim="800000"/>
                <a:headEnd/>
                <a:tailEnd type="triangle" w="med" len="med"/>
              </a:ln>
            </p:spPr>
          </p:cxnSp>
        </p:grpSp>
        <p:sp>
          <p:nvSpPr>
            <p:cNvPr id="1031" name="Text Box 166"/>
            <p:cNvSpPr txBox="1">
              <a:spLocks noChangeArrowheads="1"/>
            </p:cNvSpPr>
            <p:nvPr/>
          </p:nvSpPr>
          <p:spPr bwMode="auto">
            <a:xfrm>
              <a:off x="2695318" y="-154406"/>
              <a:ext cx="5227401" cy="361221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anose="02020503060305020303" pitchFamily="18" charset="0"/>
                  <a:cs typeface="Arial" pitchFamily="34" charset="0"/>
                </a:rPr>
                <a:t>TMI’s Working Modality on Cultivation, Commercialization and Conservation of MAPs Program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endParaRPr>
            </a:p>
          </p:txBody>
        </p:sp>
      </p:grpSp>
      <p:sp>
        <p:nvSpPr>
          <p:cNvPr id="172" name="Oval 28"/>
          <p:cNvSpPr>
            <a:spLocks noChangeArrowheads="1"/>
          </p:cNvSpPr>
          <p:nvPr/>
        </p:nvSpPr>
        <p:spPr bwMode="auto">
          <a:xfrm>
            <a:off x="3523283" y="779198"/>
            <a:ext cx="2590800" cy="443938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8064A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ell MT" panose="02020503060305020303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Stakeholders</a:t>
            </a:r>
          </a:p>
          <a:p>
            <a:pPr fontAlgn="base">
              <a:spcBef>
                <a:spcPct val="0"/>
              </a:spcBef>
              <a:spcAft>
                <a:spcPts val="800"/>
              </a:spcAft>
              <a:buFont typeface="Calibri" pitchFamily="34" charset="0"/>
              <a:buChar char="1"/>
            </a:pP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. 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Government Line Agencies</a:t>
            </a:r>
          </a:p>
          <a:p>
            <a:pPr fontAlgn="base">
              <a:spcBef>
                <a:spcPct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 District Forest Office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 District Agriculture Development Office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 Department of Plant Resources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 District Development Committee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 Village Development Committee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 Division Cooperative Office</a:t>
            </a:r>
          </a:p>
          <a:p>
            <a:pPr fontAlgn="base">
              <a:spcBef>
                <a:spcPct val="0"/>
              </a:spcBef>
              <a:spcAft>
                <a:spcPts val="800"/>
              </a:spcAft>
              <a:buFont typeface="Calibri" pitchFamily="34" charset="0"/>
              <a:buChar char="2"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. Private Sectors (local, regional, national and international traders)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Calibri" pitchFamily="34" charset="0"/>
              <a:buChar char="3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. Development Partners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Calibri" pitchFamily="34" charset="0"/>
              <a:buChar char="4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. Civil Society Organizations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Calibri" pitchFamily="34" charset="0"/>
              <a:buChar char="5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. Research Institutions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Calibri" pitchFamily="34" charset="0"/>
              <a:buChar char="6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. Donors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Calibri" pitchFamily="34" charset="0"/>
              <a:buChar char="7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. Traditional healers (</a:t>
            </a:r>
            <a:r>
              <a:rPr kumimoji="0" lang="en-GB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Aamchii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  <a:cs typeface="Arial" pitchFamily="34" charset="0"/>
            </a:endParaRPr>
          </a:p>
        </p:txBody>
      </p:sp>
      <p:sp>
        <p:nvSpPr>
          <p:cNvPr id="173" name="Rounded Rectangle 141"/>
          <p:cNvSpPr>
            <a:spLocks noChangeArrowheads="1"/>
          </p:cNvSpPr>
          <p:nvPr/>
        </p:nvSpPr>
        <p:spPr bwMode="auto">
          <a:xfrm>
            <a:off x="5167122" y="5269818"/>
            <a:ext cx="3352800" cy="9477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1" dirty="0" smtClean="0">
              <a:latin typeface="Bell MT" panose="02020503060305020303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Cooperative/Enterprise Development</a:t>
            </a:r>
          </a:p>
          <a:p>
            <a:pPr fontAlgn="base">
              <a:spcBef>
                <a:spcPct val="0"/>
              </a:spcBef>
              <a:spcAft>
                <a:spcPts val="800"/>
              </a:spcAft>
              <a:buFont typeface="Symbol" pitchFamily="18" charset="2"/>
              <a:buChar char="·"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MAPs Co-operative formation and registration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Support for asset &amp; infrastructure development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  <a:cs typeface="Arial" pitchFamily="34" charset="0"/>
              </a:rPr>
              <a:t>Market linkages and value addition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  <a:cs typeface="Arial" pitchFamily="34" charset="0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4C6-C635-674A-B099-D905B75B2988}" type="slidenum">
              <a:rPr lang="en-US" smtClean="0">
                <a:latin typeface="Bell MT" panose="02020503060305020303" pitchFamily="18" charset="0"/>
              </a:rPr>
              <a:pPr/>
              <a:t>6</a:t>
            </a:fld>
            <a:endParaRPr lang="en-US">
              <a:latin typeface="Bell MT" panose="0202050306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90500"/>
            <a:ext cx="7391400" cy="838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Bell MT" panose="02020503060305020303" pitchFamily="18" charset="0"/>
              </a:rPr>
              <a:t>Deo</a:t>
            </a:r>
            <a:r>
              <a:rPr lang="en-US" sz="32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Bell MT" panose="02020503060305020303" pitchFamily="18" charset="0"/>
              </a:rPr>
              <a:t>Prakash</a:t>
            </a:r>
            <a:r>
              <a:rPr lang="en-US" sz="32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Bell MT" panose="02020503060305020303" pitchFamily="18" charset="0"/>
              </a:rPr>
              <a:t>Tamang</a:t>
            </a:r>
            <a:r>
              <a:rPr lang="en-US" sz="3200" dirty="0" smtClean="0">
                <a:latin typeface="Bell MT" panose="02020503060305020303" pitchFamily="18" charset="0"/>
              </a:rPr>
              <a:t/>
            </a:r>
            <a:br>
              <a:rPr lang="en-US" sz="3200" dirty="0" smtClean="0">
                <a:latin typeface="Bell MT" panose="02020503060305020303" pitchFamily="18" charset="0"/>
              </a:rPr>
            </a:br>
            <a:r>
              <a:rPr lang="en-US" dirty="0" err="1" smtClean="0">
                <a:latin typeface="Bell MT" panose="02020503060305020303" pitchFamily="18" charset="0"/>
              </a:rPr>
              <a:t>Talkarka</a:t>
            </a:r>
            <a:r>
              <a:rPr lang="en-US" dirty="0" smtClean="0">
                <a:latin typeface="Bell MT" panose="02020503060305020303" pitchFamily="18" charset="0"/>
              </a:rPr>
              <a:t>, Prambung-5, </a:t>
            </a:r>
            <a:r>
              <a:rPr lang="en-US" dirty="0" err="1" smtClean="0">
                <a:latin typeface="Bell MT" panose="02020503060305020303" pitchFamily="18" charset="0"/>
              </a:rPr>
              <a:t>Panchthar</a:t>
            </a:r>
            <a:endParaRPr lang="en-US" dirty="0">
              <a:latin typeface="Bell MT" panose="02020503060305020303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22" y="1232353"/>
            <a:ext cx="3658253" cy="265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Content Placeholder 7" descr="G:\Ilam and Panchthar_April 2017\IMG_1787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54124"/>
            <a:ext cx="35814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G:\Ilam and Panchthar_April 2017\IMG_18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21" y="4089852"/>
            <a:ext cx="3658253" cy="25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G:\Ilam and Panchthar_April 2017\IMG_17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570514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7620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  <a:latin typeface="Bell MT" pitchFamily="18" charset="0"/>
              </a:rPr>
              <a:t>Time Frame</a:t>
            </a:r>
          </a:p>
          <a:p>
            <a:endParaRPr lang="en-IN" sz="2800" dirty="0"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447800"/>
            <a:ext cx="7150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Bell MT" pitchFamily="18" charset="0"/>
              </a:rPr>
              <a:t> Depends on product, in current case study it is five years payback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Bell MT" pitchFamily="18" charset="0"/>
              </a:rPr>
              <a:t> Three cycles of production to be sustainable</a:t>
            </a:r>
          </a:p>
          <a:p>
            <a:endParaRPr lang="en-IN" sz="2000" dirty="0">
              <a:latin typeface="Bell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362200"/>
            <a:ext cx="3033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  <a:latin typeface="Bell MT" pitchFamily="18" charset="0"/>
              </a:rPr>
              <a:t>Expected Benefits</a:t>
            </a:r>
            <a:endParaRPr lang="en-IN" sz="2800" b="1" dirty="0">
              <a:solidFill>
                <a:srgbClr val="C00000"/>
              </a:solidFill>
              <a:latin typeface="Bell MT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3124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000" dirty="0" smtClean="0">
                <a:latin typeface="Bell MT" pitchFamily="18" charset="0"/>
              </a:rPr>
              <a:t> Additional income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000" dirty="0" smtClean="0">
                <a:latin typeface="Bell MT" pitchFamily="18" charset="0"/>
              </a:rPr>
              <a:t> Strengthen farmers organization 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000" dirty="0" smtClean="0">
                <a:latin typeface="Bell MT" pitchFamily="18" charset="0"/>
              </a:rPr>
              <a:t> Reduce intermediary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4343400"/>
            <a:ext cx="3227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2800" b="1" dirty="0" smtClean="0">
                <a:solidFill>
                  <a:srgbClr val="C00000"/>
                </a:solidFill>
                <a:latin typeface="Bell MT" pitchFamily="18" charset="0"/>
              </a:rPr>
              <a:t>Expected Solutions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5029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000" dirty="0" smtClean="0">
                <a:latin typeface="Bell MT" pitchFamily="18" charset="0"/>
              </a:rPr>
              <a:t> Diversify Income, 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000" dirty="0" smtClean="0">
                <a:latin typeface="Bell MT" pitchFamily="18" charset="0"/>
              </a:rPr>
              <a:t>Increase resilience for the community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33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  <a:latin typeface="Bell MT" pitchFamily="18" charset="0"/>
              </a:rPr>
              <a:t>Sustainability</a:t>
            </a:r>
            <a:r>
              <a:rPr lang="en-IN" sz="2800" b="1" dirty="0" smtClean="0">
                <a:latin typeface="Bell MT" pitchFamily="18" charset="0"/>
              </a:rPr>
              <a:t> </a:t>
            </a:r>
            <a:endParaRPr lang="en-IN" sz="2800" b="1" dirty="0">
              <a:latin typeface="Bell M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4800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Bell MT" pitchFamily="18" charset="0"/>
            </a:endParaRPr>
          </a:p>
          <a:p>
            <a:pPr marL="0" lvl="1"/>
            <a:endParaRPr lang="en-US" sz="1400" dirty="0" smtClean="0">
              <a:latin typeface="Bell MT" pitchFamily="18" charset="0"/>
            </a:endParaRPr>
          </a:p>
          <a:p>
            <a:r>
              <a:rPr lang="en-US" b="1" dirty="0" smtClean="0">
                <a:latin typeface="Bell MT" pitchFamily="18" charset="0"/>
              </a:rPr>
              <a:t>        </a:t>
            </a:r>
            <a:r>
              <a:rPr lang="en-US" sz="2400" b="1" dirty="0" smtClean="0">
                <a:latin typeface="Bell MT" pitchFamily="18" charset="0"/>
              </a:rPr>
              <a:t>Economic</a:t>
            </a:r>
            <a:endParaRPr lang="en-US" b="1" dirty="0" smtClean="0">
              <a:latin typeface="Bell MT" pitchFamily="18" charset="0"/>
              <a:sym typeface="+mn-ea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Bell MT" pitchFamily="18" charset="0"/>
                <a:sym typeface="+mn-ea"/>
              </a:rPr>
              <a:t>Can be propagated by seeds;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Bell MT" pitchFamily="18" charset="0"/>
                <a:sym typeface="+mn-ea"/>
              </a:rPr>
              <a:t>Diversifies production and income</a:t>
            </a:r>
            <a:endParaRPr lang="en-US" sz="2000" dirty="0" smtClean="0">
              <a:latin typeface="Bell MT" pitchFamily="18" charset="0"/>
            </a:endParaRPr>
          </a:p>
          <a:p>
            <a:endParaRPr lang="en-US" b="1" dirty="0" smtClean="0">
              <a:latin typeface="Bell MT" pitchFamily="18" charset="0"/>
            </a:endParaRPr>
          </a:p>
          <a:p>
            <a:r>
              <a:rPr lang="en-US" b="1" dirty="0" smtClean="0">
                <a:latin typeface="Bell MT" pitchFamily="18" charset="0"/>
              </a:rPr>
              <a:t>                              </a:t>
            </a:r>
            <a:endParaRPr lang="en-US" sz="1400" dirty="0" smtClean="0">
              <a:latin typeface="Bell MT" pitchFamily="18" charset="0"/>
            </a:endParaRPr>
          </a:p>
          <a:p>
            <a:pPr marL="0" lvl="1"/>
            <a:endParaRPr lang="en-US" sz="2800" b="1" dirty="0" smtClean="0">
              <a:latin typeface="Bell MT" pitchFamily="18" charset="0"/>
            </a:endParaRPr>
          </a:p>
          <a:p>
            <a:pPr marL="0" lvl="1"/>
            <a:endParaRPr lang="en-US" sz="2800" b="1" dirty="0" smtClean="0">
              <a:latin typeface="Bell MT" pitchFamily="18" charset="0"/>
            </a:endParaRPr>
          </a:p>
          <a:p>
            <a:endParaRPr lang="en-US" b="1" dirty="0" smtClean="0">
              <a:latin typeface="Bell MT" pitchFamily="18" charset="0"/>
            </a:endParaRPr>
          </a:p>
          <a:p>
            <a:endParaRPr lang="en-IN" b="1" dirty="0" smtClean="0">
              <a:latin typeface="Bell MT" pitchFamily="18" charset="0"/>
            </a:endParaRPr>
          </a:p>
          <a:p>
            <a:endParaRPr lang="en-IN" dirty="0">
              <a:latin typeface="Bell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819400"/>
            <a:ext cx="4267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Environmental</a:t>
            </a:r>
            <a:endParaRPr lang="en-US" sz="2400" dirty="0" smtClean="0">
              <a:latin typeface="Bell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Bell MT" pitchFamily="18" charset="0"/>
              </a:rPr>
              <a:t>Protects natural forest from illegal harvesting,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Bell MT" pitchFamily="18" charset="0"/>
                <a:sym typeface="+mn-ea"/>
              </a:rPr>
              <a:t>uses degraded land</a:t>
            </a:r>
            <a:r>
              <a:rPr lang="en-US" sz="2000" dirty="0" smtClean="0">
                <a:latin typeface="Bell MT" pitchFamily="18" charset="0"/>
              </a:rPr>
              <a:t> and endangered species</a:t>
            </a:r>
          </a:p>
          <a:p>
            <a:pPr marL="0" lvl="1"/>
            <a:endParaRPr lang="en-US" sz="1400" dirty="0" smtClean="0">
              <a:latin typeface="Bell M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724400"/>
            <a:ext cx="7162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Social</a:t>
            </a:r>
            <a:endParaRPr lang="en-US" sz="2400" dirty="0" smtClean="0">
              <a:latin typeface="Bell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Bell MT" pitchFamily="18" charset="0"/>
              </a:rPr>
              <a:t> Culture and knowledge preservation</a:t>
            </a:r>
          </a:p>
          <a:p>
            <a:pPr marL="0" lvl="1"/>
            <a:endParaRPr lang="en-US" sz="1400" dirty="0" smtClean="0">
              <a:latin typeface="Bell MT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876800" y="1600200"/>
          <a:ext cx="4572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865</Words>
  <Application>Microsoft Office PowerPoint</Application>
  <PresentationFormat>Presentación en pantalla (4:3)</PresentationFormat>
  <Paragraphs>235</Paragraphs>
  <Slides>16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Office Theme</vt:lpstr>
      <vt:lpstr>Sustainable Use of Local Plants and Traditional Knowledge to Improve Local Development</vt:lpstr>
      <vt:lpstr>Mountain Communities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Bio-economy be used in Local Development?</dc:title>
  <dc:creator>Pratistha tha</dc:creator>
  <cp:lastModifiedBy>Guille</cp:lastModifiedBy>
  <cp:revision>44</cp:revision>
  <dcterms:created xsi:type="dcterms:W3CDTF">2018-06-29T04:48:00Z</dcterms:created>
  <dcterms:modified xsi:type="dcterms:W3CDTF">2018-07-26T08:08:50Z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1033-10.2.0.6080</vt:lpwstr>
  </property>
</Properties>
</file>