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8" r:id="rId2"/>
    <p:sldId id="279" r:id="rId3"/>
    <p:sldId id="289" r:id="rId4"/>
    <p:sldId id="293" r:id="rId5"/>
    <p:sldId id="290" r:id="rId6"/>
    <p:sldId id="288" r:id="rId7"/>
    <p:sldId id="292" r:id="rId8"/>
    <p:sldId id="291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68" y="66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C88D-BAEE-204A-9505-52122518187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50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 </a:t>
            </a:r>
            <a:r>
              <a:rPr lang="en-GB" dirty="0" smtClean="0"/>
              <a:t>through support of </a:t>
            </a:r>
            <a:r>
              <a:rPr lang="en-US" dirty="0" smtClean="0"/>
              <a:t>institutional and legal reforms &amp; capacity development.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 through events &amp; campaigns, dialog platforms and strengthening of education institutions.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C88D-BAEE-204A-9505-52122518187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16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18/06/2018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31769"/>
            <a:ext cx="9143999" cy="206210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Personal presentation</a:t>
            </a:r>
          </a:p>
          <a:p>
            <a:pPr algn="ctr">
              <a:lnSpc>
                <a:spcPct val="100000"/>
              </a:lnSpc>
            </a:pPr>
            <a:endParaRPr lang="it-IT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>
                <a:latin typeface="+mn-lt"/>
              </a:rPr>
              <a:t>Aydin Inchiyev</a:t>
            </a:r>
          </a:p>
          <a:p>
            <a:pPr algn="ctr">
              <a:lnSpc>
                <a:spcPct val="100000"/>
              </a:lnSpc>
            </a:pPr>
            <a:r>
              <a:rPr lang="it-IT" sz="2000" dirty="0">
                <a:latin typeface="+mn-lt"/>
              </a:rPr>
              <a:t>GIZ, Programme </a:t>
            </a:r>
            <a:r>
              <a:rPr lang="en-US" sz="2000" dirty="0">
                <a:latin typeface="+mn-lt"/>
              </a:rPr>
              <a:t>“ </a:t>
            </a:r>
            <a:r>
              <a:rPr lang="en-US" sz="2000" dirty="0" smtClean="0">
                <a:latin typeface="+mn-lt"/>
              </a:rPr>
              <a:t>Integrated </a:t>
            </a:r>
            <a:r>
              <a:rPr lang="en-US" sz="2000" dirty="0">
                <a:latin typeface="+mn-lt"/>
              </a:rPr>
              <a:t>Biodiversity Management, South Caucasus”</a:t>
            </a:r>
            <a:r>
              <a:rPr lang="it-IT" sz="2000" dirty="0">
                <a:latin typeface="+mn-lt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it-IT" sz="2000" dirty="0">
                <a:latin typeface="+mn-lt"/>
              </a:rPr>
              <a:t>E-mail: </a:t>
            </a:r>
            <a:r>
              <a:rPr lang="it-IT" sz="2000" dirty="0" smtClean="0">
                <a:latin typeface="+mn-lt"/>
              </a:rPr>
              <a:t>aydin_inchiyev@yahoo.com</a:t>
            </a:r>
            <a:endParaRPr lang="it-IT" sz="20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 err="1"/>
              <a:t>Bioeconomy</a:t>
            </a:r>
            <a:r>
              <a:rPr lang="en-US" b="1" i="1" dirty="0"/>
              <a:t> in mountain areas – an opportunity for local </a:t>
            </a:r>
            <a:r>
              <a:rPr lang="en-US" b="1" i="1" dirty="0" smtClean="0"/>
              <a:t>development</a:t>
            </a:r>
          </a:p>
          <a:p>
            <a:pPr algn="ctr"/>
            <a:r>
              <a:rPr lang="en-US" b="1" dirty="0" err="1"/>
              <a:t>Pieve</a:t>
            </a:r>
            <a:r>
              <a:rPr lang="en-US" b="1" dirty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</a:t>
            </a:r>
            <a:r>
              <a:rPr lang="en-US" b="1" dirty="0" err="1" smtClean="0"/>
              <a:t>Ormea</a:t>
            </a:r>
            <a:r>
              <a:rPr lang="en-US" b="1" dirty="0" smtClean="0"/>
              <a:t> 18 June -02 July 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8" y="528358"/>
            <a:ext cx="7829552" cy="1531178"/>
          </a:xfrm>
        </p:spPr>
        <p:txBody>
          <a:bodyPr>
            <a:noAutofit/>
          </a:bodyPr>
          <a:lstStyle/>
          <a:p>
            <a:r>
              <a:rPr lang="en-GB" sz="2400" dirty="0" smtClean="0"/>
              <a:t>Baku </a:t>
            </a:r>
            <a:r>
              <a:rPr lang="en-GB" sz="2400" dirty="0"/>
              <a:t>Branch of the Dagestan State University,</a:t>
            </a:r>
            <a:r>
              <a:rPr lang="en-GB" sz="2400" b="1" dirty="0"/>
              <a:t>  </a:t>
            </a:r>
            <a:r>
              <a:rPr lang="en-US" sz="2400" dirty="0"/>
              <a:t>Bachelor’s Degree in </a:t>
            </a:r>
            <a:r>
              <a:rPr lang="en-GB" sz="2400" dirty="0"/>
              <a:t>Finance and Credit</a:t>
            </a:r>
          </a:p>
          <a:p>
            <a:r>
              <a:rPr lang="en-GB" sz="2400" dirty="0" smtClean="0"/>
              <a:t>Institute </a:t>
            </a:r>
            <a:r>
              <a:rPr lang="en-GB" sz="2400" dirty="0"/>
              <a:t>of Futurology, Faculty of  </a:t>
            </a:r>
            <a:r>
              <a:rPr lang="en-GB" sz="2400" dirty="0" smtClean="0"/>
              <a:t>Economics</a:t>
            </a:r>
          </a:p>
          <a:p>
            <a:r>
              <a:rPr lang="en-US" sz="2400" dirty="0" smtClean="0"/>
              <a:t>KTF </a:t>
            </a:r>
            <a:r>
              <a:rPr lang="en-US" sz="2400" dirty="0" err="1" smtClean="0"/>
              <a:t>Programme</a:t>
            </a:r>
            <a:endParaRPr lang="it-IT" sz="24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85798" y="3096542"/>
            <a:ext cx="7829552" cy="33982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800" dirty="0" smtClean="0"/>
              <a:t>Senior Advisor, GIZ </a:t>
            </a:r>
            <a:r>
              <a:rPr lang="en-GB" sz="3800" dirty="0"/>
              <a:t>/ Programme “Integrated Biodiversity Management, South Caucasus”</a:t>
            </a:r>
          </a:p>
          <a:p>
            <a:r>
              <a:rPr lang="en-GB" sz="3800" dirty="0" smtClean="0"/>
              <a:t>Ensure </a:t>
            </a:r>
            <a:r>
              <a:rPr lang="en-GB" sz="3800" dirty="0"/>
              <a:t>cooperation </a:t>
            </a:r>
            <a:r>
              <a:rPr lang="en-GB" sz="3800" dirty="0" smtClean="0"/>
              <a:t>with </a:t>
            </a:r>
            <a:r>
              <a:rPr lang="en-GB" sz="3800" dirty="0"/>
              <a:t>partners to improve good working relationships </a:t>
            </a:r>
          </a:p>
          <a:p>
            <a:r>
              <a:rPr lang="en-GB" sz="3800" dirty="0" smtClean="0"/>
              <a:t>Advise </a:t>
            </a:r>
            <a:r>
              <a:rPr lang="en-GB" sz="3800" dirty="0"/>
              <a:t>the partners in the process </a:t>
            </a:r>
            <a:r>
              <a:rPr lang="en-GB" sz="3800" dirty="0" smtClean="0"/>
              <a:t>developing </a:t>
            </a:r>
            <a:r>
              <a:rPr lang="en-GB" sz="3800" dirty="0"/>
              <a:t>concepts and strategies</a:t>
            </a:r>
          </a:p>
          <a:p>
            <a:r>
              <a:rPr lang="en-GB" sz="3800" dirty="0" smtClean="0"/>
              <a:t>Provide </a:t>
            </a:r>
            <a:r>
              <a:rPr lang="en-GB" sz="3800" dirty="0"/>
              <a:t>technical inputs related to the development of national policies </a:t>
            </a:r>
            <a:r>
              <a:rPr lang="en-GB" sz="3800" dirty="0" smtClean="0"/>
              <a:t>for </a:t>
            </a:r>
            <a:r>
              <a:rPr lang="en-GB" sz="3800" dirty="0"/>
              <a:t>biodiversity and ecosystem services</a:t>
            </a:r>
          </a:p>
          <a:p>
            <a:r>
              <a:rPr lang="en-GB" sz="3800" dirty="0"/>
              <a:t>Planning and monitoring of programme activities</a:t>
            </a:r>
          </a:p>
          <a:p>
            <a:r>
              <a:rPr lang="en-GB" sz="3800" dirty="0" smtClean="0"/>
              <a:t>Formulating </a:t>
            </a:r>
            <a:r>
              <a:rPr lang="en-GB" sz="3800" dirty="0"/>
              <a:t>TORs, selecting and supervising third parties in the course of carrying out programme activities</a:t>
            </a:r>
          </a:p>
          <a:p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2483172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26406" y="-110995"/>
            <a:ext cx="9144000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800" b="1" dirty="0">
                <a:cs typeface="Arial" charset="0"/>
              </a:rPr>
              <a:t>GIZ Programme “Integrated Biodiversity Management, South Caucasus” (</a:t>
            </a:r>
            <a:r>
              <a:rPr lang="en-GB" sz="2800" b="1" dirty="0" err="1">
                <a:cs typeface="Arial" charset="0"/>
              </a:rPr>
              <a:t>IBiS</a:t>
            </a:r>
            <a:r>
              <a:rPr lang="en-GB" sz="2800" b="1" dirty="0" smtClean="0">
                <a:cs typeface="Arial" charset="0"/>
              </a:rPr>
              <a:t>)</a:t>
            </a:r>
            <a:endParaRPr lang="it-IT" sz="2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" r="455" b="1876"/>
          <a:stretch/>
        </p:blipFill>
        <p:spPr bwMode="auto">
          <a:xfrm>
            <a:off x="1078521" y="1301261"/>
            <a:ext cx="5935720" cy="31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7137280" y="2087538"/>
            <a:ext cx="1571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The Caucasus </a:t>
            </a:r>
            <a:r>
              <a:rPr lang="en-US" sz="1600" b="0" dirty="0" smtClean="0">
                <a:solidFill>
                  <a:schemeClr val="tx1"/>
                </a:solidFill>
                <a:latin typeface="+mj-lt"/>
              </a:rPr>
              <a:t>- One of 35 global biodiversity hotspots</a:t>
            </a:r>
          </a:p>
        </p:txBody>
      </p:sp>
      <p:pic>
        <p:nvPicPr>
          <p:cNvPr id="7" name="Picture 6" descr="C:\Users\Joseph_Ale\Pictures\Caucasus-Ecoregio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22947" r="11648" b="14492"/>
          <a:stretch/>
        </p:blipFill>
        <p:spPr bwMode="auto">
          <a:xfrm>
            <a:off x="1078521" y="4588341"/>
            <a:ext cx="3290931" cy="21220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3541486" y="1770365"/>
            <a:ext cx="1171192" cy="40691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7"/>
          <p:cNvSpPr>
            <a:spLocks noGrp="1"/>
          </p:cNvSpPr>
          <p:nvPr/>
        </p:nvSpPr>
        <p:spPr>
          <a:xfrm>
            <a:off x="1078521" y="841583"/>
            <a:ext cx="2121735" cy="469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None/>
              <a:tabLst>
                <a:tab pos="2190750" algn="l"/>
              </a:tabLst>
              <a:defRPr sz="2000" b="1" baseline="0">
                <a:solidFill>
                  <a:srgbClr val="868555"/>
                </a:solidFill>
                <a:latin typeface="+mj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Where we work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2DA24C1D-C48A-4429-A56A-50293607DD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345" y="4588341"/>
            <a:ext cx="3578372" cy="21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733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+mn-lt"/>
              </a:rPr>
              <a:t>IBiS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Azerbaijan</a:t>
            </a:r>
            <a:r>
              <a:rPr lang="en-US" sz="2800" b="1" dirty="0">
                <a:latin typeface="+mn-lt"/>
              </a:rPr>
              <a:t> team</a:t>
            </a:r>
            <a:endParaRPr lang="en-GB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48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800" b="1" dirty="0">
                <a:latin typeface="+mn-lt"/>
                <a:cs typeface="Arial" charset="0"/>
              </a:rPr>
              <a:t>GIZ </a:t>
            </a:r>
            <a:r>
              <a:rPr lang="en-GB" sz="2800" b="1" dirty="0" err="1">
                <a:latin typeface="+mn-lt"/>
                <a:cs typeface="Arial" charset="0"/>
              </a:rPr>
              <a:t>IBiS</a:t>
            </a:r>
            <a:endParaRPr lang="it-IT" sz="2800" b="1" dirty="0">
              <a:latin typeface="+mn-lt"/>
              <a:cs typeface="Arial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375138" y="955344"/>
            <a:ext cx="8464062" cy="56564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sz="2600" dirty="0" err="1" smtClean="0">
                <a:cs typeface="Arial" charset="0"/>
              </a:rPr>
              <a:t>IBiS</a:t>
            </a:r>
            <a:r>
              <a:rPr lang="en-GB" sz="2600" dirty="0" smtClean="0">
                <a:cs typeface="Arial" charset="0"/>
              </a:rPr>
              <a:t> Programme </a:t>
            </a:r>
            <a:r>
              <a:rPr lang="en-GB" sz="2600" dirty="0" smtClean="0"/>
              <a:t>is </a:t>
            </a:r>
            <a:r>
              <a:rPr lang="en-GB" sz="2600" dirty="0"/>
              <a:t>implemented by the </a:t>
            </a:r>
            <a:r>
              <a:rPr lang="en-GB" sz="2600" dirty="0" smtClean="0"/>
              <a:t>GIZ on </a:t>
            </a:r>
            <a:r>
              <a:rPr lang="en-GB" sz="2600" dirty="0"/>
              <a:t>behalf of the </a:t>
            </a:r>
            <a:r>
              <a:rPr lang="en-GB" sz="2600" dirty="0" smtClean="0"/>
              <a:t>German Government, represented by BMZ</a:t>
            </a:r>
            <a:endParaRPr lang="en-GB" sz="2600" dirty="0" smtClean="0">
              <a:cs typeface="Arial" charset="0"/>
            </a:endParaRPr>
          </a:p>
          <a:p>
            <a:pPr marL="0" indent="0" algn="just">
              <a:buNone/>
            </a:pPr>
            <a:r>
              <a:rPr lang="en-GB" sz="2600" dirty="0" smtClean="0"/>
              <a:t>In Azerbaijan, the political partner is the Ministry of Ecology and Natural Resources</a:t>
            </a:r>
          </a:p>
          <a:p>
            <a:pPr marL="0" indent="0" algn="just">
              <a:buNone/>
            </a:pPr>
            <a:r>
              <a:rPr lang="de-DE" sz="2600" b="1" dirty="0" smtClean="0">
                <a:solidFill>
                  <a:srgbClr val="FF0000"/>
                </a:solidFill>
              </a:rPr>
              <a:t>Overall Goal: </a:t>
            </a:r>
            <a:r>
              <a:rPr lang="en-GB" sz="2600" dirty="0" smtClean="0"/>
              <a:t>Promote </a:t>
            </a:r>
            <a:r>
              <a:rPr lang="en-GB" sz="2600" dirty="0"/>
              <a:t>better coordination of biodiversity and ecosystem services management across sectors on the basis of solid data</a:t>
            </a:r>
            <a:endParaRPr lang="en-GB" sz="2600" dirty="0" smtClean="0"/>
          </a:p>
          <a:p>
            <a:pPr marL="0" indent="0"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>
                <a:solidFill>
                  <a:srgbClr val="FF0000"/>
                </a:solidFill>
              </a:rPr>
              <a:t>Fields of </a:t>
            </a:r>
            <a:r>
              <a:rPr lang="en-US" b="1" dirty="0" smtClean="0">
                <a:solidFill>
                  <a:srgbClr val="FF0000"/>
                </a:solidFill>
              </a:rPr>
              <a:t>Intervention:</a:t>
            </a:r>
          </a:p>
          <a:p>
            <a:pPr marL="800100" lvl="1" indent="-342900">
              <a:spcAft>
                <a:spcPts val="600"/>
              </a:spcAft>
              <a:buAutoNum type="alphaUcPeriod"/>
            </a:pPr>
            <a:r>
              <a:rPr lang="en-GB" b="1" dirty="0"/>
              <a:t>Testing instruments and coordination processes </a:t>
            </a:r>
            <a:r>
              <a:rPr lang="en-GB" dirty="0"/>
              <a:t>for the </a:t>
            </a:r>
            <a:r>
              <a:rPr lang="en-GB" dirty="0" smtClean="0"/>
              <a:t>SMBES at </a:t>
            </a:r>
            <a:r>
              <a:rPr lang="en-GB" dirty="0"/>
              <a:t>local level.</a:t>
            </a:r>
            <a:endParaRPr lang="de-DE" dirty="0"/>
          </a:p>
          <a:p>
            <a:pPr marL="800100" lvl="1" indent="-342900">
              <a:spcAft>
                <a:spcPts val="600"/>
              </a:spcAft>
              <a:buAutoNum type="alphaUcPeriod"/>
            </a:pPr>
            <a:r>
              <a:rPr lang="en-GB" b="1" dirty="0"/>
              <a:t>Capacity</a:t>
            </a:r>
            <a:r>
              <a:rPr lang="en-GB" dirty="0"/>
              <a:t> </a:t>
            </a:r>
            <a:r>
              <a:rPr lang="en-GB" b="1" dirty="0"/>
              <a:t>building</a:t>
            </a:r>
            <a:r>
              <a:rPr lang="en-GB" dirty="0"/>
              <a:t> of line ministries, their subordinate bodies and of training institutions regarding </a:t>
            </a:r>
            <a:r>
              <a:rPr lang="en-GB" dirty="0" smtClean="0"/>
              <a:t>IMBES.</a:t>
            </a:r>
            <a:endParaRPr lang="en-GB" dirty="0"/>
          </a:p>
          <a:p>
            <a:pPr marL="800100" lvl="1" indent="-342900">
              <a:spcAft>
                <a:spcPts val="600"/>
              </a:spcAft>
              <a:buAutoNum type="alphaUcPeriod"/>
            </a:pPr>
            <a:r>
              <a:rPr lang="en-GB" b="1" dirty="0"/>
              <a:t>Public awareness raising </a:t>
            </a:r>
            <a:r>
              <a:rPr lang="en-GB" dirty="0"/>
              <a:t>on the value and importance of biodiversity and ecosystem services.</a:t>
            </a:r>
          </a:p>
          <a:p>
            <a:pPr marL="800100" lvl="1" indent="-342900">
              <a:spcAft>
                <a:spcPts val="600"/>
              </a:spcAft>
              <a:buAutoNum type="alphaUcPeriod"/>
            </a:pPr>
            <a:r>
              <a:rPr lang="en-GB" b="1" dirty="0"/>
              <a:t>Improve the regional exchange</a:t>
            </a:r>
            <a:r>
              <a:rPr lang="en-GB" dirty="0"/>
              <a:t> on sustainable management of biodiversity and ecosystem services.</a:t>
            </a:r>
            <a:endParaRPr lang="de-DE" dirty="0"/>
          </a:p>
          <a:p>
            <a:pPr lvl="1"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endParaRPr lang="de-DE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Scout master in one of the regional groups</a:t>
            </a:r>
          </a:p>
          <a:p>
            <a:r>
              <a:rPr lang="en-US" dirty="0" smtClean="0"/>
              <a:t>Initiator for the establishment </a:t>
            </a:r>
            <a:r>
              <a:rPr lang="en-US" dirty="0"/>
              <a:t>and </a:t>
            </a:r>
            <a:r>
              <a:rPr lang="en-US" dirty="0" smtClean="0"/>
              <a:t>development </a:t>
            </a:r>
            <a:r>
              <a:rPr lang="en-US" dirty="0"/>
              <a:t>of the junior ranger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Like doing sports</a:t>
            </a:r>
          </a:p>
          <a:p>
            <a:r>
              <a:rPr lang="en-US" dirty="0" smtClean="0"/>
              <a:t>Enjoy going to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9597" y="2504635"/>
            <a:ext cx="7886700" cy="142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084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800" b="1" dirty="0">
                <a:latin typeface="+mn-lt"/>
                <a:cs typeface="Arial" charset="0"/>
              </a:rPr>
              <a:t>GIZ </a:t>
            </a:r>
            <a:r>
              <a:rPr lang="en-GB" sz="2800" b="1" dirty="0" err="1">
                <a:latin typeface="+mn-lt"/>
                <a:cs typeface="Arial" charset="0"/>
              </a:rPr>
              <a:t>IBiS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905854"/>
            <a:ext cx="7886700" cy="5271109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Multilevel Approach</a:t>
            </a:r>
            <a:endParaRPr lang="en-GB" b="1" dirty="0"/>
          </a:p>
          <a:p>
            <a:pPr marL="0" lvl="0" indent="0" algn="just">
              <a:buNone/>
            </a:pPr>
            <a:r>
              <a:rPr lang="en-GB" b="1" dirty="0"/>
              <a:t>Regional level: </a:t>
            </a:r>
            <a:r>
              <a:rPr lang="en-GB" dirty="0"/>
              <a:t>Exchange of </a:t>
            </a:r>
            <a:r>
              <a:rPr lang="en-US" dirty="0"/>
              <a:t>experiences and promotion of regional dialogue</a:t>
            </a:r>
            <a:r>
              <a:rPr lang="en-GB" dirty="0"/>
              <a:t>.</a:t>
            </a:r>
            <a:r>
              <a:rPr lang="en-US" dirty="0"/>
              <a:t> </a:t>
            </a:r>
          </a:p>
          <a:p>
            <a:pPr marL="0" lvl="0" indent="0" algn="just">
              <a:buNone/>
            </a:pPr>
            <a:r>
              <a:rPr lang="en-GB" b="1" dirty="0"/>
              <a:t>National level: </a:t>
            </a:r>
            <a:r>
              <a:rPr lang="en-GB" dirty="0"/>
              <a:t>Promote management of </a:t>
            </a:r>
            <a:r>
              <a:rPr lang="en-GB" dirty="0" smtClean="0"/>
              <a:t>BES </a:t>
            </a:r>
            <a:r>
              <a:rPr lang="en-GB" dirty="0"/>
              <a:t>across sectors </a:t>
            </a:r>
            <a:endParaRPr lang="en-GB" dirty="0" smtClean="0"/>
          </a:p>
          <a:p>
            <a:pPr marL="0" lvl="0" indent="0" algn="just">
              <a:buNone/>
            </a:pPr>
            <a:r>
              <a:rPr lang="en-GB" b="1" dirty="0" smtClean="0"/>
              <a:t>Local </a:t>
            </a:r>
            <a:r>
              <a:rPr lang="en-GB" b="1" dirty="0"/>
              <a:t>level: </a:t>
            </a:r>
            <a:r>
              <a:rPr lang="en-US" dirty="0"/>
              <a:t>Piloting of integrated approaches for the sustainable management of </a:t>
            </a:r>
            <a:r>
              <a:rPr lang="en-US" dirty="0" smtClean="0"/>
              <a:t>BES </a:t>
            </a:r>
            <a:r>
              <a:rPr lang="en-US" dirty="0"/>
              <a:t>together with </a:t>
            </a:r>
            <a:r>
              <a:rPr lang="en-US" dirty="0" smtClean="0"/>
              <a:t>stakeholders</a:t>
            </a:r>
            <a:r>
              <a:rPr lang="en-US" dirty="0"/>
              <a:t>. </a:t>
            </a:r>
          </a:p>
          <a:p>
            <a:pPr marL="0" lvl="0" indent="0" algn="just">
              <a:buNone/>
            </a:pPr>
            <a:r>
              <a:rPr lang="en-US" b="1" dirty="0"/>
              <a:t>General public: </a:t>
            </a:r>
            <a:r>
              <a:rPr lang="en-US" dirty="0"/>
              <a:t>Promote a more positive perception on the value of biodiversity among the general public </a:t>
            </a:r>
            <a:endParaRPr lang="en-US" dirty="0" smtClean="0"/>
          </a:p>
          <a:p>
            <a:pPr marL="0" lvl="0" indent="0" algn="just">
              <a:buNone/>
            </a:pPr>
            <a:r>
              <a:rPr lang="en-GB" dirty="0" smtClean="0"/>
              <a:t>The </a:t>
            </a:r>
            <a:r>
              <a:rPr lang="en-GB" dirty="0"/>
              <a:t>overall frame is the </a:t>
            </a:r>
            <a:r>
              <a:rPr lang="en-GB" b="1" dirty="0"/>
              <a:t>Convention on Biological Diversity</a:t>
            </a:r>
            <a:r>
              <a:rPr lang="en-GB" dirty="0"/>
              <a:t>.</a:t>
            </a:r>
            <a:endParaRPr lang="de-DE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414</Words>
  <Application>Microsoft Office PowerPoint</Application>
  <PresentationFormat>On-screen Show (4:3)</PresentationFormat>
  <Paragraphs>51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PowerPoint Presentation</vt:lpstr>
      <vt:lpstr>PowerPoint Presentation</vt:lpstr>
      <vt:lpstr>PowerPoint Presentation</vt:lpstr>
      <vt:lpstr>IBiS Azerbaijan team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Aydin Inchiyev</cp:lastModifiedBy>
  <cp:revision>87</cp:revision>
  <dcterms:created xsi:type="dcterms:W3CDTF">2014-07-05T09:11:12Z</dcterms:created>
  <dcterms:modified xsi:type="dcterms:W3CDTF">2018-06-18T12:07:51Z</dcterms:modified>
</cp:coreProperties>
</file>