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8" r:id="rId2"/>
    <p:sldId id="279" r:id="rId3"/>
    <p:sldId id="288" r:id="rId4"/>
    <p:sldId id="289" r:id="rId5"/>
    <p:sldId id="293" r:id="rId6"/>
    <p:sldId id="294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88"/>
    <a:srgbClr val="E3FF83"/>
    <a:srgbClr val="006600"/>
    <a:srgbClr val="00CC00"/>
    <a:srgbClr val="FF6600"/>
    <a:srgbClr val="FF66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110" d="100"/>
          <a:sy n="110" d="100"/>
        </p:scale>
        <p:origin x="-156" y="72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1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uille.elias14@gmail.com" TargetMode="External"/><Relationship Id="rId2" Type="http://schemas.openxmlformats.org/officeDocument/2006/relationships/hyperlink" Target="mailto:gelias@mendoza-conicet.gob.a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308549"/>
            <a:ext cx="9143999" cy="3108543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200" b="1" dirty="0" smtClean="0">
                <a:latin typeface="+mn-lt"/>
              </a:rPr>
              <a:t>Personal </a:t>
            </a:r>
            <a:r>
              <a:rPr lang="it-IT" sz="3200" b="1" dirty="0" err="1" smtClean="0">
                <a:latin typeface="+mn-lt"/>
              </a:rPr>
              <a:t>presentation</a:t>
            </a:r>
            <a:endParaRPr lang="it-IT" sz="32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it-IT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400" b="1" dirty="0" smtClean="0">
                <a:latin typeface="+mn-lt"/>
              </a:rPr>
              <a:t>Guillermina Elias</a:t>
            </a:r>
          </a:p>
          <a:p>
            <a:pPr algn="ctr">
              <a:lnSpc>
                <a:spcPct val="100000"/>
              </a:lnSpc>
            </a:pPr>
            <a:endParaRPr lang="it-IT" sz="20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en-US" sz="2000" dirty="0" smtClean="0">
                <a:latin typeface="+mn-lt"/>
              </a:rPr>
              <a:t>Argentine </a:t>
            </a:r>
            <a:r>
              <a:rPr lang="en-US" sz="2000" dirty="0">
                <a:latin typeface="+mn-lt"/>
              </a:rPr>
              <a:t>Institute for </a:t>
            </a:r>
            <a:r>
              <a:rPr lang="en-US" sz="2000" dirty="0" err="1">
                <a:latin typeface="+mn-lt"/>
              </a:rPr>
              <a:t>Nivology</a:t>
            </a:r>
            <a:r>
              <a:rPr lang="en-US" sz="2000" dirty="0">
                <a:latin typeface="+mn-lt"/>
              </a:rPr>
              <a:t>, Glaciology and Environmental Sciences (IANIGLA) - National Scientific and Technical Research Council, Argentina (CONICET</a:t>
            </a:r>
            <a:r>
              <a:rPr lang="en-US" sz="2000" dirty="0" smtClean="0">
                <a:latin typeface="+mn-lt"/>
              </a:rPr>
              <a:t>)</a:t>
            </a:r>
          </a:p>
          <a:p>
            <a:pPr algn="ctr">
              <a:lnSpc>
                <a:spcPct val="100000"/>
              </a:lnSpc>
            </a:pPr>
            <a:r>
              <a:rPr lang="en-US" sz="2000" dirty="0" smtClean="0">
                <a:latin typeface="+mn-lt"/>
              </a:rPr>
              <a:t>Mendoza</a:t>
            </a:r>
            <a:r>
              <a:rPr lang="en-US" sz="2000" dirty="0">
                <a:latin typeface="+mn-lt"/>
              </a:rPr>
              <a:t>, Argentina</a:t>
            </a:r>
            <a:endParaRPr lang="it-IT" sz="2000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  <a:hlinkClick r:id="rId2"/>
              </a:rPr>
              <a:t>gelias@mendoza-conicet.gob.ar</a:t>
            </a:r>
            <a:endParaRPr lang="it-IT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  <a:hlinkClick r:id="rId3"/>
              </a:rPr>
              <a:t>guille.elias14@gmail.com</a:t>
            </a:r>
            <a:endParaRPr lang="it-IT" sz="2800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" y="5529976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sz="2400" b="1" dirty="0"/>
              <a:t>IPROMO</a:t>
            </a:r>
            <a:r>
              <a:rPr lang="it-IT" b="1" dirty="0"/>
              <a:t> </a:t>
            </a:r>
            <a:endParaRPr lang="it-IT" dirty="0"/>
          </a:p>
          <a:p>
            <a:pPr algn="ctr"/>
            <a:r>
              <a:rPr lang="en-US" b="1" dirty="0"/>
              <a:t> </a:t>
            </a:r>
            <a:r>
              <a:rPr lang="en-US" b="1" i="1" dirty="0" err="1"/>
              <a:t>Bioeconomy</a:t>
            </a:r>
            <a:r>
              <a:rPr lang="en-US" b="1" i="1" dirty="0"/>
              <a:t> in mountain areas – an opportunity for local </a:t>
            </a:r>
            <a:r>
              <a:rPr lang="en-US" b="1" i="1" dirty="0" smtClean="0"/>
              <a:t>development</a:t>
            </a:r>
          </a:p>
          <a:p>
            <a:pPr algn="ctr"/>
            <a:r>
              <a:rPr lang="en-US" b="1" dirty="0" err="1"/>
              <a:t>Pieve</a:t>
            </a:r>
            <a:r>
              <a:rPr lang="en-US" b="1" dirty="0"/>
              <a:t> </a:t>
            </a:r>
            <a:r>
              <a:rPr lang="en-US" b="1" dirty="0" err="1"/>
              <a:t>Tesino</a:t>
            </a:r>
            <a:r>
              <a:rPr lang="en-US" b="1" dirty="0"/>
              <a:t> </a:t>
            </a:r>
            <a:r>
              <a:rPr lang="en-US" b="1" dirty="0" smtClean="0"/>
              <a:t>/</a:t>
            </a:r>
            <a:r>
              <a:rPr lang="en-US" b="1" dirty="0" err="1" smtClean="0"/>
              <a:t>Ormea</a:t>
            </a:r>
            <a:r>
              <a:rPr lang="en-US" b="1" dirty="0" smtClean="0"/>
              <a:t> 18 June -02 July 2018</a:t>
            </a:r>
            <a:endParaRPr lang="it-IT" dirty="0"/>
          </a:p>
        </p:txBody>
      </p:sp>
      <p:pic>
        <p:nvPicPr>
          <p:cNvPr id="2050" name="Picture 2" descr="C:\Users\Guille\Downloads\Logo oficial del IANIG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43" y="308549"/>
            <a:ext cx="887205" cy="122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Education</a:t>
            </a:r>
            <a:endParaRPr lang="it-IT" sz="2800" b="1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85798" y="663530"/>
            <a:ext cx="7930664" cy="1488011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5600" dirty="0"/>
              <a:t>University Degree in International Relations. </a:t>
            </a:r>
            <a:r>
              <a:rPr lang="en-US" sz="5600" dirty="0" err="1"/>
              <a:t>Congreso</a:t>
            </a:r>
            <a:r>
              <a:rPr lang="en-US" sz="5600" dirty="0"/>
              <a:t> University, Mendoza. </a:t>
            </a:r>
            <a:endParaRPr lang="es-AR" sz="5600" dirty="0"/>
          </a:p>
          <a:p>
            <a:pPr lvl="0"/>
            <a:r>
              <a:rPr lang="en-US" sz="5600" dirty="0"/>
              <a:t>Specialist degree in Strategic Environmental Management. </a:t>
            </a:r>
            <a:r>
              <a:rPr lang="en-US" sz="5600" dirty="0" err="1"/>
              <a:t>Congreso</a:t>
            </a:r>
            <a:r>
              <a:rPr lang="en-US" sz="5600" dirty="0"/>
              <a:t> University, Mendoza. </a:t>
            </a:r>
            <a:endParaRPr lang="es-AR" sz="5600" dirty="0"/>
          </a:p>
          <a:p>
            <a:pPr lvl="0"/>
            <a:r>
              <a:rPr lang="en-US" sz="5600" dirty="0"/>
              <a:t>PhD Candidate in International Relations, Faculty of Political Science and International Relations, National University of Rosario, Argentina.</a:t>
            </a:r>
            <a:endParaRPr lang="es-AR" sz="5600" dirty="0"/>
          </a:p>
          <a:p>
            <a:pPr lvl="0"/>
            <a:r>
              <a:rPr lang="en-US" sz="5600" dirty="0" smtClean="0"/>
              <a:t>Doctoral </a:t>
            </a:r>
            <a:r>
              <a:rPr lang="en-US" sz="5600" dirty="0"/>
              <a:t>fellow at the Argentine Institute for </a:t>
            </a:r>
            <a:r>
              <a:rPr lang="en-US" sz="5600" dirty="0" err="1"/>
              <a:t>Nivology</a:t>
            </a:r>
            <a:r>
              <a:rPr lang="en-US" sz="5600" dirty="0"/>
              <a:t>, Glaciology and Environmental Sciences (IANIGLA) - National Scientific and Technical Research Council, Argentina (CONICET). Mendoza, Argentina, April 2016 up to the present.</a:t>
            </a:r>
            <a:endParaRPr lang="es-AR" sz="5600" dirty="0"/>
          </a:p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649270" y="3136487"/>
            <a:ext cx="8041299" cy="3471048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5600" dirty="0" smtClean="0"/>
              <a:t>Corporate and Market Image/Coordinator of Communications/Head of Corporate Affairs and Institutional Relations of international mining companies, 2006-2013.</a:t>
            </a:r>
            <a:endParaRPr lang="es-AR" sz="5600" dirty="0" smtClean="0"/>
          </a:p>
          <a:p>
            <a:r>
              <a:rPr lang="en-US" sz="5600" dirty="0" smtClean="0"/>
              <a:t>Professor </a:t>
            </a:r>
            <a:r>
              <a:rPr lang="en-US" sz="5600" dirty="0"/>
              <a:t>of International Organizations, </a:t>
            </a:r>
            <a:r>
              <a:rPr lang="en-US" sz="5600" dirty="0" smtClean="0"/>
              <a:t>Degree in </a:t>
            </a:r>
            <a:r>
              <a:rPr lang="en-US" sz="5600" dirty="0"/>
              <a:t>International Relations, Department of Political and Social </a:t>
            </a:r>
            <a:r>
              <a:rPr lang="en-US" sz="5600" dirty="0" smtClean="0"/>
              <a:t>Sciences, </a:t>
            </a:r>
            <a:r>
              <a:rPr lang="en-US" sz="5600" dirty="0" err="1"/>
              <a:t>Congreso</a:t>
            </a:r>
            <a:r>
              <a:rPr lang="en-US" sz="5600" dirty="0"/>
              <a:t> University, </a:t>
            </a:r>
            <a:r>
              <a:rPr lang="en-US" sz="5600" dirty="0" smtClean="0"/>
              <a:t>Mendoza</a:t>
            </a:r>
            <a:r>
              <a:rPr lang="en-US" sz="5600" dirty="0"/>
              <a:t>. </a:t>
            </a:r>
            <a:r>
              <a:rPr lang="en-US" sz="5600" dirty="0" smtClean="0"/>
              <a:t>2006 </a:t>
            </a:r>
            <a:r>
              <a:rPr lang="en-US" sz="5600" dirty="0"/>
              <a:t>up to the present.</a:t>
            </a:r>
            <a:endParaRPr lang="es-AR" sz="5600" dirty="0"/>
          </a:p>
          <a:p>
            <a:pPr lvl="0"/>
            <a:r>
              <a:rPr lang="en-US" sz="5600" dirty="0" smtClean="0"/>
              <a:t>Researcher </a:t>
            </a:r>
            <a:r>
              <a:rPr lang="en-US" sz="5600" dirty="0"/>
              <a:t>at the Environmental and Development Department, International Relations Institute, Law and Social Faculty, National University of La Plata. </a:t>
            </a:r>
            <a:r>
              <a:rPr lang="en-US" sz="5600" dirty="0" smtClean="0"/>
              <a:t>2013 </a:t>
            </a:r>
            <a:r>
              <a:rPr lang="en-US" sz="5600" dirty="0"/>
              <a:t>up to the </a:t>
            </a:r>
            <a:r>
              <a:rPr lang="en-US" sz="5600" dirty="0" smtClean="0"/>
              <a:t>present.</a:t>
            </a:r>
            <a:endParaRPr lang="es-AR" sz="5600" dirty="0"/>
          </a:p>
          <a:p>
            <a:pPr lvl="0"/>
            <a:r>
              <a:rPr lang="en-US" sz="5600" dirty="0" smtClean="0"/>
              <a:t>FAO </a:t>
            </a:r>
            <a:r>
              <a:rPr lang="en-US" sz="5600" dirty="0"/>
              <a:t>environmental consultant for the </a:t>
            </a:r>
            <a:r>
              <a:rPr lang="en-US" sz="5600" i="1" dirty="0"/>
              <a:t>Strategic Environmental Assessment of Cacique </a:t>
            </a:r>
            <a:r>
              <a:rPr lang="en-US" sz="5600" i="1" dirty="0" err="1"/>
              <a:t>Guaymallén</a:t>
            </a:r>
            <a:r>
              <a:rPr lang="en-US" sz="5600" i="1" dirty="0"/>
              <a:t> System Integral </a:t>
            </a:r>
            <a:r>
              <a:rPr lang="en-US" sz="5600" i="1" dirty="0" smtClean="0"/>
              <a:t>Program</a:t>
            </a:r>
            <a:r>
              <a:rPr lang="en-US" sz="5600" dirty="0"/>
              <a:t> </a:t>
            </a:r>
            <a:r>
              <a:rPr lang="en-US" sz="5600" dirty="0" smtClean="0"/>
              <a:t>and for </a:t>
            </a:r>
            <a:r>
              <a:rPr lang="en-US" sz="5600" i="1" dirty="0"/>
              <a:t>Santa Rosa and La Paz Modernization of Irrigation System Project.</a:t>
            </a:r>
            <a:r>
              <a:rPr lang="en-US" sz="5600" dirty="0" smtClean="0"/>
              <a:t> FAO (Food </a:t>
            </a:r>
            <a:r>
              <a:rPr lang="en-US" sz="5600" dirty="0"/>
              <a:t>and Agriculture Organization of the United Nations), PROSAP (</a:t>
            </a:r>
            <a:r>
              <a:rPr lang="en-US" sz="5600" dirty="0" err="1"/>
              <a:t>Programa</a:t>
            </a:r>
            <a:r>
              <a:rPr lang="en-US" sz="5600" dirty="0"/>
              <a:t> de </a:t>
            </a:r>
            <a:r>
              <a:rPr lang="en-US" sz="5600" dirty="0" err="1"/>
              <a:t>Servicios</a:t>
            </a:r>
            <a:r>
              <a:rPr lang="en-US" sz="5600" dirty="0"/>
              <a:t> </a:t>
            </a:r>
            <a:r>
              <a:rPr lang="en-US" sz="5600" dirty="0" err="1"/>
              <a:t>Agrícolas</a:t>
            </a:r>
            <a:r>
              <a:rPr lang="en-US" sz="5600" dirty="0"/>
              <a:t> </a:t>
            </a:r>
            <a:r>
              <a:rPr lang="en-US" sz="5600" dirty="0" err="1"/>
              <a:t>Provinciales</a:t>
            </a:r>
            <a:r>
              <a:rPr lang="en-US" sz="5600" dirty="0"/>
              <a:t>) and </a:t>
            </a:r>
            <a:r>
              <a:rPr lang="en-US" sz="5600" dirty="0" err="1"/>
              <a:t>Departamento</a:t>
            </a:r>
            <a:r>
              <a:rPr lang="en-US" sz="5600" dirty="0"/>
              <a:t> General de </a:t>
            </a:r>
            <a:r>
              <a:rPr lang="en-US" sz="5600" dirty="0" err="1"/>
              <a:t>Irrigación</a:t>
            </a:r>
            <a:r>
              <a:rPr lang="en-US" sz="5600" dirty="0"/>
              <a:t> (Irrigation Department</a:t>
            </a:r>
            <a:r>
              <a:rPr lang="en-US" sz="5600" dirty="0" smtClean="0"/>
              <a:t>). </a:t>
            </a:r>
            <a:r>
              <a:rPr lang="en-US" sz="5600" dirty="0"/>
              <a:t>Mendoza, </a:t>
            </a:r>
            <a:r>
              <a:rPr lang="en-US" sz="5600" dirty="0" smtClean="0"/>
              <a:t>2014 - 2016</a:t>
            </a:r>
            <a:r>
              <a:rPr lang="es-AR" sz="5600" dirty="0" smtClean="0"/>
              <a:t>.</a:t>
            </a:r>
            <a:endParaRPr lang="es-AR" sz="5600" dirty="0"/>
          </a:p>
          <a:p>
            <a:pPr lvl="0"/>
            <a:r>
              <a:rPr lang="en-US" sz="5600" dirty="0" smtClean="0"/>
              <a:t>Doctoral </a:t>
            </a:r>
            <a:r>
              <a:rPr lang="en-US" sz="5600" dirty="0"/>
              <a:t>fellow at the Argentine Institute for </a:t>
            </a:r>
            <a:r>
              <a:rPr lang="en-US" sz="5600" dirty="0" err="1"/>
              <a:t>Nivology</a:t>
            </a:r>
            <a:r>
              <a:rPr lang="en-US" sz="5600" dirty="0"/>
              <a:t>, Glaciology and Environmental Sciences (IANIGLA) - National Scientific and Technical Research Council, Argentina (CONICET). Mendoza, Argentina, </a:t>
            </a:r>
            <a:r>
              <a:rPr lang="en-US" sz="5600" dirty="0" smtClean="0"/>
              <a:t>2016 </a:t>
            </a:r>
            <a:r>
              <a:rPr lang="en-US" sz="5600" dirty="0"/>
              <a:t>up to the present.</a:t>
            </a:r>
            <a:endParaRPr lang="es-AR" sz="5600" dirty="0"/>
          </a:p>
          <a:p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-2" y="2412845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Employment</a:t>
            </a:r>
            <a:r>
              <a:rPr lang="it-IT" sz="2800" b="1" dirty="0">
                <a:latin typeface="+mn-lt"/>
              </a:rPr>
              <a:t> and </a:t>
            </a:r>
            <a:r>
              <a:rPr lang="it-IT" sz="2800" b="1" dirty="0" err="1">
                <a:latin typeface="+mn-lt"/>
              </a:rPr>
              <a:t>main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activities</a:t>
            </a:r>
            <a:endParaRPr lang="it-IT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7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Other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>
                <a:latin typeface="+mn-lt"/>
              </a:rPr>
              <a:t>interests</a:t>
            </a:r>
            <a:r>
              <a:rPr lang="it-IT" sz="2800" b="1" dirty="0">
                <a:latin typeface="+mn-lt"/>
              </a:rPr>
              <a:t> (</a:t>
            </a:r>
            <a:r>
              <a:rPr lang="it-IT" sz="2800" b="1" dirty="0" err="1" smtClean="0">
                <a:latin typeface="+mn-lt"/>
              </a:rPr>
              <a:t>volunteer</a:t>
            </a:r>
            <a:r>
              <a:rPr lang="it-IT" sz="2800" b="1" dirty="0" smtClean="0">
                <a:latin typeface="+mn-lt"/>
              </a:rPr>
              <a:t> work, hobbies etc.)</a:t>
            </a:r>
            <a:endParaRPr lang="it-IT" sz="2800" b="1" dirty="0">
              <a:latin typeface="+mn-lt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8417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Mountaineering and yoga </a:t>
            </a:r>
            <a:r>
              <a:rPr lang="en-US" sz="2400" dirty="0"/>
              <a:t>lover.</a:t>
            </a:r>
            <a:endParaRPr lang="es-AR" sz="2400" dirty="0"/>
          </a:p>
          <a:p>
            <a:pPr lvl="0"/>
            <a:r>
              <a:rPr lang="en-US" sz="2400" dirty="0" smtClean="0"/>
              <a:t>Arab folk and flamenco dancer.</a:t>
            </a:r>
          </a:p>
          <a:p>
            <a:pPr lvl="0"/>
            <a:r>
              <a:rPr lang="en-US" sz="2400" dirty="0" smtClean="0"/>
              <a:t>Active participant of the Lebanese diaspora in Argentina (cultural diffusion).</a:t>
            </a:r>
          </a:p>
          <a:p>
            <a:r>
              <a:rPr lang="en-US" sz="2400" dirty="0"/>
              <a:t>First Aid and mountain medicine studies.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5907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-30736" y="30020"/>
            <a:ext cx="9144000" cy="17543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>
                <a:latin typeface="+mn-lt"/>
              </a:rPr>
              <a:t>PhD </a:t>
            </a:r>
            <a:r>
              <a:rPr lang="it-IT" sz="2800" b="1" dirty="0" smtClean="0">
                <a:latin typeface="+mn-lt"/>
              </a:rPr>
              <a:t>project:</a:t>
            </a:r>
          </a:p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s-ES_tradnl" altLang="es-AR" sz="2600" b="1" i="1" dirty="0" err="1" smtClean="0">
                <a:latin typeface="+mn-lt"/>
              </a:rPr>
              <a:t>Governance</a:t>
            </a:r>
            <a:r>
              <a:rPr lang="es-ES_tradnl" altLang="es-AR" sz="2600" b="1" i="1" dirty="0" smtClean="0">
                <a:latin typeface="+mn-lt"/>
              </a:rPr>
              <a:t> </a:t>
            </a:r>
            <a:r>
              <a:rPr lang="es-ES_tradnl" altLang="es-AR" sz="2600" b="1" i="1" dirty="0">
                <a:latin typeface="+mn-lt"/>
              </a:rPr>
              <a:t>in </a:t>
            </a:r>
            <a:r>
              <a:rPr lang="es-ES_tradnl" altLang="es-AR" sz="2600" b="1" i="1" dirty="0" err="1">
                <a:latin typeface="+mn-lt"/>
              </a:rPr>
              <a:t>transboundary</a:t>
            </a:r>
            <a:r>
              <a:rPr lang="es-ES_tradnl" altLang="es-AR" sz="2600" b="1" i="1" dirty="0">
                <a:latin typeface="+mn-lt"/>
              </a:rPr>
              <a:t> </a:t>
            </a:r>
            <a:r>
              <a:rPr lang="es-ES_tradnl" altLang="es-AR" sz="2600" b="1" i="1" dirty="0" err="1">
                <a:latin typeface="+mn-lt"/>
              </a:rPr>
              <a:t>basins</a:t>
            </a:r>
            <a:r>
              <a:rPr lang="es-ES_tradnl" altLang="es-AR" sz="2600" b="1" i="1" dirty="0">
                <a:latin typeface="+mn-lt"/>
              </a:rPr>
              <a:t>: Bermejo and Grande de Tarija </a:t>
            </a:r>
            <a:r>
              <a:rPr lang="es-ES_tradnl" altLang="es-AR" sz="2600" b="1" i="1" dirty="0" err="1">
                <a:latin typeface="+mn-lt"/>
              </a:rPr>
              <a:t>rivers</a:t>
            </a:r>
            <a:r>
              <a:rPr lang="es-ES_tradnl" altLang="es-AR" sz="2600" b="1" i="1" dirty="0">
                <a:latin typeface="+mn-lt"/>
              </a:rPr>
              <a:t> </a:t>
            </a:r>
            <a:r>
              <a:rPr lang="es-ES_tradnl" altLang="es-AR" sz="2600" b="1" i="1" dirty="0" err="1">
                <a:latin typeface="+mn-lt"/>
              </a:rPr>
              <a:t>basin</a:t>
            </a:r>
            <a:r>
              <a:rPr lang="es-ES_tradnl" altLang="es-AR" sz="2600" b="1" i="1" dirty="0">
                <a:latin typeface="+mn-lt"/>
              </a:rPr>
              <a:t>, Argentina - </a:t>
            </a:r>
            <a:r>
              <a:rPr lang="es-ES_tradnl" altLang="es-AR" sz="2600" b="1" i="1" dirty="0" smtClean="0">
                <a:latin typeface="+mn-lt"/>
              </a:rPr>
              <a:t>Bolivia.    </a:t>
            </a:r>
            <a:endParaRPr lang="it-IT" sz="2600" b="1" i="1" dirty="0">
              <a:latin typeface="+mn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40680" y="1813904"/>
            <a:ext cx="41563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1600" dirty="0"/>
              <a:t>The main objective is to analyze governance and cooperation between Argentina and Bolivia regarding to integrated water resources management of </a:t>
            </a:r>
            <a:r>
              <a:rPr lang="es-MX" sz="1600" dirty="0"/>
              <a:t>Bermejo and Grande de Tarija rivers transboundary basin (1995-2018).</a:t>
            </a:r>
            <a:endParaRPr lang="es-AR" sz="16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600" dirty="0" smtClean="0"/>
              <a:t>Theoretical </a:t>
            </a:r>
            <a:r>
              <a:rPr lang="en-US" sz="1600" dirty="0"/>
              <a:t>approaches of transboundary basins from the International Relations: </a:t>
            </a:r>
            <a:r>
              <a:rPr lang="en-US" sz="1600" dirty="0" smtClean="0"/>
              <a:t>governance- </a:t>
            </a:r>
            <a:r>
              <a:rPr lang="en-US" sz="1600" dirty="0"/>
              <a:t>institutional </a:t>
            </a:r>
            <a:r>
              <a:rPr lang="en-US" sz="1600" dirty="0" smtClean="0"/>
              <a:t>capacities/ </a:t>
            </a:r>
            <a:r>
              <a:rPr lang="en-US" sz="1600" dirty="0"/>
              <a:t>cooperation and </a:t>
            </a:r>
            <a:r>
              <a:rPr lang="en-US" sz="1600" dirty="0" smtClean="0"/>
              <a:t>conflict/</a:t>
            </a:r>
            <a:r>
              <a:rPr lang="en-US" sz="1600" dirty="0" err="1" smtClean="0"/>
              <a:t>geopolitcs</a:t>
            </a:r>
            <a:r>
              <a:rPr lang="en-US" sz="1600" dirty="0"/>
              <a:t>:</a:t>
            </a:r>
            <a:endParaRPr lang="es-AR" sz="1600" dirty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1600" dirty="0" smtClean="0"/>
              <a:t>Cooperation </a:t>
            </a:r>
            <a:r>
              <a:rPr lang="en-US" sz="1600" dirty="0"/>
              <a:t>and management </a:t>
            </a:r>
            <a:r>
              <a:rPr lang="en-US" sz="1600" dirty="0" smtClean="0"/>
              <a:t>of Bermejo transboundary basin.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1600" dirty="0" smtClean="0"/>
              <a:t>R</a:t>
            </a:r>
            <a:r>
              <a:rPr lang="en-US" sz="1600" dirty="0" smtClean="0"/>
              <a:t>ebuilding </a:t>
            </a:r>
            <a:r>
              <a:rPr lang="en-US" sz="1600" dirty="0" err="1" smtClean="0"/>
              <a:t>binational</a:t>
            </a:r>
            <a:r>
              <a:rPr lang="en-US" sz="1600" dirty="0" smtClean="0"/>
              <a:t> governance </a:t>
            </a:r>
            <a:r>
              <a:rPr lang="en-US" sz="1600" dirty="0"/>
              <a:t>mechanisms and </a:t>
            </a:r>
            <a:r>
              <a:rPr lang="en-US" sz="1600" dirty="0" smtClean="0"/>
              <a:t>institutional capacities.</a:t>
            </a:r>
            <a:endParaRPr lang="en-US" sz="1600" dirty="0" smtClean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1600" dirty="0" smtClean="0"/>
              <a:t>Stakeholders </a:t>
            </a:r>
            <a:r>
              <a:rPr lang="en-US" sz="1600" dirty="0" smtClean="0"/>
              <a:t>participation.</a:t>
            </a:r>
            <a:endParaRPr lang="es-AR" sz="1600" dirty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1600" dirty="0" smtClean="0"/>
              <a:t>Main </a:t>
            </a:r>
            <a:r>
              <a:rPr lang="en-US" sz="1600" dirty="0"/>
              <a:t>issues regarding </a:t>
            </a:r>
            <a:r>
              <a:rPr lang="en-US" sz="1600" dirty="0" smtClean="0"/>
              <a:t>the identification</a:t>
            </a:r>
            <a:r>
              <a:rPr lang="en-US" sz="1600" dirty="0"/>
              <a:t>, state, use </a:t>
            </a:r>
            <a:r>
              <a:rPr lang="en-US" sz="1600" dirty="0" smtClean="0"/>
              <a:t>and management </a:t>
            </a:r>
            <a:r>
              <a:rPr lang="en-US" sz="1600" dirty="0"/>
              <a:t>of shared water </a:t>
            </a:r>
            <a:r>
              <a:rPr lang="en-US" sz="1600" dirty="0" smtClean="0"/>
              <a:t>resources. </a:t>
            </a:r>
            <a:r>
              <a:rPr lang="en-US" sz="1600" i="1" dirty="0" smtClean="0"/>
              <a:t>Basin as a Unit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ü"/>
            </a:pPr>
            <a:endParaRPr lang="en-US" sz="1600" dirty="0" smtClean="0"/>
          </a:p>
        </p:txBody>
      </p:sp>
      <p:sp>
        <p:nvSpPr>
          <p:cNvPr id="11" name="Text Box 11"/>
          <p:cNvSpPr txBox="1">
            <a:spLocks noGrp="1" noChangeArrowheads="1"/>
          </p:cNvSpPr>
          <p:nvPr>
            <p:ph idx="1"/>
          </p:nvPr>
        </p:nvSpPr>
        <p:spPr bwMode="auto">
          <a:xfrm rot="10800000" flipV="1">
            <a:off x="7214094" y="5534777"/>
            <a:ext cx="1678016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  <a:buNone/>
            </a:pPr>
            <a:r>
              <a:rPr lang="es-ES_tradnl" altLang="es-AR" sz="1200" dirty="0" smtClean="0">
                <a:latin typeface="Calibri" pitchFamily="34" charset="0"/>
              </a:rPr>
              <a:t>Prieto y Rojas, 2015.</a:t>
            </a:r>
            <a:endParaRPr lang="es-ES_tradnl" altLang="es-AR" sz="12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818" y="2229964"/>
            <a:ext cx="4689446" cy="32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0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7272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Bermejo river basin.</a:t>
            </a:r>
            <a:endParaRPr lang="it-IT" sz="2800" b="1" dirty="0">
              <a:latin typeface="+mn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470006" y="1034351"/>
            <a:ext cx="433753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AR" altLang="es-AR" sz="1600" dirty="0" err="1" smtClean="0"/>
              <a:t>The</a:t>
            </a:r>
            <a:r>
              <a:rPr lang="es-AR" altLang="es-AR" sz="1600" dirty="0" smtClean="0"/>
              <a:t> Bermejo </a:t>
            </a:r>
            <a:r>
              <a:rPr lang="es-AR" altLang="es-AR" sz="1600" dirty="0" err="1" smtClean="0"/>
              <a:t>river</a:t>
            </a:r>
            <a:r>
              <a:rPr lang="es-AR" altLang="es-AR" sz="1600" dirty="0" smtClean="0"/>
              <a:t> basin</a:t>
            </a:r>
            <a:r>
              <a:rPr lang="es-AR" altLang="es-AR" sz="1600" dirty="0"/>
              <a:t>, </a:t>
            </a:r>
            <a:r>
              <a:rPr lang="es-AR" altLang="es-AR" sz="1600" dirty="0" err="1"/>
              <a:t>shared</a:t>
            </a:r>
            <a:r>
              <a:rPr lang="es-AR" altLang="es-AR" sz="1600" dirty="0"/>
              <a:t> </a:t>
            </a:r>
            <a:r>
              <a:rPr lang="es-AR" altLang="es-AR" sz="1600" dirty="0" err="1"/>
              <a:t>between</a:t>
            </a:r>
            <a:r>
              <a:rPr lang="es-AR" altLang="es-AR" sz="1600" dirty="0"/>
              <a:t> Argentina and Bolivia, </a:t>
            </a:r>
            <a:r>
              <a:rPr lang="es-AR" altLang="es-AR" sz="1600" dirty="0" err="1"/>
              <a:t>is</a:t>
            </a:r>
            <a:r>
              <a:rPr lang="es-AR" altLang="es-AR" sz="1600" dirty="0"/>
              <a:t> </a:t>
            </a:r>
            <a:r>
              <a:rPr lang="es-AR" altLang="es-AR" sz="1600" dirty="0" err="1"/>
              <a:t>an</a:t>
            </a:r>
            <a:r>
              <a:rPr lang="es-AR" altLang="es-AR" sz="1600" dirty="0"/>
              <a:t> </a:t>
            </a:r>
            <a:r>
              <a:rPr lang="es-AR" altLang="es-AR" sz="1600" dirty="0" err="1"/>
              <a:t>important</a:t>
            </a:r>
            <a:r>
              <a:rPr lang="es-AR" altLang="es-AR" sz="1600" dirty="0"/>
              <a:t> sub basin of Del Plata </a:t>
            </a:r>
            <a:r>
              <a:rPr lang="es-AR" altLang="es-AR" sz="1600" dirty="0" err="1"/>
              <a:t>international</a:t>
            </a:r>
            <a:r>
              <a:rPr lang="es-AR" altLang="es-AR" sz="1600" dirty="0"/>
              <a:t> basin.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altLang="es-AR" sz="1600" dirty="0" err="1"/>
              <a:t>This</a:t>
            </a:r>
            <a:r>
              <a:rPr lang="es-ES" altLang="es-AR" sz="1600" dirty="0"/>
              <a:t> basin </a:t>
            </a:r>
            <a:r>
              <a:rPr lang="es-ES" altLang="es-AR" sz="1600" dirty="0" err="1"/>
              <a:t>is</a:t>
            </a:r>
            <a:r>
              <a:rPr lang="es-ES" altLang="es-AR" sz="1600" dirty="0"/>
              <a:t> 123.162 </a:t>
            </a:r>
            <a:r>
              <a:rPr lang="es-ES" altLang="es-AR" sz="1600" dirty="0"/>
              <a:t>km</a:t>
            </a:r>
            <a:r>
              <a:rPr lang="es-ES" altLang="es-AR" sz="1600" baseline="30000" dirty="0"/>
              <a:t>2</a:t>
            </a:r>
            <a:r>
              <a:rPr lang="es-ES" altLang="es-AR" sz="1600" dirty="0"/>
              <a:t> </a:t>
            </a:r>
            <a:r>
              <a:rPr lang="es-ES" altLang="es-AR" sz="1600" dirty="0"/>
              <a:t>and </a:t>
            </a:r>
            <a:r>
              <a:rPr lang="es-ES" altLang="es-AR" sz="1600" dirty="0" err="1"/>
              <a:t>its</a:t>
            </a:r>
            <a:r>
              <a:rPr lang="es-ES" altLang="es-AR" sz="1600" dirty="0"/>
              <a:t> </a:t>
            </a:r>
            <a:r>
              <a:rPr lang="es-ES" altLang="es-AR" sz="1600" dirty="0" err="1"/>
              <a:t>main</a:t>
            </a:r>
            <a:r>
              <a:rPr lang="es-ES" altLang="es-AR" sz="1600" dirty="0"/>
              <a:t> </a:t>
            </a:r>
            <a:r>
              <a:rPr lang="es-ES" altLang="es-AR" sz="1600" dirty="0" err="1"/>
              <a:t>course</a:t>
            </a:r>
            <a:r>
              <a:rPr lang="es-ES" altLang="es-AR" sz="1600" dirty="0"/>
              <a:t> </a:t>
            </a:r>
            <a:r>
              <a:rPr lang="es-ES" altLang="es-AR" sz="1600" dirty="0" err="1"/>
              <a:t>is</a:t>
            </a:r>
            <a:r>
              <a:rPr lang="es-ES" altLang="es-AR" sz="1600" dirty="0"/>
              <a:t> </a:t>
            </a:r>
            <a:r>
              <a:rPr lang="es-ES" altLang="es-AR" sz="1600" dirty="0"/>
              <a:t>1.300 km, </a:t>
            </a:r>
            <a:r>
              <a:rPr lang="es-ES" altLang="es-AR" sz="1600" dirty="0" err="1"/>
              <a:t>divided</a:t>
            </a:r>
            <a:r>
              <a:rPr lang="es-ES" altLang="es-AR" sz="1600" dirty="0"/>
              <a:t> in </a:t>
            </a:r>
            <a:r>
              <a:rPr lang="es-ES" altLang="es-AR" sz="1600" dirty="0" smtClean="0"/>
              <a:t>Up </a:t>
            </a:r>
            <a:r>
              <a:rPr lang="es-ES" altLang="es-AR" sz="1600" dirty="0"/>
              <a:t>Basin </a:t>
            </a:r>
            <a:r>
              <a:rPr lang="es-ES" altLang="es-AR" sz="1600" dirty="0" smtClean="0"/>
              <a:t>(Up Basin Bolivia and Up Basin Argentina</a:t>
            </a:r>
            <a:r>
              <a:rPr lang="es-ES" altLang="es-AR" sz="1600" dirty="0"/>
              <a:t>) </a:t>
            </a:r>
            <a:r>
              <a:rPr lang="es-ES" altLang="es-AR" sz="1600" dirty="0" smtClean="0"/>
              <a:t>and in Down Basin Argentina</a:t>
            </a:r>
            <a:r>
              <a:rPr lang="es-ES" altLang="es-AR" sz="1600" dirty="0"/>
              <a:t>. </a:t>
            </a:r>
            <a:endParaRPr lang="es-ES" altLang="es-AR" sz="16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altLang="es-AR" sz="1600" dirty="0" err="1" smtClean="0"/>
              <a:t>Erotion</a:t>
            </a:r>
            <a:r>
              <a:rPr lang="es-ES" altLang="es-AR" sz="1600" dirty="0" smtClean="0"/>
              <a:t> </a:t>
            </a:r>
            <a:r>
              <a:rPr lang="es-ES" altLang="es-AR" sz="1600" dirty="0" err="1" smtClean="0"/>
              <a:t>index</a:t>
            </a:r>
            <a:r>
              <a:rPr lang="es-ES" altLang="es-AR" sz="1600" dirty="0" smtClean="0"/>
              <a:t> and </a:t>
            </a:r>
            <a:r>
              <a:rPr lang="es-ES" altLang="es-AR" sz="1600" dirty="0" err="1" smtClean="0"/>
              <a:t>sediments</a:t>
            </a:r>
            <a:r>
              <a:rPr lang="es-ES" altLang="es-AR" sz="1600" dirty="0" smtClean="0"/>
              <a:t> </a:t>
            </a:r>
            <a:r>
              <a:rPr lang="es-ES" altLang="es-AR" sz="1600" dirty="0" err="1" smtClean="0"/>
              <a:t>volume</a:t>
            </a:r>
            <a:r>
              <a:rPr lang="es-ES" altLang="es-AR" sz="1600" dirty="0" smtClean="0"/>
              <a:t> are </a:t>
            </a:r>
            <a:r>
              <a:rPr lang="es-ES" altLang="es-AR" sz="1600" dirty="0" err="1" smtClean="0"/>
              <a:t>one</a:t>
            </a:r>
            <a:r>
              <a:rPr lang="es-ES" altLang="es-AR" sz="1600" dirty="0" smtClean="0"/>
              <a:t> of </a:t>
            </a:r>
            <a:r>
              <a:rPr lang="es-ES" altLang="es-AR" sz="1600" dirty="0" err="1" smtClean="0"/>
              <a:t>the</a:t>
            </a:r>
            <a:r>
              <a:rPr lang="es-ES" altLang="es-AR" sz="1600" dirty="0" smtClean="0"/>
              <a:t> </a:t>
            </a:r>
            <a:r>
              <a:rPr lang="es-ES" altLang="es-AR" sz="1600" dirty="0" err="1" smtClean="0"/>
              <a:t>highest</a:t>
            </a:r>
            <a:r>
              <a:rPr lang="es-ES" altLang="es-AR" sz="1600" dirty="0" smtClean="0"/>
              <a:t> in </a:t>
            </a:r>
            <a:r>
              <a:rPr lang="es-ES" altLang="es-AR" sz="1600" dirty="0" err="1" smtClean="0"/>
              <a:t>the</a:t>
            </a:r>
            <a:r>
              <a:rPr lang="es-ES" altLang="es-AR" sz="1600" dirty="0" smtClean="0"/>
              <a:t> </a:t>
            </a:r>
            <a:r>
              <a:rPr lang="es-ES" altLang="es-AR" sz="1600" dirty="0" err="1" smtClean="0"/>
              <a:t>world</a:t>
            </a:r>
            <a:r>
              <a:rPr lang="es-ES" altLang="es-AR" sz="1600" dirty="0" smtClean="0"/>
              <a:t>. More </a:t>
            </a:r>
            <a:r>
              <a:rPr lang="es-ES" altLang="es-AR" sz="1600" dirty="0" err="1" smtClean="0"/>
              <a:t>than</a:t>
            </a:r>
            <a:r>
              <a:rPr lang="es-ES" altLang="es-AR" sz="1600" dirty="0" smtClean="0"/>
              <a:t> 100 </a:t>
            </a:r>
            <a:r>
              <a:rPr lang="es-ES" altLang="es-AR" sz="1600" dirty="0" err="1" smtClean="0"/>
              <a:t>million</a:t>
            </a:r>
            <a:r>
              <a:rPr lang="es-ES" altLang="es-AR" sz="1600" dirty="0" smtClean="0"/>
              <a:t> ton (80% </a:t>
            </a:r>
            <a:r>
              <a:rPr lang="es-ES" altLang="es-AR" sz="1600" dirty="0" err="1" smtClean="0"/>
              <a:t>equivalent</a:t>
            </a:r>
            <a:r>
              <a:rPr lang="es-ES" altLang="es-AR" sz="1600" dirty="0" smtClean="0"/>
              <a:t> </a:t>
            </a:r>
            <a:r>
              <a:rPr lang="es-ES" altLang="es-AR" sz="1600" dirty="0" err="1" smtClean="0"/>
              <a:t>among</a:t>
            </a:r>
            <a:r>
              <a:rPr lang="es-ES" altLang="es-AR" sz="1600" dirty="0" smtClean="0"/>
              <a:t> total) of </a:t>
            </a:r>
            <a:r>
              <a:rPr lang="es-ES" altLang="es-AR" sz="1600" dirty="0" err="1" smtClean="0"/>
              <a:t>sediments</a:t>
            </a:r>
            <a:r>
              <a:rPr lang="es-ES" altLang="es-AR" sz="1600" dirty="0" smtClean="0"/>
              <a:t> </a:t>
            </a:r>
            <a:r>
              <a:rPr lang="es-ES" altLang="es-AR" sz="1600" dirty="0" err="1" smtClean="0"/>
              <a:t>deposit</a:t>
            </a:r>
            <a:r>
              <a:rPr lang="es-ES" altLang="es-AR" sz="1600" dirty="0" smtClean="0"/>
              <a:t> at </a:t>
            </a:r>
            <a:r>
              <a:rPr lang="es-ES" altLang="es-AR" sz="1600" dirty="0" err="1" smtClean="0"/>
              <a:t>the</a:t>
            </a:r>
            <a:r>
              <a:rPr lang="es-ES" altLang="es-AR" sz="1600" dirty="0" smtClean="0"/>
              <a:t> Paraguay-Paraná-La </a:t>
            </a:r>
            <a:r>
              <a:rPr lang="es-ES" altLang="es-AR" sz="1600" dirty="0"/>
              <a:t>Plata </a:t>
            </a:r>
            <a:r>
              <a:rPr lang="es-ES" altLang="es-AR" sz="1600" dirty="0" err="1"/>
              <a:t>rivers</a:t>
            </a:r>
            <a:r>
              <a:rPr lang="es-ES" altLang="es-AR" sz="1600" dirty="0"/>
              <a:t> </a:t>
            </a:r>
            <a:r>
              <a:rPr lang="es-ES" altLang="es-AR" sz="1600" dirty="0" err="1"/>
              <a:t>system</a:t>
            </a:r>
            <a:r>
              <a:rPr lang="es-ES" altLang="es-AR" sz="1600" dirty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altLang="es-AR" sz="1600" dirty="0" smtClean="0"/>
              <a:t>1.3 </a:t>
            </a:r>
            <a:r>
              <a:rPr lang="es-ES" altLang="es-AR" sz="1600" dirty="0" err="1" smtClean="0"/>
              <a:t>millon</a:t>
            </a:r>
            <a:r>
              <a:rPr lang="es-ES" altLang="es-AR" sz="1600" dirty="0" smtClean="0"/>
              <a:t> </a:t>
            </a:r>
            <a:r>
              <a:rPr lang="es-ES" altLang="es-AR" sz="1600" dirty="0" err="1" smtClean="0"/>
              <a:t>people</a:t>
            </a:r>
            <a:r>
              <a:rPr lang="es-ES" altLang="es-AR" sz="1600" dirty="0" smtClean="0"/>
              <a:t> </a:t>
            </a:r>
            <a:r>
              <a:rPr lang="es-ES" altLang="es-AR" sz="1600" dirty="0" err="1" smtClean="0"/>
              <a:t>live</a:t>
            </a:r>
            <a:r>
              <a:rPr lang="es-ES" altLang="es-AR" sz="1600" dirty="0" smtClean="0"/>
              <a:t> in </a:t>
            </a:r>
            <a:r>
              <a:rPr lang="es-ES" altLang="es-AR" sz="1600" dirty="0" err="1" smtClean="0"/>
              <a:t>the</a:t>
            </a:r>
            <a:r>
              <a:rPr lang="es-ES" altLang="es-AR" sz="1600" dirty="0" smtClean="0"/>
              <a:t> basin, </a:t>
            </a:r>
            <a:r>
              <a:rPr lang="es-ES" altLang="es-AR" sz="1600" dirty="0" err="1" smtClean="0"/>
              <a:t>mainly</a:t>
            </a:r>
            <a:r>
              <a:rPr lang="es-ES" altLang="es-AR" sz="1600" dirty="0" smtClean="0"/>
              <a:t> rural and </a:t>
            </a:r>
            <a:r>
              <a:rPr lang="es-ES" altLang="es-AR" sz="1600" dirty="0" err="1" smtClean="0"/>
              <a:t>small</a:t>
            </a:r>
            <a:r>
              <a:rPr lang="es-ES" altLang="es-AR" sz="1600" dirty="0" smtClean="0"/>
              <a:t> </a:t>
            </a:r>
            <a:r>
              <a:rPr lang="es-ES" altLang="es-AR" sz="1600" dirty="0" err="1" smtClean="0"/>
              <a:t>agricultural</a:t>
            </a:r>
            <a:r>
              <a:rPr lang="es-ES" altLang="es-AR" sz="1600" dirty="0" smtClean="0"/>
              <a:t> </a:t>
            </a:r>
            <a:r>
              <a:rPr lang="es-ES" altLang="es-AR" sz="1600" dirty="0" err="1" smtClean="0"/>
              <a:t>workers</a:t>
            </a:r>
            <a:r>
              <a:rPr lang="es-AR" altLang="es-AR" sz="1600" dirty="0" smtClean="0"/>
              <a:t>, and </a:t>
            </a:r>
            <a:r>
              <a:rPr lang="es-AR" altLang="es-AR" sz="1600" dirty="0" err="1" smtClean="0"/>
              <a:t>indigenous</a:t>
            </a:r>
            <a:r>
              <a:rPr lang="es-AR" altLang="es-AR" sz="1600" dirty="0"/>
              <a:t> </a:t>
            </a:r>
            <a:r>
              <a:rPr lang="es-AR" altLang="es-AR" sz="1600" dirty="0" err="1" smtClean="0"/>
              <a:t>with</a:t>
            </a:r>
            <a:r>
              <a:rPr lang="es-AR" altLang="es-AR" sz="1600" dirty="0" smtClean="0"/>
              <a:t> </a:t>
            </a:r>
            <a:r>
              <a:rPr lang="es-AR" altLang="es-AR" sz="1600" dirty="0" err="1" smtClean="0"/>
              <a:t>high</a:t>
            </a:r>
            <a:r>
              <a:rPr lang="es-AR" altLang="es-AR" sz="1600" dirty="0" smtClean="0"/>
              <a:t> </a:t>
            </a:r>
            <a:r>
              <a:rPr lang="es-AR" altLang="es-AR" sz="1600" dirty="0" err="1" smtClean="0"/>
              <a:t>poverty</a:t>
            </a:r>
            <a:r>
              <a:rPr lang="es-AR" altLang="es-AR" sz="1600" dirty="0" smtClean="0"/>
              <a:t> </a:t>
            </a:r>
            <a:r>
              <a:rPr lang="es-AR" altLang="es-AR" sz="1600" dirty="0" err="1" smtClean="0"/>
              <a:t>index</a:t>
            </a:r>
            <a:r>
              <a:rPr lang="es-AR" altLang="es-AR" sz="1600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AR" altLang="es-AR" sz="1600" dirty="0" err="1" smtClean="0"/>
              <a:t>Binational</a:t>
            </a:r>
            <a:r>
              <a:rPr lang="es-AR" altLang="es-AR" sz="1600" dirty="0" smtClean="0"/>
              <a:t> </a:t>
            </a:r>
            <a:r>
              <a:rPr lang="es-AR" altLang="es-AR" sz="1600" dirty="0" err="1" smtClean="0"/>
              <a:t>Comission</a:t>
            </a:r>
            <a:r>
              <a:rPr lang="es-AR" altLang="es-AR" sz="1600" dirty="0" smtClean="0"/>
              <a:t> of </a:t>
            </a:r>
            <a:r>
              <a:rPr lang="es-AR" altLang="es-AR" sz="1600" dirty="0" err="1" smtClean="0"/>
              <a:t>the</a:t>
            </a:r>
            <a:r>
              <a:rPr lang="es-AR" altLang="es-AR" sz="1600" dirty="0" smtClean="0"/>
              <a:t> Bermejo </a:t>
            </a:r>
            <a:r>
              <a:rPr lang="es-AR" altLang="es-AR" sz="1600" dirty="0" err="1" smtClean="0"/>
              <a:t>River</a:t>
            </a:r>
            <a:r>
              <a:rPr lang="es-AR" altLang="es-AR" sz="1600" dirty="0" smtClean="0"/>
              <a:t> (COBINABE) </a:t>
            </a:r>
            <a:r>
              <a:rPr lang="es-AR" altLang="es-AR" sz="1600" dirty="0" err="1" smtClean="0"/>
              <a:t>was</a:t>
            </a:r>
            <a:r>
              <a:rPr lang="es-AR" altLang="es-AR" sz="1600" dirty="0" smtClean="0"/>
              <a:t> </a:t>
            </a:r>
            <a:r>
              <a:rPr lang="es-AR" altLang="es-AR" sz="1600" dirty="0" err="1" smtClean="0"/>
              <a:t>formed</a:t>
            </a:r>
            <a:r>
              <a:rPr lang="es-AR" altLang="es-AR" sz="1600" dirty="0" smtClean="0"/>
              <a:t> </a:t>
            </a:r>
            <a:r>
              <a:rPr lang="es-AR" altLang="es-AR" sz="1600" dirty="0" err="1" smtClean="0"/>
              <a:t>between</a:t>
            </a:r>
            <a:r>
              <a:rPr lang="es-AR" altLang="es-AR" sz="1600" dirty="0" smtClean="0"/>
              <a:t> Argentina and Bolivia </a:t>
            </a:r>
            <a:r>
              <a:rPr lang="es-AR" altLang="es-AR" sz="1600" dirty="0" err="1" smtClean="0"/>
              <a:t>through</a:t>
            </a:r>
            <a:r>
              <a:rPr lang="es-AR" altLang="es-AR" sz="1600" dirty="0" smtClean="0"/>
              <a:t> </a:t>
            </a:r>
            <a:r>
              <a:rPr lang="es-AR" altLang="es-AR" sz="1600" dirty="0" err="1" smtClean="0"/>
              <a:t>the</a:t>
            </a:r>
            <a:r>
              <a:rPr lang="es-AR" altLang="es-AR" sz="1600" smtClean="0"/>
              <a:t> Oran </a:t>
            </a:r>
            <a:r>
              <a:rPr lang="es-AR" altLang="es-AR" sz="1600" dirty="0" err="1" smtClean="0"/>
              <a:t>Agreement</a:t>
            </a:r>
            <a:r>
              <a:rPr lang="es-AR" altLang="es-AR" sz="1600" dirty="0" smtClean="0"/>
              <a:t> in 1996.</a:t>
            </a:r>
            <a:endParaRPr lang="es-ES_tradnl" altLang="es-A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545" y="3017689"/>
            <a:ext cx="2336455" cy="384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2" y="231856"/>
            <a:ext cx="2359993" cy="336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6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303666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>
                <a:latin typeface="+mn-lt"/>
              </a:rPr>
              <a:t>Bermejo river basin.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67896" y="1110540"/>
            <a:ext cx="860117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AR" sz="1600" dirty="0" err="1" smtClean="0"/>
              <a:t>Current</a:t>
            </a:r>
            <a:r>
              <a:rPr lang="es-AR" sz="1600" dirty="0" smtClean="0"/>
              <a:t> </a:t>
            </a:r>
            <a:r>
              <a:rPr lang="es-AR" sz="1600" dirty="0" err="1" smtClean="0"/>
              <a:t>construction</a:t>
            </a:r>
            <a:r>
              <a:rPr lang="es-AR" sz="1600" dirty="0" smtClean="0"/>
              <a:t> of PhD conceptual and </a:t>
            </a:r>
            <a:r>
              <a:rPr lang="es-AR" sz="1600" dirty="0" err="1" smtClean="0"/>
              <a:t>theoretical</a:t>
            </a:r>
            <a:r>
              <a:rPr lang="es-AR" sz="1600" dirty="0" smtClean="0"/>
              <a:t> </a:t>
            </a:r>
            <a:r>
              <a:rPr lang="es-AR" sz="1600" dirty="0" err="1" smtClean="0"/>
              <a:t>framework</a:t>
            </a:r>
            <a:r>
              <a:rPr lang="es-AR" sz="1600" dirty="0" smtClean="0"/>
              <a:t> </a:t>
            </a:r>
            <a:r>
              <a:rPr lang="es-AR" sz="1600" dirty="0" err="1" smtClean="0"/>
              <a:t>considering</a:t>
            </a:r>
            <a:r>
              <a:rPr lang="es-AR" sz="1600" dirty="0" smtClean="0"/>
              <a:t>:</a:t>
            </a:r>
          </a:p>
          <a:p>
            <a:pPr algn="just" fontAlgn="base"/>
            <a:endParaRPr lang="es-AR" sz="1600" dirty="0" smtClean="0"/>
          </a:p>
          <a:p>
            <a:pPr marL="285750" indent="-285750" algn="just" fontAlgn="base">
              <a:buFont typeface="Wingdings" pitchFamily="2" charset="2"/>
              <a:buChar char="ü"/>
            </a:pPr>
            <a:r>
              <a:rPr lang="es-AR" sz="1600" dirty="0" err="1" smtClean="0"/>
              <a:t>Paradigm</a:t>
            </a:r>
            <a:r>
              <a:rPr lang="es-AR" sz="1600" dirty="0" smtClean="0"/>
              <a:t> of</a:t>
            </a:r>
            <a:r>
              <a:rPr lang="es-AR" sz="1600" dirty="0" smtClean="0"/>
              <a:t> </a:t>
            </a:r>
            <a:r>
              <a:rPr lang="en-US" sz="1600" dirty="0" smtClean="0"/>
              <a:t>Integrated </a:t>
            </a:r>
            <a:r>
              <a:rPr lang="en-US" sz="1600" dirty="0"/>
              <a:t>Water Resources Management (IWRM</a:t>
            </a:r>
            <a:r>
              <a:rPr lang="en-US" sz="1600" dirty="0" smtClean="0"/>
              <a:t>): a </a:t>
            </a:r>
            <a:r>
              <a:rPr lang="en-US" sz="1600" dirty="0"/>
              <a:t>process which promotes the coordinated development and management of water, land and related resources in order to </a:t>
            </a:r>
            <a:r>
              <a:rPr lang="en-US" sz="1600" dirty="0" err="1"/>
              <a:t>maximise</a:t>
            </a:r>
            <a:r>
              <a:rPr lang="en-US" sz="1600" dirty="0"/>
              <a:t> economic and social welfare in an equitable manner without compromising the sustainability of vital ecosystems and the </a:t>
            </a:r>
            <a:r>
              <a:rPr lang="en-US" sz="1600" dirty="0" smtClean="0"/>
              <a:t>environment.</a:t>
            </a:r>
          </a:p>
          <a:p>
            <a:pPr algn="just" fontAlgn="base"/>
            <a:r>
              <a:rPr lang="en-US" sz="1600" dirty="0" smtClean="0"/>
              <a:t>The </a:t>
            </a:r>
            <a:r>
              <a:rPr lang="en-US" sz="1600" dirty="0"/>
              <a:t>basis of IWRM is that the many different uses of finite water resources are interdependent. </a:t>
            </a:r>
            <a:r>
              <a:rPr lang="en-US" sz="1600" dirty="0" smtClean="0"/>
              <a:t>IWRM </a:t>
            </a:r>
            <a:r>
              <a:rPr lang="en-US" sz="1600" dirty="0"/>
              <a:t>is a systematic process for the sustainable development, allocation and monitoring of water resource use in the context of social, economic and environmental objectives. </a:t>
            </a:r>
            <a:r>
              <a:rPr lang="en-US" sz="1600" dirty="0" smtClean="0"/>
              <a:t>Under the IWMR </a:t>
            </a:r>
            <a:r>
              <a:rPr lang="en-US" sz="1600" dirty="0"/>
              <a:t>paradigm, it </a:t>
            </a:r>
            <a:r>
              <a:rPr lang="en-US" sz="1600" dirty="0" smtClean="0"/>
              <a:t>is very important de </a:t>
            </a:r>
            <a:r>
              <a:rPr lang="en-US" sz="1600" dirty="0"/>
              <a:t>bottom-up construction through communities participation. An integrated and holistic approach  and multi-stakeholder </a:t>
            </a:r>
            <a:r>
              <a:rPr lang="en-US" sz="1600" dirty="0" smtClean="0"/>
              <a:t>processes to </a:t>
            </a:r>
            <a:r>
              <a:rPr lang="en-US" sz="1600" dirty="0"/>
              <a:t>advance governance and management of water resources for sustainable and equitable </a:t>
            </a:r>
            <a:r>
              <a:rPr lang="en-US" sz="1600" dirty="0"/>
              <a:t>development (Global Water Partnership, 2011)</a:t>
            </a:r>
            <a:r>
              <a:rPr lang="es-AR" sz="1600" dirty="0" smtClean="0"/>
              <a:t>.</a:t>
            </a:r>
          </a:p>
          <a:p>
            <a:pPr algn="just" fontAlgn="base"/>
            <a:endParaRPr lang="es-AR" sz="1600" dirty="0"/>
          </a:p>
          <a:p>
            <a:pPr marL="285750" indent="-285750" algn="just" fontAlgn="base">
              <a:buFont typeface="Wingdings" pitchFamily="2" charset="2"/>
              <a:buChar char="ü"/>
            </a:pPr>
            <a:r>
              <a:rPr lang="en-US" sz="1600" dirty="0" smtClean="0"/>
              <a:t>International Law General Principles on International Watercourses:</a:t>
            </a:r>
            <a:endParaRPr lang="es-AR" sz="1600" dirty="0" smtClean="0"/>
          </a:p>
          <a:p>
            <a:pPr marL="742950" lvl="1" indent="-285750" algn="just" fontAlgn="base">
              <a:buFont typeface="Arial" pitchFamily="34" charset="0"/>
              <a:buChar char="•"/>
            </a:pPr>
            <a:r>
              <a:rPr lang="en-US" sz="1600" dirty="0" smtClean="0"/>
              <a:t>Equitable </a:t>
            </a:r>
            <a:r>
              <a:rPr lang="en-US" sz="1600" dirty="0"/>
              <a:t>and reasonable utilization and </a:t>
            </a:r>
            <a:r>
              <a:rPr lang="en-US" sz="1600" dirty="0" smtClean="0"/>
              <a:t>participation. </a:t>
            </a:r>
            <a:endParaRPr lang="es-AR" sz="1600" dirty="0"/>
          </a:p>
          <a:p>
            <a:pPr marL="742950" lvl="1" indent="-285750" algn="just" fontAlgn="base">
              <a:buFont typeface="Arial" pitchFamily="34" charset="0"/>
              <a:buChar char="•"/>
            </a:pPr>
            <a:r>
              <a:rPr lang="en-US" sz="1600" dirty="0"/>
              <a:t>Obligation not to cause significant </a:t>
            </a:r>
            <a:r>
              <a:rPr lang="en-US" sz="1600" dirty="0" smtClean="0"/>
              <a:t>harm. </a:t>
            </a:r>
            <a:endParaRPr lang="es-AR" sz="1600" dirty="0"/>
          </a:p>
          <a:p>
            <a:pPr marL="742950" lvl="1" indent="-285750" algn="just" fontAlgn="base">
              <a:buFont typeface="Arial" pitchFamily="34" charset="0"/>
              <a:buChar char="•"/>
            </a:pPr>
            <a:r>
              <a:rPr lang="en-US" sz="1600" dirty="0"/>
              <a:t>General obligation to </a:t>
            </a:r>
            <a:r>
              <a:rPr lang="en-US" sz="1600" dirty="0" smtClean="0"/>
              <a:t>cooperate. </a:t>
            </a:r>
            <a:endParaRPr lang="es-AR" sz="1600" dirty="0"/>
          </a:p>
          <a:p>
            <a:pPr marL="742950" lvl="1" indent="-285750" algn="just" fontAlgn="base">
              <a:buFont typeface="Arial" pitchFamily="34" charset="0"/>
              <a:buChar char="•"/>
            </a:pPr>
            <a:r>
              <a:rPr lang="en-US" sz="1600" dirty="0"/>
              <a:t>Regular exchange of data and information </a:t>
            </a:r>
            <a:r>
              <a:rPr lang="en-US" sz="1600" dirty="0" smtClean="0"/>
              <a:t>(</a:t>
            </a:r>
            <a:r>
              <a:rPr lang="en-US" sz="1600" dirty="0"/>
              <a:t>Convention on the Law of the Non-navigational Uses of International Watercourses, United </a:t>
            </a:r>
            <a:r>
              <a:rPr lang="en-US" sz="1600" dirty="0" smtClean="0"/>
              <a:t>Nations; </a:t>
            </a:r>
            <a:r>
              <a:rPr lang="en-US" sz="1600" dirty="0"/>
              <a:t>1997</a:t>
            </a:r>
            <a:r>
              <a:rPr lang="en-US" sz="1600" dirty="0" smtClean="0"/>
              <a:t>).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195213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2376</TotalTime>
  <Words>815</Words>
  <Application>Microsoft Office PowerPoint</Application>
  <PresentationFormat>Presentación en pantalla (4:3)</PresentationFormat>
  <Paragraphs>54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di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Guille</cp:lastModifiedBy>
  <cp:revision>230</cp:revision>
  <dcterms:created xsi:type="dcterms:W3CDTF">2014-07-05T09:11:12Z</dcterms:created>
  <dcterms:modified xsi:type="dcterms:W3CDTF">2018-05-26T02:08:26Z</dcterms:modified>
</cp:coreProperties>
</file>