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8" r:id="rId2"/>
    <p:sldId id="279" r:id="rId3"/>
    <p:sldId id="288" r:id="rId4"/>
    <p:sldId id="289" r:id="rId5"/>
    <p:sldId id="290" r:id="rId6"/>
    <p:sldId id="29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720">
          <p15:clr>
            <a:srgbClr val="A4A3A4"/>
          </p15:clr>
        </p15:guide>
        <p15:guide id="2" pos="2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88"/>
    <a:srgbClr val="E3FF83"/>
    <a:srgbClr val="006600"/>
    <a:srgbClr val="00CC00"/>
    <a:srgbClr val="FF6600"/>
    <a:srgbClr val="FF66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5" d="100"/>
          <a:sy n="95" d="100"/>
        </p:scale>
        <p:origin x="-824" y="-104"/>
      </p:cViewPr>
      <p:guideLst>
        <p:guide orient="horz" pos="2720"/>
        <p:guide pos="2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0A46D-7C23-A74C-A927-950A7F23F9EF}" type="datetimeFigureOut">
              <a:rPr lang="it-IT" smtClean="0"/>
              <a:t>6/4/18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AC88D-BAEE-204A-9505-5212251818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20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6/4/18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709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6/4/18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60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6/4/18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88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6/4/18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110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6/4/18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18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6/4/18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518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6/4/18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41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6/4/18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16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6/4/18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48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6/4/18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25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6/4/18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34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88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7BF72-1CFC-4EE4-AD29-9ECF34C8F35B}" type="datetimeFigureOut">
              <a:rPr lang="it-IT" smtClean="0"/>
              <a:t>6/4/18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0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1744861"/>
            <a:ext cx="9143999" cy="2000548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2000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en-US" sz="3600" b="1" dirty="0" smtClean="0">
                <a:latin typeface="+mn-lt"/>
              </a:rPr>
              <a:t>Jaymee Silva </a:t>
            </a:r>
            <a:r>
              <a:rPr lang="en-US" sz="3600" b="1" dirty="0" err="1" smtClean="0">
                <a:latin typeface="+mn-lt"/>
              </a:rPr>
              <a:t>Balarin</a:t>
            </a:r>
            <a:endParaRPr lang="en-US" sz="3600" b="1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en-US" sz="2400" dirty="0" smtClean="0">
                <a:latin typeface="+mn-lt"/>
              </a:rPr>
              <a:t>The Mountain Institute</a:t>
            </a:r>
          </a:p>
          <a:p>
            <a:pPr algn="ctr">
              <a:lnSpc>
                <a:spcPct val="100000"/>
              </a:lnSpc>
            </a:pPr>
            <a:r>
              <a:rPr lang="en-US" sz="2400" dirty="0" smtClean="0">
                <a:latin typeface="+mn-lt"/>
              </a:rPr>
              <a:t>OIKOS</a:t>
            </a:r>
          </a:p>
          <a:p>
            <a:pPr algn="ctr">
              <a:lnSpc>
                <a:spcPct val="100000"/>
              </a:lnSpc>
            </a:pPr>
            <a:r>
              <a:rPr lang="en-US" sz="2000" i="1" dirty="0" err="1" smtClean="0">
                <a:latin typeface="+mn-lt"/>
              </a:rPr>
              <a:t>jsilva@oikos.pe</a:t>
            </a:r>
            <a:endParaRPr lang="en-US" sz="2000" i="1" dirty="0" smtClean="0"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" y="5529976"/>
            <a:ext cx="91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</a:t>
            </a:r>
            <a:r>
              <a:rPr lang="it-IT" sz="2400" b="1" dirty="0"/>
              <a:t>IPROMO</a:t>
            </a:r>
            <a:r>
              <a:rPr lang="it-IT" b="1" dirty="0"/>
              <a:t> </a:t>
            </a:r>
            <a:endParaRPr lang="it-IT" dirty="0"/>
          </a:p>
          <a:p>
            <a:pPr algn="ctr"/>
            <a:r>
              <a:rPr lang="en-US" b="1" dirty="0"/>
              <a:t> </a:t>
            </a:r>
            <a:r>
              <a:rPr lang="en-US" b="1" i="1" dirty="0" err="1"/>
              <a:t>Bioeconomy</a:t>
            </a:r>
            <a:r>
              <a:rPr lang="en-US" b="1" i="1" dirty="0"/>
              <a:t> in mountain areas – an opportunity for local </a:t>
            </a:r>
            <a:r>
              <a:rPr lang="en-US" b="1" i="1" dirty="0" smtClean="0"/>
              <a:t>development</a:t>
            </a:r>
          </a:p>
          <a:p>
            <a:pPr algn="ctr"/>
            <a:r>
              <a:rPr lang="en-US" b="1" dirty="0" err="1"/>
              <a:t>Pieve</a:t>
            </a:r>
            <a:r>
              <a:rPr lang="en-US" b="1" dirty="0"/>
              <a:t> </a:t>
            </a:r>
            <a:r>
              <a:rPr lang="en-US" b="1" dirty="0" err="1"/>
              <a:t>Tesino</a:t>
            </a:r>
            <a:r>
              <a:rPr lang="en-US" b="1" dirty="0"/>
              <a:t> </a:t>
            </a:r>
            <a:r>
              <a:rPr lang="en-US" b="1" dirty="0" smtClean="0"/>
              <a:t>/</a:t>
            </a:r>
            <a:r>
              <a:rPr lang="en-US" b="1" dirty="0" err="1" smtClean="0"/>
              <a:t>Ormea</a:t>
            </a:r>
            <a:r>
              <a:rPr lang="en-US" b="1" dirty="0" smtClean="0"/>
              <a:t> 18 June -02 July 2018</a:t>
            </a:r>
            <a:endParaRPr lang="it-IT" dirty="0"/>
          </a:p>
        </p:txBody>
      </p:sp>
      <p:pic>
        <p:nvPicPr>
          <p:cNvPr id="3" name="Picture 2" descr="cropped-OIK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685" y="469566"/>
            <a:ext cx="1778000" cy="1185333"/>
          </a:xfrm>
          <a:prstGeom prst="rect">
            <a:avLst/>
          </a:prstGeom>
        </p:spPr>
      </p:pic>
      <p:pic>
        <p:nvPicPr>
          <p:cNvPr id="4" name="Picture 3" descr="TMI-Logo-Pantone3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74" y="414420"/>
            <a:ext cx="1370542" cy="131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02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1626091" y="110446"/>
            <a:ext cx="5894679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 smtClean="0">
                <a:latin typeface="+mn-lt"/>
              </a:rPr>
              <a:t>Education</a:t>
            </a:r>
            <a:endParaRPr lang="it-IT" sz="2800" b="1" dirty="0">
              <a:latin typeface="+mn-lt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1113748" y="790666"/>
            <a:ext cx="6782637" cy="3088746"/>
          </a:xfrm>
        </p:spPr>
        <p:txBody>
          <a:bodyPr>
            <a:noAutofit/>
          </a:bodyPr>
          <a:lstStyle/>
          <a:p>
            <a:r>
              <a:rPr lang="en-US" sz="2000" dirty="0"/>
              <a:t>The University of Melbourne </a:t>
            </a:r>
            <a:r>
              <a:rPr lang="en-US" sz="2000" dirty="0" smtClean="0"/>
              <a:t>- Australia</a:t>
            </a:r>
            <a:endParaRPr lang="en-US" sz="2000" dirty="0"/>
          </a:p>
          <a:p>
            <a:pPr marL="0" indent="0">
              <a:buNone/>
            </a:pPr>
            <a:r>
              <a:rPr lang="en-US" sz="2000" i="1" dirty="0"/>
              <a:t>2015-2017</a:t>
            </a:r>
            <a:r>
              <a:rPr lang="en-US" sz="2000" dirty="0"/>
              <a:t>| Master of Environment (Climate Change stream) </a:t>
            </a:r>
            <a:endParaRPr lang="en-US" sz="2000" dirty="0" smtClean="0"/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2000" dirty="0" smtClean="0"/>
              <a:t>Universidad </a:t>
            </a:r>
            <a:r>
              <a:rPr lang="en-US" sz="2000" dirty="0" err="1"/>
              <a:t>Nacional</a:t>
            </a:r>
            <a:r>
              <a:rPr lang="en-US" sz="2000" dirty="0"/>
              <a:t> Mayor de San Marcos </a:t>
            </a:r>
            <a:r>
              <a:rPr lang="en-US" sz="2000" dirty="0" smtClean="0"/>
              <a:t>(UNMSM) - Peru</a:t>
            </a:r>
            <a:endParaRPr lang="en-US" sz="2000" dirty="0"/>
          </a:p>
          <a:p>
            <a:pPr marL="0" indent="0">
              <a:buNone/>
            </a:pPr>
            <a:r>
              <a:rPr lang="en-US" sz="2000" i="1" dirty="0"/>
              <a:t>2009-2010</a:t>
            </a:r>
            <a:r>
              <a:rPr lang="en-US" sz="2000" dirty="0"/>
              <a:t>| Diploma in Biodiversity Management 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2000" dirty="0" smtClean="0"/>
              <a:t>Universidad </a:t>
            </a:r>
            <a:r>
              <a:rPr lang="en-US" sz="2000" dirty="0" err="1"/>
              <a:t>Peruana</a:t>
            </a:r>
            <a:r>
              <a:rPr lang="en-US" sz="2000" dirty="0"/>
              <a:t> </a:t>
            </a:r>
            <a:r>
              <a:rPr lang="en-US" sz="2000" dirty="0" err="1"/>
              <a:t>Cayetano</a:t>
            </a:r>
            <a:r>
              <a:rPr lang="en-US" sz="2000" dirty="0"/>
              <a:t> </a:t>
            </a:r>
            <a:r>
              <a:rPr lang="en-US" sz="2000" dirty="0" smtClean="0"/>
              <a:t>Heredia (UPCH) - Peru</a:t>
            </a:r>
            <a:endParaRPr lang="en-US" sz="2000" dirty="0"/>
          </a:p>
          <a:p>
            <a:pPr marL="0" indent="0">
              <a:buNone/>
            </a:pPr>
            <a:r>
              <a:rPr lang="en-US" sz="2000" i="1" dirty="0"/>
              <a:t>2003-2008</a:t>
            </a:r>
            <a:r>
              <a:rPr lang="en-US" sz="2000" dirty="0"/>
              <a:t>| Doctor in Veterinary </a:t>
            </a:r>
            <a:r>
              <a:rPr lang="en-US" sz="2000" dirty="0" smtClean="0"/>
              <a:t>Medicine &amp; Animal Husbandry</a:t>
            </a:r>
            <a:endParaRPr lang="it-IT" sz="2000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1099943" y="4751193"/>
            <a:ext cx="6686002" cy="136475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Program Officer in TMI Global Team</a:t>
            </a:r>
          </a:p>
          <a:p>
            <a:r>
              <a:rPr lang="en-US" sz="2000" dirty="0" smtClean="0"/>
              <a:t>Technical Assistant in OIKOS</a:t>
            </a:r>
          </a:p>
          <a:p>
            <a:r>
              <a:rPr lang="en-US" sz="2000" dirty="0" smtClean="0"/>
              <a:t>Coordinator of Climate Change Diploma for UNMSM</a:t>
            </a:r>
          </a:p>
          <a:p>
            <a:endParaRPr lang="it-IT" sz="2400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0" y="4005385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>
                <a:latin typeface="+mn-lt"/>
              </a:rPr>
              <a:t>Employment</a:t>
            </a:r>
            <a:r>
              <a:rPr lang="it-IT" sz="2800" b="1" dirty="0">
                <a:latin typeface="+mn-lt"/>
              </a:rPr>
              <a:t> and </a:t>
            </a:r>
            <a:r>
              <a:rPr lang="it-IT" sz="2800" b="1" dirty="0" err="1">
                <a:latin typeface="+mn-lt"/>
              </a:rPr>
              <a:t>main</a:t>
            </a:r>
            <a:r>
              <a:rPr lang="it-IT" sz="2800" b="1" dirty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activities</a:t>
            </a:r>
            <a:endParaRPr lang="it-IT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7194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0" y="327084"/>
            <a:ext cx="3863474" cy="13849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 smtClean="0">
                <a:latin typeface="+mn-lt"/>
              </a:rPr>
              <a:t>Other</a:t>
            </a:r>
            <a:r>
              <a:rPr lang="it-IT" sz="2800" b="1" dirty="0">
                <a:latin typeface="+mn-lt"/>
              </a:rPr>
              <a:t> </a:t>
            </a:r>
            <a:r>
              <a:rPr lang="it-IT" sz="2800" b="1" dirty="0" err="1">
                <a:latin typeface="+mn-lt"/>
              </a:rPr>
              <a:t>interests</a:t>
            </a:r>
            <a:r>
              <a:rPr lang="it-IT" sz="2800" b="1" dirty="0">
                <a:latin typeface="+mn-lt"/>
              </a:rPr>
              <a:t> (</a:t>
            </a:r>
            <a:r>
              <a:rPr lang="it-IT" sz="2800" b="1" dirty="0" err="1" smtClean="0">
                <a:latin typeface="+mn-lt"/>
              </a:rPr>
              <a:t>volunteer</a:t>
            </a:r>
            <a:r>
              <a:rPr lang="it-IT" sz="2800" b="1" dirty="0" smtClean="0">
                <a:latin typeface="+mn-lt"/>
              </a:rPr>
              <a:t> work, hobbies etc.)</a:t>
            </a:r>
            <a:endParaRPr lang="it-IT" sz="2800" b="1" dirty="0">
              <a:latin typeface="+mn-lt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28650" y="2079625"/>
            <a:ext cx="2927351" cy="2288844"/>
          </a:xfrm>
        </p:spPr>
        <p:txBody>
          <a:bodyPr/>
          <a:lstStyle/>
          <a:p>
            <a:r>
              <a:rPr lang="en-US" dirty="0" smtClean="0"/>
              <a:t>Photography</a:t>
            </a:r>
          </a:p>
          <a:p>
            <a:r>
              <a:rPr lang="en-US" dirty="0" smtClean="0"/>
              <a:t>Yoga</a:t>
            </a:r>
          </a:p>
          <a:p>
            <a:r>
              <a:rPr lang="en-US" dirty="0" smtClean="0"/>
              <a:t>Rock Climbing</a:t>
            </a:r>
          </a:p>
          <a:p>
            <a:r>
              <a:rPr lang="en-US" dirty="0" smtClean="0"/>
              <a:t>Dancing</a:t>
            </a:r>
            <a:endParaRPr lang="en-US" dirty="0"/>
          </a:p>
        </p:txBody>
      </p:sp>
      <p:pic>
        <p:nvPicPr>
          <p:cNvPr id="3" name="Picture 2" descr="goc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287" y="0"/>
            <a:ext cx="4557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07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7807" y="2673682"/>
            <a:ext cx="4972719" cy="204536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200" b="1" dirty="0">
                <a:ea typeface="Avenir Book" charset="0"/>
                <a:cs typeface="Avenir Book" charset="0"/>
              </a:rPr>
              <a:t>Mountain </a:t>
            </a:r>
            <a:r>
              <a:rPr lang="en-US" sz="3200" b="1" dirty="0" err="1">
                <a:ea typeface="Avenir Book" charset="0"/>
                <a:cs typeface="Avenir Book" charset="0"/>
              </a:rPr>
              <a:t>EbA</a:t>
            </a:r>
            <a:r>
              <a:rPr lang="en-US" sz="3200" b="1" dirty="0">
                <a:ea typeface="Avenir Book" charset="0"/>
                <a:cs typeface="Avenir Book" charset="0"/>
              </a:rPr>
              <a:t> </a:t>
            </a:r>
            <a:r>
              <a:rPr lang="en-US" sz="3200" b="1" dirty="0" smtClean="0">
                <a:ea typeface="Avenir Book" charset="0"/>
                <a:cs typeface="Avenir Book" charset="0"/>
              </a:rPr>
              <a:t>Program</a:t>
            </a:r>
          </a:p>
          <a:p>
            <a:pPr marL="0" indent="0" algn="ctr">
              <a:buNone/>
            </a:pPr>
            <a:endParaRPr lang="en-US" sz="2000" dirty="0" smtClean="0">
              <a:ea typeface="Avenir Book" charset="0"/>
              <a:cs typeface="Avenir Book" charset="0"/>
            </a:endParaRPr>
          </a:p>
          <a:p>
            <a:pPr marL="0" indent="0" algn="ctr">
              <a:buNone/>
            </a:pPr>
            <a:r>
              <a:rPr lang="en-GB" sz="2200" dirty="0" smtClean="0">
                <a:solidFill>
                  <a:srgbClr val="000000"/>
                </a:solidFill>
                <a:ea typeface="Avenir Book" charset="0"/>
                <a:cs typeface="Avenir Book" charset="0"/>
              </a:rPr>
              <a:t>Scaling </a:t>
            </a:r>
            <a:r>
              <a:rPr lang="en-GB" sz="2200" dirty="0">
                <a:solidFill>
                  <a:srgbClr val="000000"/>
                </a:solidFill>
                <a:ea typeface="Avenir Book" charset="0"/>
                <a:cs typeface="Avenir Book" charset="0"/>
              </a:rPr>
              <a:t>Up Mountain Ecosystem-Based Adaptation: </a:t>
            </a:r>
            <a:r>
              <a:rPr lang="en-GB" sz="2200" dirty="0" smtClean="0">
                <a:solidFill>
                  <a:srgbClr val="000000"/>
                </a:solidFill>
                <a:ea typeface="Avenir Book" charset="0"/>
                <a:cs typeface="Avenir Book" charset="0"/>
              </a:rPr>
              <a:t>Building </a:t>
            </a:r>
            <a:r>
              <a:rPr lang="en-GB" sz="2200" dirty="0">
                <a:solidFill>
                  <a:srgbClr val="000000"/>
                </a:solidFill>
                <a:ea typeface="Avenir Book" charset="0"/>
                <a:cs typeface="Avenir Book" charset="0"/>
              </a:rPr>
              <a:t>evidence, replicating success, and informing policy</a:t>
            </a:r>
            <a:r>
              <a:rPr lang="en-US" sz="2200" dirty="0">
                <a:solidFill>
                  <a:srgbClr val="000000"/>
                </a:solidFill>
                <a:ea typeface="Avenir Book" charset="0"/>
                <a:cs typeface="Avenir Book" charset="0"/>
              </a:rPr>
              <a:t/>
            </a:r>
            <a:br>
              <a:rPr lang="en-US" sz="2200" dirty="0">
                <a:solidFill>
                  <a:srgbClr val="000000"/>
                </a:solidFill>
                <a:ea typeface="Avenir Book" charset="0"/>
                <a:cs typeface="Avenir Book" charset="0"/>
              </a:rPr>
            </a:br>
            <a:endParaRPr lang="en-US" sz="2200" dirty="0">
              <a:ea typeface="Avenir Book" charset="0"/>
              <a:cs typeface="Avenir Book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083"/>
          <a:stretch/>
        </p:blipFill>
        <p:spPr>
          <a:xfrm>
            <a:off x="-3687" y="0"/>
            <a:ext cx="9147687" cy="1965159"/>
          </a:xfrm>
          <a:prstGeom prst="rect">
            <a:avLst/>
          </a:prstGeom>
        </p:spPr>
      </p:pic>
      <p:pic>
        <p:nvPicPr>
          <p:cNvPr id="2" name="Picture 1" descr="EbA_banner_logos_divider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8" t="31221" r="10629" b="29279"/>
          <a:stretch/>
        </p:blipFill>
        <p:spPr>
          <a:xfrm>
            <a:off x="1911684" y="5681579"/>
            <a:ext cx="5427579" cy="1176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8597" y="2352842"/>
            <a:ext cx="3094455" cy="297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76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74" y="1177687"/>
            <a:ext cx="4876404" cy="344778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4558631" y="4999788"/>
            <a:ext cx="4117473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ea typeface="Avenir Book" charset="0"/>
                <a:cs typeface="Avenir Book" charset="0"/>
              </a:rPr>
              <a:t>Flagship countries: </a:t>
            </a:r>
            <a:r>
              <a:rPr lang="en-US" sz="1600" dirty="0">
                <a:ea typeface="Avenir Book" charset="0"/>
                <a:cs typeface="Avenir Book" charset="0"/>
              </a:rPr>
              <a:t>Nepal, Peru, Uganda</a:t>
            </a:r>
          </a:p>
          <a:p>
            <a:endParaRPr lang="en-US" sz="900" dirty="0" smtClean="0">
              <a:ea typeface="Avenir Book" charset="0"/>
              <a:cs typeface="Avenir Book" charset="0"/>
            </a:endParaRPr>
          </a:p>
          <a:p>
            <a:r>
              <a:rPr lang="en-US" sz="1600" b="1" dirty="0" smtClean="0">
                <a:ea typeface="Avenir Book" charset="0"/>
                <a:cs typeface="Avenir Book" charset="0"/>
              </a:rPr>
              <a:t>Expansion </a:t>
            </a:r>
            <a:r>
              <a:rPr lang="en-US" sz="1600" b="1" dirty="0">
                <a:ea typeface="Avenir Book" charset="0"/>
                <a:cs typeface="Avenir Book" charset="0"/>
              </a:rPr>
              <a:t>countries: </a:t>
            </a:r>
            <a:r>
              <a:rPr lang="en-US" sz="1600" dirty="0">
                <a:ea typeface="Avenir Book" charset="0"/>
                <a:cs typeface="Avenir Book" charset="0"/>
              </a:rPr>
              <a:t>Bhutan, Colombia, Kenya</a:t>
            </a:r>
          </a:p>
          <a:p>
            <a:endParaRPr lang="en-US" sz="900" dirty="0">
              <a:ea typeface="Avenir Book" charset="0"/>
              <a:cs typeface="Avenir Book" charset="0"/>
            </a:endParaRPr>
          </a:p>
          <a:p>
            <a:r>
              <a:rPr lang="en-US" sz="1600" b="1" dirty="0">
                <a:ea typeface="Avenir Book" charset="0"/>
                <a:cs typeface="Avenir Book" charset="0"/>
              </a:rPr>
              <a:t>Timeframe: </a:t>
            </a:r>
            <a:r>
              <a:rPr lang="en-US" sz="1600" dirty="0">
                <a:ea typeface="Avenir Book" charset="0"/>
                <a:cs typeface="Avenir Book" charset="0"/>
              </a:rPr>
              <a:t>July 2017– June 2020</a:t>
            </a:r>
          </a:p>
          <a:p>
            <a:endParaRPr lang="en-US" sz="900" dirty="0">
              <a:ea typeface="Avenir Book" charset="0"/>
              <a:cs typeface="Avenir Book" charset="0"/>
            </a:endParaRPr>
          </a:p>
          <a:p>
            <a:r>
              <a:rPr lang="en-US" sz="1600" b="1" dirty="0">
                <a:ea typeface="Avenir Book" charset="0"/>
                <a:cs typeface="Avenir Book" charset="0"/>
              </a:rPr>
              <a:t>Partners: </a:t>
            </a:r>
            <a:r>
              <a:rPr lang="en-US" sz="1600" dirty="0">
                <a:ea typeface="Avenir Book" charset="0"/>
                <a:cs typeface="Avenir Book" charset="0"/>
              </a:rPr>
              <a:t>TMI, IUCN, and country partners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401051" y="4959229"/>
            <a:ext cx="3435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ea typeface="Avenir Book" charset="0"/>
                <a:cs typeface="Avenir Book" charset="0"/>
              </a:rPr>
              <a:t>Goal: </a:t>
            </a:r>
            <a:r>
              <a:rPr lang="en-US" dirty="0">
                <a:ea typeface="Avenir Book" charset="0"/>
                <a:cs typeface="Avenir Book" charset="0"/>
              </a:rPr>
              <a:t>T</a:t>
            </a:r>
            <a:r>
              <a:rPr lang="en-GB" dirty="0">
                <a:ea typeface="Avenir Book" charset="0"/>
                <a:cs typeface="Avenir Book" charset="0"/>
              </a:rPr>
              <a:t>o scale up </a:t>
            </a:r>
            <a:r>
              <a:rPr lang="en-GB" dirty="0" err="1">
                <a:ea typeface="Avenir Book" charset="0"/>
                <a:cs typeface="Avenir Book" charset="0"/>
              </a:rPr>
              <a:t>EbA</a:t>
            </a:r>
            <a:r>
              <a:rPr lang="en-GB" dirty="0">
                <a:ea typeface="Avenir Book" charset="0"/>
                <a:cs typeface="Avenir Book" charset="0"/>
              </a:rPr>
              <a:t> as a means to build climate-change resilience and promote adaptation in mountains</a:t>
            </a:r>
            <a:r>
              <a:rPr lang="en-US" dirty="0">
                <a:ea typeface="Avenir Book" charset="0"/>
                <a:cs typeface="Avenir Book" charset="0"/>
              </a:rPr>
              <a:t> </a:t>
            </a:r>
            <a:endParaRPr lang="en-US" dirty="0">
              <a:ea typeface="Avenir Book" charset="0"/>
              <a:cs typeface="Avenir Book" charset="0"/>
            </a:endParaRPr>
          </a:p>
        </p:txBody>
      </p:sp>
      <p:pic>
        <p:nvPicPr>
          <p:cNvPr id="9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240"/>
            <a:ext cx="9144001" cy="909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5160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1734" y="383492"/>
            <a:ext cx="551158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3000" b="1" dirty="0"/>
              <a:t>Scaling up </a:t>
            </a:r>
            <a:r>
              <a:rPr lang="en" sz="3000" b="1" dirty="0" smtClean="0"/>
              <a:t>M</a:t>
            </a:r>
            <a:r>
              <a:rPr lang="en-US" sz="3000" b="1" dirty="0" err="1" smtClean="0"/>
              <a:t>ountain</a:t>
            </a:r>
            <a:r>
              <a:rPr lang="en" sz="3000" b="1" dirty="0" smtClean="0"/>
              <a:t> </a:t>
            </a:r>
            <a:r>
              <a:rPr lang="en" sz="3000" b="1" dirty="0"/>
              <a:t>EbA in </a:t>
            </a:r>
            <a:r>
              <a:rPr lang="en" sz="3000" b="1" dirty="0" smtClean="0"/>
              <a:t>PERU</a:t>
            </a:r>
            <a:endParaRPr lang="en-US" sz="3000" b="1" dirty="0" smtClean="0"/>
          </a:p>
          <a:p>
            <a:endParaRPr lang="en-US" sz="3000" b="1" dirty="0"/>
          </a:p>
          <a:p>
            <a:endParaRPr lang="en-US" sz="3000" b="1" dirty="0"/>
          </a:p>
        </p:txBody>
      </p:sp>
      <p:pic>
        <p:nvPicPr>
          <p:cNvPr id="5" name="Imagen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3788" y="1291573"/>
            <a:ext cx="3636211" cy="24162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1052" y="1345085"/>
            <a:ext cx="4612106" cy="3908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ym typeface="Wingdings" panose="05000000000000000000" pitchFamily="2" charset="2"/>
              </a:rPr>
              <a:t>Implementation of 4 </a:t>
            </a:r>
            <a:r>
              <a:rPr lang="en-US" sz="1600" dirty="0" err="1">
                <a:sym typeface="Wingdings" panose="05000000000000000000" pitchFamily="2" charset="2"/>
              </a:rPr>
              <a:t>EbA</a:t>
            </a:r>
            <a:r>
              <a:rPr lang="en-US" sz="1600" dirty="0">
                <a:sym typeface="Wingdings" panose="05000000000000000000" pitchFamily="2" charset="2"/>
              </a:rPr>
              <a:t> measures to reduce people and ecosystem vulnerabilities: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Recovery </a:t>
            </a:r>
            <a:r>
              <a:rPr lang="en-US" sz="1600" dirty="0">
                <a:sym typeface="Wingdings" panose="05000000000000000000" pitchFamily="2" charset="2"/>
              </a:rPr>
              <a:t>of upper micro-watersheds, wetlands and water-courses through restoration of ancient water channels and reservoir </a:t>
            </a:r>
            <a:r>
              <a:rPr lang="en-US" sz="1600" dirty="0" smtClean="0">
                <a:sym typeface="Wingdings" panose="05000000000000000000" pitchFamily="2" charset="2"/>
              </a:rPr>
              <a:t>dam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Wetland fencing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anose="05000000000000000000" pitchFamily="2" charset="2"/>
              </a:rPr>
              <a:t>Improving water distribution in communal grazing areas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anose="05000000000000000000" pitchFamily="2" charset="2"/>
              </a:rPr>
              <a:t>Sustainable management of grasslands through enhanced vicuña and livestock </a:t>
            </a:r>
            <a:r>
              <a:rPr lang="en-US" sz="1600" dirty="0" smtClean="0">
                <a:sym typeface="Wingdings" panose="05000000000000000000" pitchFamily="2" charset="2"/>
              </a:rPr>
              <a:t>management</a:t>
            </a:r>
            <a:endParaRPr lang="en-US" sz="1600" dirty="0">
              <a:sym typeface="Wingdings" panose="05000000000000000000" pitchFamily="2" charset="2"/>
            </a:endParaRPr>
          </a:p>
        </p:txBody>
      </p:sp>
      <p:pic>
        <p:nvPicPr>
          <p:cNvPr id="7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752" y="3837469"/>
            <a:ext cx="2221984" cy="283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10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 anchor="ctr">
        <a:spAutoFit/>
      </a:bodyPr>
      <a:lstStyle>
        <a:defPPr algn="ctr">
          <a:lnSpc>
            <a:spcPct val="100000"/>
          </a:lnSpc>
          <a:defRPr sz="2800" b="1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1029</TotalTime>
  <Words>258</Words>
  <Application>Microsoft Macintosh PowerPoint</Application>
  <PresentationFormat>On-screen Show (4:3)</PresentationFormat>
  <Paragraphs>43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 in the Alps</dc:title>
  <dc:creator>Bassignana Mauro</dc:creator>
  <cp:lastModifiedBy>Jaymee Silva</cp:lastModifiedBy>
  <cp:revision>90</cp:revision>
  <dcterms:created xsi:type="dcterms:W3CDTF">2014-07-05T09:11:12Z</dcterms:created>
  <dcterms:modified xsi:type="dcterms:W3CDTF">2018-06-04T20:39:19Z</dcterms:modified>
</cp:coreProperties>
</file>