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78" r:id="rId2"/>
    <p:sldId id="279" r:id="rId3"/>
    <p:sldId id="288" r:id="rId4"/>
    <p:sldId id="290" r:id="rId5"/>
    <p:sldId id="289" r:id="rId6"/>
    <p:sldId id="291" r:id="rId7"/>
    <p:sldId id="292" r:id="rId8"/>
  </p:sldIdLst>
  <p:sldSz cx="9144000" cy="6858000" type="screen4x3"/>
  <p:notesSz cx="7010400" cy="9296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0" d="100"/>
          <a:sy n="70" d="100"/>
        </p:scale>
        <p:origin x="-1314" y="-180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2C98B0-9A8C-45D4-8F0D-B250A15F1831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0A7EF5-3B67-4D45-A8BD-AEBE1B053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84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ir.lakanwal@mail.gov.a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770213"/>
            <a:ext cx="9143999" cy="218521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3200" b="1" dirty="0" smtClean="0">
                <a:latin typeface="+mn-lt"/>
              </a:rPr>
              <a:t>Personal Presentation</a:t>
            </a:r>
          </a:p>
          <a:p>
            <a:pPr algn="ctr">
              <a:lnSpc>
                <a:spcPct val="100000"/>
              </a:lnSpc>
            </a:pPr>
            <a:endParaRPr lang="it-IT" sz="2000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400" b="1" dirty="0" smtClean="0">
                <a:latin typeface="+mn-lt"/>
              </a:rPr>
              <a:t>Mir Wali Khan</a:t>
            </a:r>
            <a:endParaRPr lang="it-IT" sz="20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</a:rPr>
              <a:t>Ministry of Agriculture Irrigation &amp; Livestock </a:t>
            </a: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</a:rPr>
              <a:t>Kabul, Afghanistan</a:t>
            </a:r>
            <a:endParaRPr lang="it-IT" sz="20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</a:rPr>
              <a:t>E-mail: </a:t>
            </a:r>
            <a:r>
              <a:rPr lang="it-IT" sz="2000" dirty="0" smtClean="0">
                <a:latin typeface="+mn-lt"/>
                <a:hlinkClick r:id="rId2"/>
              </a:rPr>
              <a:t>mir.lakanwal@mail.gov.af</a:t>
            </a:r>
            <a:r>
              <a:rPr lang="it-IT" sz="2000" dirty="0" smtClean="0">
                <a:latin typeface="+mn-lt"/>
              </a:rPr>
              <a:t> </a:t>
            </a:r>
            <a:endParaRPr lang="it-IT" sz="28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" y="552997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/>
              <a:t>Bioeconomy in mountain areas – an opportunity for local </a:t>
            </a:r>
            <a:r>
              <a:rPr lang="en-US" b="1" i="1" dirty="0" smtClean="0"/>
              <a:t>development</a:t>
            </a:r>
          </a:p>
          <a:p>
            <a:pPr algn="ctr"/>
            <a:r>
              <a:rPr lang="en-US" b="1" dirty="0"/>
              <a:t>Pieve Tesino </a:t>
            </a:r>
            <a:r>
              <a:rPr lang="en-US" b="1" dirty="0" smtClean="0"/>
              <a:t>/Ormea 18 June -02 July 2018</a:t>
            </a:r>
            <a:endParaRPr lang="it-IT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769" y="240690"/>
            <a:ext cx="108839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AIL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30" y="193950"/>
            <a:ext cx="12763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95536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Education</a:t>
            </a:r>
            <a:endParaRPr lang="it-IT" sz="2800" b="1" dirty="0"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85798" y="528359"/>
            <a:ext cx="7829552" cy="1982830"/>
          </a:xfrm>
        </p:spPr>
        <p:txBody>
          <a:bodyPr>
            <a:noAutofit/>
          </a:bodyPr>
          <a:lstStyle/>
          <a:p>
            <a:pPr algn="just"/>
            <a:r>
              <a:rPr lang="it-IT" sz="2000" dirty="0" smtClean="0"/>
              <a:t>Master in Environmental Planning &amp; Management</a:t>
            </a:r>
          </a:p>
          <a:p>
            <a:pPr lvl="1" algn="just"/>
            <a:r>
              <a:rPr lang="it-IT" sz="1600" dirty="0" smtClean="0"/>
              <a:t>UNESCO-IHE Delft The Netherlands </a:t>
            </a:r>
          </a:p>
          <a:p>
            <a:pPr algn="just"/>
            <a:r>
              <a:rPr lang="it-IT" sz="2000" dirty="0" smtClean="0"/>
              <a:t>Master in Agriculture Agronomy</a:t>
            </a:r>
          </a:p>
          <a:p>
            <a:pPr lvl="1" algn="just"/>
            <a:r>
              <a:rPr lang="it-IT" sz="1600" dirty="0" smtClean="0"/>
              <a:t>KPK University of Agriculture Peshawar Pakistan</a:t>
            </a:r>
          </a:p>
          <a:p>
            <a:pPr algn="just"/>
            <a:r>
              <a:rPr lang="it-IT" sz="2000" dirty="0" smtClean="0"/>
              <a:t>Bachelor's in Agriculture Agronomy</a:t>
            </a:r>
          </a:p>
          <a:p>
            <a:pPr lvl="1" algn="just"/>
            <a:r>
              <a:rPr lang="it-IT" sz="1600" dirty="0" smtClean="0"/>
              <a:t>Agriculture University Faisalabad Punjab Pakistan</a:t>
            </a:r>
            <a:endParaRPr lang="it-IT" sz="1600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657224" y="3108439"/>
            <a:ext cx="7829552" cy="3128587"/>
          </a:xfrm>
        </p:spPr>
        <p:txBody>
          <a:bodyPr>
            <a:normAutofit fontScale="62500" lnSpcReduction="20000"/>
          </a:bodyPr>
          <a:lstStyle/>
          <a:p>
            <a:r>
              <a:rPr lang="it-IT" b="1" dirty="0" smtClean="0"/>
              <a:t>National ESM Coordinator</a:t>
            </a:r>
          </a:p>
          <a:p>
            <a:endParaRPr lang="it-IT" b="1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800" dirty="0" smtClean="0"/>
              <a:t>Oversee the implementation of Environmental  &amp; Social Affairs of the National H&amp;L Project of MAIL;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Responsible </a:t>
            </a:r>
            <a:r>
              <a:rPr lang="en-US" sz="2800" dirty="0"/>
              <a:t>for capacity building training at the realization </a:t>
            </a:r>
            <a:r>
              <a:rPr lang="en-US" sz="2800" dirty="0" smtClean="0"/>
              <a:t>CC for </a:t>
            </a:r>
            <a:r>
              <a:rPr lang="en-US" sz="2800" dirty="0"/>
              <a:t>staff as well as target </a:t>
            </a:r>
            <a:r>
              <a:rPr lang="en-US" sz="2800" dirty="0" smtClean="0"/>
              <a:t>communities;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Coordinating &amp; cooperation </a:t>
            </a:r>
            <a:r>
              <a:rPr lang="en-US" sz="2800" dirty="0"/>
              <a:t>with the WB projects, NEPA and MAIL </a:t>
            </a:r>
            <a:r>
              <a:rPr lang="en-US" sz="2800" dirty="0" smtClean="0"/>
              <a:t>Departments;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Cross </a:t>
            </a:r>
            <a:r>
              <a:rPr lang="en-US" sz="2800" dirty="0"/>
              <a:t>checking </a:t>
            </a:r>
            <a:r>
              <a:rPr lang="en-US" sz="2800" dirty="0" smtClean="0"/>
              <a:t>&amp; </a:t>
            </a:r>
            <a:r>
              <a:rPr lang="en-US" sz="2800" dirty="0"/>
              <a:t>reporting on </a:t>
            </a:r>
            <a:r>
              <a:rPr lang="en-US" sz="2800" dirty="0" smtClean="0"/>
              <a:t>resource management;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Ensuring </a:t>
            </a:r>
            <a:r>
              <a:rPr lang="en-US" sz="2800" dirty="0"/>
              <a:t>regular </a:t>
            </a:r>
            <a:r>
              <a:rPr lang="en-US" sz="2800" dirty="0" smtClean="0"/>
              <a:t>interaction with the external Consultants  </a:t>
            </a:r>
            <a:r>
              <a:rPr lang="en-US" sz="2800" dirty="0"/>
              <a:t>and  World  Bank </a:t>
            </a:r>
            <a:r>
              <a:rPr lang="en-US" sz="2800" dirty="0" smtClean="0"/>
              <a:t>Mission  </a:t>
            </a:r>
            <a:r>
              <a:rPr lang="en-US" sz="2800" dirty="0"/>
              <a:t>on </a:t>
            </a:r>
            <a:r>
              <a:rPr lang="en-US" sz="2800" dirty="0" smtClean="0"/>
              <a:t>NHLP </a:t>
            </a:r>
            <a:r>
              <a:rPr lang="en-US" sz="2800" dirty="0"/>
              <a:t>Social, climate change </a:t>
            </a:r>
            <a:r>
              <a:rPr lang="en-US" sz="2800" dirty="0" smtClean="0"/>
              <a:t>&amp; </a:t>
            </a:r>
            <a:r>
              <a:rPr lang="en-US" sz="2800" dirty="0"/>
              <a:t>Environmental aspects;</a:t>
            </a:r>
            <a:endParaRPr lang="en-US" sz="2800" dirty="0" smtClean="0"/>
          </a:p>
          <a:p>
            <a:pPr lvl="1"/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0" y="2449931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>
                <a:latin typeface="+mn-lt"/>
              </a:rPr>
              <a:t>Employment </a:t>
            </a:r>
            <a:r>
              <a:rPr lang="it-IT" sz="2800" b="1" dirty="0" smtClean="0">
                <a:latin typeface="+mn-lt"/>
              </a:rPr>
              <a:t>&amp; Main Activities</a:t>
            </a:r>
            <a:endParaRPr lang="it-IT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1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0" y="295298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Other</a:t>
            </a:r>
            <a:r>
              <a:rPr lang="it-IT" sz="2800" b="1" dirty="0">
                <a:latin typeface="+mn-lt"/>
              </a:rPr>
              <a:t> I</a:t>
            </a:r>
            <a:r>
              <a:rPr lang="it-IT" sz="2800" b="1" dirty="0" smtClean="0">
                <a:latin typeface="+mn-lt"/>
              </a:rPr>
              <a:t>nterests (Volunteer Work, Hobbies etc.)</a:t>
            </a:r>
            <a:endParaRPr lang="it-IT" sz="2800" b="1" dirty="0">
              <a:latin typeface="+mn-lt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28650" y="1078174"/>
            <a:ext cx="7886700" cy="509879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Volunteer Work</a:t>
            </a:r>
          </a:p>
          <a:p>
            <a:pPr lvl="1"/>
            <a:r>
              <a:rPr lang="it-IT" dirty="0" smtClean="0"/>
              <a:t>Member of the Green </a:t>
            </a:r>
            <a:r>
              <a:rPr lang="it-IT" dirty="0"/>
              <a:t>Way Society – Kabul</a:t>
            </a:r>
            <a:endParaRPr lang="it-IT" dirty="0" smtClean="0"/>
          </a:p>
          <a:p>
            <a:pPr lvl="1"/>
            <a:r>
              <a:rPr lang="en-US" dirty="0" smtClean="0"/>
              <a:t>Deputy in Netherlands </a:t>
            </a:r>
            <a:r>
              <a:rPr lang="en-US" dirty="0"/>
              <a:t>Alumni Association of Afghanistan (NAAA.AF)</a:t>
            </a:r>
            <a:r>
              <a:rPr lang="it-IT" dirty="0" smtClean="0"/>
              <a:t> </a:t>
            </a:r>
          </a:p>
          <a:p>
            <a:pPr lvl="1"/>
            <a:r>
              <a:rPr lang="it-IT" dirty="0"/>
              <a:t>Community </a:t>
            </a:r>
            <a:r>
              <a:rPr lang="it-IT" dirty="0" smtClean="0"/>
              <a:t>work (NRM)</a:t>
            </a:r>
          </a:p>
          <a:p>
            <a:pPr lvl="1"/>
            <a:r>
              <a:rPr lang="it-IT" dirty="0" smtClean="0"/>
              <a:t>Volunteer work with local Schools in drafting training materials to </a:t>
            </a:r>
            <a:r>
              <a:rPr lang="en-US" dirty="0" smtClean="0"/>
              <a:t>raise </a:t>
            </a:r>
            <a:r>
              <a:rPr lang="en-US" dirty="0"/>
              <a:t>environmental awareness and education for the </a:t>
            </a:r>
            <a:r>
              <a:rPr lang="en-US" dirty="0" smtClean="0"/>
              <a:t>public;</a:t>
            </a:r>
            <a:endParaRPr lang="it-IT" dirty="0" smtClean="0"/>
          </a:p>
          <a:p>
            <a:r>
              <a:rPr lang="it-IT" dirty="0" smtClean="0"/>
              <a:t>Hobbies</a:t>
            </a:r>
          </a:p>
          <a:p>
            <a:pPr lvl="1"/>
            <a:r>
              <a:rPr lang="it-IT" dirty="0" smtClean="0"/>
              <a:t>Sports</a:t>
            </a:r>
          </a:p>
          <a:p>
            <a:pPr lvl="1"/>
            <a:r>
              <a:rPr lang="it-IT" dirty="0"/>
              <a:t>Social </a:t>
            </a:r>
            <a:r>
              <a:rPr lang="it-IT" dirty="0" smtClean="0"/>
              <a:t>Media/Blogging</a:t>
            </a:r>
          </a:p>
          <a:p>
            <a:pPr lvl="1"/>
            <a:r>
              <a:rPr lang="it-IT" dirty="0"/>
              <a:t>Watching </a:t>
            </a:r>
            <a:r>
              <a:rPr lang="it-IT" dirty="0" smtClean="0"/>
              <a:t>TV (</a:t>
            </a:r>
            <a:r>
              <a:rPr lang="it-IT" dirty="0"/>
              <a:t>Sports/News/Political Discussions/Documentaries)</a:t>
            </a:r>
            <a:endParaRPr lang="it-IT" dirty="0" smtClean="0"/>
          </a:p>
          <a:p>
            <a:pPr lvl="1"/>
            <a:r>
              <a:rPr lang="it-IT" dirty="0" smtClean="0"/>
              <a:t>Travelling</a:t>
            </a:r>
          </a:p>
        </p:txBody>
      </p:sp>
    </p:spTree>
    <p:extLst>
      <p:ext uri="{BB962C8B-B14F-4D97-AF65-F5344CB8AC3E}">
        <p14:creationId xmlns:p14="http://schemas.microsoft.com/office/powerpoint/2010/main" val="33059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254354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>
                <a:latin typeface="+mn-lt"/>
              </a:rPr>
              <a:t>National Horticulture &amp; Livestock Project/MAIL</a:t>
            </a:r>
            <a:r>
              <a:rPr lang="it-IT" sz="2800" b="1" dirty="0" smtClean="0">
                <a:latin typeface="+mn-lt"/>
              </a:rPr>
              <a:t>	2/3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49" y="1361601"/>
            <a:ext cx="8133213" cy="4351338"/>
          </a:xfrm>
        </p:spPr>
        <p:txBody>
          <a:bodyPr/>
          <a:lstStyle/>
          <a:p>
            <a:r>
              <a:rPr lang="en-US" dirty="0"/>
              <a:t>Project Objective. </a:t>
            </a:r>
            <a:endParaRPr lang="en-US" dirty="0" smtClean="0"/>
          </a:p>
          <a:p>
            <a:pPr lvl="1"/>
            <a:endParaRPr lang="en-US" dirty="0" smtClean="0">
              <a:solidFill>
                <a:srgbClr val="000000"/>
              </a:solidFill>
              <a:latin typeface="Times New Roman"/>
              <a:ea typeface="Calibri"/>
              <a:cs typeface="Gautami"/>
            </a:endParaRPr>
          </a:p>
          <a:p>
            <a:pPr lvl="1" algn="just"/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To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promote adoption of improved production practices by target farmers, with gradual national establishment of farmer-centric agricultural services mechanisms and investment support. </a:t>
            </a:r>
            <a:endParaRPr lang="it-IT" dirty="0">
              <a:solidFill>
                <a:srgbClr val="000000"/>
              </a:solidFill>
              <a:latin typeface="Times New Roman"/>
              <a:ea typeface="Calibri"/>
              <a:cs typeface="Gautami"/>
            </a:endParaRPr>
          </a:p>
        </p:txBody>
      </p:sp>
    </p:spTree>
    <p:extLst>
      <p:ext uri="{BB962C8B-B14F-4D97-AF65-F5344CB8AC3E}">
        <p14:creationId xmlns:p14="http://schemas.microsoft.com/office/powerpoint/2010/main" val="16451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National Horticulture &amp; Livestock Project/MAIL	1/3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532258"/>
            <a:ext cx="8283338" cy="6155145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GB" dirty="0" smtClean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NHLP Consists </a:t>
            </a:r>
            <a:r>
              <a:rPr lang="en-GB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of </a:t>
            </a:r>
            <a:r>
              <a:rPr lang="en-GB" dirty="0" smtClean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3 Components</a:t>
            </a:r>
            <a:r>
              <a:rPr lang="en-GB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: </a:t>
            </a:r>
          </a:p>
          <a:p>
            <a:pPr marL="0" marR="0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GB" dirty="0" smtClean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Horticultural Production</a:t>
            </a:r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Extension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and Farm Advisory Services</a:t>
            </a:r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Investment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Packages for Improved Productivity and Market Efficiency</a:t>
            </a:r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Improved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Market Access and Post-Harvest Handling Systems</a:t>
            </a: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Animal Production and Health </a:t>
            </a:r>
            <a:endParaRPr lang="en-US" sz="2800" dirty="0" smtClean="0">
              <a:solidFill>
                <a:srgbClr val="000000"/>
              </a:solidFill>
              <a:latin typeface="Times New Roman"/>
              <a:ea typeface="Calibri"/>
              <a:cs typeface="Gautami"/>
            </a:endParaRPr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Improved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Animal Health Service Delivery</a:t>
            </a:r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Improved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Animal Production through investment packages</a:t>
            </a:r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Ruminants</a:t>
            </a:r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Poultry</a:t>
            </a:r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Dairy Development</a:t>
            </a:r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Pastoralism and Rangeland Management</a:t>
            </a:r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Fish Farming</a:t>
            </a: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Key 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Cross Cutting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Issues</a:t>
            </a:r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Environmental and Social Management</a:t>
            </a:r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Nutrition (Food Security)  </a:t>
            </a:r>
          </a:p>
          <a:p>
            <a:pPr marL="457200" lvl="2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Gender equality 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tabLst>
                <a:tab pos="457200" algn="l"/>
                <a:tab pos="457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Calibri"/>
                <a:cs typeface="Gautami"/>
              </a:rPr>
              <a:t> Employment generation  </a:t>
            </a:r>
            <a:endParaRPr lang="en-US" sz="2000" dirty="0">
              <a:solidFill>
                <a:srgbClr val="000000"/>
              </a:solidFill>
              <a:latin typeface="Times New Roman"/>
              <a:ea typeface="Calibri"/>
              <a:cs typeface="Gautami"/>
            </a:endParaRPr>
          </a:p>
        </p:txBody>
      </p:sp>
    </p:spTree>
    <p:extLst>
      <p:ext uri="{BB962C8B-B14F-4D97-AF65-F5344CB8AC3E}">
        <p14:creationId xmlns:p14="http://schemas.microsoft.com/office/powerpoint/2010/main" val="14950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21341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>
                <a:latin typeface="+mn-lt"/>
              </a:rPr>
              <a:t>National Horticulture &amp; Livestock Project/MAIL</a:t>
            </a:r>
            <a:r>
              <a:rPr lang="it-IT" sz="2800" b="1" dirty="0" smtClean="0">
                <a:latin typeface="+mn-lt"/>
              </a:rPr>
              <a:t>	3/3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3899" y="723331"/>
            <a:ext cx="8693623" cy="5813947"/>
          </a:xfrm>
        </p:spPr>
        <p:txBody>
          <a:bodyPr>
            <a:normAutofit lnSpcReduction="10000"/>
          </a:bodyPr>
          <a:lstStyle/>
          <a:p>
            <a:endParaRPr lang="en-US" sz="2000" b="1" dirty="0" smtClean="0"/>
          </a:p>
          <a:p>
            <a:r>
              <a:rPr lang="en-US" sz="2400" b="1" dirty="0" smtClean="0"/>
              <a:t>The </a:t>
            </a:r>
            <a:r>
              <a:rPr lang="en-US" sz="2400" b="1" dirty="0"/>
              <a:t>total estimated project cost of the AF is US$ 90 million, which would be financed from the </a:t>
            </a:r>
            <a:r>
              <a:rPr lang="en-US" sz="2400" b="1" dirty="0" smtClean="0"/>
              <a:t>ARTF.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Expansion </a:t>
            </a:r>
            <a:r>
              <a:rPr lang="en-US" sz="2600" dirty="0"/>
              <a:t>of project activities from 22 to up to all 34 Provinces, </a:t>
            </a:r>
            <a:r>
              <a:rPr lang="en-US" sz="2600" dirty="0" smtClean="0"/>
              <a:t>if security </a:t>
            </a:r>
            <a:r>
              <a:rPr lang="en-US" sz="2600" dirty="0"/>
              <a:t>permitting; </a:t>
            </a:r>
            <a:endParaRPr lang="en-US" sz="2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Increased </a:t>
            </a:r>
            <a:r>
              <a:rPr lang="en-US" sz="2600" dirty="0"/>
              <a:t>emphasis on the use of Community Development Councils (CDCs) as the  main entry point for introducing technology transfer programs</a:t>
            </a:r>
            <a:r>
              <a:rPr lang="en-US" sz="2600" dirty="0" smtClean="0"/>
              <a:t>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Increased </a:t>
            </a:r>
            <a:r>
              <a:rPr lang="en-US" sz="2600" dirty="0"/>
              <a:t>emphasis on marketing, post-harvest handling and processing systems, and market development for farm outputs; </a:t>
            </a:r>
            <a:endParaRPr lang="en-US" sz="2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Introduction </a:t>
            </a:r>
            <a:r>
              <a:rPr lang="en-US" sz="2600" dirty="0"/>
              <a:t>of Farmers Learning and Resource Centers as a means of enhancing the technology transfer capabilities of existing Farmer Field Schools (FFS) and investment support and  Packages.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1079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155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MANANA</a:t>
            </a:r>
          </a:p>
          <a:p>
            <a:pPr marL="0" indent="0" algn="ctr">
              <a:buNone/>
            </a:pPr>
            <a:endParaRPr lang="en-US" sz="6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  <a:p>
            <a:pPr marL="0" indent="0" algn="ctr">
              <a:buNone/>
            </a:pPr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THANKS</a:t>
            </a:r>
            <a:endParaRPr lang="en-GB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7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</TotalTime>
  <Words>456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Mir Wali Lakanwal</cp:lastModifiedBy>
  <cp:revision>95</cp:revision>
  <cp:lastPrinted>2018-06-13T04:45:05Z</cp:lastPrinted>
  <dcterms:created xsi:type="dcterms:W3CDTF">2014-07-05T09:11:12Z</dcterms:created>
  <dcterms:modified xsi:type="dcterms:W3CDTF">2018-06-19T06:28:17Z</dcterms:modified>
</cp:coreProperties>
</file>