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Default ContentType="image/tiff" Extension="t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theme+xml" PartName="/ppt/theme/theme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theme+xml" PartName="/ppt/theme/theme4.xml"/>
  <Override ContentType="application/vnd.openxmlformats-officedocument.theme+xml" PartName="/ppt/theme/theme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5"/>
  </p:notesMasterIdLst>
  <p:sldIdLst>
    <p:sldId id="278" r:id="rId5"/>
    <p:sldId id="279" r:id="rId6"/>
    <p:sldId id="292" r:id="rId7"/>
    <p:sldId id="288" r:id="rId8"/>
    <p:sldId id="293" r:id="rId9"/>
    <p:sldId id="294" r:id="rId10"/>
    <p:sldId id="295" r:id="rId11"/>
    <p:sldId id="290" r:id="rId12"/>
    <p:sldId id="291" r:id="rId13"/>
    <p:sldId id="296"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720">
          <p15:clr>
            <a:srgbClr val="A4A3A4"/>
          </p15:clr>
        </p15:guide>
        <p15:guide id="2" pos="2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88"/>
    <a:srgbClr val="E3FF83"/>
    <a:srgbClr val="006600"/>
    <a:srgbClr val="00CC00"/>
    <a:srgbClr val="FF6600"/>
    <a:srgbClr val="FF66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0" autoAdjust="0"/>
    <p:restoredTop sz="94660"/>
  </p:normalViewPr>
  <p:slideViewPr>
    <p:cSldViewPr snapToGrid="0">
      <p:cViewPr>
        <p:scale>
          <a:sx n="65" d="100"/>
          <a:sy n="65" d="100"/>
        </p:scale>
        <p:origin x="-1998" y="-690"/>
      </p:cViewPr>
      <p:guideLst>
        <p:guide orient="horz" pos="2720"/>
        <p:guide pos="2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0A46D-7C23-A74C-A927-950A7F23F9EF}" type="datetimeFigureOut">
              <a:rPr lang="it-IT" smtClean="0"/>
              <a:t>23/05/2018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AC88D-BAEE-204A-9505-52122518187D}" type="slidenum">
              <a:rPr lang="it-IT" smtClean="0"/>
              <a:t>‹#›</a:t>
            </a:fld>
            <a:endParaRPr lang="it-IT"/>
          </a:p>
        </p:txBody>
      </p:sp>
    </p:spTree>
    <p:extLst>
      <p:ext uri="{BB962C8B-B14F-4D97-AF65-F5344CB8AC3E}">
        <p14:creationId xmlns:p14="http://schemas.microsoft.com/office/powerpoint/2010/main" val="1240200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6E4E478-B1E1-4EE4-8F85-AD57E6056A0C}" type="datetime1">
              <a:rPr lang="it-IT" smtClean="0"/>
              <a:t>23/05/2018</a:t>
            </a:fld>
            <a:endParaRPr lang="it-IT"/>
          </a:p>
        </p:txBody>
      </p:sp>
      <p:sp>
        <p:nvSpPr>
          <p:cNvPr id="5" name="Footer Placeholder 4"/>
          <p:cNvSpPr>
            <a:spLocks noGrp="1"/>
          </p:cNvSpPr>
          <p:nvPr>
            <p:ph type="ftr" sz="quarter" idx="11"/>
          </p:nvPr>
        </p:nvSpPr>
        <p:spPr/>
        <p:txBody>
          <a:bodyPr/>
          <a:lstStyle/>
          <a:p>
            <a:r>
              <a:rPr lang="it-IT" smtClean="0"/>
              <a:t>© Eng.Petrit IMERAJ; pimeraj@yahoo.com</a:t>
            </a:r>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4970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DB2F165-B078-4F9F-BA87-3EF15FA2F863}" type="datetime1">
              <a:rPr lang="it-IT" smtClean="0"/>
              <a:t>23/05/2018</a:t>
            </a:fld>
            <a:endParaRPr lang="it-IT"/>
          </a:p>
        </p:txBody>
      </p:sp>
      <p:sp>
        <p:nvSpPr>
          <p:cNvPr id="5" name="Footer Placeholder 4"/>
          <p:cNvSpPr>
            <a:spLocks noGrp="1"/>
          </p:cNvSpPr>
          <p:nvPr>
            <p:ph type="ftr" sz="quarter" idx="11"/>
          </p:nvPr>
        </p:nvSpPr>
        <p:spPr/>
        <p:txBody>
          <a:bodyPr/>
          <a:lstStyle/>
          <a:p>
            <a:r>
              <a:rPr lang="it-IT" smtClean="0"/>
              <a:t>© Eng.Petrit IMERAJ; pimeraj@yahoo.com</a:t>
            </a:r>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4276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E27AE2A-35CA-470C-9805-A45C57395A50}" type="datetime1">
              <a:rPr lang="it-IT" smtClean="0"/>
              <a:t>23/05/2018</a:t>
            </a:fld>
            <a:endParaRPr lang="it-IT"/>
          </a:p>
        </p:txBody>
      </p:sp>
      <p:sp>
        <p:nvSpPr>
          <p:cNvPr id="5" name="Footer Placeholder 4"/>
          <p:cNvSpPr>
            <a:spLocks noGrp="1"/>
          </p:cNvSpPr>
          <p:nvPr>
            <p:ph type="ftr" sz="quarter" idx="11"/>
          </p:nvPr>
        </p:nvSpPr>
        <p:spPr/>
        <p:txBody>
          <a:bodyPr/>
          <a:lstStyle/>
          <a:p>
            <a:r>
              <a:rPr lang="it-IT" smtClean="0"/>
              <a:t>© Eng.Petrit IMERAJ; pimeraj@yahoo.com</a:t>
            </a:r>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970885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3873979-C47A-472A-B839-9EAC27E2C977}"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743096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1CD197E-F0E5-44E8-A32C-A69B5CF64105}"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26842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8B0C354-68BA-4DD7-9A9E-EFB7F0A37FB7}"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763035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AE726E7-4A7E-462F-88FC-1550FAA6577C}" type="datetime1">
              <a:rPr lang="it-IT" smtClean="0">
                <a:solidFill>
                  <a:prstClr val="black">
                    <a:tint val="75000"/>
                  </a:prstClr>
                </a:solidFill>
              </a:rPr>
              <a:t>23/05/2018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653560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3BE2940-66BA-4220-9AD3-9C03941E0702}" type="datetime1">
              <a:rPr lang="it-IT" smtClean="0">
                <a:solidFill>
                  <a:prstClr val="black">
                    <a:tint val="75000"/>
                  </a:prstClr>
                </a:solidFill>
              </a:rPr>
              <a:t>23/05/2018</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727707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2C40678-9970-4734-A98A-7BB5A7D364EC}" type="datetime1">
              <a:rPr lang="it-IT" smtClean="0">
                <a:solidFill>
                  <a:prstClr val="black">
                    <a:tint val="75000"/>
                  </a:prstClr>
                </a:solidFill>
              </a:rPr>
              <a:t>23/05/2018</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245039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B7697-6A52-4DF8-8257-C63F9372D844}" type="datetime1">
              <a:rPr lang="it-IT" smtClean="0">
                <a:solidFill>
                  <a:prstClr val="black">
                    <a:tint val="75000"/>
                  </a:prstClr>
                </a:solidFill>
              </a:rPr>
              <a:t>23/05/2018</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246553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1539659-0F43-4B20-A12D-B3994C8B0B63}" type="datetime1">
              <a:rPr lang="it-IT" smtClean="0">
                <a:solidFill>
                  <a:prstClr val="black">
                    <a:tint val="75000"/>
                  </a:prstClr>
                </a:solidFill>
              </a:rPr>
              <a:t>23/05/2018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0698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E9F5376-478C-4382-84BE-9F4A5D8A734D}" type="datetime1">
              <a:rPr lang="it-IT" smtClean="0"/>
              <a:t>23/05/2018</a:t>
            </a:fld>
            <a:endParaRPr lang="it-IT"/>
          </a:p>
        </p:txBody>
      </p:sp>
      <p:sp>
        <p:nvSpPr>
          <p:cNvPr id="5" name="Footer Placeholder 4"/>
          <p:cNvSpPr>
            <a:spLocks noGrp="1"/>
          </p:cNvSpPr>
          <p:nvPr>
            <p:ph type="ftr" sz="quarter" idx="11"/>
          </p:nvPr>
        </p:nvSpPr>
        <p:spPr/>
        <p:txBody>
          <a:bodyPr/>
          <a:lstStyle/>
          <a:p>
            <a:r>
              <a:rPr lang="it-IT" smtClean="0"/>
              <a:t>© Eng.Petrit IMERAJ; pimeraj@yahoo.com</a:t>
            </a:r>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731106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2CB3D67-E746-43E1-BEAF-B8320B21B521}" type="datetime1">
              <a:rPr lang="it-IT" smtClean="0">
                <a:solidFill>
                  <a:prstClr val="black">
                    <a:tint val="75000"/>
                  </a:prstClr>
                </a:solidFill>
              </a:rPr>
              <a:t>23/05/2018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24400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4212256-DD76-4C96-8209-2175C2B0B13E}"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194824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B825B3D-F24C-4EF6-888F-FA2CE53ECA85}"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11610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03A7FFD-C37D-4C8C-AA56-DC9F450C0671}"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263214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18C09DD-55B8-4C47-BC91-89458349D0E3}"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659024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A3E844A-08F1-4B16-9BCA-71632D498EFA}"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55920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88EC0F1-35FB-4BC3-A267-237DD0559FF9}" type="datetime1">
              <a:rPr lang="it-IT" smtClean="0">
                <a:solidFill>
                  <a:prstClr val="black">
                    <a:tint val="75000"/>
                  </a:prstClr>
                </a:solidFill>
              </a:rPr>
              <a:t>23/05/2018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142702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52A6798-7491-4F84-8152-4F639AB6089A}" type="datetime1">
              <a:rPr lang="it-IT" smtClean="0">
                <a:solidFill>
                  <a:prstClr val="black">
                    <a:tint val="75000"/>
                  </a:prstClr>
                </a:solidFill>
              </a:rPr>
              <a:t>23/05/2018</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11560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2E70E3F-DB5B-4D70-ACF1-523C3EB1EA8B}" type="datetime1">
              <a:rPr lang="it-IT" smtClean="0">
                <a:solidFill>
                  <a:prstClr val="black">
                    <a:tint val="75000"/>
                  </a:prstClr>
                </a:solidFill>
              </a:rPr>
              <a:t>23/05/2018</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84643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5161D-FD0B-42F0-9150-8BEF8B2D5BDA}" type="datetime1">
              <a:rPr lang="it-IT" smtClean="0">
                <a:solidFill>
                  <a:prstClr val="black">
                    <a:tint val="75000"/>
                  </a:prstClr>
                </a:solidFill>
              </a:rPr>
              <a:t>23/05/2018</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0990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03A7C58-52D2-4A4C-B8DC-311CC2AB21CD}" type="datetime1">
              <a:rPr lang="it-IT" smtClean="0"/>
              <a:t>23/05/2018</a:t>
            </a:fld>
            <a:endParaRPr lang="it-IT"/>
          </a:p>
        </p:txBody>
      </p:sp>
      <p:sp>
        <p:nvSpPr>
          <p:cNvPr id="5" name="Footer Placeholder 4"/>
          <p:cNvSpPr>
            <a:spLocks noGrp="1"/>
          </p:cNvSpPr>
          <p:nvPr>
            <p:ph type="ftr" sz="quarter" idx="11"/>
          </p:nvPr>
        </p:nvSpPr>
        <p:spPr/>
        <p:txBody>
          <a:bodyPr/>
          <a:lstStyle/>
          <a:p>
            <a:r>
              <a:rPr lang="it-IT" smtClean="0"/>
              <a:t>© Eng.Petrit IMERAJ; pimeraj@yahoo.com</a:t>
            </a:r>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320182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CB9DE0F-D4B8-4E55-8D09-E9985B4436CC}" type="datetime1">
              <a:rPr lang="it-IT" smtClean="0">
                <a:solidFill>
                  <a:prstClr val="black">
                    <a:tint val="75000"/>
                  </a:prstClr>
                </a:solidFill>
              </a:rPr>
              <a:t>23/05/2018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261426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0E8927C-9795-47F8-836D-C33F8B339715}" type="datetime1">
              <a:rPr lang="it-IT" smtClean="0">
                <a:solidFill>
                  <a:prstClr val="black">
                    <a:tint val="75000"/>
                  </a:prstClr>
                </a:solidFill>
              </a:rPr>
              <a:t>23/05/2018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280701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313E181-C0F2-48B6-AC3B-29398C791C5F}"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868075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814CA5F-56C6-4BB7-9526-C1AB36E517C9}"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026941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0D18022-E60C-487F-B7F2-40B8060FE807}"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263214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06E2A13-32E1-4FBB-9919-848D9B8825C0}"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659024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2E8B938-52E2-4055-907E-F3E92B366F2B}"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55920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C81A689-5F54-4CB3-9FC8-EA6940DA33E7}" type="datetime1">
              <a:rPr lang="it-IT" smtClean="0">
                <a:solidFill>
                  <a:prstClr val="black">
                    <a:tint val="75000"/>
                  </a:prstClr>
                </a:solidFill>
              </a:rPr>
              <a:t>23/05/2018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142702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69EA770-C4D5-446A-9A59-1263E0C4595C}" type="datetime1">
              <a:rPr lang="it-IT" smtClean="0">
                <a:solidFill>
                  <a:prstClr val="black">
                    <a:tint val="75000"/>
                  </a:prstClr>
                </a:solidFill>
              </a:rPr>
              <a:t>23/05/2018</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115608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5258E5A-E5BD-4348-8443-4E45FACAFBF9}" type="datetime1">
              <a:rPr lang="it-IT" smtClean="0">
                <a:solidFill>
                  <a:prstClr val="black">
                    <a:tint val="75000"/>
                  </a:prstClr>
                </a:solidFill>
              </a:rPr>
              <a:t>23/05/2018</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8464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390BAFF-9964-43A0-A23A-ED46747CDA8A}" type="datetime1">
              <a:rPr lang="it-IT" smtClean="0"/>
              <a:t>23/05/2018</a:t>
            </a:fld>
            <a:endParaRPr lang="it-IT"/>
          </a:p>
        </p:txBody>
      </p:sp>
      <p:sp>
        <p:nvSpPr>
          <p:cNvPr id="6" name="Footer Placeholder 5"/>
          <p:cNvSpPr>
            <a:spLocks noGrp="1"/>
          </p:cNvSpPr>
          <p:nvPr>
            <p:ph type="ftr" sz="quarter" idx="11"/>
          </p:nvPr>
        </p:nvSpPr>
        <p:spPr/>
        <p:txBody>
          <a:bodyPr/>
          <a:lstStyle/>
          <a:p>
            <a:r>
              <a:rPr lang="it-IT" smtClean="0"/>
              <a:t>© Eng.Petrit IMERAJ; pimeraj@yahoo.com</a:t>
            </a:r>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145188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DC415-4633-4620-B22D-D35C14A1393E}" type="datetime1">
              <a:rPr lang="it-IT" smtClean="0">
                <a:solidFill>
                  <a:prstClr val="black">
                    <a:tint val="75000"/>
                  </a:prstClr>
                </a:solidFill>
              </a:rPr>
              <a:t>23/05/2018</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09902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49FEB0C-16D4-4511-951E-4227745315D8}" type="datetime1">
              <a:rPr lang="it-IT" smtClean="0">
                <a:solidFill>
                  <a:prstClr val="black">
                    <a:tint val="75000"/>
                  </a:prstClr>
                </a:solidFill>
              </a:rPr>
              <a:t>23/05/2018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261426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CBDE1B0-3FA8-425F-95EB-9F9A190DC8AC}" type="datetime1">
              <a:rPr lang="it-IT" smtClean="0">
                <a:solidFill>
                  <a:prstClr val="black">
                    <a:tint val="75000"/>
                  </a:prstClr>
                </a:solidFill>
              </a:rPr>
              <a:t>23/05/2018</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280701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8E6C53E-7918-4ECF-9E13-96C07E2A4ED2}"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868075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2DA87A0-A607-4EA6-B4AA-3E0D7D1BA0FA}"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02694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E2A2A41-CA89-4F28-91CA-14D9F0270A87}" type="datetime1">
              <a:rPr lang="it-IT" smtClean="0"/>
              <a:t>23/05/2018</a:t>
            </a:fld>
            <a:endParaRPr lang="it-IT"/>
          </a:p>
        </p:txBody>
      </p:sp>
      <p:sp>
        <p:nvSpPr>
          <p:cNvPr id="8" name="Footer Placeholder 7"/>
          <p:cNvSpPr>
            <a:spLocks noGrp="1"/>
          </p:cNvSpPr>
          <p:nvPr>
            <p:ph type="ftr" sz="quarter" idx="11"/>
          </p:nvPr>
        </p:nvSpPr>
        <p:spPr/>
        <p:txBody>
          <a:bodyPr/>
          <a:lstStyle/>
          <a:p>
            <a:r>
              <a:rPr lang="it-IT" smtClean="0"/>
              <a:t>© Eng.Petrit IMERAJ; pimeraj@yahoo.com</a:t>
            </a:r>
            <a:endParaRPr lang="it-IT"/>
          </a:p>
        </p:txBody>
      </p:sp>
      <p:sp>
        <p:nvSpPr>
          <p:cNvPr id="9" name="Slide Number Placeholder 8"/>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40114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630AF5F-24BB-4CC2-9D05-0D194628C2B0}" type="datetime1">
              <a:rPr lang="it-IT" smtClean="0"/>
              <a:t>23/05/2018</a:t>
            </a:fld>
            <a:endParaRPr lang="it-IT"/>
          </a:p>
        </p:txBody>
      </p:sp>
      <p:sp>
        <p:nvSpPr>
          <p:cNvPr id="4" name="Footer Placeholder 3"/>
          <p:cNvSpPr>
            <a:spLocks noGrp="1"/>
          </p:cNvSpPr>
          <p:nvPr>
            <p:ph type="ftr" sz="quarter" idx="11"/>
          </p:nvPr>
        </p:nvSpPr>
        <p:spPr/>
        <p:txBody>
          <a:bodyPr/>
          <a:lstStyle/>
          <a:p>
            <a:r>
              <a:rPr lang="it-IT" smtClean="0"/>
              <a:t>© Eng.Petrit IMERAJ; pimeraj@yahoo.com</a:t>
            </a:r>
            <a:endParaRPr lang="it-IT"/>
          </a:p>
        </p:txBody>
      </p:sp>
      <p:sp>
        <p:nvSpPr>
          <p:cNvPr id="5" name="Slide Number Placeholder 4"/>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01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D6DD8-7066-4E93-A3EB-C94E5AB8D418}" type="datetime1">
              <a:rPr lang="it-IT" smtClean="0"/>
              <a:t>23/05/2018</a:t>
            </a:fld>
            <a:endParaRPr lang="it-IT"/>
          </a:p>
        </p:txBody>
      </p:sp>
      <p:sp>
        <p:nvSpPr>
          <p:cNvPr id="3" name="Footer Placeholder 2"/>
          <p:cNvSpPr>
            <a:spLocks noGrp="1"/>
          </p:cNvSpPr>
          <p:nvPr>
            <p:ph type="ftr" sz="quarter" idx="11"/>
          </p:nvPr>
        </p:nvSpPr>
        <p:spPr/>
        <p:txBody>
          <a:bodyPr/>
          <a:lstStyle/>
          <a:p>
            <a:r>
              <a:rPr lang="it-IT" smtClean="0"/>
              <a:t>© Eng.Petrit IMERAJ; pimeraj@yahoo.com</a:t>
            </a:r>
            <a:endParaRPr lang="it-IT"/>
          </a:p>
        </p:txBody>
      </p:sp>
      <p:sp>
        <p:nvSpPr>
          <p:cNvPr id="4" name="Slide Number Placeholder 3"/>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07548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FD13A9A-5041-4B52-9940-66B80BC97753}" type="datetime1">
              <a:rPr lang="it-IT" smtClean="0"/>
              <a:t>23/05/2018</a:t>
            </a:fld>
            <a:endParaRPr lang="it-IT"/>
          </a:p>
        </p:txBody>
      </p:sp>
      <p:sp>
        <p:nvSpPr>
          <p:cNvPr id="6" name="Footer Placeholder 5"/>
          <p:cNvSpPr>
            <a:spLocks noGrp="1"/>
          </p:cNvSpPr>
          <p:nvPr>
            <p:ph type="ftr" sz="quarter" idx="11"/>
          </p:nvPr>
        </p:nvSpPr>
        <p:spPr/>
        <p:txBody>
          <a:bodyPr/>
          <a:lstStyle/>
          <a:p>
            <a:r>
              <a:rPr lang="it-IT" smtClean="0"/>
              <a:t>© Eng.Petrit IMERAJ; pimeraj@yahoo.com</a:t>
            </a:r>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22725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9DD2830-5A0C-4C81-96F6-1CE9506650B9}" type="datetime1">
              <a:rPr lang="it-IT" smtClean="0"/>
              <a:t>23/05/2018</a:t>
            </a:fld>
            <a:endParaRPr lang="it-IT"/>
          </a:p>
        </p:txBody>
      </p:sp>
      <p:sp>
        <p:nvSpPr>
          <p:cNvPr id="6" name="Footer Placeholder 5"/>
          <p:cNvSpPr>
            <a:spLocks noGrp="1"/>
          </p:cNvSpPr>
          <p:nvPr>
            <p:ph type="ftr" sz="quarter" idx="11"/>
          </p:nvPr>
        </p:nvSpPr>
        <p:spPr/>
        <p:txBody>
          <a:bodyPr/>
          <a:lstStyle/>
          <a:p>
            <a:r>
              <a:rPr lang="it-IT" smtClean="0"/>
              <a:t>© Eng.Petrit IMERAJ; pimeraj@yahoo.com</a:t>
            </a:r>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734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0D984-5969-4B28-9931-21D0FFAF10A4}" type="datetime1">
              <a:rPr lang="it-IT" smtClean="0"/>
              <a:t>23/05/2018</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 Eng.Petrit IMERAJ; pimeraj@yahoo.com</a:t>
            </a:r>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t>‹#›</a:t>
            </a:fld>
            <a:endParaRPr lang="it-IT"/>
          </a:p>
        </p:txBody>
      </p:sp>
    </p:spTree>
    <p:extLst>
      <p:ext uri="{BB962C8B-B14F-4D97-AF65-F5344CB8AC3E}">
        <p14:creationId xmlns:p14="http://schemas.microsoft.com/office/powerpoint/2010/main" val="18810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C7188-DE6E-4E70-8B07-C4B3146AB646}"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56820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72ECD-06A6-40C7-8C7B-E6197F729E1B}"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3719929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8C715-2A48-4CB7-8CF6-3D0772067BD1}" type="datetime1">
              <a:rPr lang="it-IT" smtClean="0">
                <a:solidFill>
                  <a:prstClr val="black">
                    <a:tint val="75000"/>
                  </a:prstClr>
                </a:solidFill>
              </a:rPr>
              <a:t>23/05/2018</a:t>
            </a:fld>
            <a:endParaRPr lang="it-IT">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prstClr val="black">
                    <a:tint val="75000"/>
                  </a:prstClr>
                </a:solidFill>
              </a:rPr>
              <a:t>© Eng.Petrit IMERAJ; pimeraj@yahoo.com</a:t>
            </a:r>
            <a:endParaRPr lang="it-IT">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3719929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pimeraj@yahoo.com"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voicealps.org/" TargetMode="External"/><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hGP11S4_Qo" TargetMode="External"/><Relationship Id="rId2" Type="http://schemas.openxmlformats.org/officeDocument/2006/relationships/image" Target="../media/image8.jpg"/><Relationship Id="rId1" Type="http://schemas.openxmlformats.org/officeDocument/2006/relationships/slideLayout" Target="../slideLayouts/slideLayout35.xml"/><Relationship Id="rId5" Type="http://schemas.openxmlformats.org/officeDocument/2006/relationships/hyperlink" Target="http://www.worldcat.org/title/albania-the-bradt-travel-guide/oclc/195720009" TargetMode="External"/><Relationship Id="rId4" Type="http://schemas.openxmlformats.org/officeDocument/2006/relationships/hyperlink" Target="https://www.tourhq.com/guide/al16287/petrit-imeraj" TargetMode="External"/></Relationships>
</file>

<file path=ppt/slides/_rels/slide7.xml.rels><?xml version="1.0" encoding="UTF-8" standalone="yes" ?><Relationships xmlns="http://schemas.openxmlformats.org/package/2006/relationships"><Relationship Id="rId2" Target="../media/image9.jpeg" Type="http://schemas.openxmlformats.org/officeDocument/2006/relationships/image"/><Relationship Id="rId1" Target="../slideLayouts/slideLayout35.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voicealps.org/"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294967" y="387799"/>
            <a:ext cx="8421329" cy="4955203"/>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200" b="1" dirty="0" smtClean="0">
                <a:latin typeface="+mn-lt"/>
              </a:rPr>
              <a:t>Personal </a:t>
            </a:r>
            <a:r>
              <a:rPr lang="it-IT" sz="3200" b="1" dirty="0" smtClean="0">
                <a:latin typeface="+mn-lt"/>
              </a:rPr>
              <a:t>presentation</a:t>
            </a:r>
          </a:p>
          <a:p>
            <a:pPr algn="ctr">
              <a:lnSpc>
                <a:spcPct val="100000"/>
              </a:lnSpc>
            </a:pPr>
            <a:endParaRPr lang="it-IT" sz="2000" dirty="0" smtClean="0">
              <a:latin typeface="+mn-lt"/>
            </a:endParaRPr>
          </a:p>
          <a:p>
            <a:pPr algn="ctr">
              <a:lnSpc>
                <a:spcPct val="100000"/>
              </a:lnSpc>
            </a:pPr>
            <a:endParaRPr lang="it-IT" sz="2000" dirty="0">
              <a:latin typeface="+mn-lt"/>
            </a:endParaRPr>
          </a:p>
          <a:p>
            <a:pPr algn="ctr">
              <a:lnSpc>
                <a:spcPct val="100000"/>
              </a:lnSpc>
            </a:pPr>
            <a:endParaRPr lang="it-IT" sz="2000" dirty="0" smtClean="0">
              <a:latin typeface="+mn-lt"/>
            </a:endParaRPr>
          </a:p>
          <a:p>
            <a:pPr algn="ctr">
              <a:lnSpc>
                <a:spcPct val="100000"/>
              </a:lnSpc>
            </a:pPr>
            <a:endParaRPr lang="it-IT" sz="2000" dirty="0" smtClean="0">
              <a:latin typeface="+mn-lt"/>
            </a:endParaRPr>
          </a:p>
          <a:p>
            <a:pPr algn="ctr">
              <a:lnSpc>
                <a:spcPct val="100000"/>
              </a:lnSpc>
            </a:pPr>
            <a:endParaRPr lang="it-IT" sz="2000" dirty="0">
              <a:latin typeface="+mn-lt"/>
            </a:endParaRPr>
          </a:p>
          <a:p>
            <a:pPr algn="ctr">
              <a:lnSpc>
                <a:spcPct val="100000"/>
              </a:lnSpc>
            </a:pPr>
            <a:endParaRPr lang="it-IT" sz="2000" dirty="0" smtClean="0">
              <a:latin typeface="+mn-lt"/>
            </a:endParaRPr>
          </a:p>
          <a:p>
            <a:pPr algn="ctr">
              <a:lnSpc>
                <a:spcPct val="100000"/>
              </a:lnSpc>
            </a:pPr>
            <a:endParaRPr lang="it-IT" sz="2000" dirty="0">
              <a:latin typeface="+mn-lt"/>
            </a:endParaRPr>
          </a:p>
          <a:p>
            <a:pPr algn="ctr">
              <a:lnSpc>
                <a:spcPct val="100000"/>
              </a:lnSpc>
            </a:pPr>
            <a:endParaRPr lang="it-IT" sz="2000" dirty="0" smtClean="0">
              <a:latin typeface="+mn-lt"/>
            </a:endParaRPr>
          </a:p>
          <a:p>
            <a:pPr algn="ctr">
              <a:lnSpc>
                <a:spcPct val="100000"/>
              </a:lnSpc>
            </a:pPr>
            <a:endParaRPr lang="it-IT" sz="2000" dirty="0">
              <a:latin typeface="+mn-lt"/>
            </a:endParaRPr>
          </a:p>
          <a:p>
            <a:pPr algn="ctr">
              <a:lnSpc>
                <a:spcPct val="100000"/>
              </a:lnSpc>
            </a:pPr>
            <a:endParaRPr lang="it-IT" sz="2000" dirty="0" smtClean="0">
              <a:latin typeface="+mn-lt"/>
            </a:endParaRPr>
          </a:p>
          <a:p>
            <a:pPr algn="ctr">
              <a:lnSpc>
                <a:spcPct val="100000"/>
              </a:lnSpc>
            </a:pPr>
            <a:r>
              <a:rPr lang="it-IT" sz="2800" b="1" dirty="0" smtClean="0">
                <a:latin typeface="+mn-lt"/>
              </a:rPr>
              <a:t>Eng.Petrit IMERAJ </a:t>
            </a:r>
          </a:p>
          <a:p>
            <a:pPr algn="ctr">
              <a:lnSpc>
                <a:spcPct val="100000"/>
              </a:lnSpc>
            </a:pPr>
            <a:r>
              <a:rPr lang="it-IT" sz="2800" dirty="0" smtClean="0">
                <a:latin typeface="+mn-lt"/>
              </a:rPr>
              <a:t>«Petro»</a:t>
            </a:r>
          </a:p>
          <a:p>
            <a:pPr algn="ctr">
              <a:lnSpc>
                <a:spcPct val="100000"/>
              </a:lnSpc>
            </a:pPr>
            <a:r>
              <a:rPr lang="it-IT" sz="2800" dirty="0" smtClean="0">
                <a:latin typeface="+mn-lt"/>
                <a:hlinkClick r:id="rId2"/>
              </a:rPr>
              <a:t>pimeraj@yahoo.com</a:t>
            </a:r>
            <a:r>
              <a:rPr lang="it-IT" sz="2800" dirty="0" smtClean="0">
                <a:latin typeface="+mn-lt"/>
              </a:rPr>
              <a:t> </a:t>
            </a:r>
            <a:endParaRPr lang="it-IT" sz="2800" dirty="0">
              <a:latin typeface="+mn-lt"/>
            </a:endParaRPr>
          </a:p>
        </p:txBody>
      </p:sp>
      <p:sp>
        <p:nvSpPr>
          <p:cNvPr id="2" name="CasellaDiTesto 1"/>
          <p:cNvSpPr txBox="1"/>
          <p:nvPr/>
        </p:nvSpPr>
        <p:spPr>
          <a:xfrm>
            <a:off x="2" y="5371830"/>
            <a:ext cx="9143998" cy="1015663"/>
          </a:xfrm>
          <a:prstGeom prst="rect">
            <a:avLst/>
          </a:prstGeom>
          <a:noFill/>
        </p:spPr>
        <p:txBody>
          <a:bodyPr wrap="square" rtlCol="0">
            <a:spAutoFit/>
          </a:bodyPr>
          <a:lstStyle/>
          <a:p>
            <a:pPr algn="ctr"/>
            <a:r>
              <a:rPr lang="it-IT" dirty="0" smtClean="0"/>
              <a:t> </a:t>
            </a:r>
            <a:r>
              <a:rPr lang="it-IT" sz="2400" b="1" dirty="0"/>
              <a:t>IPROMO</a:t>
            </a:r>
            <a:r>
              <a:rPr lang="it-IT" b="1" dirty="0"/>
              <a:t> </a:t>
            </a:r>
            <a:endParaRPr lang="it-IT" dirty="0"/>
          </a:p>
          <a:p>
            <a:pPr algn="ctr"/>
            <a:r>
              <a:rPr lang="en-US" b="1" dirty="0"/>
              <a:t> </a:t>
            </a:r>
            <a:r>
              <a:rPr lang="en-US" b="1" i="1" dirty="0" err="1"/>
              <a:t>Bioeconomy</a:t>
            </a:r>
            <a:r>
              <a:rPr lang="en-US" b="1" i="1" dirty="0"/>
              <a:t> in mountain areas – an opportunity for local </a:t>
            </a:r>
            <a:r>
              <a:rPr lang="en-US" b="1" i="1" dirty="0" smtClean="0"/>
              <a:t>development</a:t>
            </a:r>
          </a:p>
          <a:p>
            <a:pPr algn="ctr"/>
            <a:r>
              <a:rPr lang="en-US" b="1" dirty="0" err="1"/>
              <a:t>Pieve</a:t>
            </a:r>
            <a:r>
              <a:rPr lang="en-US" b="1" dirty="0"/>
              <a:t> </a:t>
            </a:r>
            <a:r>
              <a:rPr lang="en-US" b="1" dirty="0" err="1"/>
              <a:t>Tesino</a:t>
            </a:r>
            <a:r>
              <a:rPr lang="en-US" b="1" dirty="0"/>
              <a:t> </a:t>
            </a:r>
            <a:r>
              <a:rPr lang="en-US" b="1" dirty="0" smtClean="0"/>
              <a:t>/</a:t>
            </a:r>
            <a:r>
              <a:rPr lang="en-US" b="1" dirty="0" err="1" smtClean="0"/>
              <a:t>Ormea</a:t>
            </a:r>
            <a:r>
              <a:rPr lang="en-US" b="1" dirty="0" smtClean="0"/>
              <a:t> 18 June -02 July 2018</a:t>
            </a:r>
            <a:endParaRPr lang="it-IT" dirty="0"/>
          </a:p>
        </p:txBody>
      </p:sp>
      <p:pic>
        <p:nvPicPr>
          <p:cNvPr id="2050" name="Picture 2" descr="C:\Users\Petrit\Desktop\fot Imera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56" y="1061882"/>
            <a:ext cx="2846438" cy="28464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etrit\Desktop\foto imeraj.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1588" y="1061882"/>
            <a:ext cx="2846438" cy="28464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etrit\Desktop\ftot ,im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394" y="1061882"/>
            <a:ext cx="2927555" cy="284643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it-IT" dirty="0" smtClean="0"/>
              <a:t>© Eng.Petrit IMERAJ; pimeraj@yahoo.com</a:t>
            </a:r>
            <a:endParaRPr lang="it-IT" dirty="0"/>
          </a:p>
        </p:txBody>
      </p:sp>
    </p:spTree>
    <p:extLst>
      <p:ext uri="{BB962C8B-B14F-4D97-AF65-F5344CB8AC3E}">
        <p14:creationId xmlns:p14="http://schemas.microsoft.com/office/powerpoint/2010/main" val="2637002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663" y="0"/>
            <a:ext cx="7886700" cy="1017639"/>
          </a:xfrm>
        </p:spPr>
        <p:txBody>
          <a:bodyPr>
            <a:normAutofit/>
          </a:bodyPr>
          <a:lstStyle/>
          <a:p>
            <a:pPr algn="ctr"/>
            <a:r>
              <a:rPr lang="en-US" sz="6000" dirty="0" smtClean="0">
                <a:solidFill>
                  <a:srgbClr val="FFFC88"/>
                </a:solidFill>
                <a:latin typeface="Forte" pitchFamily="66" charset="0"/>
              </a:rPr>
              <a:t>THANK YOU</a:t>
            </a:r>
            <a:endParaRPr lang="en-US" sz="6000" dirty="0">
              <a:solidFill>
                <a:srgbClr val="FFFC88"/>
              </a:solidFill>
              <a:latin typeface="Forte" pitchFamily="66" charset="0"/>
            </a:endParaRPr>
          </a:p>
        </p:txBody>
      </p:sp>
      <p:sp>
        <p:nvSpPr>
          <p:cNvPr id="4" name="Footer Placeholder 3"/>
          <p:cNvSpPr>
            <a:spLocks noGrp="1"/>
          </p:cNvSpPr>
          <p:nvPr>
            <p:ph type="ftr" sz="quarter" idx="11"/>
          </p:nvPr>
        </p:nvSpPr>
        <p:spPr/>
        <p:txBody>
          <a:bodyPr/>
          <a:lstStyle/>
          <a:p>
            <a:r>
              <a:rPr lang="it-IT" smtClean="0"/>
              <a:t>© Eng.Petrit IMERAJ; pimeraj@yahoo.com</a:t>
            </a:r>
            <a:endParaRPr lang="it-IT"/>
          </a:p>
        </p:txBody>
      </p:sp>
    </p:spTree>
    <p:extLst>
      <p:ext uri="{BB962C8B-B14F-4D97-AF65-F5344CB8AC3E}">
        <p14:creationId xmlns:p14="http://schemas.microsoft.com/office/powerpoint/2010/main" val="146371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2000" r="-22000"/>
          </a:stretch>
        </a:blipFill>
        <a:effectLst/>
      </p:bgPr>
    </p:bg>
    <p:spTree>
      <p:nvGrpSpPr>
        <p:cNvPr id="1" name=""/>
        <p:cNvGrpSpPr/>
        <p:nvPr/>
      </p:nvGrpSpPr>
      <p:grpSpPr>
        <a:xfrm>
          <a:off x="0" y="0"/>
          <a:ext cx="0" cy="0"/>
          <a:chOff x="0" y="0"/>
          <a:chExt cx="0" cy="0"/>
        </a:xfrm>
      </p:grpSpPr>
      <p:sp>
        <p:nvSpPr>
          <p:cNvPr id="19" name="Titolo 1"/>
          <p:cNvSpPr txBox="1">
            <a:spLocks/>
          </p:cNvSpPr>
          <p:nvPr/>
        </p:nvSpPr>
        <p:spPr>
          <a:xfrm>
            <a:off x="0" y="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smtClean="0">
                <a:latin typeface="+mn-lt"/>
              </a:rPr>
              <a:t>Education</a:t>
            </a:r>
            <a:endParaRPr lang="it-IT" sz="2800" b="1" dirty="0">
              <a:latin typeface="+mn-lt"/>
            </a:endParaRPr>
          </a:p>
        </p:txBody>
      </p:sp>
      <p:sp>
        <p:nvSpPr>
          <p:cNvPr id="4" name="Segnaposto contenuto 3"/>
          <p:cNvSpPr>
            <a:spLocks noGrp="1"/>
          </p:cNvSpPr>
          <p:nvPr>
            <p:ph sz="half" idx="1"/>
          </p:nvPr>
        </p:nvSpPr>
        <p:spPr>
          <a:xfrm>
            <a:off x="442453" y="1622322"/>
            <a:ext cx="8568812" cy="4866968"/>
          </a:xfrm>
        </p:spPr>
        <p:txBody>
          <a:bodyPr>
            <a:normAutofit fontScale="92500" lnSpcReduction="10000"/>
          </a:bodyPr>
          <a:lstStyle/>
          <a:p>
            <a:r>
              <a:rPr lang="en-US" b="1" dirty="0"/>
              <a:t>October 1989 - February 1994, </a:t>
            </a:r>
            <a:r>
              <a:rPr lang="en-US" b="1" dirty="0" err="1"/>
              <a:t>AlbaniaHigh</a:t>
            </a:r>
            <a:r>
              <a:rPr lang="en-US" b="1" dirty="0"/>
              <a:t> Agricultural University, Faculty of Forestry Sciences in Tirana, Albania. </a:t>
            </a:r>
            <a:r>
              <a:rPr lang="fr-FR" b="1" dirty="0" err="1"/>
              <a:t>Forestry</a:t>
            </a:r>
            <a:r>
              <a:rPr lang="fr-FR" b="1" dirty="0"/>
              <a:t>, </a:t>
            </a:r>
            <a:r>
              <a:rPr lang="fr-FR" b="1" dirty="0" smtClean="0"/>
              <a:t> </a:t>
            </a:r>
            <a:r>
              <a:rPr lang="fr-FR" b="1" dirty="0" err="1" smtClean="0"/>
              <a:t>Silvi</a:t>
            </a:r>
            <a:r>
              <a:rPr lang="fr-FR" b="1" dirty="0" smtClean="0"/>
              <a:t>-culture,,</a:t>
            </a:r>
            <a:r>
              <a:rPr lang="en-US" b="1" dirty="0" smtClean="0"/>
              <a:t>Scientific Master</a:t>
            </a:r>
          </a:p>
          <a:p>
            <a:pPr marL="0" indent="0">
              <a:buNone/>
            </a:pPr>
            <a:endParaRPr lang="en-US" b="1" dirty="0" smtClean="0"/>
          </a:p>
          <a:p>
            <a:r>
              <a:rPr lang="en-US" b="1" dirty="0"/>
              <a:t>October 1995 - February 2000, </a:t>
            </a:r>
            <a:r>
              <a:rPr lang="en-US" b="1" dirty="0" err="1"/>
              <a:t>AlbaniaUniversity</a:t>
            </a:r>
            <a:r>
              <a:rPr lang="en-US" b="1" dirty="0"/>
              <a:t> ”</a:t>
            </a:r>
            <a:r>
              <a:rPr lang="en-US" b="1" dirty="0" err="1"/>
              <a:t>Luigj</a:t>
            </a:r>
            <a:r>
              <a:rPr lang="en-US" b="1" dirty="0"/>
              <a:t> </a:t>
            </a:r>
            <a:r>
              <a:rPr lang="en-US" b="1" dirty="0" err="1"/>
              <a:t>Gurakuqi</a:t>
            </a:r>
            <a:r>
              <a:rPr lang="en-US" b="1" dirty="0"/>
              <a:t>”, Faculty of Law, Shkoder, Albania </a:t>
            </a:r>
            <a:r>
              <a:rPr lang="en-US" b="1" dirty="0" smtClean="0"/>
              <a:t>                     Senior </a:t>
            </a:r>
            <a:r>
              <a:rPr lang="en-US" b="1" dirty="0"/>
              <a:t>Lawyer  </a:t>
            </a:r>
            <a:r>
              <a:rPr lang="en-US" b="1" dirty="0" smtClean="0"/>
              <a:t>level, Scientific Master</a:t>
            </a:r>
          </a:p>
          <a:p>
            <a:endParaRPr lang="en-US" b="1" dirty="0" smtClean="0"/>
          </a:p>
          <a:p>
            <a:r>
              <a:rPr lang="en-US" b="1" dirty="0"/>
              <a:t>January 2017 – February 2018, Albania </a:t>
            </a:r>
            <a:r>
              <a:rPr lang="en-US" b="1" dirty="0" smtClean="0"/>
              <a:t>                                      EMA</a:t>
            </a:r>
            <a:r>
              <a:rPr lang="en-US" b="1" dirty="0"/>
              <a:t>, EU, Erasmus+, Jean Monnet Program </a:t>
            </a:r>
            <a:r>
              <a:rPr lang="en-US" b="1" dirty="0" smtClean="0"/>
              <a:t>                        Academy </a:t>
            </a:r>
            <a:r>
              <a:rPr lang="en-US" b="1" dirty="0"/>
              <a:t>of European Integration and Negotiation (modules </a:t>
            </a:r>
            <a:r>
              <a:rPr lang="en-US" b="1" dirty="0" smtClean="0"/>
              <a:t>I- </a:t>
            </a:r>
            <a:r>
              <a:rPr lang="en-US" b="1" dirty="0"/>
              <a:t>IX)</a:t>
            </a:r>
            <a:endParaRPr lang="it-IT" b="1" dirty="0"/>
          </a:p>
        </p:txBody>
      </p:sp>
      <p:sp>
        <p:nvSpPr>
          <p:cNvPr id="2" name="Footer Placeholder 1"/>
          <p:cNvSpPr>
            <a:spLocks noGrp="1"/>
          </p:cNvSpPr>
          <p:nvPr>
            <p:ph type="ftr" sz="quarter" idx="11"/>
          </p:nvPr>
        </p:nvSpPr>
        <p:spPr/>
        <p:txBody>
          <a:bodyPr/>
          <a:lstStyle/>
          <a:p>
            <a:r>
              <a:rPr lang="it-IT" smtClean="0"/>
              <a:t>© Eng.Petrit IMERAJ; pimeraj@yahoo.com</a:t>
            </a:r>
            <a:endParaRPr lang="it-IT"/>
          </a:p>
        </p:txBody>
      </p:sp>
    </p:spTree>
    <p:extLst>
      <p:ext uri="{BB962C8B-B14F-4D97-AF65-F5344CB8AC3E}">
        <p14:creationId xmlns:p14="http://schemas.microsoft.com/office/powerpoint/2010/main" val="2177194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5" name="Segnaposto contenuto 4"/>
          <p:cNvSpPr>
            <a:spLocks noGrp="1"/>
          </p:cNvSpPr>
          <p:nvPr>
            <p:ph sz="half" idx="2"/>
          </p:nvPr>
        </p:nvSpPr>
        <p:spPr>
          <a:xfrm>
            <a:off x="309716" y="1069808"/>
            <a:ext cx="8554065" cy="5389985"/>
          </a:xfrm>
        </p:spPr>
        <p:txBody>
          <a:bodyPr>
            <a:normAutofit fontScale="85000" lnSpcReduction="20000"/>
          </a:bodyPr>
          <a:lstStyle/>
          <a:p>
            <a:r>
              <a:rPr lang="en-US" b="1" dirty="0"/>
              <a:t>1st of October 2015 –  Ongoing </a:t>
            </a:r>
            <a:r>
              <a:rPr lang="en-US" b="1" dirty="0" smtClean="0"/>
              <a:t>  ,Municipality </a:t>
            </a:r>
            <a:r>
              <a:rPr lang="en-US" b="1" dirty="0"/>
              <a:t>of </a:t>
            </a:r>
            <a:r>
              <a:rPr lang="en-US" b="1" dirty="0" err="1"/>
              <a:t>Shkodra</a:t>
            </a:r>
            <a:r>
              <a:rPr lang="en-US" b="1" dirty="0"/>
              <a:t> </a:t>
            </a:r>
            <a:r>
              <a:rPr lang="en-US" b="1" dirty="0" smtClean="0"/>
              <a:t> Environment </a:t>
            </a:r>
            <a:r>
              <a:rPr lang="en-US" b="1" dirty="0"/>
              <a:t>&amp; Forestry Inspectorate, Forestry and Water Management </a:t>
            </a:r>
            <a:r>
              <a:rPr lang="en-US" b="1" dirty="0" smtClean="0"/>
              <a:t>Directorate. </a:t>
            </a:r>
          </a:p>
          <a:p>
            <a:r>
              <a:rPr lang="en-US" b="1" dirty="0" smtClean="0"/>
              <a:t>27th </a:t>
            </a:r>
            <a:r>
              <a:rPr lang="en-US" b="1" dirty="0"/>
              <a:t>of February 2017 - Ongoing  </a:t>
            </a:r>
            <a:r>
              <a:rPr lang="en-US" b="1" dirty="0" err="1"/>
              <a:t>Drita</a:t>
            </a:r>
            <a:r>
              <a:rPr lang="en-US" b="1" dirty="0"/>
              <a:t> Travel Agency, “Albanian Alps Alliance” NGO, “</a:t>
            </a:r>
            <a:r>
              <a:rPr lang="en-US" b="1" dirty="0" err="1"/>
              <a:t>Albanien</a:t>
            </a:r>
            <a:r>
              <a:rPr lang="en-US" b="1" dirty="0"/>
              <a:t> </a:t>
            </a:r>
            <a:r>
              <a:rPr lang="en-US" b="1" dirty="0" err="1"/>
              <a:t>Alpen</a:t>
            </a:r>
            <a:r>
              <a:rPr lang="en-US" b="1" dirty="0"/>
              <a:t> </a:t>
            </a:r>
            <a:r>
              <a:rPr lang="en-US" b="1" dirty="0" err="1"/>
              <a:t>Verein</a:t>
            </a:r>
            <a:r>
              <a:rPr lang="en-US" b="1" dirty="0"/>
              <a:t>” NGO  Agency, NGO, Tour operator, Independent guider , Tour guide for </a:t>
            </a:r>
            <a:r>
              <a:rPr lang="en-US" b="1" dirty="0" err="1"/>
              <a:t>Shkodra</a:t>
            </a:r>
            <a:r>
              <a:rPr lang="en-US" b="1" dirty="0"/>
              <a:t> city and the mountainous area of North Albania City guide, mountain guide, creating maps</a:t>
            </a:r>
            <a:r>
              <a:rPr lang="en-US" b="1" dirty="0" smtClean="0"/>
              <a:t>.</a:t>
            </a:r>
          </a:p>
          <a:p>
            <a:r>
              <a:rPr lang="it-IT" b="1" dirty="0"/>
              <a:t>August  2014 – February 2015 </a:t>
            </a:r>
            <a:r>
              <a:rPr lang="it-IT" b="1" dirty="0" smtClean="0"/>
              <a:t>                                                                            Albanian </a:t>
            </a:r>
            <a:r>
              <a:rPr lang="it-IT" b="1" dirty="0"/>
              <a:t>Development Fund, Tirana, Albania , Consultant / Unit of </a:t>
            </a:r>
            <a:r>
              <a:rPr lang="it-IT" b="1" dirty="0" smtClean="0"/>
              <a:t>Environment</a:t>
            </a:r>
          </a:p>
          <a:p>
            <a:r>
              <a:rPr lang="en-US" b="1" dirty="0"/>
              <a:t>1st of September1999 – 21st of February 2014 Ministry of Environment, Directorate of </a:t>
            </a:r>
            <a:r>
              <a:rPr lang="en-US" b="1" dirty="0" err="1"/>
              <a:t>Shkodra</a:t>
            </a:r>
            <a:r>
              <a:rPr lang="en-US" b="1" dirty="0"/>
              <a:t> Forest Service  , Judicial Police Officer for crimes against property, environment, fishing, forests, economy etc</a:t>
            </a:r>
            <a:r>
              <a:rPr lang="en-US" b="1" dirty="0" smtClean="0"/>
              <a:t>.</a:t>
            </a:r>
          </a:p>
          <a:p>
            <a:r>
              <a:rPr lang="en-US" b="1" dirty="0"/>
              <a:t>1st of October 1994 – 1st of September 2001  Ministry of Agriculture, Directorate of Forestry Service Shkoder Head of the Protected Areas of the County of Shkoder</a:t>
            </a:r>
            <a:endParaRPr lang="it-IT" b="1" dirty="0"/>
          </a:p>
        </p:txBody>
      </p:sp>
      <p:sp>
        <p:nvSpPr>
          <p:cNvPr id="8" name="Titolo 1"/>
          <p:cNvSpPr txBox="1">
            <a:spLocks/>
          </p:cNvSpPr>
          <p:nvPr/>
        </p:nvSpPr>
        <p:spPr>
          <a:xfrm>
            <a:off x="0" y="21210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solidFill>
                  <a:prstClr val="black"/>
                </a:solidFill>
                <a:latin typeface="Calibri"/>
              </a:rPr>
              <a:t>Employment</a:t>
            </a:r>
            <a:r>
              <a:rPr lang="it-IT" sz="2800" b="1" dirty="0">
                <a:solidFill>
                  <a:prstClr val="black"/>
                </a:solidFill>
                <a:latin typeface="Calibri"/>
              </a:rPr>
              <a:t> and </a:t>
            </a:r>
            <a:r>
              <a:rPr lang="it-IT" sz="2800" b="1" dirty="0" err="1">
                <a:solidFill>
                  <a:prstClr val="black"/>
                </a:solidFill>
                <a:latin typeface="Calibri"/>
              </a:rPr>
              <a:t>main</a:t>
            </a:r>
            <a:r>
              <a:rPr lang="it-IT" sz="2800" b="1" dirty="0">
                <a:solidFill>
                  <a:prstClr val="black"/>
                </a:solidFill>
                <a:latin typeface="Calibri"/>
              </a:rPr>
              <a:t> </a:t>
            </a:r>
            <a:r>
              <a:rPr lang="it-IT" sz="2800" b="1" dirty="0" err="1" smtClean="0">
                <a:solidFill>
                  <a:prstClr val="black"/>
                </a:solidFill>
                <a:latin typeface="Calibri"/>
              </a:rPr>
              <a:t>activities</a:t>
            </a:r>
            <a:endParaRPr lang="it-IT" sz="2800" b="1" dirty="0">
              <a:solidFill>
                <a:prstClr val="black"/>
              </a:solidFill>
              <a:latin typeface="Calibri"/>
            </a:endParaRPr>
          </a:p>
        </p:txBody>
      </p:sp>
      <p:sp>
        <p:nvSpPr>
          <p:cNvPr id="2" name="Footer Placeholder 1"/>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Tree>
    <p:extLst>
      <p:ext uri="{BB962C8B-B14F-4D97-AF65-F5344CB8AC3E}">
        <p14:creationId xmlns:p14="http://schemas.microsoft.com/office/powerpoint/2010/main" val="2297353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0"/>
          </a:stretch>
        </a:blipFill>
        <a:effectLst/>
      </p:bgPr>
    </p:bg>
    <p:spTree>
      <p:nvGrpSpPr>
        <p:cNvPr id="1" name=""/>
        <p:cNvGrpSpPr/>
        <p:nvPr/>
      </p:nvGrpSpPr>
      <p:grpSpPr>
        <a:xfrm>
          <a:off x="0" y="0"/>
          <a:ext cx="0" cy="0"/>
          <a:chOff x="0" y="0"/>
          <a:chExt cx="0" cy="0"/>
        </a:xfrm>
      </p:grpSpPr>
      <p:sp>
        <p:nvSpPr>
          <p:cNvPr id="8"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smtClean="0">
                <a:latin typeface="+mn-lt"/>
              </a:rPr>
              <a:t>Other</a:t>
            </a:r>
            <a:r>
              <a:rPr lang="it-IT" sz="2800" b="1" dirty="0">
                <a:latin typeface="+mn-lt"/>
              </a:rPr>
              <a:t> </a:t>
            </a:r>
            <a:r>
              <a:rPr lang="it-IT" sz="2800" b="1" dirty="0" err="1">
                <a:latin typeface="+mn-lt"/>
              </a:rPr>
              <a:t>interests</a:t>
            </a:r>
            <a:r>
              <a:rPr lang="it-IT" sz="2800" b="1" dirty="0">
                <a:latin typeface="+mn-lt"/>
              </a:rPr>
              <a:t> (</a:t>
            </a:r>
            <a:r>
              <a:rPr lang="it-IT" sz="2800" b="1" dirty="0" err="1" smtClean="0">
                <a:latin typeface="+mn-lt"/>
              </a:rPr>
              <a:t>volunteer</a:t>
            </a:r>
            <a:r>
              <a:rPr lang="it-IT" sz="2800" b="1" dirty="0" smtClean="0">
                <a:latin typeface="+mn-lt"/>
              </a:rPr>
              <a:t> work, hobbies etc.)</a:t>
            </a:r>
            <a:endParaRPr lang="it-IT" sz="2800" b="1" dirty="0">
              <a:latin typeface="+mn-lt"/>
            </a:endParaRPr>
          </a:p>
        </p:txBody>
      </p:sp>
      <p:sp>
        <p:nvSpPr>
          <p:cNvPr id="2" name="Segnaposto contenuto 1"/>
          <p:cNvSpPr>
            <a:spLocks noGrp="1"/>
          </p:cNvSpPr>
          <p:nvPr>
            <p:ph idx="1"/>
          </p:nvPr>
        </p:nvSpPr>
        <p:spPr>
          <a:xfrm>
            <a:off x="0" y="781665"/>
            <a:ext cx="8967019" cy="5589638"/>
          </a:xfrm>
        </p:spPr>
        <p:txBody>
          <a:bodyPr>
            <a:normAutofit/>
          </a:bodyPr>
          <a:lstStyle/>
          <a:p>
            <a:pPr algn="just"/>
            <a:r>
              <a:rPr lang="en-US" b="1" dirty="0"/>
              <a:t>Head of the Board of Directors at "Albanian Alps Alliance" network. (Mountains Partnership Membership). President of the Environmental Association "PFGE" Nord-Albania. Organizational Capability, working in group skills, which has been awarded as the Head of NGO,  Coordinator of Projects, Conferences, Trainings, Workshops at Local and Regional level, lecturer, professional guide for eco-tourism and natural tourism in Northern Albania (wildlife research) for the coastal and mountainous areas. Referred by the most prestigious tourist guides on the Planet. Competent in task sharing according to the capability of each person for successful accomplishment of them, acquired in different projects and sports.</a:t>
            </a:r>
            <a:endParaRPr lang="it-IT" b="1" dirty="0"/>
          </a:p>
        </p:txBody>
      </p:sp>
      <p:sp>
        <p:nvSpPr>
          <p:cNvPr id="3" name="Footer Placeholder 2"/>
          <p:cNvSpPr>
            <a:spLocks noGrp="1"/>
          </p:cNvSpPr>
          <p:nvPr>
            <p:ph type="ftr" sz="quarter" idx="11"/>
          </p:nvPr>
        </p:nvSpPr>
        <p:spPr/>
        <p:txBody>
          <a:bodyPr/>
          <a:lstStyle/>
          <a:p>
            <a:r>
              <a:rPr lang="it-IT" smtClean="0"/>
              <a:t>© Eng.Petrit IMERAJ; pimeraj@yahoo.com</a:t>
            </a:r>
            <a:endParaRPr lang="it-IT"/>
          </a:p>
        </p:txBody>
      </p:sp>
    </p:spTree>
    <p:extLst>
      <p:ext uri="{BB962C8B-B14F-4D97-AF65-F5344CB8AC3E}">
        <p14:creationId xmlns:p14="http://schemas.microsoft.com/office/powerpoint/2010/main" val="3305907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8"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smtClean="0">
                <a:solidFill>
                  <a:schemeClr val="accent2">
                    <a:lumMod val="75000"/>
                  </a:schemeClr>
                </a:solidFill>
                <a:latin typeface="Calibri"/>
              </a:rPr>
              <a:t>Other</a:t>
            </a:r>
            <a:r>
              <a:rPr lang="it-IT" sz="2800" b="1" dirty="0">
                <a:solidFill>
                  <a:schemeClr val="accent2">
                    <a:lumMod val="75000"/>
                  </a:schemeClr>
                </a:solidFill>
                <a:latin typeface="Calibri"/>
              </a:rPr>
              <a:t> </a:t>
            </a:r>
            <a:r>
              <a:rPr lang="it-IT" sz="2800" b="1" dirty="0" err="1">
                <a:solidFill>
                  <a:schemeClr val="accent2">
                    <a:lumMod val="75000"/>
                  </a:schemeClr>
                </a:solidFill>
                <a:latin typeface="Calibri"/>
              </a:rPr>
              <a:t>interests</a:t>
            </a:r>
            <a:r>
              <a:rPr lang="it-IT" sz="2800" b="1" dirty="0">
                <a:solidFill>
                  <a:schemeClr val="accent2">
                    <a:lumMod val="75000"/>
                  </a:schemeClr>
                </a:solidFill>
                <a:latin typeface="Calibri"/>
              </a:rPr>
              <a:t> (</a:t>
            </a:r>
            <a:r>
              <a:rPr lang="it-IT" sz="2800" b="1" dirty="0" err="1" smtClean="0">
                <a:solidFill>
                  <a:schemeClr val="accent2">
                    <a:lumMod val="75000"/>
                  </a:schemeClr>
                </a:solidFill>
                <a:latin typeface="Calibri"/>
              </a:rPr>
              <a:t>volunteer</a:t>
            </a:r>
            <a:r>
              <a:rPr lang="it-IT" sz="2800" b="1" dirty="0" smtClean="0">
                <a:solidFill>
                  <a:schemeClr val="accent2">
                    <a:lumMod val="75000"/>
                  </a:schemeClr>
                </a:solidFill>
                <a:latin typeface="Calibri"/>
              </a:rPr>
              <a:t> work, hobbies etc.)</a:t>
            </a:r>
            <a:endParaRPr lang="it-IT" sz="2800" b="1" dirty="0">
              <a:solidFill>
                <a:schemeClr val="accent2">
                  <a:lumMod val="75000"/>
                </a:schemeClr>
              </a:solidFill>
              <a:latin typeface="Calibri"/>
            </a:endParaRPr>
          </a:p>
        </p:txBody>
      </p:sp>
      <p:sp>
        <p:nvSpPr>
          <p:cNvPr id="2" name="Segnaposto contenuto 1"/>
          <p:cNvSpPr>
            <a:spLocks noGrp="1"/>
          </p:cNvSpPr>
          <p:nvPr>
            <p:ph idx="1"/>
          </p:nvPr>
        </p:nvSpPr>
        <p:spPr>
          <a:xfrm>
            <a:off x="0" y="899652"/>
            <a:ext cx="8967019" cy="5589638"/>
          </a:xfrm>
        </p:spPr>
        <p:txBody>
          <a:bodyPr>
            <a:normAutofit lnSpcReduction="10000"/>
          </a:bodyPr>
          <a:lstStyle/>
          <a:p>
            <a:pPr algn="just"/>
            <a:r>
              <a:rPr lang="en-US" sz="3200" b="1" dirty="0" smtClean="0">
                <a:solidFill>
                  <a:schemeClr val="accent2">
                    <a:lumMod val="75000"/>
                  </a:schemeClr>
                </a:solidFill>
              </a:rPr>
              <a:t>Photo Exhibition on Albanian Alps in diverse communities around the world:</a:t>
            </a:r>
          </a:p>
          <a:p>
            <a:pPr marL="0" indent="0" algn="just">
              <a:buNone/>
            </a:pPr>
            <a:endParaRPr lang="en-US" sz="3200" b="1" dirty="0" smtClean="0">
              <a:solidFill>
                <a:schemeClr val="accent2">
                  <a:lumMod val="75000"/>
                </a:schemeClr>
              </a:solidFill>
            </a:endParaRPr>
          </a:p>
          <a:p>
            <a:pPr algn="just">
              <a:buFontTx/>
              <a:buChar char="-"/>
            </a:pPr>
            <a:r>
              <a:rPr lang="en-US" sz="3200" b="1" dirty="0" smtClean="0">
                <a:solidFill>
                  <a:schemeClr val="accent2">
                    <a:lumMod val="75000"/>
                  </a:schemeClr>
                </a:solidFill>
              </a:rPr>
              <a:t>London (United Kingdom)</a:t>
            </a:r>
          </a:p>
          <a:p>
            <a:pPr algn="just">
              <a:buFontTx/>
              <a:buChar char="-"/>
            </a:pPr>
            <a:r>
              <a:rPr lang="en-US" sz="3200" b="1" dirty="0" smtClean="0">
                <a:solidFill>
                  <a:schemeClr val="accent2">
                    <a:lumMod val="75000"/>
                  </a:schemeClr>
                </a:solidFill>
              </a:rPr>
              <a:t>Tirana and </a:t>
            </a:r>
            <a:r>
              <a:rPr lang="en-US" sz="3200" b="1" dirty="0" err="1" smtClean="0">
                <a:solidFill>
                  <a:schemeClr val="accent2">
                    <a:lumMod val="75000"/>
                  </a:schemeClr>
                </a:solidFill>
              </a:rPr>
              <a:t>Shkodra</a:t>
            </a:r>
            <a:r>
              <a:rPr lang="en-US" sz="3200" b="1" dirty="0" smtClean="0">
                <a:solidFill>
                  <a:schemeClr val="accent2">
                    <a:lumMod val="75000"/>
                  </a:schemeClr>
                </a:solidFill>
              </a:rPr>
              <a:t> (Albania)</a:t>
            </a:r>
          </a:p>
          <a:p>
            <a:pPr algn="just">
              <a:buFontTx/>
              <a:buChar char="-"/>
            </a:pPr>
            <a:r>
              <a:rPr lang="en-US" sz="3200" b="1" dirty="0" smtClean="0">
                <a:solidFill>
                  <a:schemeClr val="accent2">
                    <a:lumMod val="75000"/>
                  </a:schemeClr>
                </a:solidFill>
              </a:rPr>
              <a:t>Leipzig (Germany)</a:t>
            </a:r>
          </a:p>
          <a:p>
            <a:pPr algn="just">
              <a:buFontTx/>
              <a:buChar char="-"/>
            </a:pPr>
            <a:r>
              <a:rPr lang="en-US" sz="3200" b="1" dirty="0" err="1" smtClean="0">
                <a:solidFill>
                  <a:schemeClr val="accent2">
                    <a:lumMod val="75000"/>
                  </a:schemeClr>
                </a:solidFill>
              </a:rPr>
              <a:t>Louny</a:t>
            </a:r>
            <a:r>
              <a:rPr lang="en-US" sz="3200" b="1" dirty="0" smtClean="0">
                <a:solidFill>
                  <a:schemeClr val="accent2">
                    <a:lumMod val="75000"/>
                  </a:schemeClr>
                </a:solidFill>
              </a:rPr>
              <a:t> (Czech </a:t>
            </a:r>
            <a:r>
              <a:rPr lang="en-US" sz="3200" b="1" dirty="0" err="1" smtClean="0">
                <a:solidFill>
                  <a:schemeClr val="accent2">
                    <a:lumMod val="75000"/>
                  </a:schemeClr>
                </a:solidFill>
              </a:rPr>
              <a:t>Reublic</a:t>
            </a:r>
            <a:r>
              <a:rPr lang="en-US" sz="3200" b="1" dirty="0" smtClean="0">
                <a:solidFill>
                  <a:schemeClr val="accent2">
                    <a:lumMod val="75000"/>
                  </a:schemeClr>
                </a:solidFill>
              </a:rPr>
              <a:t>)</a:t>
            </a:r>
          </a:p>
          <a:p>
            <a:pPr marL="0" indent="0" algn="just">
              <a:buNone/>
            </a:pPr>
            <a:endParaRPr lang="en-US" sz="3200" b="1" dirty="0">
              <a:solidFill>
                <a:schemeClr val="accent2">
                  <a:lumMod val="75000"/>
                </a:schemeClr>
              </a:solidFill>
            </a:endParaRPr>
          </a:p>
          <a:p>
            <a:pPr marL="0" indent="0" algn="just">
              <a:buNone/>
            </a:pPr>
            <a:r>
              <a:rPr lang="en-US" sz="3200" b="1" dirty="0" smtClean="0">
                <a:solidFill>
                  <a:schemeClr val="accent2">
                    <a:lumMod val="75000"/>
                  </a:schemeClr>
                </a:solidFill>
              </a:rPr>
              <a:t>Certificate </a:t>
            </a:r>
            <a:r>
              <a:rPr lang="en-US" sz="3200" b="1" dirty="0">
                <a:solidFill>
                  <a:schemeClr val="accent2">
                    <a:lumMod val="75000"/>
                  </a:schemeClr>
                </a:solidFill>
              </a:rPr>
              <a:t>of Intermediation and Environmental Conflict Resolution. </a:t>
            </a:r>
            <a:r>
              <a:rPr lang="en-US" sz="3200" b="1" dirty="0" err="1">
                <a:solidFill>
                  <a:schemeClr val="accent2">
                    <a:lumMod val="75000"/>
                  </a:schemeClr>
                </a:solidFill>
              </a:rPr>
              <a:t>Ideator</a:t>
            </a:r>
            <a:r>
              <a:rPr lang="en-US" sz="3200" b="1" dirty="0">
                <a:solidFill>
                  <a:schemeClr val="accent2">
                    <a:lumMod val="75000"/>
                  </a:schemeClr>
                </a:solidFill>
              </a:rPr>
              <a:t> and Maintainer of the webpage </a:t>
            </a:r>
            <a:r>
              <a:rPr lang="en-US" sz="3200" b="1" dirty="0" smtClean="0">
                <a:solidFill>
                  <a:schemeClr val="accent2">
                    <a:lumMod val="75000"/>
                  </a:schemeClr>
                </a:solidFill>
                <a:hlinkClick r:id="rId3"/>
              </a:rPr>
              <a:t>www.voicealps.org</a:t>
            </a:r>
            <a:r>
              <a:rPr lang="en-US" sz="3200" b="1" dirty="0" smtClean="0">
                <a:solidFill>
                  <a:schemeClr val="accent2">
                    <a:lumMod val="75000"/>
                  </a:schemeClr>
                </a:solidFill>
              </a:rPr>
              <a:t>. </a:t>
            </a:r>
            <a:endParaRPr lang="it-IT" sz="3200" b="1"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Tree>
    <p:extLst>
      <p:ext uri="{BB962C8B-B14F-4D97-AF65-F5344CB8AC3E}">
        <p14:creationId xmlns:p14="http://schemas.microsoft.com/office/powerpoint/2010/main" val="2019984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8"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smtClean="0">
                <a:solidFill>
                  <a:prstClr val="black"/>
                </a:solidFill>
                <a:latin typeface="Calibri"/>
              </a:rPr>
              <a:t>Other</a:t>
            </a:r>
            <a:r>
              <a:rPr lang="it-IT" sz="2800" b="1" dirty="0">
                <a:solidFill>
                  <a:prstClr val="black"/>
                </a:solidFill>
                <a:latin typeface="Calibri"/>
              </a:rPr>
              <a:t> </a:t>
            </a:r>
            <a:r>
              <a:rPr lang="it-IT" sz="2800" b="1" dirty="0" err="1">
                <a:solidFill>
                  <a:prstClr val="black"/>
                </a:solidFill>
                <a:latin typeface="Calibri"/>
              </a:rPr>
              <a:t>interests</a:t>
            </a:r>
            <a:r>
              <a:rPr lang="it-IT" sz="2800" b="1" dirty="0">
                <a:solidFill>
                  <a:prstClr val="black"/>
                </a:solidFill>
                <a:latin typeface="Calibri"/>
              </a:rPr>
              <a:t> (</a:t>
            </a:r>
            <a:r>
              <a:rPr lang="it-IT" sz="2800" b="1" dirty="0" err="1" smtClean="0">
                <a:solidFill>
                  <a:prstClr val="black"/>
                </a:solidFill>
                <a:latin typeface="Calibri"/>
              </a:rPr>
              <a:t>volunteer</a:t>
            </a:r>
            <a:r>
              <a:rPr lang="it-IT" sz="2800" b="1" dirty="0" smtClean="0">
                <a:solidFill>
                  <a:prstClr val="black"/>
                </a:solidFill>
                <a:latin typeface="Calibri"/>
              </a:rPr>
              <a:t> work, hobbies etc.)</a:t>
            </a:r>
            <a:endParaRPr lang="it-IT" sz="2800" b="1" dirty="0">
              <a:solidFill>
                <a:prstClr val="black"/>
              </a:solidFill>
              <a:latin typeface="Calibri"/>
            </a:endParaRPr>
          </a:p>
        </p:txBody>
      </p:sp>
      <p:sp>
        <p:nvSpPr>
          <p:cNvPr id="2" name="Segnaposto contenuto 1"/>
          <p:cNvSpPr>
            <a:spLocks noGrp="1"/>
          </p:cNvSpPr>
          <p:nvPr>
            <p:ph idx="1"/>
          </p:nvPr>
        </p:nvSpPr>
        <p:spPr>
          <a:xfrm>
            <a:off x="0" y="1386349"/>
            <a:ext cx="8967019" cy="5589638"/>
          </a:xfrm>
        </p:spPr>
        <p:txBody>
          <a:bodyPr>
            <a:normAutofit/>
          </a:bodyPr>
          <a:lstStyle/>
          <a:p>
            <a:pPr algn="just"/>
            <a:r>
              <a:rPr lang="en-US" b="1" dirty="0"/>
              <a:t>Photographing nature, dancing and </a:t>
            </a:r>
            <a:r>
              <a:rPr lang="en-US" b="1" dirty="0" err="1"/>
              <a:t>acrobacy</a:t>
            </a:r>
            <a:r>
              <a:rPr lang="en-US" b="1" dirty="0"/>
              <a:t> etc., good skills at painting, writing, as passions for an artistic background, </a:t>
            </a:r>
            <a:r>
              <a:rPr lang="en-US" b="1" dirty="0" err="1"/>
              <a:t>ideator</a:t>
            </a:r>
            <a:r>
              <a:rPr lang="en-US" b="1" dirty="0"/>
              <a:t> of promotional videos (</a:t>
            </a:r>
            <a:r>
              <a:rPr lang="en-US" b="1" dirty="0">
                <a:hlinkClick r:id="rId3"/>
              </a:rPr>
              <a:t>https://www.youtube.com/watch?v=dhGP11S4_Qo</a:t>
            </a:r>
            <a:r>
              <a:rPr lang="en-US" b="1" dirty="0" smtClean="0"/>
              <a:t>).</a:t>
            </a:r>
          </a:p>
          <a:p>
            <a:pPr algn="just"/>
            <a:r>
              <a:rPr lang="en-US" b="1" dirty="0">
                <a:hlinkClick r:id="rId4"/>
              </a:rPr>
              <a:t>https://</a:t>
            </a:r>
            <a:r>
              <a:rPr lang="en-US" b="1" dirty="0" smtClean="0">
                <a:hlinkClick r:id="rId4"/>
              </a:rPr>
              <a:t>www.tourhq.com/guide/al16287/petrit-imeraj</a:t>
            </a:r>
            <a:endParaRPr lang="en-US" b="1" dirty="0"/>
          </a:p>
          <a:p>
            <a:pPr algn="just"/>
            <a:r>
              <a:rPr lang="en-US" b="1" dirty="0"/>
              <a:t>Ambassador at Trip2P company in Albania for the Alps region.</a:t>
            </a:r>
          </a:p>
          <a:p>
            <a:pPr algn="just"/>
            <a:r>
              <a:rPr lang="en-US" b="1" dirty="0"/>
              <a:t>Ambassador of Green Destinations in Albania for the Alps region.</a:t>
            </a:r>
          </a:p>
          <a:p>
            <a:pPr algn="just"/>
            <a:r>
              <a:rPr lang="en-US" b="1" dirty="0">
                <a:hlinkClick r:id="rId5"/>
              </a:rPr>
              <a:t>http://</a:t>
            </a:r>
            <a:r>
              <a:rPr lang="en-US" b="1" dirty="0" smtClean="0">
                <a:hlinkClick r:id="rId5"/>
              </a:rPr>
              <a:t>www.worldcat.org/title/albania-the-bradt-travel-guide/oclc/195720009</a:t>
            </a:r>
            <a:endParaRPr lang="en-US" b="1" dirty="0" smtClean="0"/>
          </a:p>
          <a:p>
            <a:pPr marL="0" indent="0" algn="just">
              <a:buNone/>
            </a:pPr>
            <a:endParaRPr lang="en-US" dirty="0" smtClean="0"/>
          </a:p>
          <a:p>
            <a:pPr algn="just"/>
            <a:endParaRPr lang="en-US" dirty="0"/>
          </a:p>
          <a:p>
            <a:pPr algn="just"/>
            <a:endParaRPr lang="it-IT" dirty="0"/>
          </a:p>
        </p:txBody>
      </p:sp>
      <p:sp>
        <p:nvSpPr>
          <p:cNvPr id="3" name="Footer Placeholder 2"/>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Tree>
    <p:extLst>
      <p:ext uri="{BB962C8B-B14F-4D97-AF65-F5344CB8AC3E}">
        <p14:creationId xmlns:p14="http://schemas.microsoft.com/office/powerpoint/2010/main" val="2019984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24000" r="-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Publications:</a:t>
            </a:r>
            <a:endParaRPr lang="en-US" b="1" dirty="0"/>
          </a:p>
        </p:txBody>
      </p:sp>
      <p:sp>
        <p:nvSpPr>
          <p:cNvPr id="3" name="Content Placeholder 2"/>
          <p:cNvSpPr>
            <a:spLocks noGrp="1"/>
          </p:cNvSpPr>
          <p:nvPr>
            <p:ph idx="1"/>
          </p:nvPr>
        </p:nvSpPr>
        <p:spPr>
          <a:xfrm>
            <a:off x="422172" y="2506662"/>
            <a:ext cx="8515351" cy="4351338"/>
          </a:xfrm>
        </p:spPr>
        <p:txBody>
          <a:bodyPr/>
          <a:lstStyle/>
          <a:p>
            <a:r>
              <a:rPr lang="en-US" b="1" dirty="0" err="1" smtClean="0"/>
              <a:t>Velipoja</a:t>
            </a:r>
            <a:r>
              <a:rPr lang="en-US" b="1" dirty="0" smtClean="0"/>
              <a:t> Natural Reserve (informing brochure, research)</a:t>
            </a:r>
          </a:p>
          <a:p>
            <a:r>
              <a:rPr lang="en-US" b="1" dirty="0" err="1" smtClean="0"/>
              <a:t>Thethi</a:t>
            </a:r>
            <a:r>
              <a:rPr lang="en-US" b="1" dirty="0" smtClean="0"/>
              <a:t> National Park (pocket guide, </a:t>
            </a:r>
            <a:r>
              <a:rPr lang="en-US" b="1" dirty="0"/>
              <a:t>research</a:t>
            </a:r>
            <a:r>
              <a:rPr lang="en-US" b="1" dirty="0" smtClean="0"/>
              <a:t>)</a:t>
            </a:r>
          </a:p>
          <a:p>
            <a:r>
              <a:rPr lang="en-US" b="1" dirty="0" smtClean="0"/>
              <a:t>Touristic Map of </a:t>
            </a:r>
            <a:r>
              <a:rPr lang="en-US" b="1" dirty="0" err="1" smtClean="0"/>
              <a:t>Nikaj-Mertur</a:t>
            </a:r>
            <a:r>
              <a:rPr lang="en-US" b="1" dirty="0" smtClean="0"/>
              <a:t> Valley (creator)</a:t>
            </a:r>
          </a:p>
          <a:p>
            <a:r>
              <a:rPr lang="en-US" b="1" dirty="0"/>
              <a:t>Touristic Map of </a:t>
            </a:r>
            <a:r>
              <a:rPr lang="en-US" b="1" dirty="0" err="1" smtClean="0"/>
              <a:t>Shkreli</a:t>
            </a:r>
            <a:r>
              <a:rPr lang="en-US" b="1" dirty="0" smtClean="0"/>
              <a:t> Natural Park </a:t>
            </a:r>
            <a:r>
              <a:rPr lang="en-US" b="1" dirty="0"/>
              <a:t>Valley (creator</a:t>
            </a:r>
            <a:r>
              <a:rPr lang="en-US" b="1" dirty="0" smtClean="0"/>
              <a:t>)</a:t>
            </a:r>
          </a:p>
          <a:p>
            <a:r>
              <a:rPr lang="en-US" b="1" dirty="0" smtClean="0"/>
              <a:t>Touristic </a:t>
            </a:r>
            <a:r>
              <a:rPr lang="en-US" b="1" dirty="0"/>
              <a:t>Map of </a:t>
            </a:r>
            <a:r>
              <a:rPr lang="en-US" b="1" dirty="0" err="1" smtClean="0"/>
              <a:t>Malesi</a:t>
            </a:r>
            <a:r>
              <a:rPr lang="en-US" b="1" dirty="0" smtClean="0"/>
              <a:t> e </a:t>
            </a:r>
            <a:r>
              <a:rPr lang="en-US" b="1" dirty="0" err="1" smtClean="0"/>
              <a:t>Madhe</a:t>
            </a:r>
            <a:r>
              <a:rPr lang="en-US" b="1" dirty="0" smtClean="0"/>
              <a:t> Municipality (contributor)</a:t>
            </a:r>
            <a:endParaRPr lang="en-US" b="1" dirty="0"/>
          </a:p>
          <a:p>
            <a:endParaRPr lang="en-US" dirty="0" smtClean="0"/>
          </a:p>
          <a:p>
            <a:endParaRPr lang="en-US" dirty="0"/>
          </a:p>
        </p:txBody>
      </p:sp>
      <p:sp>
        <p:nvSpPr>
          <p:cNvPr id="4" name="Footer Placeholder 3"/>
          <p:cNvSpPr>
            <a:spLocks noGrp="1"/>
          </p:cNvSpPr>
          <p:nvPr>
            <p:ph type="ftr" sz="quarter" idx="11"/>
          </p:nvPr>
        </p:nvSpPr>
        <p:spPr/>
        <p:txBody>
          <a:bodyPr/>
          <a:lstStyle/>
          <a:p>
            <a:r>
              <a:rPr lang="it-IT" smtClean="0">
                <a:solidFill>
                  <a:prstClr val="black">
                    <a:tint val="75000"/>
                  </a:prstClr>
                </a:solidFill>
              </a:rPr>
              <a:t>© Eng.Petrit IMERAJ; pimeraj@yahoo.com</a:t>
            </a:r>
            <a:endParaRPr lang="it-IT">
              <a:solidFill>
                <a:prstClr val="black">
                  <a:tint val="75000"/>
                </a:prstClr>
              </a:solidFill>
            </a:endParaRPr>
          </a:p>
        </p:txBody>
      </p:sp>
    </p:spTree>
    <p:extLst>
      <p:ext uri="{BB962C8B-B14F-4D97-AF65-F5344CB8AC3E}">
        <p14:creationId xmlns:p14="http://schemas.microsoft.com/office/powerpoint/2010/main" val="414200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50000" b="-50000"/>
          </a:stretch>
        </a:blipFill>
        <a:effectLst/>
      </p:bgPr>
    </p:bg>
    <p:spTree>
      <p:nvGrpSpPr>
        <p:cNvPr id="1" name=""/>
        <p:cNvGrpSpPr/>
        <p:nvPr/>
      </p:nvGrpSpPr>
      <p:grpSpPr>
        <a:xfrm>
          <a:off x="0" y="0"/>
          <a:ext cx="0" cy="0"/>
          <a:chOff x="0" y="0"/>
          <a:chExt cx="0" cy="0"/>
        </a:xfrm>
      </p:grpSpPr>
      <p:sp>
        <p:nvSpPr>
          <p:cNvPr id="19" name="Titolo 1"/>
          <p:cNvSpPr txBox="1">
            <a:spLocks/>
          </p:cNvSpPr>
          <p:nvPr/>
        </p:nvSpPr>
        <p:spPr>
          <a:xfrm>
            <a:off x="0" y="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smtClean="0">
                <a:latin typeface="+mn-lt"/>
              </a:rPr>
              <a:t>Presentation of a project </a:t>
            </a:r>
            <a:r>
              <a:rPr lang="it-IT" sz="2800" b="1" dirty="0" smtClean="0">
                <a:latin typeface="+mn-lt"/>
              </a:rPr>
              <a:t>I am </a:t>
            </a:r>
            <a:r>
              <a:rPr lang="it-IT" sz="2800" b="1" dirty="0" smtClean="0">
                <a:latin typeface="+mn-lt"/>
              </a:rPr>
              <a:t>working </a:t>
            </a:r>
            <a:r>
              <a:rPr lang="it-IT" sz="2800" b="1" dirty="0" smtClean="0">
                <a:latin typeface="+mn-lt"/>
              </a:rPr>
              <a:t>on:</a:t>
            </a:r>
            <a:endParaRPr lang="it-IT" sz="2800" b="1" dirty="0">
              <a:latin typeface="+mn-lt"/>
            </a:endParaRPr>
          </a:p>
        </p:txBody>
      </p:sp>
      <p:sp>
        <p:nvSpPr>
          <p:cNvPr id="3" name="Segnaposto contenuto 2"/>
          <p:cNvSpPr>
            <a:spLocks noGrp="1"/>
          </p:cNvSpPr>
          <p:nvPr>
            <p:ph idx="1"/>
          </p:nvPr>
        </p:nvSpPr>
        <p:spPr>
          <a:xfrm>
            <a:off x="609292" y="2046850"/>
            <a:ext cx="7925415" cy="4604672"/>
          </a:xfrm>
        </p:spPr>
        <p:txBody>
          <a:bodyPr/>
          <a:lstStyle/>
          <a:p>
            <a:r>
              <a:rPr lang="en-US" b="1" dirty="0"/>
              <a:t>Expert for evaluation of the biodiversity of the Albanian Alps region, (Flora of the Alps); Coordinating and implementing several activities for promotion of alpine river protection (some in synergy with “RIVERWALK 2016” project of WWF </a:t>
            </a:r>
            <a:r>
              <a:rPr lang="en-US" b="1" dirty="0" err="1"/>
              <a:t>Adria</a:t>
            </a:r>
            <a:r>
              <a:rPr lang="en-US" b="1" dirty="0"/>
              <a:t>); Gathering data and using expertize in relevant fields to publish regulations on natural municipal parks </a:t>
            </a:r>
            <a:r>
              <a:rPr lang="en-US" b="1" dirty="0" err="1"/>
              <a:t>Shkreli</a:t>
            </a:r>
            <a:r>
              <a:rPr lang="en-US" b="1" dirty="0"/>
              <a:t> and </a:t>
            </a:r>
            <a:r>
              <a:rPr lang="en-US" b="1" dirty="0" err="1"/>
              <a:t>Nikaj-Mertur</a:t>
            </a:r>
            <a:r>
              <a:rPr lang="en-US" b="1" dirty="0"/>
              <a:t> sustainable development and functional operation, surveys, lecturing on “The Right of </a:t>
            </a:r>
            <a:r>
              <a:rPr lang="en-US" b="1" dirty="0" smtClean="0"/>
              <a:t>Representation.</a:t>
            </a:r>
            <a:endParaRPr lang="it-IT" b="1" dirty="0"/>
          </a:p>
        </p:txBody>
      </p:sp>
      <p:sp>
        <p:nvSpPr>
          <p:cNvPr id="2" name="Footer Placeholder 1"/>
          <p:cNvSpPr>
            <a:spLocks noGrp="1"/>
          </p:cNvSpPr>
          <p:nvPr>
            <p:ph type="ftr" sz="quarter" idx="11"/>
          </p:nvPr>
        </p:nvSpPr>
        <p:spPr/>
        <p:txBody>
          <a:bodyPr/>
          <a:lstStyle/>
          <a:p>
            <a:r>
              <a:rPr lang="it-IT" smtClean="0"/>
              <a:t>© Eng.Petrit IMERAJ; pimeraj@yahoo.com</a:t>
            </a:r>
            <a:endParaRPr lang="it-IT"/>
          </a:p>
        </p:txBody>
      </p:sp>
    </p:spTree>
    <p:extLst>
      <p:ext uri="{BB962C8B-B14F-4D97-AF65-F5344CB8AC3E}">
        <p14:creationId xmlns:p14="http://schemas.microsoft.com/office/powerpoint/2010/main" val="1645160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75000" t="70000"/>
          </a:stretch>
        </a:blipFill>
        <a:effectLst/>
      </p:bgPr>
    </p:bg>
    <p:spTree>
      <p:nvGrpSpPr>
        <p:cNvPr id="1" name=""/>
        <p:cNvGrpSpPr/>
        <p:nvPr/>
      </p:nvGrpSpPr>
      <p:grpSpPr>
        <a:xfrm>
          <a:off x="0" y="0"/>
          <a:ext cx="0" cy="0"/>
          <a:chOff x="0" y="0"/>
          <a:chExt cx="0" cy="0"/>
        </a:xfrm>
      </p:grpSpPr>
      <p:sp>
        <p:nvSpPr>
          <p:cNvPr id="19" name="Titolo 1"/>
          <p:cNvSpPr txBox="1">
            <a:spLocks/>
          </p:cNvSpPr>
          <p:nvPr/>
        </p:nvSpPr>
        <p:spPr>
          <a:xfrm>
            <a:off x="132735" y="49304"/>
            <a:ext cx="9144000" cy="4801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accent6">
                    <a:lumMod val="50000"/>
                  </a:schemeClr>
                </a:solidFill>
              </a:rPr>
              <a:t>Project «One Voice for the sustainable </a:t>
            </a:r>
            <a:r>
              <a:rPr lang="it-IT" sz="2800" b="1" dirty="0" smtClean="0">
                <a:solidFill>
                  <a:schemeClr val="accent6">
                    <a:lumMod val="50000"/>
                  </a:schemeClr>
                </a:solidFill>
              </a:rPr>
              <a:t>development </a:t>
            </a:r>
            <a:r>
              <a:rPr lang="it-IT" sz="2800" b="1" dirty="0">
                <a:solidFill>
                  <a:schemeClr val="accent6">
                    <a:lumMod val="50000"/>
                  </a:schemeClr>
                </a:solidFill>
              </a:rPr>
              <a:t>of Alps»</a:t>
            </a:r>
          </a:p>
        </p:txBody>
      </p:sp>
      <p:sp>
        <p:nvSpPr>
          <p:cNvPr id="3" name="Segnaposto contenuto 2"/>
          <p:cNvSpPr>
            <a:spLocks noGrp="1"/>
          </p:cNvSpPr>
          <p:nvPr>
            <p:ph idx="1"/>
          </p:nvPr>
        </p:nvSpPr>
        <p:spPr>
          <a:xfrm>
            <a:off x="304184" y="984967"/>
            <a:ext cx="8161389" cy="4351338"/>
          </a:xfrm>
        </p:spPr>
        <p:txBody>
          <a:bodyPr>
            <a:normAutofit lnSpcReduction="10000"/>
          </a:bodyPr>
          <a:lstStyle/>
          <a:p>
            <a:endParaRPr lang="it-IT" dirty="0"/>
          </a:p>
          <a:p>
            <a:r>
              <a:rPr lang="en-US" b="1" dirty="0"/>
              <a:t>Creation of green social cards as a new form of online presence, promotion of domestic products and youth engagement in the local community</a:t>
            </a:r>
            <a:r>
              <a:rPr lang="en-US" b="1" dirty="0" smtClean="0"/>
              <a:t>.</a:t>
            </a:r>
          </a:p>
          <a:p>
            <a:r>
              <a:rPr lang="en-US" b="1" dirty="0"/>
              <a:t>Crystallization of the Network for a functioning as a single entity composed of human resources and material </a:t>
            </a:r>
            <a:r>
              <a:rPr lang="en-US" b="1" dirty="0" smtClean="0"/>
              <a:t>gathered from </a:t>
            </a:r>
            <a:r>
              <a:rPr lang="en-US" b="1" dirty="0"/>
              <a:t>its co-founding organizations</a:t>
            </a:r>
            <a:r>
              <a:rPr lang="en-US" b="1" dirty="0" smtClean="0"/>
              <a:t>.</a:t>
            </a:r>
          </a:p>
          <a:p>
            <a:r>
              <a:rPr lang="en-US" b="1" dirty="0"/>
              <a:t>Strengthening the digital platform </a:t>
            </a:r>
            <a:r>
              <a:rPr lang="en-US" b="1" dirty="0" smtClean="0"/>
              <a:t>"Voice </a:t>
            </a:r>
            <a:r>
              <a:rPr lang="en-US" b="1" dirty="0"/>
              <a:t>of Alps", </a:t>
            </a:r>
            <a:r>
              <a:rPr lang="en-US" b="1" dirty="0" smtClean="0">
                <a:hlinkClick r:id="rId3"/>
              </a:rPr>
              <a:t>www.voicealps.org</a:t>
            </a:r>
            <a:r>
              <a:rPr lang="en-US" b="1" dirty="0" smtClean="0"/>
              <a:t> for </a:t>
            </a:r>
            <a:r>
              <a:rPr lang="en-US" b="1" dirty="0"/>
              <a:t>creating an image of the alpine </a:t>
            </a:r>
            <a:r>
              <a:rPr lang="en-US" b="1" dirty="0" smtClean="0"/>
              <a:t>network (booking </a:t>
            </a:r>
            <a:r>
              <a:rPr lang="en-US" b="1" dirty="0" err="1" smtClean="0"/>
              <a:t>etc</a:t>
            </a:r>
            <a:r>
              <a:rPr lang="en-US" b="1" dirty="0" smtClean="0"/>
              <a:t>).</a:t>
            </a:r>
            <a:endParaRPr lang="it-IT" b="1" dirty="0"/>
          </a:p>
        </p:txBody>
      </p:sp>
      <p:sp>
        <p:nvSpPr>
          <p:cNvPr id="2" name="Footer Placeholder 1"/>
          <p:cNvSpPr>
            <a:spLocks noGrp="1"/>
          </p:cNvSpPr>
          <p:nvPr>
            <p:ph type="ftr" sz="quarter" idx="11"/>
          </p:nvPr>
        </p:nvSpPr>
        <p:spPr/>
        <p:txBody>
          <a:bodyPr/>
          <a:lstStyle/>
          <a:p>
            <a:r>
              <a:rPr lang="it-IT" smtClean="0"/>
              <a:t>© Eng.Petrit IMERAJ; pimeraj@yahoo.com</a:t>
            </a:r>
            <a:endParaRPr lang="it-IT"/>
          </a:p>
        </p:txBody>
      </p:sp>
    </p:spTree>
    <p:extLst>
      <p:ext uri="{BB962C8B-B14F-4D97-AF65-F5344CB8AC3E}">
        <p14:creationId xmlns:p14="http://schemas.microsoft.com/office/powerpoint/2010/main" val="3107910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790</TotalTime>
  <Words>789</Words>
  <Application>Microsoft Office PowerPoint</Application>
  <PresentationFormat>On-screen Show (4:3)</PresentationFormat>
  <Paragraphs>71</Paragraphs>
  <Slides>10</Slides>
  <Notes>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Tema di Office</vt:lpstr>
      <vt:lpstr>1_Tema di Office</vt:lpstr>
      <vt:lpstr>2_Tema di Office</vt:lpstr>
      <vt:lpstr>3_Tema di Office</vt:lpstr>
      <vt:lpstr>PowerPoint Presentation</vt:lpstr>
      <vt:lpstr>PowerPoint Presentation</vt:lpstr>
      <vt:lpstr>PowerPoint Presentation</vt:lpstr>
      <vt:lpstr>PowerPoint Presentation</vt:lpstr>
      <vt:lpstr>PowerPoint Presentation</vt:lpstr>
      <vt:lpstr>PowerPoint Presentation</vt:lpstr>
      <vt:lpstr>Publications:</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in the Alps</dc:title>
  <dc:creator>Bassignana Mauro</dc:creator>
  <cp:lastModifiedBy>Genti-PC</cp:lastModifiedBy>
  <cp:revision>98</cp:revision>
  <dcterms:created xsi:type="dcterms:W3CDTF">2014-07-05T09:11:12Z</dcterms:created>
  <dcterms:modified xsi:type="dcterms:W3CDTF">2018-05-23T09:06:09Z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2675661</vt:lpwstr>
  </property>
  <property fmtid="{D5CDD505-2E9C-101B-9397-08002B2CF9AE}" name="NXPowerLiteSettings" pid="3">
    <vt:lpwstr>C7000400038000</vt:lpwstr>
  </property>
  <property fmtid="{D5CDD505-2E9C-101B-9397-08002B2CF9AE}" name="NXPowerLiteVersion" pid="4">
    <vt:lpwstr>S8.2.1</vt:lpwstr>
  </property>
</Properties>
</file>