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8" r:id="rId2"/>
    <p:sldId id="279" r:id="rId3"/>
    <p:sldId id="288" r:id="rId4"/>
    <p:sldId id="297" r:id="rId5"/>
    <p:sldId id="293" r:id="rId6"/>
    <p:sldId id="294" r:id="rId7"/>
    <p:sldId id="296" r:id="rId8"/>
    <p:sldId id="295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C88"/>
    <a:srgbClr val="E3FF83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3" d="100"/>
          <a:sy n="73" d="100"/>
        </p:scale>
        <p:origin x="-1236" y="-114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01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29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8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6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55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05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94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87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57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56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77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09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2" y="87971"/>
            <a:ext cx="9143998" cy="129266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000" b="1" i="1" dirty="0">
                <a:latin typeface="Trebuchet MS" panose="020B0603020202020204" pitchFamily="34" charset="0"/>
                <a:ea typeface="+mn-ea"/>
                <a:cs typeface="+mn-cs"/>
              </a:rPr>
              <a:t>Badri Baral(31 years)</a:t>
            </a:r>
          </a:p>
          <a:p>
            <a:pPr algn="ctr">
              <a:lnSpc>
                <a:spcPct val="100000"/>
              </a:lnSpc>
            </a:pPr>
            <a:r>
              <a:rPr lang="it-IT" sz="2000" b="1" i="1" dirty="0" smtClean="0">
                <a:latin typeface="Trebuchet MS" panose="020B0603020202020204" pitchFamily="34" charset="0"/>
                <a:ea typeface="+mn-ea"/>
                <a:cs typeface="+mn-cs"/>
              </a:rPr>
              <a:t>Gokarneshwor 5, Kathmandu, Nepal</a:t>
            </a:r>
          </a:p>
          <a:p>
            <a:pPr algn="ctr">
              <a:lnSpc>
                <a:spcPct val="100000"/>
              </a:lnSpc>
            </a:pPr>
            <a:r>
              <a:rPr lang="it-IT" sz="2000" b="1" i="1" dirty="0" smtClean="0">
                <a:latin typeface="Trebuchet MS" panose="020B0603020202020204" pitchFamily="34" charset="0"/>
                <a:ea typeface="+mn-ea"/>
                <a:cs typeface="+mn-cs"/>
              </a:rPr>
              <a:t>badribaral2071@gmail.com/badribaral@neri.com.np</a:t>
            </a:r>
          </a:p>
          <a:p>
            <a:pPr algn="ctr">
              <a:lnSpc>
                <a:spcPct val="100000"/>
              </a:lnSpc>
            </a:pPr>
            <a:endParaRPr lang="it-IT" sz="1600" b="1" i="1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5837327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rebuchet MS" panose="020B0603020202020204" pitchFamily="34" charset="0"/>
              </a:rPr>
              <a:t> </a:t>
            </a:r>
            <a:r>
              <a:rPr lang="it-IT" sz="2400" b="1" dirty="0">
                <a:latin typeface="Trebuchet MS" panose="020B0603020202020204" pitchFamily="34" charset="0"/>
              </a:rPr>
              <a:t>IPROMO</a:t>
            </a:r>
            <a:r>
              <a:rPr lang="it-IT" b="1" dirty="0">
                <a:latin typeface="Trebuchet MS" panose="020B0603020202020204" pitchFamily="34" charset="0"/>
              </a:rPr>
              <a:t> </a:t>
            </a:r>
            <a:endParaRPr lang="it-IT" dirty="0">
              <a:latin typeface="Trebuchet MS" panose="020B0603020202020204" pitchFamily="34" charset="0"/>
            </a:endParaRPr>
          </a:p>
          <a:p>
            <a:pPr algn="ctr"/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i="1" dirty="0">
                <a:latin typeface="Trebuchet MS" panose="020B0603020202020204" pitchFamily="34" charset="0"/>
              </a:rPr>
              <a:t>Landscape approach for enhancing mountain resilience</a:t>
            </a:r>
          </a:p>
          <a:p>
            <a:pPr algn="ctr"/>
            <a:r>
              <a:rPr lang="en-US" b="1" dirty="0" err="1" smtClean="0">
                <a:latin typeface="Trebuchet MS" panose="020B0603020202020204" pitchFamily="34" charset="0"/>
              </a:rPr>
              <a:t>Pieve</a:t>
            </a:r>
            <a:r>
              <a:rPr lang="en-US" b="1" dirty="0" smtClean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Tesino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smtClean="0">
                <a:latin typeface="Trebuchet MS" panose="020B0603020202020204" pitchFamily="34" charset="0"/>
              </a:rPr>
              <a:t>/Ormea 02-18 July 2019</a:t>
            </a:r>
            <a:endParaRPr lang="it-IT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47" y="1669425"/>
            <a:ext cx="5095708" cy="3695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3" y="1988007"/>
            <a:ext cx="1630102" cy="1645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75738" y="584352"/>
            <a:ext cx="8812090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3600" b="1" dirty="0" smtClean="0">
              <a:latin typeface="Trebuchet MS" panose="020B0603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3600" b="1" dirty="0" smtClean="0">
                <a:latin typeface="Trebuchet MS" panose="020B0603020202020204" pitchFamily="34" charset="0"/>
              </a:rPr>
              <a:t>Education</a:t>
            </a:r>
            <a:endParaRPr lang="it-IT" sz="3600" b="1" dirty="0">
              <a:latin typeface="Trebuchet MS" panose="020B060302020202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0563" y="3941756"/>
            <a:ext cx="8417265" cy="9276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b="1" i="1" dirty="0">
                <a:latin typeface="Trebuchet MS" panose="020B0603020202020204" pitchFamily="34" charset="0"/>
              </a:rPr>
              <a:t>Msc.Environmental Science </a:t>
            </a:r>
            <a:endParaRPr lang="it-IT" sz="2400" b="1" i="1" dirty="0" smtClean="0">
              <a:latin typeface="Trebuchet MS" panose="020B0603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b="1" i="1" dirty="0" smtClean="0">
                <a:latin typeface="Trebuchet MS" panose="020B0603020202020204" pitchFamily="34" charset="0"/>
              </a:rPr>
              <a:t>(</a:t>
            </a:r>
            <a:r>
              <a:rPr lang="it-IT" sz="2400" b="1" i="1" dirty="0">
                <a:latin typeface="Trebuchet MS" panose="020B0603020202020204" pitchFamily="34" charset="0"/>
              </a:rPr>
              <a:t>Specialization in </a:t>
            </a:r>
            <a:r>
              <a:rPr lang="it-IT" sz="2400" b="1" i="1" dirty="0">
                <a:solidFill>
                  <a:srgbClr val="006600"/>
                </a:solidFill>
                <a:latin typeface="Trebuchet MS" panose="020B0603020202020204" pitchFamily="34" charset="0"/>
              </a:rPr>
              <a:t>Biodiversity Conservation and Wildlife Management)</a:t>
            </a:r>
          </a:p>
          <a:p>
            <a:pPr marL="0" indent="0">
              <a:buNone/>
            </a:pPr>
            <a:endParaRPr lang="it-IT" sz="2400" b="1" i="1" dirty="0">
              <a:latin typeface="Trebuchet MS" panose="020B0603020202020204" pitchFamily="34" charset="0"/>
            </a:endParaRPr>
          </a:p>
          <a:p>
            <a:endParaRPr lang="it-IT" sz="2400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30" y="1045435"/>
            <a:ext cx="869413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Badri Baral à¤à¥ à¤«à¥à¤à¥à¥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1356" cy="327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475" y="3803677"/>
            <a:ext cx="3819525" cy="30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98946"/>
            <a:ext cx="4091356" cy="30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27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695572" y="3303427"/>
            <a:ext cx="3962401" cy="52322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Trebuchet MS" panose="020B0603020202020204" pitchFamily="34" charset="0"/>
              </a:rPr>
              <a:t>Interests and Hobbies</a:t>
            </a:r>
            <a:endParaRPr lang="it-IT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016" y="3829768"/>
            <a:ext cx="4037642" cy="30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5" y="3814023"/>
            <a:ext cx="3968261" cy="304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892731" y="2859916"/>
            <a:ext cx="3106679" cy="95410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Trebuchet MS" panose="020B0603020202020204" pitchFamily="34" charset="0"/>
              </a:rPr>
              <a:t>Interests and Hobbies</a:t>
            </a:r>
            <a:endParaRPr lang="it-IT" sz="2800" b="1" dirty="0">
              <a:latin typeface="Trebuchet MS" panose="020B0603020202020204" pitchFamily="34" charset="0"/>
            </a:endParaRPr>
          </a:p>
        </p:txBody>
      </p:sp>
      <p:pic>
        <p:nvPicPr>
          <p:cNvPr id="2053" name="Picture 5" descr="Badri Baral à¤à¥ à¤«à¥à¤à¥à¥¤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377" y="17584"/>
            <a:ext cx="3789775" cy="284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4" y="-1"/>
            <a:ext cx="3968262" cy="297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5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46"/>
            <a:ext cx="329184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Badri Baral à¤à¥ à¤«à¥à¤à¥à¥¤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36" y="2634212"/>
            <a:ext cx="3246958" cy="42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840" y="2668423"/>
            <a:ext cx="5852160" cy="418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990011" y="3171060"/>
            <a:ext cx="2848093" cy="95410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Trebuchet MS" panose="020B0603020202020204" pitchFamily="34" charset="0"/>
              </a:rPr>
              <a:t>Interests and Hobbies</a:t>
            </a:r>
            <a:endParaRPr lang="it-IT" sz="2800" b="1" dirty="0">
              <a:latin typeface="Trebuchet MS" panose="020B0603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841" y="50645"/>
            <a:ext cx="5852160" cy="296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Recent Involvement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31910"/>
            <a:ext cx="9144000" cy="6208524"/>
          </a:xfrm>
        </p:spPr>
        <p:txBody>
          <a:bodyPr>
            <a:normAutofit/>
          </a:bodyPr>
          <a:lstStyle/>
          <a:p>
            <a:r>
              <a:rPr lang="it-IT" dirty="0" smtClean="0"/>
              <a:t>Recently working as team member for </a:t>
            </a:r>
            <a:r>
              <a:rPr lang="it-IT" b="1" i="1" dirty="0" smtClean="0"/>
              <a:t>Feasibility study for conservation area in Jajarkot and adjoining areas of Jumla and Dolpa.</a:t>
            </a:r>
          </a:p>
          <a:p>
            <a:r>
              <a:rPr lang="en-US" dirty="0" smtClean="0"/>
              <a:t>The project aim at assessing </a:t>
            </a:r>
          </a:p>
          <a:p>
            <a:r>
              <a:rPr lang="en-US" dirty="0" smtClean="0"/>
              <a:t>status </a:t>
            </a:r>
            <a:r>
              <a:rPr lang="en-US" dirty="0"/>
              <a:t>of floral </a:t>
            </a:r>
            <a:r>
              <a:rPr lang="en-US" dirty="0" smtClean="0"/>
              <a:t>biodiversity, </a:t>
            </a:r>
          </a:p>
          <a:p>
            <a:r>
              <a:rPr lang="en-US" dirty="0" smtClean="0"/>
              <a:t>faunal biodiversity, </a:t>
            </a:r>
          </a:p>
          <a:p>
            <a:r>
              <a:rPr lang="en-US" dirty="0" smtClean="0"/>
              <a:t>natural </a:t>
            </a:r>
            <a:r>
              <a:rPr lang="en-US" dirty="0"/>
              <a:t>and socio-cultural assets and </a:t>
            </a:r>
            <a:r>
              <a:rPr lang="en-US" dirty="0" smtClean="0"/>
              <a:t>heritages, </a:t>
            </a:r>
          </a:p>
          <a:p>
            <a:r>
              <a:rPr lang="en-US" dirty="0" smtClean="0"/>
              <a:t>potential </a:t>
            </a:r>
            <a:r>
              <a:rPr lang="en-US" dirty="0"/>
              <a:t>tourism </a:t>
            </a:r>
            <a:r>
              <a:rPr lang="en-US" dirty="0" smtClean="0"/>
              <a:t>products, </a:t>
            </a:r>
          </a:p>
          <a:p>
            <a:r>
              <a:rPr lang="en-US" dirty="0" smtClean="0"/>
              <a:t>perceptions </a:t>
            </a:r>
            <a:r>
              <a:rPr lang="en-US" dirty="0"/>
              <a:t>of local communities and </a:t>
            </a:r>
            <a:r>
              <a:rPr lang="en-US" dirty="0" smtClean="0"/>
              <a:t>stakeholders, </a:t>
            </a:r>
          </a:p>
          <a:p>
            <a:r>
              <a:rPr lang="en-US" dirty="0" smtClean="0"/>
              <a:t>detail </a:t>
            </a:r>
            <a:r>
              <a:rPr lang="en-US" dirty="0"/>
              <a:t>requirement of human and financial resources for the management of the proposed conservation </a:t>
            </a:r>
            <a:r>
              <a:rPr lang="en-US" dirty="0" smtClean="0"/>
              <a:t>area.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9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https://scontent.fktm1-1.fna.fbcdn.net/v/t1.15752-9/51315353_1050542778466817_5334712607016222720_n.jpg?_nc_cat=110&amp;_nc_ht=scontent.fktm1-1.fna&amp;oh=81727d69db0b394a49112eeb6c24d748&amp;oe=5CBA8B3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" y="1297757"/>
            <a:ext cx="9039497" cy="534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-39188" y="0"/>
            <a:ext cx="9130937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/>
              <a:t>Community stewardship for Red Panda (</a:t>
            </a:r>
            <a:r>
              <a:rPr lang="en-US" sz="2400" b="1" i="1" dirty="0" err="1"/>
              <a:t>Ailirus</a:t>
            </a:r>
            <a:r>
              <a:rPr lang="en-US" sz="2400" b="1" i="1" dirty="0"/>
              <a:t> </a:t>
            </a:r>
            <a:r>
              <a:rPr lang="en-US" sz="2400" b="1" i="1" dirty="0" err="1"/>
              <a:t>fulgens</a:t>
            </a:r>
            <a:r>
              <a:rPr lang="en-US" sz="2400" b="1" i="1" dirty="0"/>
              <a:t> </a:t>
            </a:r>
            <a:r>
              <a:rPr lang="en-US" sz="2400" b="1" i="1" dirty="0" err="1"/>
              <a:t>fulgens</a:t>
            </a:r>
            <a:r>
              <a:rPr lang="en-US" sz="2400" b="1" dirty="0"/>
              <a:t> Cuvier 1825) conservation outside Protected Area in Dhaulagiri Rural M</a:t>
            </a:r>
            <a:r>
              <a:rPr lang="en-US" sz="2400" b="1" dirty="0" smtClean="0"/>
              <a:t>unicipality, </a:t>
            </a:r>
            <a:r>
              <a:rPr lang="en-US" sz="2400" b="1" dirty="0" err="1" smtClean="0"/>
              <a:t>Myagdi</a:t>
            </a:r>
            <a:r>
              <a:rPr lang="en-US" sz="2400" b="1" dirty="0"/>
              <a:t>, Nepal </a:t>
            </a:r>
          </a:p>
          <a:p>
            <a:pPr algn="ctr">
              <a:lnSpc>
                <a:spcPct val="100000"/>
              </a:lnSpc>
            </a:pPr>
            <a:endParaRPr lang="it-IT" sz="2800" b="1" dirty="0">
              <a:latin typeface="+mn-lt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88" y="1235581"/>
            <a:ext cx="9091749" cy="540608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82" y="1235581"/>
            <a:ext cx="9039498" cy="4989799"/>
          </a:xfrm>
          <a:prstGeom prst="rect">
            <a:avLst/>
          </a:prstGeom>
        </p:spPr>
      </p:pic>
      <p:pic>
        <p:nvPicPr>
          <p:cNvPr id="2061" name="Picture 62" descr="Description: https://scontent.fktm1-1.fna.fbcdn.net/v/t1.15752-9/51240338_301439383905015_7119804223297945600_n.png?_nc_cat=103&amp;_nc_ht=scontent.fktm1-1.fna&amp;oh=7d6c1bbafd277c8c52983f92d38539a6&amp;oe=5CFEC65C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7757"/>
            <a:ext cx="9039498" cy="49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61" descr="Description: https://scontent.fktm1-1.fna.fbcdn.net/v/t1.15752-9/51359073_383150162511295_6888501508350935040_n.jpg?_nc_cat=105&amp;_nc_ht=scontent.fktm1-1.fna&amp;oh=830dd143282d8d1bcdcc6e3127b47eb0&amp;oe=5D006B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82" y="1235581"/>
            <a:ext cx="9202782" cy="54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-6437"/>
            <a:ext cx="9144000" cy="18158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 smtClean="0"/>
              <a:t>A proposed Project</a:t>
            </a:r>
          </a:p>
          <a:p>
            <a:pPr algn="ctr">
              <a:lnSpc>
                <a:spcPct val="100000"/>
              </a:lnSpc>
            </a:pPr>
            <a:r>
              <a:rPr lang="en-US" sz="2800" b="1" dirty="0" smtClean="0"/>
              <a:t>Red </a:t>
            </a:r>
            <a:r>
              <a:rPr lang="en-US" sz="2800" b="1" dirty="0"/>
              <a:t>Panda Action Plan for </a:t>
            </a:r>
            <a:r>
              <a:rPr lang="en-US" sz="2800" b="1" dirty="0" err="1"/>
              <a:t>Jajarkot</a:t>
            </a:r>
            <a:r>
              <a:rPr lang="en-US" sz="2800" b="1" dirty="0"/>
              <a:t> :A Bottom Up Approach for Conservation of Endangered Species outside Protected Area</a:t>
            </a:r>
          </a:p>
          <a:p>
            <a:pPr algn="ctr">
              <a:lnSpc>
                <a:spcPct val="100000"/>
              </a:lnSpc>
            </a:pP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" y="1502229"/>
            <a:ext cx="9144001" cy="5264331"/>
          </a:xfrm>
        </p:spPr>
        <p:txBody>
          <a:bodyPr>
            <a:normAutofit/>
          </a:bodyPr>
          <a:lstStyle/>
          <a:p>
            <a:r>
              <a:rPr lang="en-US" sz="2400" dirty="0"/>
              <a:t>A bottom up approach of red panda conservation planning with deeper understanding of human-nature interactions in red panda habitat has been proposed to guarantee success of top-down conservation planning that has been conducted without taking local socio-economic considerations into adequate </a:t>
            </a:r>
            <a:r>
              <a:rPr lang="en-US" sz="2400" dirty="0" smtClean="0"/>
              <a:t>account.</a:t>
            </a:r>
          </a:p>
          <a:p>
            <a:r>
              <a:rPr lang="en-US" sz="2400" dirty="0" smtClean="0"/>
              <a:t>Has been envisioned to </a:t>
            </a:r>
            <a:r>
              <a:rPr lang="en-US" sz="2400" dirty="0"/>
              <a:t>achieve goal of second national red panda conservation action </a:t>
            </a:r>
            <a:r>
              <a:rPr lang="en-US" sz="2400" dirty="0" smtClean="0"/>
              <a:t>plan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romises </a:t>
            </a:r>
            <a:r>
              <a:rPr lang="en-US" sz="2400" dirty="0"/>
              <a:t>to yield a high conservation effect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754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25"/>
            <a:ext cx="9144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100025"/>
            <a:ext cx="9061937" cy="2031144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hiller" pitchFamily="82" charset="0"/>
              </a:rPr>
              <a:t>Thank for your attention!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232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Binita Timalsina</cp:lastModifiedBy>
  <cp:revision>134</cp:revision>
  <dcterms:created xsi:type="dcterms:W3CDTF">2014-07-05T09:11:12Z</dcterms:created>
  <dcterms:modified xsi:type="dcterms:W3CDTF">2019-06-26T02:17:01Z</dcterms:modified>
</cp:coreProperties>
</file>