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79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64" y="56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924101"/>
            <a:ext cx="9143999" cy="187743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>
                <a:latin typeface="+mn-lt"/>
              </a:rPr>
              <a:t>Personal </a:t>
            </a:r>
            <a:r>
              <a:rPr lang="it-IT" sz="3200" b="1" dirty="0" err="1">
                <a:latin typeface="+mn-lt"/>
              </a:rPr>
              <a:t>presentation</a:t>
            </a:r>
            <a:endParaRPr lang="it-IT" sz="32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>
                <a:latin typeface="+mn-lt"/>
              </a:rPr>
              <a:t>Gabriel Castillo</a:t>
            </a:r>
            <a:endParaRPr lang="it-IT" sz="2000" b="1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>
                <a:latin typeface="+mn-lt"/>
              </a:rPr>
              <a:t>The University of British Columbia</a:t>
            </a:r>
          </a:p>
          <a:p>
            <a:pPr algn="ctr">
              <a:lnSpc>
                <a:spcPct val="100000"/>
              </a:lnSpc>
            </a:pPr>
            <a:r>
              <a:rPr lang="it-IT" sz="2000" dirty="0">
                <a:latin typeface="+mn-lt"/>
              </a:rPr>
              <a:t>gabriel.castillo@ubc.ca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>
            <a:normAutofit fontScale="92500" lnSpcReduction="10000"/>
          </a:bodyPr>
          <a:lstStyle/>
          <a:p>
            <a:endParaRPr lang="en-CA" dirty="0"/>
          </a:p>
          <a:p>
            <a:pPr marL="0" indent="0">
              <a:buNone/>
            </a:pPr>
            <a:r>
              <a:rPr lang="en-US" dirty="0"/>
              <a:t>I am an engineer by training and interdisciplinary by design. I have a Master of Science in Social Management and additional studies in Environmental and Business Management. I am currently a PhD Candidate in Mining Engineering conducting research in climate risk management, sustainability, and water stewardship.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 have 20 years of experience in the extractive industry, implementing sustainable programs with complex operations in the mining, oil, and gas sectors.</a:t>
            </a:r>
          </a:p>
          <a:p>
            <a:pPr marL="0" indent="0">
              <a:buNone/>
            </a:pPr>
            <a:r>
              <a:rPr lang="en-US" dirty="0"/>
              <a:t>My actual research focus to examine, identify and value potential risks and opportunities that climate change could pose during mine closure, with a focus on mines located in mountainous watersheds.</a:t>
            </a: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>
                <a:latin typeface="+mn-lt"/>
              </a:rPr>
              <a:t>volunteer</a:t>
            </a:r>
            <a:r>
              <a:rPr lang="it-IT" sz="2800" b="1" dirty="0">
                <a:latin typeface="+mn-lt"/>
              </a:rPr>
              <a:t> work, hobbies etc.)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Volunteer:</a:t>
            </a:r>
          </a:p>
          <a:p>
            <a:pPr marL="0" indent="0">
              <a:buNone/>
            </a:pPr>
            <a:r>
              <a:rPr lang="it-IT" dirty="0"/>
              <a:t>Director of Environmental and Social Responsibility Society of the Canadian Industry of Mining, Metallurgy and Petroleum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Hobbies:</a:t>
            </a:r>
          </a:p>
          <a:p>
            <a:pPr marL="0" indent="0">
              <a:buNone/>
            </a:pPr>
            <a:r>
              <a:rPr lang="it-IT" dirty="0"/>
              <a:t>Rugby player, Horse riding, Hunting, Outdoor activities</a:t>
            </a: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</a:t>
            </a:r>
            <a:r>
              <a:rPr lang="it-IT" sz="2800" b="1" dirty="0" err="1">
                <a:latin typeface="+mn-lt"/>
              </a:rPr>
              <a:t>project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you</a:t>
            </a:r>
            <a:r>
              <a:rPr lang="it-IT" sz="2800" b="1" dirty="0">
                <a:latin typeface="+mn-lt"/>
              </a:rPr>
              <a:t> are </a:t>
            </a:r>
            <a:r>
              <a:rPr lang="it-IT" sz="2800" b="1" dirty="0" err="1">
                <a:latin typeface="+mn-lt"/>
              </a:rPr>
              <a:t>working</a:t>
            </a:r>
            <a:r>
              <a:rPr lang="it-IT" sz="2800" b="1" dirty="0">
                <a:latin typeface="+mn-lt"/>
              </a:rPr>
              <a:t> on	1/3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Research question:</a:t>
            </a:r>
          </a:p>
          <a:p>
            <a:pPr marL="0" indent="0">
              <a:buNone/>
            </a:pPr>
            <a:r>
              <a:rPr lang="en-US" dirty="0"/>
              <a:t>What kind of practices could facilitate adaptation to climate change risks in the basin during mine closure?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Methodology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Delphi survey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Academic contribution:</a:t>
            </a:r>
          </a:p>
          <a:p>
            <a:pPr marL="0" indent="0">
              <a:buNone/>
            </a:pPr>
            <a:r>
              <a:rPr lang="en-US" dirty="0">
                <a:ea typeface="Corbel" panose="020B0503020204020204" pitchFamily="34" charset="0"/>
                <a:cs typeface="Times New Roman" panose="02020603050405020304" pitchFamily="18" charset="0"/>
              </a:rPr>
              <a:t>Evaluation of Adaptation options </a:t>
            </a:r>
            <a:r>
              <a:rPr lang="en-US" dirty="0">
                <a:cs typeface="Times New Roman" panose="02020603050405020304" pitchFamily="18" charset="0"/>
              </a:rPr>
              <a:t>for mine closure in mountain regions</a:t>
            </a:r>
            <a:endParaRPr lang="en-CA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</a:t>
            </a:r>
            <a:r>
              <a:rPr lang="it-IT" sz="2800" b="1" dirty="0" err="1">
                <a:latin typeface="+mn-lt"/>
              </a:rPr>
              <a:t>project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you</a:t>
            </a:r>
            <a:r>
              <a:rPr lang="it-IT" sz="2800" b="1" dirty="0">
                <a:latin typeface="+mn-lt"/>
              </a:rPr>
              <a:t> are </a:t>
            </a:r>
            <a:r>
              <a:rPr lang="it-IT" sz="2800" b="1" dirty="0" err="1">
                <a:latin typeface="+mn-lt"/>
              </a:rPr>
              <a:t>working</a:t>
            </a:r>
            <a:r>
              <a:rPr lang="it-IT" sz="2800" b="1" dirty="0">
                <a:latin typeface="+mn-lt"/>
              </a:rPr>
              <a:t> on	2/3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Research question: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CA" dirty="0">
                <a:ea typeface="Cambria" panose="02040503050406030204" pitchFamily="18" charset="0"/>
                <a:cs typeface="Times New Roman" panose="02020603050405020304" pitchFamily="18" charset="0"/>
              </a:rPr>
              <a:t>How could a novel approach to Climate Risk Management contribute to assessing the mining infrastructure component responses to impacts of changing climate?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Methodology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ea typeface="Corbel" panose="020B0503020204020204" pitchFamily="34" charset="0"/>
                <a:cs typeface="Times New Roman" panose="02020603050405020304" pitchFamily="18" charset="0"/>
              </a:rPr>
              <a:t>Case study application: </a:t>
            </a:r>
            <a:r>
              <a:rPr lang="en-CA" dirty="0">
                <a:cs typeface="Times New Roman" panose="02020603050405020304" pitchFamily="18" charset="0"/>
              </a:rPr>
              <a:t>Climate Vulnerability and Risk Assessment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Academic contribution:</a:t>
            </a:r>
          </a:p>
          <a:p>
            <a:pPr marL="0" indent="0">
              <a:buNone/>
            </a:pPr>
            <a:r>
              <a:rPr lang="en-US" dirty="0">
                <a:ea typeface="Corbel" panose="020B0503020204020204" pitchFamily="34" charset="0"/>
                <a:cs typeface="Times New Roman" panose="02020603050405020304" pitchFamily="18" charset="0"/>
              </a:rPr>
              <a:t>Increase understanding of climate change impacts in the mine infrastructure locate in vulnerable regions</a:t>
            </a:r>
            <a:endParaRPr lang="en-CA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Presentation of a </a:t>
            </a:r>
            <a:r>
              <a:rPr lang="it-IT" sz="2800" b="1" dirty="0" err="1">
                <a:latin typeface="+mn-lt"/>
              </a:rPr>
              <a:t>project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you</a:t>
            </a:r>
            <a:r>
              <a:rPr lang="it-IT" sz="2800" b="1" dirty="0">
                <a:latin typeface="+mn-lt"/>
              </a:rPr>
              <a:t> are </a:t>
            </a:r>
            <a:r>
              <a:rPr lang="it-IT" sz="2800" b="1" dirty="0" err="1">
                <a:latin typeface="+mn-lt"/>
              </a:rPr>
              <a:t>working</a:t>
            </a:r>
            <a:r>
              <a:rPr lang="it-IT" sz="2800" b="1" dirty="0">
                <a:latin typeface="+mn-lt"/>
              </a:rPr>
              <a:t> on	3/3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Research question: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CA" dirty="0">
                <a:ea typeface="Cambria" panose="02040503050406030204" pitchFamily="18" charset="0"/>
                <a:cs typeface="Times New Roman" panose="02020603050405020304" pitchFamily="18" charset="0"/>
              </a:rPr>
              <a:t>How could an Ecosystem-based Adaptation (</a:t>
            </a:r>
            <a:r>
              <a:rPr lang="en-CA" dirty="0" err="1">
                <a:ea typeface="Cambria" panose="02040503050406030204" pitchFamily="18" charset="0"/>
                <a:cs typeface="Times New Roman" panose="02020603050405020304" pitchFamily="18" charset="0"/>
              </a:rPr>
              <a:t>EbA</a:t>
            </a:r>
            <a:r>
              <a:rPr lang="en-CA" dirty="0">
                <a:ea typeface="Cambria" panose="02040503050406030204" pitchFamily="18" charset="0"/>
                <a:cs typeface="Times New Roman" panose="02020603050405020304" pitchFamily="18" charset="0"/>
              </a:rPr>
              <a:t>) approach contribute towards mine closure practices at a watershed scale?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Methodology:</a:t>
            </a:r>
          </a:p>
          <a:p>
            <a:pPr marL="0" indent="0">
              <a:buNone/>
            </a:pPr>
            <a:r>
              <a:rPr lang="en-US" dirty="0">
                <a:ea typeface="Corbel" panose="020B0503020204020204" pitchFamily="34" charset="0"/>
                <a:cs typeface="Times New Roman" panose="02020603050405020304" pitchFamily="18" charset="0"/>
              </a:rPr>
              <a:t>Case study application: Ecosystem-based Adaptation assessment</a:t>
            </a:r>
            <a:endParaRPr lang="en-CA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Academic contribution:</a:t>
            </a:r>
          </a:p>
          <a:p>
            <a:pPr marL="0" indent="0">
              <a:buNone/>
            </a:pPr>
            <a:r>
              <a:rPr lang="en-US" dirty="0">
                <a:ea typeface="Corbel" panose="020B0503020204020204" pitchFamily="34" charset="0"/>
                <a:cs typeface="Times New Roman" panose="02020603050405020304" pitchFamily="18" charset="0"/>
              </a:rPr>
              <a:t>Assess the relevance of </a:t>
            </a:r>
            <a:r>
              <a:rPr lang="en-US" dirty="0" err="1">
                <a:ea typeface="Corbel" panose="020B0503020204020204" pitchFamily="34" charset="0"/>
                <a:cs typeface="Times New Roman" panose="02020603050405020304" pitchFamily="18" charset="0"/>
              </a:rPr>
              <a:t>EbA</a:t>
            </a:r>
            <a:r>
              <a:rPr lang="en-US" dirty="0">
                <a:ea typeface="Corbel" panose="020B0503020204020204" pitchFamily="34" charset="0"/>
                <a:cs typeface="Times New Roman" panose="02020603050405020304" pitchFamily="18" charset="0"/>
              </a:rPr>
              <a:t> and develop adaptation strategies for mine closure and land restoration design</a:t>
            </a:r>
            <a:endParaRPr lang="en-CA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for your attention!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370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Gabriel Castillo</cp:lastModifiedBy>
  <cp:revision>83</cp:revision>
  <dcterms:created xsi:type="dcterms:W3CDTF">2014-07-05T09:11:12Z</dcterms:created>
  <dcterms:modified xsi:type="dcterms:W3CDTF">2020-09-28T18:07:52Z</dcterms:modified>
</cp:coreProperties>
</file>