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8" r:id="rId2"/>
    <p:sldId id="279" r:id="rId3"/>
    <p:sldId id="289" r:id="rId4"/>
    <p:sldId id="290" r:id="rId5"/>
    <p:sldId id="29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82" y="114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researchgate.net/profile/Mohammed_El-Fengour2/public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lfengour.med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-8699" y="-5731"/>
            <a:ext cx="9143999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it-IT"/>
            </a:defPPr>
            <a:lvl1pPr algn="ctr">
              <a:lnSpc>
                <a:spcPct val="100000"/>
              </a:lnSpc>
              <a:spcBef>
                <a:spcPct val="0"/>
              </a:spcBef>
              <a:buNone/>
              <a:defRPr sz="2800" b="1">
                <a:ea typeface="+mj-ea"/>
                <a:cs typeface="+mj-cs"/>
              </a:defRPr>
            </a:lvl1pPr>
          </a:lstStyle>
          <a:p>
            <a:r>
              <a:rPr lang="it-IT" dirty="0"/>
              <a:t>Personal presentation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21921" y="5842337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Mountains in a changing climate: Threats, challenges and opportunities</a:t>
            </a:r>
          </a:p>
          <a:p>
            <a:pPr algn="ctr"/>
            <a:r>
              <a:rPr lang="en-US" b="1" dirty="0"/>
              <a:t>28 September-09 October 2020</a:t>
            </a:r>
            <a:endParaRPr lang="it-I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B4B2D6-29AC-4A71-89A4-06D86B07E4DC}"/>
              </a:ext>
            </a:extLst>
          </p:cNvPr>
          <p:cNvSpPr txBox="1"/>
          <p:nvPr/>
        </p:nvSpPr>
        <p:spPr>
          <a:xfrm>
            <a:off x="-96692" y="3026870"/>
            <a:ext cx="40059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2"/>
              </a:rPr>
              <a:t>https://www.researchgate.net/profile/Mohammed_El-Fengour2/publications</a:t>
            </a:r>
            <a:r>
              <a:rPr lang="fr-FR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C0DDA0-C9EE-43DE-9C3A-A07636913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750" y="517489"/>
            <a:ext cx="3900541" cy="532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749FE6-15C0-4AFF-8349-263EE90099A2}"/>
              </a:ext>
            </a:extLst>
          </p:cNvPr>
          <p:cNvSpPr txBox="1"/>
          <p:nvPr/>
        </p:nvSpPr>
        <p:spPr>
          <a:xfrm>
            <a:off x="8700" y="517489"/>
            <a:ext cx="4476207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000" b="1" dirty="0">
                <a:latin typeface="+mn-lt"/>
              </a:rPr>
              <a:t>Mohammed El-fengour</a:t>
            </a:r>
            <a:endParaRPr lang="it-IT" sz="1800" b="1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it-IT" sz="1800" dirty="0">
                <a:latin typeface="+mn-lt"/>
              </a:rPr>
              <a:t>University Mohammed V in Rabat, Morocco.</a:t>
            </a:r>
          </a:p>
          <a:p>
            <a:pPr>
              <a:lnSpc>
                <a:spcPct val="100000"/>
              </a:lnSpc>
            </a:pPr>
            <a:r>
              <a:rPr lang="it-IT" sz="1800" dirty="0">
                <a:latin typeface="+mn-lt"/>
                <a:hlinkClick r:id="rId4"/>
              </a:rPr>
              <a:t>elfengour.med@gmail.com</a:t>
            </a:r>
            <a:r>
              <a:rPr lang="it-IT" sz="1800" dirty="0">
                <a:latin typeface="+mn-lt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dirty="0"/>
              <a:t>Gsm: 00212661933339</a:t>
            </a:r>
            <a:endParaRPr lang="it-IT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it-IT"/>
            </a:defPPr>
            <a:lvl1pPr algn="ctr">
              <a:lnSpc>
                <a:spcPct val="100000"/>
              </a:lnSpc>
              <a:spcBef>
                <a:spcPct val="0"/>
              </a:spcBef>
              <a:buNone/>
              <a:defRPr sz="2800" b="1">
                <a:ea typeface="+mj-ea"/>
                <a:cs typeface="+mj-cs"/>
              </a:defRPr>
            </a:lvl1pPr>
          </a:lstStyle>
          <a:p>
            <a:r>
              <a:rPr lang="it-IT" dirty="0"/>
              <a:t>Education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591909" y="719948"/>
            <a:ext cx="7829552" cy="14571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1600" b="1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2009 </a:t>
            </a:r>
            <a:r>
              <a:rPr lang="en-GB" sz="1600" b="1" i="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Ph.D</a:t>
            </a:r>
            <a:r>
              <a:rPr lang="en-GB" sz="1600" b="1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 Physical Geography in Risk Management in Northern Rif Mountains. Since </a:t>
            </a:r>
            <a:r>
              <a:rPr lang="en-GB" sz="16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2015 he spent his post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GB" sz="16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doctorate at the University of Bologna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and Padua </a:t>
            </a:r>
            <a:r>
              <a:rPr lang="en-GB" sz="16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Italy in 2017 and 2016; at Porto University in Portugal in 2015 and 2016. In 2014 In Spain at University of </a:t>
            </a:r>
            <a:r>
              <a:rPr lang="en-GB" sz="1600" b="0" i="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Saintiago</a:t>
            </a:r>
            <a:r>
              <a:rPr lang="en-GB" sz="16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 Italy</a:t>
            </a:r>
            <a:endParaRPr lang="it-IT" sz="16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25631" y="3055805"/>
            <a:ext cx="8292738" cy="217804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is a Professor at University Mohamed the V in Rabat in Rabat, Morocco. He has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specific expertise in climate change, natural hazards management, Ecotourism and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sustainability. Moreover, he has extensive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knowledge on Environmental issues and local development. Since 2012 he is the Project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coordinator of many bilateral and multilateral international cooperation. He was the </a:t>
            </a: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Coordinator of International Cooperation within the project «Social tourism in the mountains of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northern Morocco and </a:t>
            </a:r>
            <a:r>
              <a:rPr lang="en-GB" sz="2800" b="0" i="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Açor</a:t>
            </a: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-Estrela in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central Portugal within partnership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with Coimbra University in Portugal. 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2345587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it-IT"/>
            </a:defPPr>
            <a:lvl1pPr algn="ctr">
              <a:lnSpc>
                <a:spcPct val="100000"/>
              </a:lnSpc>
              <a:spcBef>
                <a:spcPct val="0"/>
              </a:spcBef>
              <a:buNone/>
              <a:defRPr sz="2800" b="1">
                <a:ea typeface="+mj-ea"/>
                <a:cs typeface="+mj-cs"/>
              </a:defRPr>
            </a:lvl1pPr>
          </a:lstStyle>
          <a:p>
            <a:r>
              <a:rPr lang="it-IT" dirty="0"/>
              <a:t>Presentation of a project you are working on	1/3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182" y="809897"/>
            <a:ext cx="8297636" cy="451974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spcAft>
                <a:spcPts val="600"/>
              </a:spcAft>
            </a:pPr>
            <a:r>
              <a:rPr lang="en-GB" sz="1900" dirty="0">
                <a:cs typeface="Arial" panose="020B0604020202020204" pitchFamily="34" charset="0"/>
              </a:rPr>
              <a:t>My research questions are consequently and they will be as a plan of work to achieve during my training and after as skills to teach and use with my target group at my university and society where I am coordinating some projects including the implementation of project with the local population for better mitigation the desertification as a lack of Natural Risks </a:t>
            </a:r>
            <a:r>
              <a:rPr lang="fr-FR" sz="1900" dirty="0">
                <a:cs typeface="Arial" panose="020B0604020202020204" pitchFamily="34" charset="0"/>
              </a:rPr>
              <a:t>Mitigation.</a:t>
            </a:r>
          </a:p>
          <a:p>
            <a:pPr algn="just">
              <a:lnSpc>
                <a:spcPct val="160000"/>
              </a:lnSpc>
              <a:spcAft>
                <a:spcPts val="600"/>
              </a:spcAft>
            </a:pPr>
            <a:r>
              <a:rPr lang="en-GB" sz="1900" dirty="0">
                <a:cs typeface="Arial" panose="020B0604020202020204" pitchFamily="34" charset="0"/>
              </a:rPr>
              <a:t>a) What are the key factors in water management that turn climate change phenomena such as heavy rainfall into natural disasters or desertification? </a:t>
            </a:r>
            <a:endParaRPr lang="fr-FR" sz="1900" dirty="0"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spcAft>
                <a:spcPts val="600"/>
              </a:spcAft>
            </a:pPr>
            <a:r>
              <a:rPr lang="en-GB" sz="1900" dirty="0">
                <a:cs typeface="Arial" panose="020B0604020202020204" pitchFamily="34" charset="0"/>
              </a:rPr>
              <a:t>b) Which eligible alternatives consist in adapting water management and restructuring the landscape to reduce the disaster risks? Which indicators (e.g. landscape metrics) are appropriate to assess the risk exposition?</a:t>
            </a:r>
            <a:endParaRPr lang="fr-FR" sz="1900" dirty="0"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spcAft>
                <a:spcPts val="600"/>
              </a:spcAft>
            </a:pPr>
            <a:r>
              <a:rPr lang="en-GB" sz="1900" dirty="0">
                <a:cs typeface="Arial" panose="020B0604020202020204" pitchFamily="34" charset="0"/>
              </a:rPr>
              <a:t>c) What are key socio-economic factors that drive the vulnerability of local communities against climate change and particularly the resulting water management? </a:t>
            </a:r>
            <a:endParaRPr lang="fr-FR" sz="1900" dirty="0"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it-IT"/>
            </a:defPPr>
            <a:lvl1pPr algn="ctr">
              <a:lnSpc>
                <a:spcPct val="100000"/>
              </a:lnSpc>
              <a:spcBef>
                <a:spcPct val="0"/>
              </a:spcBef>
              <a:buNone/>
              <a:defRPr sz="2800" b="1">
                <a:ea typeface="+mj-ea"/>
                <a:cs typeface="+mj-cs"/>
              </a:defRPr>
            </a:lvl1pPr>
          </a:lstStyle>
          <a:p>
            <a:r>
              <a:rPr lang="it-IT" dirty="0"/>
              <a:t>Presentation of a project you are working on	2/3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268277"/>
            <a:ext cx="7886700" cy="31905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GB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d) Which factors can be influenced to empower local communities in improving their Natural Risks 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Mitigation</a:t>
            </a:r>
            <a:r>
              <a:rPr lang="en-GB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fr-FR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GB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e) How efficient are different Natural Risks 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Mitigation </a:t>
            </a:r>
            <a:r>
              <a:rPr lang="en-GB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instruments in establishing and sustaining adapted Natural Risk </a:t>
            </a:r>
            <a:r>
              <a:rPr lang="fr-FR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Mitigation </a:t>
            </a:r>
            <a:r>
              <a:rPr lang="en-GB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 the local communities in Mountains area.</a:t>
            </a:r>
            <a:endParaRPr lang="fr-FR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4F5AE-3FF8-44D0-A6B7-9399030E79C2}"/>
              </a:ext>
            </a:extLst>
          </p:cNvPr>
          <p:cNvSpPr txBox="1"/>
          <p:nvPr/>
        </p:nvSpPr>
        <p:spPr>
          <a:xfrm>
            <a:off x="853440" y="4383652"/>
            <a:ext cx="748501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Currently Mr. El-fengour is a coordinator of a project </a:t>
            </a:r>
            <a:r>
              <a:rPr lang="en-GB" sz="1800" b="1" i="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(2019-2021) on </a:t>
            </a:r>
            <a:r>
              <a:rPr lang="en-US" sz="1800" b="1" i="0" u="none" strike="noStrike" spc="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Reducing the socio‐economic impacts of climate change in Northern‐Morocco based on integrated planning for better mitigation (</a:t>
            </a:r>
            <a:r>
              <a:rPr lang="en-US" sz="1800" b="1" i="0" u="none" strike="noStrike" spc="0" dirty="0" err="1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Reclimplan</a:t>
            </a:r>
            <a:r>
              <a:rPr lang="en-US" sz="1800" b="1" i="0" u="none" strike="noStrike" spc="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)." Within Ibn </a:t>
            </a:r>
            <a:r>
              <a:rPr lang="en-US" sz="1800" b="1" i="0" u="none" strike="noStrike" spc="0" dirty="0" err="1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Khalodoun</a:t>
            </a:r>
            <a:r>
              <a:rPr lang="en-US" sz="1800" b="1" i="0" u="none" strike="noStrike" spc="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scientific program, financed by the government of Morocco. Financed by Moroccan Government in cooperation with many partners around the EU,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489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PowerPoint Presentation</vt:lpstr>
      <vt:lpstr>PowerPoint Presentation</vt:lpstr>
      <vt:lpstr>PowerPoint Presentation</vt:lpstr>
      <vt:lpstr>PowerPoint Presentation</vt:lpstr>
      <vt:lpstr>Thank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FM</cp:lastModifiedBy>
  <cp:revision>88</cp:revision>
  <dcterms:created xsi:type="dcterms:W3CDTF">2014-07-05T09:11:12Z</dcterms:created>
  <dcterms:modified xsi:type="dcterms:W3CDTF">2020-09-28T21:34:50Z</dcterms:modified>
</cp:coreProperties>
</file>