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78" r:id="rId2"/>
    <p:sldId id="279" r:id="rId3"/>
    <p:sldId id="293" r:id="rId4"/>
    <p:sldId id="294" r:id="rId5"/>
    <p:sldId id="295" r:id="rId6"/>
    <p:sldId id="298" r:id="rId7"/>
    <p:sldId id="296" r:id="rId8"/>
    <p:sldId id="292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720">
          <p15:clr>
            <a:srgbClr val="A4A3A4"/>
          </p15:clr>
        </p15:guide>
        <p15:guide id="2" pos="284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C88"/>
    <a:srgbClr val="E3FF83"/>
    <a:srgbClr val="006600"/>
    <a:srgbClr val="00CC00"/>
    <a:srgbClr val="FF6600"/>
    <a:srgbClr val="FF66CC"/>
    <a:srgbClr val="990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01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236" y="-24"/>
      </p:cViewPr>
      <p:guideLst>
        <p:guide orient="horz" pos="2720"/>
        <p:guide pos="284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70A46D-7C23-A74C-A927-950A7F23F9EF}" type="datetimeFigureOut">
              <a:rPr lang="it-IT" smtClean="0"/>
              <a:pPr/>
              <a:t>28/09/2020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1AC88D-BAEE-204A-9505-52122518187D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240200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pPr/>
              <a:t>28/09/2020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497097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pPr/>
              <a:t>28/09/2020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427607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pPr/>
              <a:t>28/09/2020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970885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pPr/>
              <a:t>28/09/2020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731106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pPr/>
              <a:t>28/09/2020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320182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pPr/>
              <a:t>28/09/2020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145188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pPr/>
              <a:t>28/09/2020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011411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pPr/>
              <a:t>28/09/2020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800167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pPr/>
              <a:t>28/09/2020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075481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pPr/>
              <a:t>28/09/2020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227251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7BF72-1CFC-4EE4-AD29-9ECF34C8F35B}" type="datetimeFigureOut">
              <a:rPr lang="it-IT" smtClean="0"/>
              <a:pPr/>
              <a:t>28/09/2020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5D428-8962-4FC5-ACFE-B2FD27EF9F56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807348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C88">
            <a:alpha val="2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7BF72-1CFC-4EE4-AD29-9ECF34C8F35B}" type="datetimeFigureOut">
              <a:rPr lang="it-IT" smtClean="0"/>
              <a:pPr/>
              <a:t>28/09/2020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5D428-8962-4FC5-ACFE-B2FD27EF9F56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88100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"/>
          <p:cNvSpPr txBox="1">
            <a:spLocks/>
          </p:cNvSpPr>
          <p:nvPr/>
        </p:nvSpPr>
        <p:spPr>
          <a:xfrm>
            <a:off x="0" y="893324"/>
            <a:ext cx="9143999" cy="1938992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it-IT" sz="3200" b="1" dirty="0" smtClean="0">
                <a:latin typeface="+mn-lt"/>
              </a:rPr>
              <a:t>Personal </a:t>
            </a:r>
            <a:r>
              <a:rPr lang="it-IT" sz="3200" b="1" dirty="0" err="1" smtClean="0">
                <a:latin typeface="+mn-lt"/>
              </a:rPr>
              <a:t>presentation</a:t>
            </a:r>
            <a:endParaRPr lang="it-IT" sz="3200" b="1" dirty="0" smtClean="0">
              <a:latin typeface="+mn-lt"/>
            </a:endParaRPr>
          </a:p>
          <a:p>
            <a:pPr algn="ctr">
              <a:lnSpc>
                <a:spcPct val="100000"/>
              </a:lnSpc>
            </a:pPr>
            <a:endParaRPr lang="it-IT" sz="2000" dirty="0" smtClean="0">
              <a:latin typeface="+mn-lt"/>
            </a:endParaRPr>
          </a:p>
          <a:p>
            <a:pPr algn="ctr">
              <a:lnSpc>
                <a:spcPct val="100000"/>
              </a:lnSpc>
            </a:pPr>
            <a:r>
              <a:rPr lang="it-IT" sz="2400" b="1" dirty="0" smtClean="0">
                <a:latin typeface="+mn-lt"/>
              </a:rPr>
              <a:t>Name : Reeta Khulal</a:t>
            </a:r>
            <a:endParaRPr lang="it-IT" sz="2000" b="1" dirty="0" smtClean="0">
              <a:latin typeface="+mn-lt"/>
            </a:endParaRPr>
          </a:p>
          <a:p>
            <a:pPr algn="ctr">
              <a:lnSpc>
                <a:spcPct val="100000"/>
              </a:lnSpc>
            </a:pPr>
            <a:r>
              <a:rPr lang="it-IT" sz="2000" dirty="0" smtClean="0">
                <a:latin typeface="+mn-lt"/>
              </a:rPr>
              <a:t>Affiliation: Federation of Community Forest Users Nepal (FECOFUN)</a:t>
            </a:r>
            <a:endParaRPr lang="it-IT" sz="2000" dirty="0">
              <a:latin typeface="+mn-lt"/>
            </a:endParaRPr>
          </a:p>
          <a:p>
            <a:pPr algn="ctr">
              <a:lnSpc>
                <a:spcPct val="100000"/>
              </a:lnSpc>
            </a:pPr>
            <a:r>
              <a:rPr lang="it-IT" sz="2000" dirty="0" smtClean="0">
                <a:latin typeface="+mn-lt"/>
              </a:rPr>
              <a:t>E-mail: reetkc9336@gmail.com</a:t>
            </a:r>
            <a:endParaRPr lang="it-IT" sz="2800" dirty="0">
              <a:latin typeface="+mn-lt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" y="5529976"/>
            <a:ext cx="91439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 </a:t>
            </a:r>
            <a:r>
              <a:rPr lang="it-IT" sz="2400" b="1" dirty="0"/>
              <a:t>IPROMO</a:t>
            </a:r>
            <a:r>
              <a:rPr lang="it-IT" b="1" dirty="0"/>
              <a:t> </a:t>
            </a:r>
            <a:endParaRPr lang="it-IT" dirty="0"/>
          </a:p>
          <a:p>
            <a:pPr algn="ctr"/>
            <a:r>
              <a:rPr lang="en-US" b="1" dirty="0"/>
              <a:t> </a:t>
            </a:r>
            <a:r>
              <a:rPr lang="en-US" b="1" i="1" dirty="0"/>
              <a:t>Mountains in a changing climate: Threats, challenges and opportunities</a:t>
            </a:r>
          </a:p>
          <a:p>
            <a:pPr algn="ctr"/>
            <a:r>
              <a:rPr lang="en-US" b="1" dirty="0" smtClean="0"/>
              <a:t>28 September-09 October 2020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63700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olo 1"/>
          <p:cNvSpPr txBox="1">
            <a:spLocks/>
          </p:cNvSpPr>
          <p:nvPr/>
        </p:nvSpPr>
        <p:spPr>
          <a:xfrm>
            <a:off x="261256" y="0"/>
            <a:ext cx="8712927" cy="52322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it-IT" sz="2800" b="1" dirty="0" smtClean="0">
                <a:latin typeface="+mn-lt"/>
              </a:rPr>
              <a:t>Education </a:t>
            </a:r>
            <a:r>
              <a:rPr lang="en-US" sz="2800" b="1" i="1" dirty="0" smtClean="0"/>
              <a:t>(Most recent first)</a:t>
            </a:r>
            <a:endParaRPr lang="it-IT" sz="2800" b="1" dirty="0">
              <a:latin typeface="+mn-lt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170317" y="587828"/>
          <a:ext cx="8803866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015"/>
                <a:gridCol w="2455817"/>
                <a:gridCol w="718457"/>
                <a:gridCol w="1867988"/>
                <a:gridCol w="3239589"/>
              </a:tblGrid>
              <a:tr h="429660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S. No.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Qualification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Year (A.D)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Institute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Area of Specialization</a:t>
                      </a:r>
                      <a:endParaRPr lang="en-US" dirty="0"/>
                    </a:p>
                  </a:txBody>
                  <a:tcPr/>
                </a:tc>
              </a:tr>
              <a:tr h="13454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M.Sc. Wildlife, protected area conservation  and Biodiversity Conservation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2018- 2020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Institute of Forestry, Office of the Dean,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Kritipur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Kathmandu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Wildlife management and biodiversity conservation. Wildlife biology, Eco-tourism, GIS</a:t>
                      </a:r>
                      <a:endParaRPr lang="en-US" dirty="0"/>
                    </a:p>
                  </a:txBody>
                  <a:tcPr/>
                </a:tc>
              </a:tr>
              <a:tr h="1959429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B. Sc. Forestry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2013-17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Kathmandu Forestry College,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Balkumari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Kathmandu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Ecotourism management and conservation, Advanced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Silviculture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wildlife Biology, Community Based Forest Management, Forest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Mensuration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Resource economics </a:t>
                      </a:r>
                      <a:endParaRPr lang="en-US" dirty="0"/>
                    </a:p>
                  </a:txBody>
                  <a:tcPr/>
                </a:tc>
              </a:tr>
              <a:tr h="24893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+2 science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2011-12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Omega international college,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Lalitpur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Nepal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Recommended course by HSEB Board </a:t>
                      </a:r>
                      <a:endParaRPr lang="en-US" dirty="0"/>
                    </a:p>
                  </a:txBody>
                  <a:tcPr/>
                </a:tc>
              </a:tr>
              <a:tr h="24893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SLC 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LRI school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Kalanki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Kathmandu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Recommended course for SLC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7719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52697" y="875210"/>
            <a:ext cx="8582297" cy="57737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- Conduct training and workshop given in activities and reporting.</a:t>
            </a:r>
          </a:p>
          <a:p>
            <a:pPr>
              <a:buNone/>
            </a:pPr>
            <a:r>
              <a:rPr lang="en-US" dirty="0" smtClean="0"/>
              <a:t>- Frequent field visit.</a:t>
            </a:r>
          </a:p>
          <a:p>
            <a:pPr>
              <a:buFontTx/>
              <a:buChar char="-"/>
            </a:pPr>
            <a:r>
              <a:rPr lang="en-US" dirty="0" smtClean="0"/>
              <a:t>Organizing programs and activities in accordance with the mission and goals of the organization.</a:t>
            </a:r>
          </a:p>
          <a:p>
            <a:pPr>
              <a:buNone/>
            </a:pPr>
            <a:r>
              <a:rPr lang="en-US" dirty="0" smtClean="0"/>
              <a:t>- Implementing and managing changes and interventions to ensure project goals are achieved.</a:t>
            </a:r>
          </a:p>
          <a:p>
            <a:pPr>
              <a:buNone/>
            </a:pPr>
            <a:r>
              <a:rPr lang="en-US" dirty="0" smtClean="0"/>
              <a:t>- Meeting with stakeholders to make communication easy and transparent regarding project issues and decisions on services</a:t>
            </a:r>
            <a:endParaRPr lang="en-US" dirty="0"/>
          </a:p>
        </p:txBody>
      </p:sp>
      <p:sp>
        <p:nvSpPr>
          <p:cNvPr id="7" name="Titolo 1"/>
          <p:cNvSpPr txBox="1">
            <a:spLocks noGrp="1"/>
          </p:cNvSpPr>
          <p:nvPr>
            <p:ph type="title"/>
          </p:nvPr>
        </p:nvSpPr>
        <p:spPr>
          <a:xfrm>
            <a:off x="628650" y="169817"/>
            <a:ext cx="7886700" cy="52322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it-IT" sz="2800" b="1" dirty="0" err="1">
                <a:latin typeface="+mn-lt"/>
              </a:rPr>
              <a:t>Employment</a:t>
            </a:r>
            <a:r>
              <a:rPr lang="it-IT" sz="2800" b="1" dirty="0">
                <a:latin typeface="+mn-lt"/>
              </a:rPr>
              <a:t> and </a:t>
            </a:r>
            <a:r>
              <a:rPr lang="it-IT" sz="2800" b="1" dirty="0" err="1">
                <a:latin typeface="+mn-lt"/>
              </a:rPr>
              <a:t>main</a:t>
            </a:r>
            <a:r>
              <a:rPr lang="it-IT" sz="2800" b="1" dirty="0">
                <a:latin typeface="+mn-lt"/>
              </a:rPr>
              <a:t> </a:t>
            </a:r>
            <a:r>
              <a:rPr lang="it-IT" sz="2800" b="1" dirty="0" err="1" smtClean="0">
                <a:latin typeface="+mn-lt"/>
              </a:rPr>
              <a:t>activities</a:t>
            </a:r>
            <a:endParaRPr lang="it-IT" sz="2800" b="1" dirty="0">
              <a:latin typeface="+mn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Horizontal Scroll 18"/>
          <p:cNvSpPr/>
          <p:nvPr/>
        </p:nvSpPr>
        <p:spPr>
          <a:xfrm>
            <a:off x="228600" y="152400"/>
            <a:ext cx="7315200" cy="914400"/>
          </a:xfrm>
          <a:prstGeom prst="horizontalScrol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Status of Community Forest</a:t>
            </a:r>
            <a:endParaRPr lang="en-US" sz="36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" name="Group 31"/>
          <p:cNvGrpSpPr/>
          <p:nvPr/>
        </p:nvGrpSpPr>
        <p:grpSpPr>
          <a:xfrm>
            <a:off x="1219200" y="1092733"/>
            <a:ext cx="6400800" cy="4483067"/>
            <a:chOff x="2743200" y="2294286"/>
            <a:chExt cx="4038600" cy="3889473"/>
          </a:xfrm>
        </p:grpSpPr>
        <p:grpSp>
          <p:nvGrpSpPr>
            <p:cNvPr id="3" name="Group 20"/>
            <p:cNvGrpSpPr/>
            <p:nvPr/>
          </p:nvGrpSpPr>
          <p:grpSpPr>
            <a:xfrm>
              <a:off x="2743200" y="2294286"/>
              <a:ext cx="4038600" cy="3800174"/>
              <a:chOff x="3068391" y="2687612"/>
              <a:chExt cx="3814233" cy="3427460"/>
            </a:xfrm>
            <a:solidFill>
              <a:srgbClr val="00B0F0"/>
            </a:solidFill>
          </p:grpSpPr>
          <p:sp>
            <p:nvSpPr>
              <p:cNvPr id="30" name="Oval 29"/>
              <p:cNvSpPr/>
              <p:nvPr/>
            </p:nvSpPr>
            <p:spPr>
              <a:xfrm>
                <a:off x="3068391" y="2687612"/>
                <a:ext cx="3814233" cy="3427460"/>
              </a:xfrm>
              <a:prstGeom prst="ellipse">
                <a:avLst/>
              </a:prstGeom>
              <a:grpFill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1" name="Oval 4"/>
              <p:cNvSpPr/>
              <p:nvPr/>
            </p:nvSpPr>
            <p:spPr>
              <a:xfrm>
                <a:off x="3924647" y="3060463"/>
                <a:ext cx="2195130" cy="496187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56032" tIns="256032" rIns="256032" bIns="256032" numCol="1" spcCol="1270" anchor="ctr" anchorCtr="0">
                <a:noAutofit/>
              </a:bodyPr>
              <a:lstStyle/>
              <a:p>
                <a:pPr algn="ctr" defTabSz="1600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200" b="1" dirty="0" smtClean="0">
                    <a:solidFill>
                      <a:schemeClr val="tx1"/>
                    </a:solidFill>
                  </a:rPr>
                  <a:t>CF area: about 2.2 million ha</a:t>
                </a:r>
                <a:endParaRPr lang="en-US" sz="2200" b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" name="Group 21"/>
            <p:cNvGrpSpPr/>
            <p:nvPr/>
          </p:nvGrpSpPr>
          <p:grpSpPr>
            <a:xfrm>
              <a:off x="3352800" y="3276600"/>
              <a:ext cx="2959889" cy="2872184"/>
              <a:chOff x="3449391" y="3297212"/>
              <a:chExt cx="2959889" cy="2872184"/>
            </a:xfrm>
            <a:solidFill>
              <a:srgbClr val="FFC000"/>
            </a:solidFill>
          </p:grpSpPr>
          <p:sp>
            <p:nvSpPr>
              <p:cNvPr id="28" name="Oval 27"/>
              <p:cNvSpPr/>
              <p:nvPr/>
            </p:nvSpPr>
            <p:spPr>
              <a:xfrm>
                <a:off x="3449391" y="3297212"/>
                <a:ext cx="2959889" cy="2872184"/>
              </a:xfrm>
              <a:prstGeom prst="ellipse">
                <a:avLst/>
              </a:prstGeom>
              <a:grpFill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3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3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9" name="Oval 6"/>
              <p:cNvSpPr/>
              <p:nvPr/>
            </p:nvSpPr>
            <p:spPr>
              <a:xfrm>
                <a:off x="3982791" y="3754412"/>
                <a:ext cx="1988977" cy="944880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56032" tIns="256032" rIns="256032" bIns="256032" numCol="1" spcCol="1270" anchor="ctr" anchorCtr="0">
                <a:noAutofit/>
              </a:bodyPr>
              <a:lstStyle/>
              <a:p>
                <a:pPr lvl="0" algn="ctr" defTabSz="1600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2200" b="1" kern="1200" dirty="0" smtClean="0">
                  <a:solidFill>
                    <a:srgbClr val="002060"/>
                  </a:solidFill>
                </a:endParaRPr>
              </a:p>
              <a:p>
                <a:pPr lvl="0" algn="ctr" defTabSz="1600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200" b="1" kern="1200" dirty="0" smtClean="0">
                    <a:solidFill>
                      <a:schemeClr val="tx1"/>
                    </a:solidFill>
                  </a:rPr>
                  <a:t>Household: about 2.9 million</a:t>
                </a:r>
                <a:endParaRPr lang="en-US" sz="2200" b="1" kern="1200" dirty="0" smtClean="0">
                  <a:solidFill>
                    <a:schemeClr val="tx1"/>
                  </a:solidFill>
                  <a:latin typeface="Preeti" pitchFamily="2" charset="0"/>
                </a:endParaRPr>
              </a:p>
              <a:p>
                <a:pPr lvl="0" algn="ctr" defTabSz="1600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2200" kern="1200" dirty="0">
                  <a:solidFill>
                    <a:srgbClr val="002060"/>
                  </a:solidFill>
                  <a:latin typeface="Preeti" pitchFamily="2" charset="0"/>
                </a:endParaRPr>
              </a:p>
            </p:txBody>
          </p:sp>
        </p:grpSp>
        <p:grpSp>
          <p:nvGrpSpPr>
            <p:cNvPr id="5" name="Group 24"/>
            <p:cNvGrpSpPr/>
            <p:nvPr/>
          </p:nvGrpSpPr>
          <p:grpSpPr>
            <a:xfrm>
              <a:off x="3886200" y="4648200"/>
              <a:ext cx="1905000" cy="1535559"/>
              <a:chOff x="3542525" y="4244105"/>
              <a:chExt cx="2252132" cy="1982442"/>
            </a:xfrm>
            <a:solidFill>
              <a:srgbClr val="92D050"/>
            </a:solidFill>
          </p:grpSpPr>
          <p:sp>
            <p:nvSpPr>
              <p:cNvPr id="26" name="Oval 25"/>
              <p:cNvSpPr/>
              <p:nvPr/>
            </p:nvSpPr>
            <p:spPr>
              <a:xfrm>
                <a:off x="3542525" y="4244105"/>
                <a:ext cx="2252132" cy="1982442"/>
              </a:xfrm>
              <a:prstGeom prst="ellipse">
                <a:avLst/>
              </a:prstGeom>
              <a:grpFill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4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4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7" name="Oval 8"/>
              <p:cNvSpPr/>
              <p:nvPr/>
            </p:nvSpPr>
            <p:spPr>
              <a:xfrm>
                <a:off x="3812781" y="4735985"/>
                <a:ext cx="1749074" cy="991222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84480" tIns="284480" rIns="284480" bIns="284480" numCol="1" spcCol="1270" anchor="ctr" anchorCtr="0">
                <a:noAutofit/>
              </a:bodyPr>
              <a:lstStyle/>
              <a:p>
                <a:pPr lvl="0" algn="ctr" defTabSz="1778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200" b="1" kern="1200" dirty="0" smtClean="0">
                    <a:solidFill>
                      <a:schemeClr val="tx1"/>
                    </a:solidFill>
                  </a:rPr>
                  <a:t>No of </a:t>
                </a:r>
                <a:r>
                  <a:rPr lang="en-US" sz="2200" b="1" kern="1200" dirty="0" err="1" smtClean="0">
                    <a:solidFill>
                      <a:schemeClr val="tx1"/>
                    </a:solidFill>
                  </a:rPr>
                  <a:t>CFUGs</a:t>
                </a:r>
                <a:r>
                  <a:rPr lang="en-US" sz="2200" b="1" kern="1200" dirty="0" smtClean="0">
                    <a:solidFill>
                      <a:schemeClr val="tx1"/>
                    </a:solidFill>
                  </a:rPr>
                  <a:t>: 22,266  </a:t>
                </a:r>
                <a:endParaRPr lang="en-US" sz="2200" b="1" kern="1200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8" name="Rounded Rectangle 17"/>
          <p:cNvSpPr/>
          <p:nvPr/>
        </p:nvSpPr>
        <p:spPr>
          <a:xfrm>
            <a:off x="5059392" y="5575801"/>
            <a:ext cx="1981200" cy="3810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  <a:spcBef>
                <a:spcPts val="0"/>
              </a:spcBef>
              <a:buClr>
                <a:schemeClr val="accent1">
                  <a:lumMod val="50000"/>
                </a:schemeClr>
              </a:buClr>
            </a:pPr>
            <a:r>
              <a:rPr lang="en-US" sz="2800" b="1" dirty="0" smtClean="0">
                <a:solidFill>
                  <a:schemeClr val="tx1"/>
                </a:solidFill>
              </a:rPr>
              <a:t>Some Facts 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228600" y="5467989"/>
            <a:ext cx="3200400" cy="1219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  <a:spcBef>
                <a:spcPts val="0"/>
              </a:spcBef>
              <a:buClr>
                <a:schemeClr val="accent1">
                  <a:lumMod val="50000"/>
                </a:schemeClr>
              </a:buClr>
            </a:pPr>
            <a:r>
              <a:rPr lang="en-US" sz="2400" b="1" dirty="0" smtClean="0">
                <a:solidFill>
                  <a:schemeClr val="tx1"/>
                </a:solidFill>
              </a:rPr>
              <a:t>Population: </a:t>
            </a:r>
            <a:r>
              <a:rPr lang="en-US" sz="2400" dirty="0" smtClean="0">
                <a:solidFill>
                  <a:schemeClr val="tx1"/>
                </a:solidFill>
              </a:rPr>
              <a:t>About 14 million people of Nepal are engaged in </a:t>
            </a:r>
            <a:r>
              <a:rPr lang="en-US" sz="2400" dirty="0" err="1" smtClean="0">
                <a:solidFill>
                  <a:schemeClr val="tx1"/>
                </a:solidFill>
              </a:rPr>
              <a:t>CFUGs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5787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8077200" cy="609600"/>
          </a:xfrm>
          <a:solidFill>
            <a:srgbClr val="92D050"/>
          </a:solidFill>
        </p:spPr>
        <p:txBody>
          <a:bodyPr/>
          <a:lstStyle/>
          <a:p>
            <a:pPr algn="l"/>
            <a:r>
              <a:rPr lang="en-US" sz="2800" b="1" dirty="0" err="1" smtClean="0">
                <a:solidFill>
                  <a:srgbClr val="0070C0"/>
                </a:solidFill>
              </a:rPr>
              <a:t>FECOFUN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896771"/>
            <a:ext cx="8458200" cy="1219200"/>
          </a:xfrm>
        </p:spPr>
        <p:txBody>
          <a:bodyPr>
            <a:noAutofit/>
          </a:bodyPr>
          <a:lstStyle/>
          <a:p>
            <a:pPr algn="l"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FECOFUN</a:t>
            </a:r>
            <a:r>
              <a:rPr lang="en-US" sz="2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is a representative organization of </a:t>
            </a:r>
            <a:r>
              <a:rPr lang="en-US" sz="24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CFUGs</a:t>
            </a:r>
            <a:r>
              <a:rPr lang="en-US" sz="2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</a:p>
          <a:p>
            <a:pPr algn="l">
              <a:buFont typeface="Wingdings" pitchFamily="2" charset="2"/>
              <a:buChar char="ü"/>
            </a:pPr>
            <a:endParaRPr lang="en-US" sz="10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l"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Establishment: 1995 </a:t>
            </a:r>
            <a:endParaRPr lang="en-US" sz="24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8600" y="1999966"/>
            <a:ext cx="8382000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en-US" sz="2400" dirty="0" smtClean="0">
                <a:latin typeface="+mj-lt"/>
                <a:ea typeface="+mj-ea"/>
                <a:cs typeface="+mj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FECOFUN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has been being protecting the rights of local communities over natural resources (i.e. Forest,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water and land) through advocacy and supporting for their livelihoods.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endParaRPr kumimoji="0" lang="en-US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28600" y="3315837"/>
            <a:ext cx="8686800" cy="838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2400" dirty="0"/>
              <a:t>Innovator</a:t>
            </a:r>
            <a:r>
              <a:rPr lang="en-US" sz="2400" b="1" dirty="0"/>
              <a:t> </a:t>
            </a:r>
            <a:r>
              <a:rPr lang="en-US" sz="2400" dirty="0"/>
              <a:t>organization to practice </a:t>
            </a:r>
            <a:r>
              <a:rPr lang="en-US" sz="2400" dirty="0" err="1"/>
              <a:t>GESI</a:t>
            </a:r>
            <a:r>
              <a:rPr lang="en-US" sz="2400" dirty="0"/>
              <a:t> from federal to local </a:t>
            </a:r>
            <a:r>
              <a:rPr lang="en-US" sz="2400" dirty="0" err="1" smtClean="0"/>
              <a:t>FECOFUN</a:t>
            </a:r>
            <a:r>
              <a:rPr lang="en-US" sz="2400" dirty="0" smtClean="0"/>
              <a:t>. 50% women involvement in each network committee.</a:t>
            </a:r>
            <a:endParaRPr lang="en-US" sz="2400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28600" y="4228532"/>
            <a:ext cx="8686800" cy="838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2400" dirty="0" err="1" smtClean="0"/>
              <a:t>FECOFUN</a:t>
            </a:r>
            <a:r>
              <a:rPr lang="en-US" sz="2400" dirty="0" smtClean="0"/>
              <a:t> have good experience in sustainable forest management, good governance, livelihood support and </a:t>
            </a:r>
            <a:r>
              <a:rPr lang="en-US" sz="2400" dirty="0" err="1" smtClean="0"/>
              <a:t>CCA</a:t>
            </a:r>
            <a:r>
              <a:rPr lang="en-US" sz="2400" dirty="0"/>
              <a:t>.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01221" y="5141227"/>
            <a:ext cx="8686800" cy="13050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2400" dirty="0" smtClean="0"/>
              <a:t>During the project, </a:t>
            </a:r>
            <a:r>
              <a:rPr lang="en-US" sz="2400" dirty="0" err="1" smtClean="0"/>
              <a:t>FOCOFUN</a:t>
            </a:r>
            <a:r>
              <a:rPr lang="en-US" sz="2400" dirty="0" smtClean="0"/>
              <a:t> intended to focused on good governance, </a:t>
            </a:r>
            <a:r>
              <a:rPr lang="en-US" sz="2400" dirty="0" err="1" smtClean="0"/>
              <a:t>CCA</a:t>
            </a:r>
            <a:r>
              <a:rPr lang="en-US" sz="2400" dirty="0" smtClean="0"/>
              <a:t>, ecotourism promotion and livelihood support in </a:t>
            </a:r>
            <a:r>
              <a:rPr lang="en-US" sz="2400" dirty="0" err="1" smtClean="0"/>
              <a:t>Phoksundo-suligaad</a:t>
            </a:r>
            <a:r>
              <a:rPr lang="en-US" sz="2400" dirty="0" smtClean="0"/>
              <a:t> watershed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533400" y="1295400"/>
            <a:ext cx="7492620" cy="46482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705600" y="2667000"/>
            <a:ext cx="9144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7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77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530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22,266</a:t>
            </a:r>
          </a:p>
        </p:txBody>
      </p:sp>
      <p:sp>
        <p:nvSpPr>
          <p:cNvPr id="9" name="Oval 1050"/>
          <p:cNvSpPr>
            <a:spLocks noChangeArrowheads="1"/>
          </p:cNvSpPr>
          <p:nvPr/>
        </p:nvSpPr>
        <p:spPr bwMode="auto">
          <a:xfrm>
            <a:off x="5334000" y="1600200"/>
            <a:ext cx="1143000" cy="762000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GB" dirty="0" smtClean="0"/>
              <a:t>Judicial </a:t>
            </a:r>
          </a:p>
          <a:p>
            <a:pPr algn="ctr"/>
            <a:r>
              <a:rPr lang="en-GB" dirty="0" smtClean="0"/>
              <a:t>Committee</a:t>
            </a:r>
            <a:endParaRPr lang="en-US" dirty="0"/>
          </a:p>
        </p:txBody>
      </p:sp>
      <p:sp>
        <p:nvSpPr>
          <p:cNvPr id="10" name="Oval 1051"/>
          <p:cNvSpPr>
            <a:spLocks noChangeArrowheads="1"/>
          </p:cNvSpPr>
          <p:nvPr/>
        </p:nvSpPr>
        <p:spPr bwMode="auto">
          <a:xfrm>
            <a:off x="6553200" y="1447800"/>
            <a:ext cx="1371600" cy="990600"/>
          </a:xfrm>
          <a:prstGeom prst="ellipse">
            <a:avLst/>
          </a:prstGeom>
          <a:blipFill>
            <a:blip r:embed="rId4"/>
            <a:tile tx="0" ty="0" sx="100000" sy="100000" flip="none" algn="tl"/>
          </a:blipFill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dirty="0" smtClean="0"/>
              <a:t>Financial/ </a:t>
            </a:r>
          </a:p>
          <a:p>
            <a:pPr algn="ctr"/>
            <a:r>
              <a:rPr lang="en-US" dirty="0" smtClean="0"/>
              <a:t>Monitoring </a:t>
            </a:r>
          </a:p>
          <a:p>
            <a:pPr algn="ctr"/>
            <a:r>
              <a:rPr lang="en-US" dirty="0" smtClean="0"/>
              <a:t>Committee</a:t>
            </a:r>
            <a:endParaRPr lang="en-US" dirty="0"/>
          </a:p>
        </p:txBody>
      </p:sp>
      <p:cxnSp>
        <p:nvCxnSpPr>
          <p:cNvPr id="12" name="Straight Arrow Connector 11"/>
          <p:cNvCxnSpPr>
            <a:endCxn id="9" idx="4"/>
          </p:cNvCxnSpPr>
          <p:nvPr/>
        </p:nvCxnSpPr>
        <p:spPr>
          <a:xfrm rot="5400000" flipH="1" flipV="1">
            <a:off x="5581650" y="2495550"/>
            <a:ext cx="457200" cy="1905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5715000" y="2286000"/>
            <a:ext cx="990600" cy="533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ight Brace 10"/>
          <p:cNvSpPr/>
          <p:nvPr/>
        </p:nvSpPr>
        <p:spPr>
          <a:xfrm>
            <a:off x="7086600" y="2743200"/>
            <a:ext cx="685800" cy="2286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7696200" y="2971800"/>
            <a:ext cx="1295400" cy="1752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Periodic assembly in each 4 year</a:t>
            </a:r>
            <a:endParaRPr lang="en-US" sz="2000" b="1" dirty="0"/>
          </a:p>
        </p:txBody>
      </p:sp>
      <p:sp>
        <p:nvSpPr>
          <p:cNvPr id="15" name="Right Brace 14"/>
          <p:cNvSpPr/>
          <p:nvPr/>
        </p:nvSpPr>
        <p:spPr>
          <a:xfrm>
            <a:off x="7239000" y="5334000"/>
            <a:ext cx="457200" cy="609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7696200" y="5257800"/>
            <a:ext cx="12954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Annual assembly</a:t>
            </a:r>
            <a:endParaRPr lang="en-US" sz="2000" b="1" dirty="0"/>
          </a:p>
        </p:txBody>
      </p:sp>
      <p:sp>
        <p:nvSpPr>
          <p:cNvPr id="17" name="Horizontal Scroll 16"/>
          <p:cNvSpPr/>
          <p:nvPr/>
        </p:nvSpPr>
        <p:spPr>
          <a:xfrm>
            <a:off x="228600" y="0"/>
            <a:ext cx="5791200" cy="1219200"/>
          </a:xfrm>
          <a:prstGeom prst="horizontalScrol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Organizational Structure</a:t>
            </a:r>
            <a:endParaRPr lang="en-US" sz="36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24600" y="1"/>
            <a:ext cx="1828800" cy="1371600"/>
          </a:xfrm>
          <a:prstGeom prst="rect">
            <a:avLst/>
          </a:prstGeom>
          <a:ln>
            <a:solidFill>
              <a:srgbClr val="FF0000"/>
            </a:solidFill>
          </a:ln>
        </p:spPr>
      </p:pic>
      <p:cxnSp>
        <p:nvCxnSpPr>
          <p:cNvPr id="19" name="Straight Arrow Connector 18"/>
          <p:cNvCxnSpPr/>
          <p:nvPr/>
        </p:nvCxnSpPr>
        <p:spPr>
          <a:xfrm rot="5400000" flipH="1" flipV="1">
            <a:off x="5410198" y="762002"/>
            <a:ext cx="2362204" cy="1752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72518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41027"/>
            <a:ext cx="8458200" cy="609600"/>
          </a:xfrm>
          <a:solidFill>
            <a:srgbClr val="92D050"/>
          </a:solidFill>
        </p:spPr>
        <p:txBody>
          <a:bodyPr/>
          <a:lstStyle/>
          <a:p>
            <a:pPr algn="l"/>
            <a:r>
              <a:rPr lang="en-US" sz="2800" b="1" dirty="0" smtClean="0">
                <a:solidFill>
                  <a:srgbClr val="0070C0"/>
                </a:solidFill>
              </a:rPr>
              <a:t>Collaboration between </a:t>
            </a:r>
            <a:r>
              <a:rPr lang="en-US" sz="2800" b="1" dirty="0" err="1" smtClean="0">
                <a:solidFill>
                  <a:srgbClr val="0070C0"/>
                </a:solidFill>
              </a:rPr>
              <a:t>FECOFUN</a:t>
            </a:r>
            <a:r>
              <a:rPr lang="en-US" sz="2800" b="1" dirty="0" smtClean="0">
                <a:solidFill>
                  <a:srgbClr val="0070C0"/>
                </a:solidFill>
              </a:rPr>
              <a:t> and </a:t>
            </a:r>
            <a:r>
              <a:rPr lang="en-US" sz="2800" b="1" dirty="0" err="1" smtClean="0">
                <a:solidFill>
                  <a:srgbClr val="0070C0"/>
                </a:solidFill>
              </a:rPr>
              <a:t>Paani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838200"/>
            <a:ext cx="8991600" cy="990600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From March 2017, </a:t>
            </a:r>
            <a:r>
              <a:rPr lang="en-US" sz="2000" dirty="0" err="1" smtClean="0">
                <a:solidFill>
                  <a:schemeClr val="tx1"/>
                </a:solidFill>
              </a:rPr>
              <a:t>FECOFUN</a:t>
            </a:r>
            <a:r>
              <a:rPr lang="en-US" sz="2000" dirty="0" smtClean="0">
                <a:solidFill>
                  <a:schemeClr val="tx1"/>
                </a:solidFill>
              </a:rPr>
              <a:t> has been being implementing </a:t>
            </a:r>
            <a:r>
              <a:rPr lang="en-US" sz="2000" dirty="0" err="1" smtClean="0">
                <a:solidFill>
                  <a:schemeClr val="tx1"/>
                </a:solidFill>
              </a:rPr>
              <a:t>Paani</a:t>
            </a:r>
            <a:r>
              <a:rPr lang="en-US" sz="2000" dirty="0" smtClean="0">
                <a:solidFill>
                  <a:schemeClr val="tx1"/>
                </a:solidFill>
              </a:rPr>
              <a:t> project with the support and collaboration of </a:t>
            </a:r>
            <a:r>
              <a:rPr lang="en-US" sz="2000" dirty="0" err="1" smtClean="0">
                <a:solidFill>
                  <a:schemeClr val="tx1"/>
                </a:solidFill>
              </a:rPr>
              <a:t>USAID</a:t>
            </a:r>
            <a:r>
              <a:rPr lang="en-US" sz="2000" dirty="0" smtClean="0">
                <a:solidFill>
                  <a:schemeClr val="tx1"/>
                </a:solidFill>
              </a:rPr>
              <a:t>/</a:t>
            </a:r>
            <a:r>
              <a:rPr lang="en-US" sz="2000" dirty="0" err="1" smtClean="0">
                <a:solidFill>
                  <a:schemeClr val="tx1"/>
                </a:solidFill>
              </a:rPr>
              <a:t>Paani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0" y="1894114"/>
            <a:ext cx="8686800" cy="18288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1st Phase (March 2017- September 2018):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FECOFUN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Paani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project focused on 6 watersheds (i.e. Middle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Karnali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333,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Thuli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Bheri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344,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Thuli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Bheri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348,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Thuli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Bheri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180/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Phoksundo-SuliGad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888,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SetiNadi-Gud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Ganga 322 and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SueneyaGaad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329)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under the project 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“Strengthen the capacity of Nepal’s water users to adopt CC at the central and grassroots levels“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3762102"/>
            <a:ext cx="8458200" cy="33049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2000" b="1" dirty="0" smtClean="0"/>
              <a:t>2</a:t>
            </a:r>
            <a:r>
              <a:rPr lang="en-US" sz="2000" b="1" baseline="30000" dirty="0" smtClean="0"/>
              <a:t>nd</a:t>
            </a:r>
            <a:r>
              <a:rPr lang="en-US" sz="2000" b="1" dirty="0" smtClean="0"/>
              <a:t> phase (June 2018- June 2019):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,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FECOFUN</a:t>
            </a:r>
            <a:r>
              <a:rPr lang="en-US" sz="2000" dirty="0" smtClean="0"/>
              <a:t>/</a:t>
            </a:r>
            <a:r>
              <a:rPr lang="en-US" sz="2000" dirty="0" err="1" smtClean="0"/>
              <a:t>Paani</a:t>
            </a:r>
            <a:r>
              <a:rPr lang="en-US" sz="2000" dirty="0" smtClean="0"/>
              <a:t> project focused on Middle </a:t>
            </a:r>
            <a:r>
              <a:rPr lang="en-US" sz="2000" dirty="0" err="1"/>
              <a:t>K</a:t>
            </a:r>
            <a:r>
              <a:rPr lang="en-US" sz="2000" dirty="0" err="1" smtClean="0"/>
              <a:t>arnali</a:t>
            </a:r>
            <a:r>
              <a:rPr lang="en-US" sz="2000" dirty="0" smtClean="0"/>
              <a:t> watershed area under </a:t>
            </a:r>
            <a:r>
              <a:rPr lang="en-US" sz="2000" dirty="0"/>
              <a:t>the project </a:t>
            </a:r>
            <a:r>
              <a:rPr lang="en-US" sz="2000" b="1" dirty="0"/>
              <a:t>“Promoting Environment Friendly Roads and Climate Smart Watershed Management Practices to Increase the Climate Resilience of Community through Grassroots Capacity </a:t>
            </a:r>
            <a:r>
              <a:rPr lang="en-US" sz="2000" b="1" dirty="0" smtClean="0"/>
              <a:t>Building</a:t>
            </a:r>
            <a:r>
              <a:rPr lang="en-US" sz="2000" b="1" dirty="0" smtClean="0"/>
              <a:t>’’</a:t>
            </a:r>
          </a:p>
          <a:p>
            <a:pPr algn="just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2000" b="1" dirty="0" smtClean="0">
                <a:latin typeface="+mj-lt"/>
                <a:ea typeface="+mj-ea"/>
                <a:cs typeface="+mj-cs"/>
              </a:rPr>
              <a:t>3</a:t>
            </a:r>
            <a:r>
              <a:rPr lang="en-US" sz="2000" b="1" baseline="30000" dirty="0" smtClean="0">
                <a:latin typeface="+mj-lt"/>
                <a:ea typeface="+mj-ea"/>
                <a:cs typeface="+mj-cs"/>
              </a:rPr>
              <a:t>rd</a:t>
            </a:r>
            <a:r>
              <a:rPr lang="en-US" sz="2000" b="1" dirty="0" smtClean="0">
                <a:latin typeface="+mj-lt"/>
                <a:ea typeface="+mj-ea"/>
                <a:cs typeface="+mj-cs"/>
              </a:rPr>
              <a:t> Phase (Dec 2019-June 2020): </a:t>
            </a:r>
            <a:r>
              <a:rPr lang="en-US" sz="2000" b="1" dirty="0" smtClean="0"/>
              <a:t>Promoting Climate Smart Watershed Management Practices to Increase the Community Resilience to Climate Change through Increasing Capacity, Livelihood Promotion and Establish Good Governance 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for your attention!</a:t>
            </a:r>
            <a:endParaRPr lang="en-US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002861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wrap="square" lIns="91440" tIns="45720" rIns="91440" bIns="45720" rtlCol="0" anchor="ctr">
        <a:spAutoFit/>
      </a:bodyPr>
      <a:lstStyle>
        <a:defPPr algn="ctr">
          <a:lnSpc>
            <a:spcPct val="100000"/>
          </a:lnSpc>
          <a:defRPr sz="2800" b="1" dirty="0" err="1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878</TotalTime>
  <Words>547</Words>
  <Application>Microsoft Office PowerPoint</Application>
  <PresentationFormat>On-screen Show (4:3)</PresentationFormat>
  <Paragraphs>83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Tema di Office</vt:lpstr>
      <vt:lpstr>Slide 1</vt:lpstr>
      <vt:lpstr>Slide 2</vt:lpstr>
      <vt:lpstr>Employment and main activities</vt:lpstr>
      <vt:lpstr>Slide 4</vt:lpstr>
      <vt:lpstr>FECOFUN</vt:lpstr>
      <vt:lpstr>Slide 6</vt:lpstr>
      <vt:lpstr>Collaboration between FECOFUN and Paani </vt:lpstr>
      <vt:lpstr>Thank for your attention!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Agriculture in the Alps</dc:title>
  <dc:creator>Bassignana Mauro</dc:creator>
  <cp:lastModifiedBy>Shris tie</cp:lastModifiedBy>
  <cp:revision>102</cp:revision>
  <dcterms:created xsi:type="dcterms:W3CDTF">2014-07-05T09:11:12Z</dcterms:created>
  <dcterms:modified xsi:type="dcterms:W3CDTF">2020-09-28T06:21:31Z</dcterms:modified>
</cp:coreProperties>
</file>