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8"/>
  </p:notesMasterIdLst>
  <p:sldIdLst>
    <p:sldId id="278" r:id="rId2"/>
    <p:sldId id="279" r:id="rId3"/>
    <p:sldId id="288" r:id="rId4"/>
    <p:sldId id="290" r:id="rId5"/>
    <p:sldId id="292" r:id="rId6"/>
    <p:sldId id="295"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9" d="100"/>
          <a:sy n="69" d="100"/>
        </p:scale>
        <p:origin x="1144" y="44"/>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26/09/2020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4004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09306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09005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26/09/2020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5197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E7BF72-1CFC-4EE4-AD29-9ECF34C8F35B}" type="datetimeFigureOut">
              <a:rPr lang="it-IT" smtClean="0"/>
              <a:t>26/09/2020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68801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26/09/2020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5353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26/09/2020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4189808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26/09/2020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35741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26/09/2020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26274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E7BF72-1CFC-4EE4-AD29-9ECF34C8F35B}" type="datetimeFigureOut">
              <a:rPr lang="it-IT" smtClean="0"/>
              <a:t>26/09/2020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391096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E7BF72-1CFC-4EE4-AD29-9ECF34C8F35B}" type="datetimeFigureOut">
              <a:rPr lang="it-IT" smtClean="0"/>
              <a:t>26/09/2020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a:t>
            </a:fld>
            <a:endParaRPr lang="it-IT"/>
          </a:p>
        </p:txBody>
      </p:sp>
    </p:spTree>
    <p:extLst>
      <p:ext uri="{BB962C8B-B14F-4D97-AF65-F5344CB8AC3E}">
        <p14:creationId xmlns:p14="http://schemas.microsoft.com/office/powerpoint/2010/main" val="151944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26/09/2020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a:t>
            </a:fld>
            <a:endParaRPr lang="it-IT"/>
          </a:p>
        </p:txBody>
      </p:sp>
    </p:spTree>
    <p:extLst>
      <p:ext uri="{BB962C8B-B14F-4D97-AF65-F5344CB8AC3E}">
        <p14:creationId xmlns:p14="http://schemas.microsoft.com/office/powerpoint/2010/main" val="287887427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txBox="1">
            <a:spLocks/>
          </p:cNvSpPr>
          <p:nvPr/>
        </p:nvSpPr>
        <p:spPr>
          <a:xfrm>
            <a:off x="0" y="893324"/>
            <a:ext cx="9143999" cy="1938992"/>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smtClean="0">
                <a:latin typeface="+mn-lt"/>
              </a:rPr>
              <a:t>Personal </a:t>
            </a:r>
            <a:r>
              <a:rPr lang="it-IT" sz="3200" b="1" dirty="0" err="1" smtClean="0">
                <a:latin typeface="+mn-lt"/>
              </a:rPr>
              <a:t>presentation</a:t>
            </a:r>
            <a:endParaRPr lang="it-IT" sz="3200" b="1" dirty="0" smtClean="0">
              <a:latin typeface="+mn-lt"/>
            </a:endParaRPr>
          </a:p>
          <a:p>
            <a:pPr algn="ctr">
              <a:lnSpc>
                <a:spcPct val="100000"/>
              </a:lnSpc>
            </a:pPr>
            <a:endParaRPr lang="it-IT" sz="2000" dirty="0" smtClean="0">
              <a:latin typeface="+mn-lt"/>
            </a:endParaRPr>
          </a:p>
          <a:p>
            <a:pPr algn="ctr">
              <a:lnSpc>
                <a:spcPct val="100000"/>
              </a:lnSpc>
            </a:pPr>
            <a:r>
              <a:rPr lang="it-IT" sz="2400" b="1" dirty="0" smtClean="0">
                <a:latin typeface="+mn-lt"/>
              </a:rPr>
              <a:t>Valentina Grigoryan</a:t>
            </a:r>
            <a:endParaRPr lang="it-IT" sz="2000" b="1" dirty="0" smtClean="0">
              <a:latin typeface="+mn-lt"/>
            </a:endParaRPr>
          </a:p>
          <a:p>
            <a:pPr algn="ctr">
              <a:lnSpc>
                <a:spcPct val="100000"/>
              </a:lnSpc>
            </a:pPr>
            <a:r>
              <a:rPr lang="it-IT" sz="2000" dirty="0" smtClean="0">
                <a:latin typeface="+mn-lt"/>
              </a:rPr>
              <a:t>Hydrometeorology and Monitoring Center, Armenia</a:t>
            </a:r>
          </a:p>
          <a:p>
            <a:pPr algn="ctr">
              <a:lnSpc>
                <a:spcPct val="100000"/>
              </a:lnSpc>
            </a:pPr>
            <a:r>
              <a:rPr lang="it-IT" sz="2000" dirty="0" smtClean="0">
                <a:latin typeface="+mn-lt"/>
              </a:rPr>
              <a:t>v</a:t>
            </a:r>
            <a:r>
              <a:rPr lang="it-IT" sz="2000" dirty="0" smtClean="0">
                <a:latin typeface="+mn-lt"/>
              </a:rPr>
              <a:t>alentina.grigoryan@yahoo.com</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smtClean="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smtClean="0"/>
              <a:t>28 September-09 October 2020</a:t>
            </a:r>
            <a:endParaRPr lang="it-IT" dirty="0"/>
          </a:p>
        </p:txBody>
      </p:sp>
      <p:pic>
        <p:nvPicPr>
          <p:cNvPr id="1026" name="Picture 2" descr="https://lh3.googleusercontent.com/ogw/ADGmqu8q07sIDUQfxcdWlcwVXI05R76suP_d4GRxuGst=s83-c-mo"/>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Layer>
                </a14:imgProps>
              </a:ext>
              <a:ext uri="{28A0092B-C50C-407E-A947-70E740481C1C}">
                <a14:useLocalDpi xmlns:a14="http://schemas.microsoft.com/office/drawing/2010/main" val="0"/>
              </a:ext>
            </a:extLst>
          </a:blip>
          <a:srcRect/>
          <a:stretch>
            <a:fillRect/>
          </a:stretch>
        </p:blipFill>
        <p:spPr bwMode="auto">
          <a:xfrm>
            <a:off x="3830928" y="2990418"/>
            <a:ext cx="1747835" cy="174783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002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Education</a:t>
            </a:r>
            <a:endParaRPr lang="it-IT" sz="2800" b="1" dirty="0">
              <a:latin typeface="+mn-lt"/>
            </a:endParaRPr>
          </a:p>
        </p:txBody>
      </p:sp>
      <p:sp>
        <p:nvSpPr>
          <p:cNvPr id="4" name="Segnaposto contenuto 3"/>
          <p:cNvSpPr>
            <a:spLocks noGrp="1"/>
          </p:cNvSpPr>
          <p:nvPr>
            <p:ph sz="half" idx="1"/>
          </p:nvPr>
        </p:nvSpPr>
        <p:spPr>
          <a:xfrm>
            <a:off x="685798" y="528358"/>
            <a:ext cx="7829552" cy="2663729"/>
          </a:xfrm>
        </p:spPr>
        <p:txBody>
          <a:bodyPr>
            <a:normAutofit fontScale="92500" lnSpcReduction="20000"/>
          </a:bodyPr>
          <a:lstStyle/>
          <a:p>
            <a:pPr algn="just"/>
            <a:r>
              <a:rPr lang="en-US" sz="2600" dirty="0"/>
              <a:t>1986–1992 Diploma specialist, engineer- </a:t>
            </a:r>
            <a:r>
              <a:rPr lang="en-US" sz="2600" dirty="0" smtClean="0"/>
              <a:t>agricultural meteorologist;  Odessa </a:t>
            </a:r>
            <a:r>
              <a:rPr lang="en-US" sz="2600" dirty="0" err="1"/>
              <a:t>Hydrometeorological</a:t>
            </a:r>
            <a:r>
              <a:rPr lang="en-US" sz="2600" dirty="0"/>
              <a:t> </a:t>
            </a:r>
            <a:r>
              <a:rPr lang="en-US" sz="2600" dirty="0" smtClean="0"/>
              <a:t>Institute, </a:t>
            </a:r>
            <a:r>
              <a:rPr lang="en-US" sz="2600" dirty="0"/>
              <a:t>Odessa (Ukraine</a:t>
            </a:r>
            <a:r>
              <a:rPr lang="en-US" sz="2600" dirty="0" smtClean="0"/>
              <a:t>).Field: Agricultural Meteorology</a:t>
            </a:r>
          </a:p>
          <a:p>
            <a:pPr marL="0" indent="0" algn="just">
              <a:buNone/>
            </a:pPr>
            <a:endParaRPr lang="en-US" sz="2600" dirty="0" smtClean="0"/>
          </a:p>
          <a:p>
            <a:pPr algn="just"/>
            <a:r>
              <a:rPr lang="en-US" sz="2600" dirty="0" smtClean="0"/>
              <a:t>11/2015–07/2017 Alexander </a:t>
            </a:r>
            <a:r>
              <a:rPr lang="en-US" sz="2600" dirty="0"/>
              <a:t>Technological Educational Institute of Thessaloniki (ATEI), </a:t>
            </a:r>
            <a:r>
              <a:rPr lang="en-US" sz="2600" dirty="0" smtClean="0"/>
              <a:t>Thessaloniki (</a:t>
            </a:r>
            <a:r>
              <a:rPr lang="en-US" sz="2600" dirty="0"/>
              <a:t>Greece</a:t>
            </a:r>
            <a:r>
              <a:rPr lang="en-US" sz="2600" dirty="0" smtClean="0"/>
              <a:t>);</a:t>
            </a:r>
            <a:r>
              <a:rPr lang="en-US" sz="2600" dirty="0"/>
              <a:t> </a:t>
            </a:r>
            <a:r>
              <a:rPr lang="en-US" sz="2600" dirty="0" smtClean="0"/>
              <a:t>Erasmus Mundus Fellow, Doctorate </a:t>
            </a:r>
            <a:r>
              <a:rPr lang="en-US" sz="2600" dirty="0"/>
              <a:t>Research in the field of Climate Prediction for </a:t>
            </a:r>
            <a:r>
              <a:rPr lang="en-US" sz="2600" dirty="0" smtClean="0"/>
              <a:t>Agriculture</a:t>
            </a:r>
          </a:p>
          <a:p>
            <a:endParaRPr lang="en-US" dirty="0" smtClean="0"/>
          </a:p>
          <a:p>
            <a:pPr marL="0" indent="0">
              <a:buNone/>
            </a:pPr>
            <a:endParaRPr lang="en-US" dirty="0"/>
          </a:p>
          <a:p>
            <a:pPr marL="0" indent="0">
              <a:buNone/>
            </a:pPr>
            <a:endParaRPr lang="it-IT" dirty="0"/>
          </a:p>
        </p:txBody>
      </p:sp>
      <p:sp>
        <p:nvSpPr>
          <p:cNvPr id="5" name="Segnaposto contenuto 4"/>
          <p:cNvSpPr>
            <a:spLocks noGrp="1"/>
          </p:cNvSpPr>
          <p:nvPr>
            <p:ph sz="half" idx="2"/>
          </p:nvPr>
        </p:nvSpPr>
        <p:spPr>
          <a:xfrm>
            <a:off x="685798" y="4019488"/>
            <a:ext cx="7829552" cy="2456734"/>
          </a:xfrm>
        </p:spPr>
        <p:txBody>
          <a:bodyPr>
            <a:normAutofit fontScale="92500" lnSpcReduction="20000"/>
          </a:bodyPr>
          <a:lstStyle/>
          <a:p>
            <a:pPr marL="0" indent="0" algn="just">
              <a:buNone/>
            </a:pPr>
            <a:r>
              <a:rPr lang="it-IT" sz="2600" dirty="0" smtClean="0"/>
              <a:t>Adviser to Director, Hydrometeorology and Monitoring Center (HMC) of the Ministry of Environment of the Republic of Armenia</a:t>
            </a:r>
          </a:p>
          <a:p>
            <a:pPr marL="0" indent="0" algn="just">
              <a:buNone/>
            </a:pPr>
            <a:r>
              <a:rPr lang="it-IT" sz="2600" dirty="0" smtClean="0"/>
              <a:t>Supervision of activities of the HMC related to international cooperaton, capacity building, hydrometeorological and climate service provision</a:t>
            </a:r>
          </a:p>
          <a:p>
            <a:pPr marL="0" indent="0">
              <a:buNone/>
            </a:pPr>
            <a:endParaRPr lang="it-IT" dirty="0"/>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smtClean="0">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smtClean="0">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smtClean="0">
                <a:latin typeface="+mn-lt"/>
              </a:rPr>
              <a:t>volunteer</a:t>
            </a:r>
            <a:r>
              <a:rPr lang="it-IT" sz="2800" b="1" dirty="0" smtClean="0">
                <a:latin typeface="+mn-lt"/>
              </a:rPr>
              <a:t> work, hobbies etc.)</a:t>
            </a:r>
            <a:endParaRPr lang="it-IT" sz="2800" b="1" dirty="0">
              <a:latin typeface="+mn-lt"/>
            </a:endParaRPr>
          </a:p>
        </p:txBody>
      </p:sp>
      <p:sp>
        <p:nvSpPr>
          <p:cNvPr id="2" name="Segnaposto contenuto 1"/>
          <p:cNvSpPr>
            <a:spLocks noGrp="1"/>
          </p:cNvSpPr>
          <p:nvPr>
            <p:ph idx="1"/>
          </p:nvPr>
        </p:nvSpPr>
        <p:spPr>
          <a:xfrm>
            <a:off x="387927" y="646545"/>
            <a:ext cx="8525164" cy="6142182"/>
          </a:xfrm>
        </p:spPr>
        <p:txBody>
          <a:bodyPr>
            <a:noAutofit/>
          </a:bodyPr>
          <a:lstStyle/>
          <a:p>
            <a:pPr algn="just"/>
            <a:r>
              <a:rPr lang="it-IT" sz="2400" dirty="0" smtClean="0"/>
              <a:t>Independant Consultant, </a:t>
            </a:r>
            <a:r>
              <a:rPr lang="en-US" sz="2400" dirty="0"/>
              <a:t>Provision of specialized scientific and technical services </a:t>
            </a:r>
            <a:r>
              <a:rPr lang="en-US" sz="2400" dirty="0" smtClean="0"/>
              <a:t>(Consultations </a:t>
            </a:r>
            <a:r>
              <a:rPr lang="en-US" sz="2400" dirty="0"/>
              <a:t>in the field </a:t>
            </a:r>
            <a:r>
              <a:rPr lang="en-US" sz="2400" dirty="0" smtClean="0"/>
              <a:t>of hydro-meteorology</a:t>
            </a:r>
            <a:r>
              <a:rPr lang="en-US" sz="2400" dirty="0"/>
              <a:t>, agricultural meteorology, Weather, Water and Climate Services, </a:t>
            </a:r>
            <a:r>
              <a:rPr lang="en-US" sz="2400" dirty="0" err="1"/>
              <a:t>etc</a:t>
            </a:r>
            <a:r>
              <a:rPr lang="en-US" sz="2400" dirty="0" smtClean="0"/>
              <a:t>)</a:t>
            </a:r>
          </a:p>
          <a:p>
            <a:pPr algn="just"/>
            <a:r>
              <a:rPr lang="en-US" sz="2400" dirty="0"/>
              <a:t>Academic Coordinator with a demonstrated history of working in the higher education industry. </a:t>
            </a:r>
            <a:r>
              <a:rPr lang="en-US" sz="2400" dirty="0"/>
              <a:t>Academic coordinator at Yerevan State University, Project: Erasmus+ KA 2 ”Armenian Network of </a:t>
            </a:r>
            <a:r>
              <a:rPr lang="en-US" sz="2400" dirty="0" err="1"/>
              <a:t>ExcellenceinBio</a:t>
            </a:r>
            <a:r>
              <a:rPr lang="en-US" sz="2400" dirty="0"/>
              <a:t>-products Science and Technology/</a:t>
            </a:r>
            <a:r>
              <a:rPr lang="en-US" sz="2400" dirty="0" err="1"/>
              <a:t>AbioNet</a:t>
            </a:r>
            <a:r>
              <a:rPr lang="en-US" sz="2400" dirty="0"/>
              <a:t>” project</a:t>
            </a:r>
            <a:endParaRPr lang="it-IT" sz="2400" dirty="0"/>
          </a:p>
          <a:p>
            <a:pPr algn="just"/>
            <a:r>
              <a:rPr lang="en-US" sz="2400" dirty="0" smtClean="0"/>
              <a:t>Experience in the Erasmus Mundus, Erasmus+ projects coordination</a:t>
            </a:r>
          </a:p>
          <a:p>
            <a:pPr algn="just"/>
            <a:r>
              <a:rPr lang="en-US" sz="2400" dirty="0" smtClean="0"/>
              <a:t>Skilled </a:t>
            </a:r>
            <a:r>
              <a:rPr lang="en-US" sz="2400" dirty="0"/>
              <a:t>in International Project Management, </a:t>
            </a:r>
            <a:r>
              <a:rPr lang="en-US" sz="2400" dirty="0" smtClean="0"/>
              <a:t>Project Evaluation, </a:t>
            </a:r>
            <a:r>
              <a:rPr lang="en-US" sz="2400" dirty="0"/>
              <a:t>Negotiation, Analytical Skills, and International Relations</a:t>
            </a:r>
            <a:r>
              <a:rPr lang="en-US" sz="2400" dirty="0" smtClean="0"/>
              <a:t>.</a:t>
            </a:r>
          </a:p>
          <a:p>
            <a:pPr algn="just"/>
            <a:r>
              <a:rPr lang="en-US" sz="2400" dirty="0" smtClean="0"/>
              <a:t>Experience in the coordination of Voluntary </a:t>
            </a:r>
            <a:r>
              <a:rPr lang="en-US" sz="2400" dirty="0"/>
              <a:t>C</a:t>
            </a:r>
            <a:r>
              <a:rPr lang="en-US" sz="2400" dirty="0" smtClean="0"/>
              <a:t>ooperation </a:t>
            </a:r>
            <a:r>
              <a:rPr lang="en-US" sz="2400" dirty="0"/>
              <a:t>P</a:t>
            </a:r>
            <a:r>
              <a:rPr lang="en-US" sz="2400" dirty="0" smtClean="0"/>
              <a:t>rojects of WMO</a:t>
            </a:r>
          </a:p>
          <a:p>
            <a:pPr algn="just"/>
            <a:r>
              <a:rPr lang="it-IT" sz="2400" dirty="0" smtClean="0"/>
              <a:t>Like </a:t>
            </a:r>
            <a:r>
              <a:rPr lang="it-IT" sz="2400" dirty="0"/>
              <a:t>to travel</a:t>
            </a:r>
            <a:endParaRPr lang="it-IT" sz="2400" dirty="0"/>
          </a:p>
        </p:txBody>
      </p:sp>
    </p:spTree>
    <p:extLst>
      <p:ext uri="{BB962C8B-B14F-4D97-AF65-F5344CB8AC3E}">
        <p14:creationId xmlns:p14="http://schemas.microsoft.com/office/powerpoint/2010/main" val="330590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txBox="1">
            <a:spLocks/>
          </p:cNvSpPr>
          <p:nvPr/>
        </p:nvSpPr>
        <p:spPr>
          <a:xfrm>
            <a:off x="0" y="461665"/>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800" b="1" dirty="0">
                <a:latin typeface="Calibri" panose="020F0502020204030204" pitchFamily="34" charset="0"/>
                <a:cs typeface="Calibri" panose="020F0502020204030204" pitchFamily="34" charset="0"/>
              </a:rPr>
              <a:t>National Framework for Climate </a:t>
            </a:r>
            <a:r>
              <a:rPr lang="en-US" sz="2800" b="1" dirty="0" smtClean="0">
                <a:latin typeface="Calibri" panose="020F0502020204030204" pitchFamily="34" charset="0"/>
                <a:cs typeface="Calibri" panose="020F0502020204030204" pitchFamily="34" charset="0"/>
              </a:rPr>
              <a:t>Services in Armenia </a:t>
            </a:r>
            <a:endParaRPr lang="it-IT" sz="2800" b="1"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a:xfrm>
            <a:off x="628650" y="1339273"/>
            <a:ext cx="7886700" cy="4837690"/>
          </a:xfrm>
        </p:spPr>
        <p:txBody>
          <a:bodyPr>
            <a:normAutofit/>
          </a:bodyPr>
          <a:lstStyle/>
          <a:p>
            <a:pPr marL="0" indent="0" algn="just">
              <a:buNone/>
            </a:pPr>
            <a:r>
              <a:rPr lang="en-US" sz="2400" dirty="0" smtClean="0"/>
              <a:t>Global </a:t>
            </a:r>
            <a:r>
              <a:rPr lang="en-US" sz="2400" dirty="0"/>
              <a:t>Framework for Climate Services (GFCS), the World Bank and Global Facility for Disaster Reduction and Recovery (GFDRR) are cooperating with the World Meteorological Organization in order to help their member-states strengthen the production and usage of </a:t>
            </a:r>
            <a:r>
              <a:rPr lang="en-US" sz="2400" dirty="0" err="1"/>
              <a:t>hydrometeorological</a:t>
            </a:r>
            <a:r>
              <a:rPr lang="en-US" sz="2400" dirty="0"/>
              <a:t> and climate-related information. The ultimate objective is to help strengthen decision-making to manage climate-related risks at the global, regional and national levels. </a:t>
            </a:r>
          </a:p>
          <a:p>
            <a:pPr marL="0" indent="0" algn="just">
              <a:buNone/>
            </a:pPr>
            <a:r>
              <a:rPr lang="en-GB" sz="2400" dirty="0" smtClean="0"/>
              <a:t>The </a:t>
            </a:r>
            <a:r>
              <a:rPr lang="en-GB" sz="2400" dirty="0"/>
              <a:t>World Bank has supported the conceptualisation and establishment of a National Framework for Climate Services (NFCS) in Armenia through the Disaster Risk Management project financed by the Japan–World Bank Program for Mainstreaming Disaster Risk Management in Developing Countries. </a:t>
            </a:r>
            <a:endParaRPr lang="it-IT" sz="2400" dirty="0"/>
          </a:p>
        </p:txBody>
      </p:sp>
    </p:spTree>
    <p:extLst>
      <p:ext uri="{BB962C8B-B14F-4D97-AF65-F5344CB8AC3E}">
        <p14:creationId xmlns:p14="http://schemas.microsoft.com/office/powerpoint/2010/main" val="164516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txBox="1">
            <a:spLocks/>
          </p:cNvSpPr>
          <p:nvPr/>
        </p:nvSpPr>
        <p:spPr>
          <a:xfrm>
            <a:off x="0" y="461665"/>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800" b="1" dirty="0">
                <a:latin typeface="+mn-lt"/>
              </a:rPr>
              <a:t>National Framework for Climate </a:t>
            </a:r>
            <a:r>
              <a:rPr lang="en-US" sz="2800" b="1" dirty="0" smtClean="0">
                <a:latin typeface="+mn-lt"/>
              </a:rPr>
              <a:t>Services in Armenia </a:t>
            </a:r>
            <a:endParaRPr lang="it-IT" sz="2800" b="1" dirty="0">
              <a:latin typeface="+mn-lt"/>
            </a:endParaRPr>
          </a:p>
        </p:txBody>
      </p:sp>
      <p:sp>
        <p:nvSpPr>
          <p:cNvPr id="3" name="Segnaposto contenuto 2"/>
          <p:cNvSpPr>
            <a:spLocks noGrp="1"/>
          </p:cNvSpPr>
          <p:nvPr>
            <p:ph idx="1"/>
          </p:nvPr>
        </p:nvSpPr>
        <p:spPr>
          <a:xfrm>
            <a:off x="572655" y="1265382"/>
            <a:ext cx="7942695" cy="4911581"/>
          </a:xfrm>
        </p:spPr>
        <p:txBody>
          <a:bodyPr>
            <a:normAutofit fontScale="92500"/>
          </a:bodyPr>
          <a:lstStyle/>
          <a:p>
            <a:pPr marL="0" indent="0" algn="just">
              <a:buNone/>
            </a:pPr>
            <a:r>
              <a:rPr lang="en-US" sz="2600" dirty="0"/>
              <a:t>Development of the NFCS is being led by the </a:t>
            </a:r>
            <a:r>
              <a:rPr lang="en-US" sz="2600" dirty="0" err="1" smtClean="0"/>
              <a:t>Hydrometeorological</a:t>
            </a:r>
            <a:r>
              <a:rPr lang="en-US" sz="2600" dirty="0" smtClean="0"/>
              <a:t> and Monitoring Center of </a:t>
            </a:r>
            <a:r>
              <a:rPr lang="en-US" sz="2600" dirty="0"/>
              <a:t>the Ministry of </a:t>
            </a:r>
            <a:r>
              <a:rPr lang="en-US" sz="2600" dirty="0" smtClean="0"/>
              <a:t> Environment of the Republic of Armenia, </a:t>
            </a:r>
            <a:r>
              <a:rPr lang="en-US" sz="2600" dirty="0"/>
              <a:t>and with implementation support from </a:t>
            </a:r>
            <a:r>
              <a:rPr lang="en-US" sz="2600" dirty="0" err="1"/>
              <a:t>Zoï</a:t>
            </a:r>
            <a:r>
              <a:rPr lang="en-US" sz="2600" dirty="0"/>
              <a:t> Environment Network, a Switzerland-based international non-profit organization specialized in environmental information, communication and </a:t>
            </a:r>
            <a:r>
              <a:rPr lang="en-US" sz="2600" dirty="0" smtClean="0"/>
              <a:t>capacity-building.</a:t>
            </a:r>
          </a:p>
          <a:p>
            <a:pPr marL="0" lvl="0" indent="0" algn="just">
              <a:buNone/>
            </a:pPr>
            <a:r>
              <a:rPr lang="en-US" sz="2600" dirty="0"/>
              <a:t>Climate services ensure that the best available climate science is effectively communicated with </a:t>
            </a:r>
            <a:r>
              <a:rPr lang="en-US" sz="2600" i="1" dirty="0"/>
              <a:t>disaster risk management, agriculture, water, health, and other sectors</a:t>
            </a:r>
            <a:r>
              <a:rPr lang="en-US" sz="2600" dirty="0"/>
              <a:t>, to develop and evaluate adaptation strategies. Effective climate services require established technical capacities and active communication and exchange between information producers, translators, and user communities. </a:t>
            </a:r>
            <a:endParaRPr lang="en-US" sz="2600" dirty="0" smtClean="0"/>
          </a:p>
          <a:p>
            <a:pPr marL="0" lvl="0" indent="0">
              <a:buNone/>
            </a:pPr>
            <a:endParaRPr lang="en-US" dirty="0"/>
          </a:p>
          <a:p>
            <a:pPr marL="0" indent="0">
              <a:buNone/>
            </a:pPr>
            <a:endParaRPr lang="en-US" dirty="0" smtClean="0"/>
          </a:p>
          <a:p>
            <a:pPr marL="0" indent="0">
              <a:buNone/>
            </a:pPr>
            <a:endParaRPr lang="it-IT" dirty="0"/>
          </a:p>
        </p:txBody>
      </p:sp>
    </p:spTree>
    <p:extLst>
      <p:ext uri="{BB962C8B-B14F-4D97-AF65-F5344CB8AC3E}">
        <p14:creationId xmlns:p14="http://schemas.microsoft.com/office/powerpoint/2010/main" val="401243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olo 1"/>
          <p:cNvSpPr txBox="1">
            <a:spLocks/>
          </p:cNvSpPr>
          <p:nvPr/>
        </p:nvSpPr>
        <p:spPr>
          <a:xfrm>
            <a:off x="0" y="461665"/>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800" b="1" dirty="0">
                <a:latin typeface="+mn-lt"/>
              </a:rPr>
              <a:t>National Framework for Climate </a:t>
            </a:r>
            <a:r>
              <a:rPr lang="en-US" sz="2800" b="1" dirty="0" smtClean="0">
                <a:latin typeface="+mn-lt"/>
              </a:rPr>
              <a:t>Services in Armenia </a:t>
            </a:r>
            <a:endParaRPr lang="it-IT" sz="2800" b="1" dirty="0">
              <a:latin typeface="+mn-lt"/>
            </a:endParaRPr>
          </a:p>
        </p:txBody>
      </p:sp>
      <p:sp>
        <p:nvSpPr>
          <p:cNvPr id="3" name="Segnaposto contenuto 2"/>
          <p:cNvSpPr>
            <a:spLocks noGrp="1"/>
          </p:cNvSpPr>
          <p:nvPr>
            <p:ph idx="1"/>
          </p:nvPr>
        </p:nvSpPr>
        <p:spPr>
          <a:xfrm>
            <a:off x="452583" y="984885"/>
            <a:ext cx="8062768" cy="5452859"/>
          </a:xfrm>
        </p:spPr>
        <p:txBody>
          <a:bodyPr>
            <a:normAutofit fontScale="70000" lnSpcReduction="20000"/>
          </a:bodyPr>
          <a:lstStyle/>
          <a:p>
            <a:pPr algn="just">
              <a:buFont typeface="Wingdings" panose="05000000000000000000" pitchFamily="2" charset="2"/>
              <a:buChar char="v"/>
            </a:pPr>
            <a:r>
              <a:rPr lang="en-US" sz="3400" i="1" u="sng" dirty="0"/>
              <a:t>A NFCS consultative workshop</a:t>
            </a:r>
            <a:r>
              <a:rPr lang="en-US" sz="3400" b="1" i="1" dirty="0"/>
              <a:t>: </a:t>
            </a:r>
            <a:r>
              <a:rPr lang="en-US" sz="3400" dirty="0"/>
              <a:t>Bringing together key climate service producers and users in Armenia </a:t>
            </a:r>
            <a:r>
              <a:rPr lang="en-US" sz="3400" dirty="0"/>
              <a:t>to discuss institutional roles and </a:t>
            </a:r>
            <a:r>
              <a:rPr lang="en-US" sz="3400" dirty="0" smtClean="0"/>
              <a:t>responsibilities, to </a:t>
            </a:r>
            <a:r>
              <a:rPr lang="en-US" sz="3400" dirty="0"/>
              <a:t>identify gaps, needs and priorities for the development of a national action plan for climate services, </a:t>
            </a:r>
            <a:endParaRPr lang="en-US" sz="3400" dirty="0" smtClean="0"/>
          </a:p>
          <a:p>
            <a:pPr algn="just">
              <a:buFont typeface="Wingdings" panose="05000000000000000000" pitchFamily="2" charset="2"/>
              <a:buChar char="v"/>
            </a:pPr>
            <a:r>
              <a:rPr lang="en-US" sz="3400" i="1" u="sng" dirty="0" smtClean="0"/>
              <a:t>Drafting </a:t>
            </a:r>
            <a:r>
              <a:rPr lang="en-US" sz="3400" i="1" u="sng" dirty="0"/>
              <a:t>of the NFCS</a:t>
            </a:r>
            <a:r>
              <a:rPr lang="en-US" sz="3400" dirty="0"/>
              <a:t>: Based on the outcomes of the consultative workshop, a draft of the NFCS will be prepared in collaboration with the HMC. Bilateral informal dialogue and consultations outside of the formal workshops with climate service producers and users to better inform the NFCS development process and discuss initial draft of NFCS </a:t>
            </a:r>
            <a:endParaRPr lang="en-US" sz="3400" dirty="0" smtClean="0"/>
          </a:p>
          <a:p>
            <a:pPr algn="just">
              <a:buFont typeface="Wingdings" panose="05000000000000000000" pitchFamily="2" charset="2"/>
              <a:buChar char="v"/>
            </a:pPr>
            <a:r>
              <a:rPr lang="en-US" sz="3400" i="1" u="sng" dirty="0" smtClean="0"/>
              <a:t>NFCS </a:t>
            </a:r>
            <a:r>
              <a:rPr lang="en-US" sz="3400" i="1" u="sng" dirty="0"/>
              <a:t>endorsement workshop:</a:t>
            </a:r>
            <a:r>
              <a:rPr lang="en-US" sz="3400" i="1" dirty="0"/>
              <a:t> </a:t>
            </a:r>
            <a:r>
              <a:rPr lang="en-US" sz="3400" dirty="0"/>
              <a:t>Following the development of the final draft NFCS and action plan a second national workshop will be undertaken to discuss the draft, agree on potential changes, and ultimately endorse the NFCS and action plan.</a:t>
            </a:r>
          </a:p>
          <a:p>
            <a:pPr algn="just">
              <a:buFont typeface="Wingdings" panose="05000000000000000000" pitchFamily="2" charset="2"/>
              <a:buChar char="v"/>
            </a:pPr>
            <a:r>
              <a:rPr lang="en-US" sz="3400" i="1" u="sng" dirty="0"/>
              <a:t>Develop a user-friendly information brochure to promote the </a:t>
            </a:r>
            <a:r>
              <a:rPr lang="en-US" sz="3400" i="1" u="sng" dirty="0" smtClean="0"/>
              <a:t>NFCS.</a:t>
            </a:r>
            <a:r>
              <a:rPr lang="en-US" sz="3400" i="1" dirty="0" smtClean="0"/>
              <a:t> </a:t>
            </a:r>
            <a:endParaRPr lang="en-US" sz="3400" dirty="0"/>
          </a:p>
          <a:p>
            <a:pPr marL="0" lvl="0" indent="0">
              <a:buNone/>
            </a:pPr>
            <a:endParaRPr lang="en-US" dirty="0"/>
          </a:p>
          <a:p>
            <a:pPr marL="0" indent="0">
              <a:buNone/>
            </a:pPr>
            <a:endParaRPr lang="en-US" dirty="0" smtClean="0"/>
          </a:p>
          <a:p>
            <a:pPr marL="0" indent="0">
              <a:buNone/>
            </a:pPr>
            <a:endParaRPr lang="it-IT" dirty="0"/>
          </a:p>
        </p:txBody>
      </p:sp>
    </p:spTree>
    <p:extLst>
      <p:ext uri="{BB962C8B-B14F-4D97-AF65-F5344CB8AC3E}">
        <p14:creationId xmlns:p14="http://schemas.microsoft.com/office/powerpoint/2010/main" val="364766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2389</TotalTime>
  <Words>621</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HMC</cp:lastModifiedBy>
  <cp:revision>96</cp:revision>
  <dcterms:created xsi:type="dcterms:W3CDTF">2014-07-05T09:11:12Z</dcterms:created>
  <dcterms:modified xsi:type="dcterms:W3CDTF">2020-09-27T23:49:27Z</dcterms:modified>
</cp:coreProperties>
</file>