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3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9" y="42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-2" y="426573"/>
            <a:ext cx="9143999" cy="187743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>
                <a:latin typeface="+mn-lt"/>
              </a:rPr>
              <a:t>Personal </a:t>
            </a:r>
            <a:r>
              <a:rPr lang="it-IT" sz="3200" b="1" dirty="0" err="1">
                <a:latin typeface="+mn-lt"/>
              </a:rPr>
              <a:t>presentation</a:t>
            </a:r>
            <a:endParaRPr lang="it-IT" sz="32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Paola Fontanella Pisa</a:t>
            </a:r>
            <a:endParaRPr lang="it-IT" sz="20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United Nations University – Institute for Environment and Human Security (UNU-EHS)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fontanella.pisa@ehs.unu.edu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/>
              <a:t>28 September-09 October 2020</a:t>
            </a:r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FB002-C59B-4119-851F-A274E2B6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28" y="2524480"/>
            <a:ext cx="3538537" cy="26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A379261-86D0-4203-82B3-1F3618240A34}"/>
              </a:ext>
            </a:extLst>
          </p:cNvPr>
          <p:cNvSpPr/>
          <p:nvPr/>
        </p:nvSpPr>
        <p:spPr>
          <a:xfrm>
            <a:off x="628650" y="4148531"/>
            <a:ext cx="8093871" cy="23776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6C01F-267C-4149-9AD3-4AAECB6175A1}"/>
              </a:ext>
            </a:extLst>
          </p:cNvPr>
          <p:cNvSpPr/>
          <p:nvPr/>
        </p:nvSpPr>
        <p:spPr>
          <a:xfrm>
            <a:off x="685798" y="814388"/>
            <a:ext cx="8093871" cy="23776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0" y="7144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>
            <a:normAutofit fontScale="85000" lnSpcReduction="20000"/>
          </a:bodyPr>
          <a:lstStyle/>
          <a:p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dirty="0"/>
              <a:t>Master of Arts: World Heritage Studies </a:t>
            </a:r>
          </a:p>
          <a:p>
            <a:pPr marL="0" indent="0">
              <a:buNone/>
            </a:pPr>
            <a:r>
              <a:rPr lang="en-GB" sz="2100" i="1" dirty="0"/>
              <a:t>Brandenburg University of Technology Cottbus-</a:t>
            </a:r>
            <a:r>
              <a:rPr lang="en-GB" sz="2100" i="1" dirty="0" err="1"/>
              <a:t>Senftenberg</a:t>
            </a:r>
            <a:r>
              <a:rPr lang="en-GB" sz="2100" i="1" dirty="0"/>
              <a:t> (Germany)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Bachelor Degree: Language, Culture and Society of Asia and Mediterranean Africa</a:t>
            </a:r>
          </a:p>
          <a:p>
            <a:pPr marL="0" indent="0">
              <a:buNone/>
            </a:pPr>
            <a:r>
              <a:rPr lang="en-GB" sz="2100" i="1" dirty="0"/>
              <a:t>Ca' Foscari University of Venice (Italy)</a:t>
            </a:r>
            <a:endParaRPr lang="it-IT" sz="2100" i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019488"/>
            <a:ext cx="7829552" cy="24567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b="1" dirty="0"/>
              <a:t>Programme Associate for Global Mountain Safeguard Research (GLOMOS) Programme</a:t>
            </a:r>
          </a:p>
          <a:p>
            <a:pPr marL="0" indent="0">
              <a:buNone/>
            </a:pPr>
            <a:r>
              <a:rPr lang="en-GB" sz="2100" i="1" dirty="0"/>
              <a:t>United Nations University, Institute for Environment and Human Security (UNU-EHS), Bolzano (Italy)</a:t>
            </a:r>
          </a:p>
          <a:p>
            <a:pPr marL="0" indent="0" algn="just">
              <a:buNone/>
            </a:pPr>
            <a:r>
              <a:rPr lang="en-GB" sz="2100" dirty="0"/>
              <a:t>Scientific and administrative support to the GLOMOS programme. Responsibilities involve advancing research on mountain sustainability and highland-lowland interactions with a particular focus on the Global South, organization of conferences and events facilitating scientific exchange on mountains, and support to communication between GLOMOS and Eurac Research.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364153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EB23B-F8CD-464C-BA36-9BCA23904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036" r="15036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38116" y="334963"/>
            <a:ext cx="4032545" cy="1633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Other interests (volunteer work, hobbies etc.)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38115" y="2318384"/>
            <a:ext cx="5512615" cy="4353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Hobbies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Hiking, climbing, skiing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Drawing, painting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Volunteering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Experience in World Wide Opportunities on organic Farms (WWOOF)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Volunteering for post-disaster relief (In Japan Iwate, Miyagi and Fukushima prefecture)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96452" y="5167311"/>
            <a:ext cx="843319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dirty="0"/>
              <a:t>Presentation of a project you are working on	1/3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9A0AA8-B980-4626-924A-587515C2B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2466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031" y="3881439"/>
            <a:ext cx="857250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Risk Perception to Climate Change of Communities from Mountain Social-Ecological Systems</a:t>
            </a:r>
          </a:p>
          <a:p>
            <a:pPr marL="0" indent="0" algn="ctr">
              <a:buNone/>
            </a:pPr>
            <a:r>
              <a:rPr lang="en-US" sz="2600" dirty="0"/>
              <a:t>A case study from Japanese </a:t>
            </a:r>
            <a:r>
              <a:rPr lang="en-US" sz="2600" dirty="0" err="1"/>
              <a:t>Satoyama</a:t>
            </a:r>
            <a:endParaRPr lang="en-US" sz="2600" dirty="0"/>
          </a:p>
          <a:p>
            <a:pPr marL="0"/>
            <a:endParaRPr lang="en-US" sz="1500" dirty="0"/>
          </a:p>
          <a:p>
            <a:pPr marL="0" indent="0" algn="ctr">
              <a:buNone/>
            </a:pPr>
            <a:r>
              <a:rPr lang="en-US" sz="1800" dirty="0"/>
              <a:t>(Joint PhD Research with UNU-EHS and Tohoku University)</a:t>
            </a:r>
            <a:endParaRPr lang="en-US" sz="1500" dirty="0"/>
          </a:p>
          <a:p>
            <a:pPr marL="0"/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018" y="3699766"/>
            <a:ext cx="3378995" cy="2476499"/>
          </a:xfrm>
        </p:spPr>
        <p:txBody>
          <a:bodyPr numCol="1">
            <a:normAutofit fontScale="92500"/>
          </a:bodyPr>
          <a:lstStyle/>
          <a:p>
            <a:pPr marL="0" indent="0" algn="just">
              <a:buNone/>
            </a:pPr>
            <a:r>
              <a:rPr lang="en-US" sz="2000" b="1" dirty="0"/>
              <a:t>Mountain ecosystems = </a:t>
            </a:r>
          </a:p>
          <a:p>
            <a:pPr marL="0" indent="0" algn="just">
              <a:buNone/>
            </a:pPr>
            <a:r>
              <a:rPr lang="en-US" sz="2000" dirty="0"/>
              <a:t>provide critical </a:t>
            </a:r>
            <a:r>
              <a:rPr lang="en-US" sz="2000" b="1" dirty="0"/>
              <a:t>ecosystem services</a:t>
            </a:r>
          </a:p>
          <a:p>
            <a:pPr marL="0" indent="0" algn="just">
              <a:buNone/>
            </a:pPr>
            <a:endParaRPr lang="en-US" sz="500" b="1" dirty="0"/>
          </a:p>
          <a:p>
            <a:pPr marL="0" indent="0" algn="just">
              <a:buNone/>
            </a:pPr>
            <a:r>
              <a:rPr lang="en-US" sz="2000" dirty="0"/>
              <a:t>For both mountain communities and neighboring communities whose livelihood depends on these ecosystem services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EF82D-EE14-46C3-991C-F9BFE934A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24664"/>
          <a:stretch/>
        </p:blipFill>
        <p:spPr bwMode="auto">
          <a:xfrm>
            <a:off x="0" y="-69665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4FD4B-6983-449E-955E-9F3C909E647E}"/>
              </a:ext>
            </a:extLst>
          </p:cNvPr>
          <p:cNvSpPr/>
          <p:nvPr/>
        </p:nvSpPr>
        <p:spPr>
          <a:xfrm>
            <a:off x="4413050" y="4073388"/>
            <a:ext cx="4446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Satoyama</a:t>
            </a:r>
            <a:r>
              <a:rPr lang="en-US" dirty="0"/>
              <a:t> is one of the most effective representations of nature-culture linkages. </a:t>
            </a:r>
          </a:p>
          <a:p>
            <a:pPr algn="just"/>
            <a:r>
              <a:rPr lang="en-US" dirty="0"/>
              <a:t>         </a:t>
            </a:r>
            <a:r>
              <a:rPr lang="en-US" dirty="0">
                <a:sym typeface="Wingdings" panose="05000000000000000000" pitchFamily="2" charset="2"/>
              </a:rPr>
              <a:t> = a </a:t>
            </a:r>
            <a:r>
              <a:rPr lang="en-US" b="1" dirty="0">
                <a:sym typeface="Wingdings" panose="05000000000000000000" pitchFamily="2" charset="2"/>
              </a:rPr>
              <a:t>p</a:t>
            </a:r>
            <a:r>
              <a:rPr lang="en-US" b="1" dirty="0"/>
              <a:t>roduction landscape</a:t>
            </a:r>
            <a:r>
              <a:rPr lang="en-US" dirty="0"/>
              <a:t>, which space is organized in order to best benefit of natural resources for agricultural production (Takeuchi et al; 2015). </a:t>
            </a:r>
            <a:endParaRPr lang="it-IT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E3BC09C-775C-453E-9C69-F642EA17470A}"/>
              </a:ext>
            </a:extLst>
          </p:cNvPr>
          <p:cNvSpPr/>
          <p:nvPr/>
        </p:nvSpPr>
        <p:spPr>
          <a:xfrm>
            <a:off x="3707606" y="3943350"/>
            <a:ext cx="392907" cy="2014403"/>
          </a:xfrm>
          <a:prstGeom prst="rightBrace">
            <a:avLst>
              <a:gd name="adj1" fmla="val 4287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B94B1E-9D9A-403B-836D-2A27F47678E6}"/>
              </a:ext>
            </a:extLst>
          </p:cNvPr>
          <p:cNvSpPr txBox="1">
            <a:spLocks/>
          </p:cNvSpPr>
          <p:nvPr/>
        </p:nvSpPr>
        <p:spPr>
          <a:xfrm>
            <a:off x="196452" y="5167311"/>
            <a:ext cx="843319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dirty="0"/>
              <a:t>Presentation of a project you are working on	2/3</a:t>
            </a: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4865" y="4300536"/>
            <a:ext cx="8274250" cy="1207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Impacts of climate change and related disaster risks</a:t>
            </a:r>
          </a:p>
          <a:p>
            <a:pPr marL="0" indent="0" algn="just">
              <a:buNone/>
            </a:pPr>
            <a:r>
              <a:rPr lang="en-US" sz="2000" dirty="0">
                <a:sym typeface="Wingdings" panose="05000000000000000000" pitchFamily="2" charset="2"/>
              </a:rPr>
              <a:t>       of </a:t>
            </a:r>
            <a:r>
              <a:rPr lang="en-US" sz="2000" b="1" dirty="0"/>
              <a:t>social-ecological systems </a:t>
            </a:r>
            <a:r>
              <a:rPr lang="en-US" sz="2000" dirty="0"/>
              <a:t>whose dynamics are depending on </a:t>
            </a:r>
            <a:r>
              <a:rPr lang="en-US" sz="2000" b="1" dirty="0"/>
              <a:t>highland-lowland interactions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2CC1E6-3CC0-4B7A-B3FA-3476DEA0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24664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A31A363-E35D-42DB-B45D-908ACDC0C4AF}"/>
              </a:ext>
            </a:extLst>
          </p:cNvPr>
          <p:cNvSpPr txBox="1">
            <a:spLocks/>
          </p:cNvSpPr>
          <p:nvPr/>
        </p:nvSpPr>
        <p:spPr>
          <a:xfrm>
            <a:off x="196452" y="5167311"/>
            <a:ext cx="843319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dirty="0"/>
              <a:t>Presentation of a project you are working on	3/3</a:t>
            </a:r>
          </a:p>
        </p:txBody>
      </p:sp>
    </p:spTree>
    <p:extLst>
      <p:ext uri="{BB962C8B-B14F-4D97-AF65-F5344CB8AC3E}">
        <p14:creationId xmlns:p14="http://schemas.microsoft.com/office/powerpoint/2010/main" val="376057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for your attention!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I’m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to </a:t>
            </a:r>
            <a:r>
              <a:rPr lang="it-IT" dirty="0" err="1"/>
              <a:t>getting</a:t>
            </a:r>
            <a:r>
              <a:rPr lang="it-IT" dirty="0"/>
              <a:t> to know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IPROMO </a:t>
            </a:r>
            <a:r>
              <a:rPr lang="it-IT" dirty="0" err="1"/>
              <a:t>course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Fontanella Paola</dc:creator>
  <cp:lastModifiedBy>Fontanella Paola</cp:lastModifiedBy>
  <cp:revision>3</cp:revision>
  <dcterms:created xsi:type="dcterms:W3CDTF">2020-09-27T20:52:04Z</dcterms:created>
  <dcterms:modified xsi:type="dcterms:W3CDTF">2020-09-27T21:11:12Z</dcterms:modified>
</cp:coreProperties>
</file>