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552" y="64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28/09/2020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fuentealba@inaigem.gob.pe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264161" y="158473"/>
            <a:ext cx="8615678" cy="24929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200" b="1" dirty="0">
                <a:latin typeface="+mn-lt"/>
              </a:rPr>
              <a:t>Personal presentation</a:t>
            </a:r>
          </a:p>
          <a:p>
            <a:pPr algn="ctr">
              <a:lnSpc>
                <a:spcPct val="100000"/>
              </a:lnSpc>
            </a:pPr>
            <a:endParaRPr lang="en-US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2400" b="1" dirty="0">
                <a:latin typeface="+mn-lt"/>
              </a:rPr>
              <a:t>Beatriz </a:t>
            </a:r>
            <a:r>
              <a:rPr lang="en-US" sz="2400" b="1" dirty="0" err="1">
                <a:latin typeface="+mn-lt"/>
              </a:rPr>
              <a:t>Fuentealba</a:t>
            </a:r>
            <a:r>
              <a:rPr lang="en-US" sz="2400" b="1" dirty="0">
                <a:latin typeface="+mn-lt"/>
              </a:rPr>
              <a:t> Durand</a:t>
            </a:r>
            <a:endParaRPr lang="en-US" sz="20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+mn-lt"/>
              </a:rPr>
              <a:t>Instituto Nacional de </a:t>
            </a:r>
            <a:r>
              <a:rPr lang="en-US" sz="2000" dirty="0" err="1">
                <a:latin typeface="+mn-lt"/>
              </a:rPr>
              <a:t>Investigación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Glaciares</a:t>
            </a:r>
            <a:r>
              <a:rPr lang="en-US" sz="2000" dirty="0">
                <a:latin typeface="+mn-lt"/>
              </a:rPr>
              <a:t> y </a:t>
            </a:r>
            <a:r>
              <a:rPr lang="en-US" sz="2000" dirty="0" err="1">
                <a:latin typeface="+mn-lt"/>
              </a:rPr>
              <a:t>Ecosistemas</a:t>
            </a:r>
            <a:r>
              <a:rPr lang="en-US" sz="2000" dirty="0">
                <a:latin typeface="+mn-lt"/>
              </a:rPr>
              <a:t> de Montaña (INAIGEM - Perú)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+mn-lt"/>
              </a:rPr>
              <a:t>National Institute for Glacier and Mountain Ecosystem Research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+mn-lt"/>
                <a:hlinkClick r:id="rId2"/>
              </a:rPr>
              <a:t>bfuentealba@inaigem.gob.pe</a:t>
            </a:r>
            <a:r>
              <a:rPr lang="en-US" sz="2000" dirty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Mountains in a changing climate: Threats, challenges and opportunities</a:t>
            </a:r>
          </a:p>
          <a:p>
            <a:pPr algn="ctr"/>
            <a:r>
              <a:rPr lang="en-US" b="1" dirty="0"/>
              <a:t>28 September-09 October 2020</a:t>
            </a:r>
            <a:endParaRPr lang="it-IT" dirty="0"/>
          </a:p>
        </p:txBody>
      </p:sp>
      <p:pic>
        <p:nvPicPr>
          <p:cNvPr id="4" name="Imagen 3" descr="Un hombre con un caballo en la montaña&#10;&#10;Descripción generada automáticamente">
            <a:extLst>
              <a:ext uri="{FF2B5EF4-FFF2-40B4-BE49-F238E27FC236}">
                <a16:creationId xmlns:a16="http://schemas.microsoft.com/office/drawing/2014/main" id="{B10BDCD3-67F7-44EB-97D1-3BECF1F5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9148" r="29111" b="7769"/>
          <a:stretch/>
        </p:blipFill>
        <p:spPr>
          <a:xfrm>
            <a:off x="5252720" y="2567253"/>
            <a:ext cx="3627119" cy="318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85798" y="528359"/>
            <a:ext cx="7829552" cy="2550346"/>
          </a:xfrm>
        </p:spPr>
        <p:txBody>
          <a:bodyPr>
            <a:normAutofit/>
          </a:bodyPr>
          <a:lstStyle/>
          <a:p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100" dirty="0">
                <a:cs typeface="Times New Roman" panose="02020603050405020304" pitchFamily="18" charset="0"/>
              </a:rPr>
              <a:t>hD in Biological Sciences, specialization area: integral ecosystem management, in the National Autonomous University of Mexico (2014)</a:t>
            </a:r>
            <a:endParaRPr lang="es-PE" sz="21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Master’s degree in Biological Sciences, specialization area in Restoration Ecology in the National Autonomous University of Mexico (2009)</a:t>
            </a:r>
            <a:endParaRPr lang="es-PE" sz="2100" dirty="0">
              <a:cs typeface="Times New Roman" panose="02020603050405020304" pitchFamily="18" charset="0"/>
            </a:endParaRPr>
          </a:p>
          <a:p>
            <a:r>
              <a:rPr lang="en-US" sz="2100" dirty="0">
                <a:cs typeface="Times New Roman" panose="02020603050405020304" pitchFamily="18" charset="0"/>
              </a:rPr>
              <a:t>Biology degree in the Agrarian La Molina University of Perú (2002)</a:t>
            </a:r>
            <a:endParaRPr lang="es-PE" sz="2100" dirty="0">
              <a:cs typeface="Times New Roman" panose="02020603050405020304" pitchFamily="18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26720" y="3632200"/>
            <a:ext cx="8088630" cy="2971800"/>
          </a:xfrm>
        </p:spPr>
        <p:txBody>
          <a:bodyPr>
            <a:noAutofit/>
          </a:bodyPr>
          <a:lstStyle/>
          <a:p>
            <a:r>
              <a:rPr lang="en-US" sz="21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Director of Research in Mountain Ecosystem Division – INAIGEM</a:t>
            </a:r>
          </a:p>
          <a:p>
            <a:pPr marL="0" indent="0">
              <a:buNone/>
            </a:pP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I’m a principal investigator in topics related with restoration and conservation in mountain ecosystems in the Andes (above 3800 </a:t>
            </a:r>
            <a:r>
              <a:rPr lang="en-US" sz="21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m.a.s.l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I’m supervisor of researches related with hydrological ecosystem services, and risk and adaptation to climate change. </a:t>
            </a:r>
          </a:p>
          <a:p>
            <a:pPr marL="0" indent="0">
              <a:buNone/>
            </a:pP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I’m advisor of thesis of three undergraduate students </a:t>
            </a:r>
          </a:p>
          <a:p>
            <a:pPr marL="0" indent="0">
              <a:buNone/>
            </a:pP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lead</a:t>
            </a:r>
            <a:r>
              <a:rPr lang="en-US" sz="2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the National int</a:t>
            </a: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erinstitutional technical committee about Mountain and biodiversity (Grupo Técnico de </a:t>
            </a:r>
            <a:r>
              <a:rPr lang="en-US" sz="21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Montañas</a:t>
            </a: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PE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sz="2100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3078705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>
                <a:latin typeface="+mn-lt"/>
              </a:rPr>
              <a:t>volunteer</a:t>
            </a:r>
            <a:r>
              <a:rPr lang="it-IT" sz="2800" b="1" dirty="0">
                <a:latin typeface="+mn-lt"/>
              </a:rPr>
              <a:t> work, hobbies etc.)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45770" y="870585"/>
            <a:ext cx="7886700" cy="4351338"/>
          </a:xfrm>
        </p:spPr>
        <p:txBody>
          <a:bodyPr/>
          <a:lstStyle/>
          <a:p>
            <a:r>
              <a:rPr lang="en-US" dirty="0"/>
              <a:t>I would like to have a greenhouse. I like work with seeds and plants. </a:t>
            </a:r>
          </a:p>
          <a:p>
            <a:r>
              <a:rPr lang="en-US" dirty="0"/>
              <a:t>I really miss make fieldwork and walk in the mountains, even when I live so near to them.</a:t>
            </a:r>
          </a:p>
          <a:p>
            <a:r>
              <a:rPr lang="en-US" dirty="0"/>
              <a:t>I enjoy a lot cooking, especially during this pandemic and lockdown. </a:t>
            </a:r>
          </a:p>
          <a:p>
            <a:r>
              <a:rPr lang="en-US" dirty="0"/>
              <a:t>I love make puzzles, </a:t>
            </a:r>
          </a:p>
          <a:p>
            <a:pPr marL="0" indent="0">
              <a:buNone/>
            </a:pPr>
            <a:r>
              <a:rPr lang="en-US" dirty="0"/>
              <a:t>the bigger the better!!</a:t>
            </a:r>
            <a:endParaRPr lang="it-IT" dirty="0"/>
          </a:p>
        </p:txBody>
      </p:sp>
      <p:pic>
        <p:nvPicPr>
          <p:cNvPr id="4" name="Imagen 3" descr="Vista de una montaña&#10;&#10;Descripción generada automáticamente">
            <a:extLst>
              <a:ext uri="{FF2B5EF4-FFF2-40B4-BE49-F238E27FC236}">
                <a16:creationId xmlns:a16="http://schemas.microsoft.com/office/drawing/2014/main" id="{DFD20F3C-9A7B-4AB0-AAE9-92DB16AB41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59"/>
          <a:stretch/>
        </p:blipFill>
        <p:spPr>
          <a:xfrm>
            <a:off x="4242404" y="3738563"/>
            <a:ext cx="4667915" cy="296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Presentation of a </a:t>
            </a:r>
            <a:r>
              <a:rPr lang="it-IT" sz="2800" b="1" dirty="0" err="1">
                <a:latin typeface="+mn-lt"/>
              </a:rPr>
              <a:t>project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you</a:t>
            </a:r>
            <a:r>
              <a:rPr lang="it-IT" sz="2800" b="1" dirty="0">
                <a:latin typeface="+mn-lt"/>
              </a:rPr>
              <a:t> are </a:t>
            </a:r>
            <a:r>
              <a:rPr lang="it-IT" sz="2800" b="1" dirty="0" err="1">
                <a:latin typeface="+mn-lt"/>
              </a:rPr>
              <a:t>working</a:t>
            </a:r>
            <a:r>
              <a:rPr lang="it-IT" sz="2800" b="1" dirty="0">
                <a:latin typeface="+mn-lt"/>
              </a:rPr>
              <a:t> on	1/3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904241"/>
            <a:ext cx="7886700" cy="2524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>
                <a:effectLst/>
                <a:ea typeface="Times New Roman" panose="02020603050405020304" pitchFamily="18" charset="0"/>
              </a:rPr>
              <a:t>In our division we have five main research areas, and I’m related in some way with all of them: </a:t>
            </a:r>
          </a:p>
          <a:p>
            <a:pPr marL="457200" indent="-457200">
              <a:buAutoNum type="arabicParenR"/>
            </a:pPr>
            <a:r>
              <a:rPr lang="en-US" sz="2100" b="1" dirty="0">
                <a:effectLst/>
                <a:ea typeface="Times New Roman" panose="02020603050405020304" pitchFamily="18" charset="0"/>
              </a:rPr>
              <a:t>Vulnerability analysis and risk management in mountain ecosystems.</a:t>
            </a:r>
          </a:p>
          <a:p>
            <a:pPr marL="0" indent="0">
              <a:buNone/>
            </a:pPr>
            <a:r>
              <a:rPr lang="en-US" sz="2100" dirty="0">
                <a:effectLst/>
                <a:ea typeface="Times New Roman" panose="02020603050405020304" pitchFamily="18" charset="0"/>
              </a:rPr>
              <a:t>This include the valuation of potential impacts in ecosystems and livelihoods</a:t>
            </a:r>
            <a:r>
              <a:rPr lang="en-US" sz="2100" dirty="0">
                <a:ea typeface="Times New Roman" panose="02020603050405020304" pitchFamily="18" charset="0"/>
              </a:rPr>
              <a:t>. </a:t>
            </a:r>
            <a:r>
              <a:rPr lang="en-US" sz="2100" dirty="0">
                <a:effectLst/>
                <a:ea typeface="Times New Roman" panose="02020603050405020304" pitchFamily="18" charset="0"/>
              </a:rPr>
              <a:t>We work with GLOF and acid rock drainage impacts. </a:t>
            </a:r>
          </a:p>
          <a:p>
            <a:pPr marL="457200" indent="-457200">
              <a:buAutoNum type="arabicParenR" startAt="2"/>
            </a:pPr>
            <a:r>
              <a:rPr lang="en-US" sz="2100" b="1" dirty="0">
                <a:effectLst/>
                <a:ea typeface="Times New Roman" panose="02020603050405020304" pitchFamily="18" charset="0"/>
              </a:rPr>
              <a:t>Climate change adaptation. </a:t>
            </a:r>
          </a:p>
        </p:txBody>
      </p:sp>
      <p:pic>
        <p:nvPicPr>
          <p:cNvPr id="4" name="Imagen 3" descr="Un grupo de personas junto a una oveja&#10;&#10;Descripción generada automáticamente">
            <a:extLst>
              <a:ext uri="{FF2B5EF4-FFF2-40B4-BE49-F238E27FC236}">
                <a16:creationId xmlns:a16="http://schemas.microsoft.com/office/drawing/2014/main" id="{D0B4572C-48B5-455C-A1BB-664845A10C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78" b="10083"/>
          <a:stretch/>
        </p:blipFill>
        <p:spPr>
          <a:xfrm>
            <a:off x="5151120" y="3122392"/>
            <a:ext cx="3992880" cy="372691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08204C-241E-4C0C-98F0-46B4E58DF944}"/>
              </a:ext>
            </a:extLst>
          </p:cNvPr>
          <p:cNvSpPr txBox="1"/>
          <p:nvPr/>
        </p:nvSpPr>
        <p:spPr>
          <a:xfrm>
            <a:off x="172720" y="3509278"/>
            <a:ext cx="49784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0">
              <a:buNone/>
            </a:pPr>
            <a:r>
              <a:rPr lang="en-US" sz="2100" dirty="0">
                <a:effectLst/>
                <a:ea typeface="Times New Roman" panose="02020603050405020304" pitchFamily="18" charset="0"/>
              </a:rPr>
              <a:t>Here we want to recovery some traditional knowledge and local adaptation techniques. To start, we work with shepherds to identify natural grasses which could</a:t>
            </a:r>
            <a:r>
              <a:rPr lang="en-US" sz="2100" dirty="0">
                <a:ea typeface="Times New Roman" panose="02020603050405020304" pitchFamily="18" charset="0"/>
              </a:rPr>
              <a:t> </a:t>
            </a:r>
            <a:r>
              <a:rPr lang="en-US" sz="2100" dirty="0">
                <a:effectLst/>
                <a:ea typeface="Times New Roman" panose="02020603050405020304" pitchFamily="18" charset="0"/>
              </a:rPr>
              <a:t>have frost tolerance.</a:t>
            </a:r>
          </a:p>
          <a:p>
            <a:pPr marL="447675" indent="0">
              <a:buNone/>
            </a:pPr>
            <a:r>
              <a:rPr lang="en-US" sz="2100" dirty="0">
                <a:ea typeface="Times New Roman" panose="02020603050405020304" pitchFamily="18" charset="0"/>
              </a:rPr>
              <a:t>In addition, we are identifying native plants to establish water / soil </a:t>
            </a:r>
            <a:r>
              <a:rPr lang="en-US" sz="2100" dirty="0" err="1">
                <a:ea typeface="Times New Roman" panose="02020603050405020304" pitchFamily="18" charset="0"/>
              </a:rPr>
              <a:t>phyto</a:t>
            </a:r>
            <a:r>
              <a:rPr lang="en-US" sz="2100" dirty="0">
                <a:ea typeface="Times New Roman" panose="02020603050405020304" pitchFamily="18" charset="0"/>
              </a:rPr>
              <a:t>-remediation experiments.  </a:t>
            </a:r>
            <a:r>
              <a:rPr lang="en-US" sz="2100" dirty="0">
                <a:effectLst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Presentation of a </a:t>
            </a:r>
            <a:r>
              <a:rPr lang="it-IT" sz="2800" b="1" dirty="0" err="1">
                <a:latin typeface="+mn-lt"/>
              </a:rPr>
              <a:t>project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you</a:t>
            </a:r>
            <a:r>
              <a:rPr lang="it-IT" sz="2800" b="1" dirty="0">
                <a:latin typeface="+mn-lt"/>
              </a:rPr>
              <a:t> are </a:t>
            </a:r>
            <a:r>
              <a:rPr lang="it-IT" sz="2800" b="1" dirty="0" err="1">
                <a:latin typeface="+mn-lt"/>
              </a:rPr>
              <a:t>working</a:t>
            </a:r>
            <a:r>
              <a:rPr lang="it-IT" sz="2800" b="1" dirty="0">
                <a:latin typeface="+mn-lt"/>
              </a:rPr>
              <a:t> on	2/3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CE381C0-9FC0-44F2-BFFA-50E2EB6D1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23789"/>
            <a:ext cx="7886700" cy="1981200"/>
          </a:xfrm>
        </p:spPr>
        <p:txBody>
          <a:bodyPr>
            <a:normAutofit lnSpcReduction="10000"/>
          </a:bodyPr>
          <a:lstStyle/>
          <a:p>
            <a:pPr marL="355600" indent="-355600">
              <a:buNone/>
            </a:pPr>
            <a:r>
              <a:rPr lang="en-US" sz="2100" b="1" dirty="0">
                <a:effectLst/>
                <a:ea typeface="Times New Roman" panose="02020603050405020304" pitchFamily="18" charset="0"/>
              </a:rPr>
              <a:t>3)   Socio-ecological characterization of mountain ecosystems</a:t>
            </a:r>
          </a:p>
          <a:p>
            <a:pPr marL="0" indent="0">
              <a:buNone/>
            </a:pPr>
            <a:r>
              <a:rPr lang="en-US" sz="2100" dirty="0">
                <a:effectLst/>
                <a:ea typeface="Times New Roman" panose="02020603050405020304" pitchFamily="18" charset="0"/>
              </a:rPr>
              <a:t>Includes: Ecological characterization in Andean forest (domain by </a:t>
            </a:r>
            <a:r>
              <a:rPr lang="en-US" sz="2100" i="1" dirty="0" err="1">
                <a:effectLst/>
                <a:ea typeface="Times New Roman" panose="02020603050405020304" pitchFamily="18" charset="0"/>
              </a:rPr>
              <a:t>Polylepis</a:t>
            </a:r>
            <a:r>
              <a:rPr lang="en-US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100" dirty="0">
                <a:effectLst/>
                <a:ea typeface="Times New Roman" panose="02020603050405020304" pitchFamily="18" charset="0"/>
              </a:rPr>
              <a:t>trees). Cultural valuation of </a:t>
            </a:r>
            <a:r>
              <a:rPr lang="en-US" sz="2100" i="1" dirty="0" err="1">
                <a:effectLst/>
                <a:ea typeface="Times New Roman" panose="02020603050405020304" pitchFamily="18" charset="0"/>
              </a:rPr>
              <a:t>Puya</a:t>
            </a:r>
            <a:r>
              <a:rPr lang="en-US" sz="21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100" i="1" dirty="0" err="1">
                <a:effectLst/>
                <a:ea typeface="Times New Roman" panose="02020603050405020304" pitchFamily="18" charset="0"/>
              </a:rPr>
              <a:t>raimondii</a:t>
            </a:r>
            <a:r>
              <a:rPr lang="en-US" sz="2100" dirty="0">
                <a:effectLst/>
                <a:ea typeface="Times New Roman" panose="02020603050405020304" pitchFamily="18" charset="0"/>
              </a:rPr>
              <a:t> (endemic specie). Evaluation of natural factors to promote the production of “</a:t>
            </a:r>
            <a:r>
              <a:rPr lang="en-US" sz="2100" dirty="0" err="1">
                <a:effectLst/>
                <a:ea typeface="Times New Roman" panose="02020603050405020304" pitchFamily="18" charset="0"/>
              </a:rPr>
              <a:t>cushuro</a:t>
            </a:r>
            <a:r>
              <a:rPr lang="en-US" sz="2100" dirty="0">
                <a:effectLst/>
                <a:ea typeface="Times New Roman" panose="02020603050405020304" pitchFamily="18" charset="0"/>
              </a:rPr>
              <a:t>” (</a:t>
            </a:r>
            <a:r>
              <a:rPr lang="en-US" sz="2100" i="1" dirty="0" err="1">
                <a:effectLst/>
                <a:ea typeface="Times New Roman" panose="02020603050405020304" pitchFamily="18" charset="0"/>
              </a:rPr>
              <a:t>Nostoc</a:t>
            </a:r>
            <a:r>
              <a:rPr lang="en-US" sz="2100" i="1" dirty="0">
                <a:effectLst/>
                <a:ea typeface="Times New Roman" panose="02020603050405020304" pitchFamily="18" charset="0"/>
              </a:rPr>
              <a:t> spp.</a:t>
            </a:r>
            <a:r>
              <a:rPr lang="en-US" sz="2100" dirty="0">
                <a:effectLst/>
                <a:ea typeface="Times New Roman" panose="02020603050405020304" pitchFamily="18" charset="0"/>
              </a:rPr>
              <a:t>), a native cyanobacteria use in Andean diet. </a:t>
            </a:r>
          </a:p>
          <a:p>
            <a:pPr marL="0" indent="0">
              <a:buNone/>
            </a:pPr>
            <a:r>
              <a:rPr lang="en-US" sz="2100" dirty="0">
                <a:ea typeface="Times New Roman" panose="02020603050405020304" pitchFamily="18" charset="0"/>
              </a:rPr>
              <a:t>Evaluation of hydrological ecosystem services in different land uses.</a:t>
            </a:r>
            <a:endParaRPr lang="en-US" sz="21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100" dirty="0">
              <a:ea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4B43EF-C1AB-4F47-912D-D094BD6C4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2" t="6360"/>
          <a:stretch/>
        </p:blipFill>
        <p:spPr>
          <a:xfrm>
            <a:off x="139394" y="2828835"/>
            <a:ext cx="4278588" cy="31850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2E27FC9-8FED-4240-B11F-E8C8ABDD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46" y="3972560"/>
            <a:ext cx="3782208" cy="283878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97B0DEC-CB23-4C51-9C6E-1D63BA771BB7}"/>
              </a:ext>
            </a:extLst>
          </p:cNvPr>
          <p:cNvSpPr txBox="1"/>
          <p:nvPr/>
        </p:nvSpPr>
        <p:spPr>
          <a:xfrm>
            <a:off x="272612" y="5972422"/>
            <a:ext cx="1782925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PE" sz="2000" b="1" i="1" dirty="0">
                <a:latin typeface="+mn-lt"/>
              </a:rPr>
              <a:t>Puya </a:t>
            </a:r>
            <a:r>
              <a:rPr lang="es-PE" sz="2000" b="1" i="1" dirty="0" err="1">
                <a:latin typeface="+mn-lt"/>
              </a:rPr>
              <a:t>raimondii</a:t>
            </a:r>
            <a:endParaRPr lang="es-PE" sz="2800" b="1" i="1" dirty="0">
              <a:latin typeface="+mn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23716B-2657-40BD-84C8-405749F95504}"/>
              </a:ext>
            </a:extLst>
          </p:cNvPr>
          <p:cNvSpPr txBox="1"/>
          <p:nvPr/>
        </p:nvSpPr>
        <p:spPr>
          <a:xfrm>
            <a:off x="3070563" y="6411231"/>
            <a:ext cx="1501437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PE" sz="2000" b="1" i="1" dirty="0" err="1">
                <a:latin typeface="+mn-lt"/>
              </a:rPr>
              <a:t>Polylepis</a:t>
            </a:r>
            <a:r>
              <a:rPr lang="es-PE" sz="2000" b="1" i="1" dirty="0">
                <a:latin typeface="+mn-lt"/>
              </a:rPr>
              <a:t> </a:t>
            </a:r>
            <a:r>
              <a:rPr lang="es-PE" sz="2000" b="1" i="1" dirty="0" err="1">
                <a:latin typeface="+mn-lt"/>
              </a:rPr>
              <a:t>sp</a:t>
            </a:r>
            <a:r>
              <a:rPr lang="es-PE" sz="2000" b="1" i="1" dirty="0">
                <a:latin typeface="+mn-lt"/>
              </a:rPr>
              <a:t>.</a:t>
            </a:r>
            <a:endParaRPr lang="es-PE" sz="2800" b="1" i="1" dirty="0">
              <a:latin typeface="+mn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076BBC0-EC80-46F9-A7D7-F1412CE8F1D1}"/>
              </a:ext>
            </a:extLst>
          </p:cNvPr>
          <p:cNvSpPr txBox="1"/>
          <p:nvPr/>
        </p:nvSpPr>
        <p:spPr>
          <a:xfrm>
            <a:off x="5017904" y="3019559"/>
            <a:ext cx="1273747" cy="4001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PE" sz="2000" b="1" i="1" dirty="0" err="1">
                <a:latin typeface="+mn-lt"/>
              </a:rPr>
              <a:t>Nostoc</a:t>
            </a:r>
            <a:r>
              <a:rPr lang="es-PE" sz="2000" b="1" i="1" dirty="0">
                <a:latin typeface="+mn-lt"/>
              </a:rPr>
              <a:t> </a:t>
            </a:r>
            <a:r>
              <a:rPr lang="es-PE" sz="2000" b="1" i="1" dirty="0" err="1">
                <a:latin typeface="+mn-lt"/>
              </a:rPr>
              <a:t>sp</a:t>
            </a:r>
            <a:r>
              <a:rPr lang="es-PE" sz="2000" b="1" i="1" dirty="0">
                <a:latin typeface="+mn-lt"/>
              </a:rPr>
              <a:t>.</a:t>
            </a:r>
            <a:endParaRPr lang="es-PE" sz="2800" b="1" i="1" dirty="0"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981A2A-50D5-4212-AF97-521978F9F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51" y="2881362"/>
            <a:ext cx="2712955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Presentation of a </a:t>
            </a:r>
            <a:r>
              <a:rPr lang="it-IT" sz="2800" b="1" dirty="0" err="1">
                <a:latin typeface="+mn-lt"/>
              </a:rPr>
              <a:t>project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you</a:t>
            </a:r>
            <a:r>
              <a:rPr lang="it-IT" sz="2800" b="1" dirty="0">
                <a:latin typeface="+mn-lt"/>
              </a:rPr>
              <a:t> are </a:t>
            </a:r>
            <a:r>
              <a:rPr lang="it-IT" sz="2800" b="1" dirty="0" err="1">
                <a:latin typeface="+mn-lt"/>
              </a:rPr>
              <a:t>working</a:t>
            </a:r>
            <a:r>
              <a:rPr lang="it-IT" sz="2800" b="1" dirty="0">
                <a:latin typeface="+mn-lt"/>
              </a:rPr>
              <a:t> on	3/3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EB703B8-438F-4F5A-832B-245CDC6C8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04240"/>
            <a:ext cx="8108950" cy="5272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>
                <a:ea typeface="Times New Roman" panose="02020603050405020304" pitchFamily="18" charset="0"/>
              </a:rPr>
              <a:t>4) </a:t>
            </a:r>
            <a:r>
              <a:rPr lang="en-US" sz="2100" b="1" dirty="0">
                <a:effectLst/>
                <a:ea typeface="Times New Roman" panose="02020603050405020304" pitchFamily="18" charset="0"/>
              </a:rPr>
              <a:t>Restoration in mountain ecosystems </a:t>
            </a:r>
          </a:p>
          <a:p>
            <a:pPr marL="0" indent="0">
              <a:buNone/>
            </a:pPr>
            <a:r>
              <a:rPr lang="en-US" sz="2100" dirty="0">
                <a:effectLst/>
                <a:ea typeface="Times New Roman" panose="02020603050405020304" pitchFamily="18" charset="0"/>
              </a:rPr>
              <a:t>Includes: Restoration and enrichment in Andean grassland, and establishment of native woody plants (</a:t>
            </a:r>
            <a:r>
              <a:rPr lang="en-US" sz="2100" i="1" dirty="0">
                <a:effectLst/>
                <a:ea typeface="Times New Roman" panose="02020603050405020304" pitchFamily="18" charset="0"/>
              </a:rPr>
              <a:t>Alnus </a:t>
            </a:r>
            <a:r>
              <a:rPr lang="en-US" sz="2100" i="1" dirty="0" err="1">
                <a:effectLst/>
                <a:ea typeface="Times New Roman" panose="02020603050405020304" pitchFamily="18" charset="0"/>
              </a:rPr>
              <a:t>sp</a:t>
            </a:r>
            <a:r>
              <a:rPr lang="en-US" sz="21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100" i="1" dirty="0" err="1">
                <a:effectLst/>
                <a:ea typeface="Times New Roman" panose="02020603050405020304" pitchFamily="18" charset="0"/>
              </a:rPr>
              <a:t>Oreocallis</a:t>
            </a:r>
            <a:r>
              <a:rPr lang="en-US" sz="2100" i="1" dirty="0">
                <a:effectLst/>
                <a:ea typeface="Times New Roman" panose="02020603050405020304" pitchFamily="18" charset="0"/>
              </a:rPr>
              <a:t> grandiflora</a:t>
            </a:r>
            <a:r>
              <a:rPr lang="en-US" sz="2100" dirty="0">
                <a:effectLst/>
                <a:ea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en-US" sz="2100" b="1" dirty="0">
                <a:effectLst/>
                <a:ea typeface="Times New Roman" panose="02020603050405020304" pitchFamily="18" charset="0"/>
              </a:rPr>
              <a:t>5) Remote sensing tools to characterize mountain ecosystems</a:t>
            </a:r>
            <a:endParaRPr lang="it-IT" sz="2100" b="1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100" dirty="0">
                <a:effectLst/>
                <a:ea typeface="Times New Roman" panose="02020603050405020304" pitchFamily="18" charset="0"/>
              </a:rPr>
              <a:t>We are doing the first national inventory of mountain peatlands called «bofedales» in Peru.  </a:t>
            </a:r>
            <a:endParaRPr lang="en-US" sz="21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" name="Imagen 8" descr="Imagen que contiene árbol, flor&#10;&#10;Descripción generada automáticamente">
            <a:extLst>
              <a:ext uri="{FF2B5EF4-FFF2-40B4-BE49-F238E27FC236}">
                <a16:creationId xmlns:a16="http://schemas.microsoft.com/office/drawing/2014/main" id="{277029D6-5312-4C86-989E-97AF0006B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3921" y="3768384"/>
            <a:ext cx="3456093" cy="2592070"/>
          </a:xfrm>
          <a:prstGeom prst="rect">
            <a:avLst/>
          </a:prstGeom>
        </p:spPr>
      </p:pic>
      <p:pic>
        <p:nvPicPr>
          <p:cNvPr id="11" name="Imagen 10" descr="Una planta con hojas verdes&#10;&#10;Descripción generada automáticamente">
            <a:extLst>
              <a:ext uri="{FF2B5EF4-FFF2-40B4-BE49-F238E27FC236}">
                <a16:creationId xmlns:a16="http://schemas.microsoft.com/office/drawing/2014/main" id="{A6729BF6-54F2-4EC4-8A00-65C9346AB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44" y="4981992"/>
            <a:ext cx="2413965" cy="1810474"/>
          </a:xfrm>
          <a:prstGeom prst="rect">
            <a:avLst/>
          </a:prstGeom>
        </p:spPr>
      </p:pic>
      <p:pic>
        <p:nvPicPr>
          <p:cNvPr id="13" name="Imagen 12" descr="Una montaña con pasto seco&#10;&#10;Descripción generada automáticamente">
            <a:extLst>
              <a:ext uri="{FF2B5EF4-FFF2-40B4-BE49-F238E27FC236}">
                <a16:creationId xmlns:a16="http://schemas.microsoft.com/office/drawing/2014/main" id="{3043E286-0D0D-4D09-8CF1-A2B950A11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2" t="19383" r="9199" b="1420"/>
          <a:stretch/>
        </p:blipFill>
        <p:spPr>
          <a:xfrm>
            <a:off x="5109210" y="3135483"/>
            <a:ext cx="4034790" cy="3656983"/>
          </a:xfrm>
          <a:prstGeom prst="rect">
            <a:avLst/>
          </a:prstGeom>
        </p:spPr>
      </p:pic>
      <p:pic>
        <p:nvPicPr>
          <p:cNvPr id="6" name="Picture 4" descr="https://lh6.googleusercontent.com/i333u9ZEFguDLIr50fK0al-gxi7_reaLgzNjQzstPLNx1T5f29f0i86i299rqs_e3l4mYs8oZqoUBgRAaaXmNizTGCiFFIbYZPwDuxQvWQ5XMZc6WL0qSrcqN46DPkHIzLLCiZc">
            <a:extLst>
              <a:ext uri="{FF2B5EF4-FFF2-40B4-BE49-F238E27FC236}">
                <a16:creationId xmlns:a16="http://schemas.microsoft.com/office/drawing/2014/main" id="{E25FBEF5-B5BF-4A1F-9C92-1C76E8CB6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695245" y="3135483"/>
            <a:ext cx="2413965" cy="181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for your attention!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527</Words>
  <Application>Microsoft Office PowerPoint</Application>
  <PresentationFormat>Presentación en pantalla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Pachi Triz</cp:lastModifiedBy>
  <cp:revision>108</cp:revision>
  <dcterms:created xsi:type="dcterms:W3CDTF">2014-07-05T09:11:12Z</dcterms:created>
  <dcterms:modified xsi:type="dcterms:W3CDTF">2020-09-29T02:12:34Z</dcterms:modified>
</cp:coreProperties>
</file>