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78" r:id="rId2"/>
    <p:sldId id="279" r:id="rId3"/>
    <p:sldId id="288" r:id="rId4"/>
    <p:sldId id="289" r:id="rId5"/>
    <p:sldId id="290" r:id="rId6"/>
    <p:sldId id="291" r:id="rId7"/>
    <p:sldId id="292" r:id="rId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20">
          <p15:clr>
            <a:srgbClr val="A4A3A4"/>
          </p15:clr>
        </p15:guide>
        <p15:guide id="2" pos="284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C88"/>
    <a:srgbClr val="E3FF83"/>
    <a:srgbClr val="006600"/>
    <a:srgbClr val="00CC00"/>
    <a:srgbClr val="FF6600"/>
    <a:srgbClr val="FF66CC"/>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72" d="100"/>
          <a:sy n="72" d="100"/>
        </p:scale>
        <p:origin x="1266" y="78"/>
      </p:cViewPr>
      <p:guideLst>
        <p:guide orient="horz" pos="2720"/>
        <p:guide pos="284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70A46D-7C23-A74C-A927-950A7F23F9EF}" type="datetimeFigureOut">
              <a:rPr lang="it-IT" smtClean="0"/>
              <a:t>22/09/2020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1AC88D-BAEE-204A-9505-52122518187D}" type="slidenum">
              <a:rPr lang="it-IT" smtClean="0"/>
              <a:t>‹Nº›</a:t>
            </a:fld>
            <a:endParaRPr lang="it-IT"/>
          </a:p>
        </p:txBody>
      </p:sp>
    </p:spTree>
    <p:extLst>
      <p:ext uri="{BB962C8B-B14F-4D97-AF65-F5344CB8AC3E}">
        <p14:creationId xmlns:p14="http://schemas.microsoft.com/office/powerpoint/2010/main" val="124020090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a:t>Fare clic per modificare lo stile del titolo</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DE7BF72-1CFC-4EE4-AD29-9ECF34C8F35B}" type="datetimeFigureOut">
              <a:rPr lang="it-IT" smtClean="0"/>
              <a:t>22/09/2020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‹Nº›</a:t>
            </a:fld>
            <a:endParaRPr lang="it-IT"/>
          </a:p>
        </p:txBody>
      </p:sp>
    </p:spTree>
    <p:extLst>
      <p:ext uri="{BB962C8B-B14F-4D97-AF65-F5344CB8AC3E}">
        <p14:creationId xmlns:p14="http://schemas.microsoft.com/office/powerpoint/2010/main" val="1497097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DE7BF72-1CFC-4EE4-AD29-9ECF34C8F35B}" type="datetimeFigureOut">
              <a:rPr lang="it-IT" smtClean="0"/>
              <a:t>22/09/2020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‹Nº›</a:t>
            </a:fld>
            <a:endParaRPr lang="it-IT"/>
          </a:p>
        </p:txBody>
      </p:sp>
    </p:spTree>
    <p:extLst>
      <p:ext uri="{BB962C8B-B14F-4D97-AF65-F5344CB8AC3E}">
        <p14:creationId xmlns:p14="http://schemas.microsoft.com/office/powerpoint/2010/main" val="3427607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DE7BF72-1CFC-4EE4-AD29-9ECF34C8F35B}" type="datetimeFigureOut">
              <a:rPr lang="it-IT" smtClean="0"/>
              <a:t>22/09/2020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‹Nº›</a:t>
            </a:fld>
            <a:endParaRPr lang="it-IT"/>
          </a:p>
        </p:txBody>
      </p:sp>
    </p:spTree>
    <p:extLst>
      <p:ext uri="{BB962C8B-B14F-4D97-AF65-F5344CB8AC3E}">
        <p14:creationId xmlns:p14="http://schemas.microsoft.com/office/powerpoint/2010/main" val="3970885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DE7BF72-1CFC-4EE4-AD29-9ECF34C8F35B}" type="datetimeFigureOut">
              <a:rPr lang="it-IT" smtClean="0"/>
              <a:t>22/09/2020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‹Nº›</a:t>
            </a:fld>
            <a:endParaRPr lang="it-IT"/>
          </a:p>
        </p:txBody>
      </p:sp>
    </p:spTree>
    <p:extLst>
      <p:ext uri="{BB962C8B-B14F-4D97-AF65-F5344CB8AC3E}">
        <p14:creationId xmlns:p14="http://schemas.microsoft.com/office/powerpoint/2010/main" val="731106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a:t>Fare clic per modificare lo stile del titolo</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3DE7BF72-1CFC-4EE4-AD29-9ECF34C8F35B}" type="datetimeFigureOut">
              <a:rPr lang="it-IT" smtClean="0"/>
              <a:t>22/09/2020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B15D428-8962-4FC5-ACFE-B2FD27EF9F56}" type="slidenum">
              <a:rPr lang="it-IT" smtClean="0"/>
              <a:t>‹Nº›</a:t>
            </a:fld>
            <a:endParaRPr lang="it-IT"/>
          </a:p>
        </p:txBody>
      </p:sp>
    </p:spTree>
    <p:extLst>
      <p:ext uri="{BB962C8B-B14F-4D97-AF65-F5344CB8AC3E}">
        <p14:creationId xmlns:p14="http://schemas.microsoft.com/office/powerpoint/2010/main" val="1320182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DE7BF72-1CFC-4EE4-AD29-9ECF34C8F35B}" type="datetimeFigureOut">
              <a:rPr lang="it-IT" smtClean="0"/>
              <a:t>22/09/2020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B15D428-8962-4FC5-ACFE-B2FD27EF9F56}" type="slidenum">
              <a:rPr lang="it-IT" smtClean="0"/>
              <a:t>‹Nº›</a:t>
            </a:fld>
            <a:endParaRPr lang="it-IT"/>
          </a:p>
        </p:txBody>
      </p:sp>
    </p:spTree>
    <p:extLst>
      <p:ext uri="{BB962C8B-B14F-4D97-AF65-F5344CB8AC3E}">
        <p14:creationId xmlns:p14="http://schemas.microsoft.com/office/powerpoint/2010/main" val="2145188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DE7BF72-1CFC-4EE4-AD29-9ECF34C8F35B}" type="datetimeFigureOut">
              <a:rPr lang="it-IT" smtClean="0"/>
              <a:t>22/09/2020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AB15D428-8962-4FC5-ACFE-B2FD27EF9F56}" type="slidenum">
              <a:rPr lang="it-IT" smtClean="0"/>
              <a:t>‹Nº›</a:t>
            </a:fld>
            <a:endParaRPr lang="it-IT"/>
          </a:p>
        </p:txBody>
      </p:sp>
    </p:spTree>
    <p:extLst>
      <p:ext uri="{BB962C8B-B14F-4D97-AF65-F5344CB8AC3E}">
        <p14:creationId xmlns:p14="http://schemas.microsoft.com/office/powerpoint/2010/main" val="4011411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3DE7BF72-1CFC-4EE4-AD29-9ECF34C8F35B}" type="datetimeFigureOut">
              <a:rPr lang="it-IT" smtClean="0"/>
              <a:t>22/09/2020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AB15D428-8962-4FC5-ACFE-B2FD27EF9F56}" type="slidenum">
              <a:rPr lang="it-IT" smtClean="0"/>
              <a:t>‹Nº›</a:t>
            </a:fld>
            <a:endParaRPr lang="it-IT"/>
          </a:p>
        </p:txBody>
      </p:sp>
    </p:spTree>
    <p:extLst>
      <p:ext uri="{BB962C8B-B14F-4D97-AF65-F5344CB8AC3E}">
        <p14:creationId xmlns:p14="http://schemas.microsoft.com/office/powerpoint/2010/main" val="1800167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E7BF72-1CFC-4EE4-AD29-9ECF34C8F35B}" type="datetimeFigureOut">
              <a:rPr lang="it-IT" smtClean="0"/>
              <a:t>22/09/2020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AB15D428-8962-4FC5-ACFE-B2FD27EF9F56}" type="slidenum">
              <a:rPr lang="it-IT" smtClean="0"/>
              <a:t>‹Nº›</a:t>
            </a:fld>
            <a:endParaRPr lang="it-IT"/>
          </a:p>
        </p:txBody>
      </p:sp>
    </p:spTree>
    <p:extLst>
      <p:ext uri="{BB962C8B-B14F-4D97-AF65-F5344CB8AC3E}">
        <p14:creationId xmlns:p14="http://schemas.microsoft.com/office/powerpoint/2010/main" val="2075481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3DE7BF72-1CFC-4EE4-AD29-9ECF34C8F35B}" type="datetimeFigureOut">
              <a:rPr lang="it-IT" smtClean="0"/>
              <a:t>22/09/2020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B15D428-8962-4FC5-ACFE-B2FD27EF9F56}" type="slidenum">
              <a:rPr lang="it-IT" smtClean="0"/>
              <a:t>‹Nº›</a:t>
            </a:fld>
            <a:endParaRPr lang="it-IT"/>
          </a:p>
        </p:txBody>
      </p:sp>
    </p:spTree>
    <p:extLst>
      <p:ext uri="{BB962C8B-B14F-4D97-AF65-F5344CB8AC3E}">
        <p14:creationId xmlns:p14="http://schemas.microsoft.com/office/powerpoint/2010/main" val="2227251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3DE7BF72-1CFC-4EE4-AD29-9ECF34C8F35B}" type="datetimeFigureOut">
              <a:rPr lang="it-IT" smtClean="0"/>
              <a:t>22/09/2020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B15D428-8962-4FC5-ACFE-B2FD27EF9F56}" type="slidenum">
              <a:rPr lang="it-IT" smtClean="0"/>
              <a:t>‹Nº›</a:t>
            </a:fld>
            <a:endParaRPr lang="it-IT"/>
          </a:p>
        </p:txBody>
      </p:sp>
    </p:spTree>
    <p:extLst>
      <p:ext uri="{BB962C8B-B14F-4D97-AF65-F5344CB8AC3E}">
        <p14:creationId xmlns:p14="http://schemas.microsoft.com/office/powerpoint/2010/main" val="1807348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C88">
            <a:alpha val="22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E7BF72-1CFC-4EE4-AD29-9ECF34C8F35B}" type="datetimeFigureOut">
              <a:rPr lang="it-IT" smtClean="0"/>
              <a:t>22/09/2020</a:t>
            </a:fld>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15D428-8962-4FC5-ACFE-B2FD27EF9F56}" type="slidenum">
              <a:rPr lang="it-IT" smtClean="0"/>
              <a:t>‹Nº›</a:t>
            </a:fld>
            <a:endParaRPr lang="it-IT"/>
          </a:p>
        </p:txBody>
      </p:sp>
    </p:spTree>
    <p:extLst>
      <p:ext uri="{BB962C8B-B14F-4D97-AF65-F5344CB8AC3E}">
        <p14:creationId xmlns:p14="http://schemas.microsoft.com/office/powerpoint/2010/main" val="1881007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19" name="Titolo 1"/>
          <p:cNvSpPr txBox="1">
            <a:spLocks/>
          </p:cNvSpPr>
          <p:nvPr/>
        </p:nvSpPr>
        <p:spPr>
          <a:xfrm>
            <a:off x="0" y="770213"/>
            <a:ext cx="9143999" cy="2185214"/>
          </a:xfrm>
          <a:prstGeom prst="rect">
            <a:avLst/>
          </a:prstGeom>
        </p:spPr>
        <p:txBody>
          <a:bodyPr vert="horz" wrap="square" lIns="91440" tIns="45720" rIns="91440" bIns="45720" rtlCol="0" anchor="ctr" anchorCtr="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3200" b="1" dirty="0">
                <a:latin typeface="+mn-lt"/>
              </a:rPr>
              <a:t>Personal </a:t>
            </a:r>
            <a:r>
              <a:rPr lang="it-IT" sz="3200" b="1" dirty="0" err="1">
                <a:latin typeface="+mn-lt"/>
              </a:rPr>
              <a:t>presentation</a:t>
            </a:r>
            <a:endParaRPr lang="it-IT" sz="3200" b="1" dirty="0">
              <a:latin typeface="+mn-lt"/>
            </a:endParaRPr>
          </a:p>
          <a:p>
            <a:pPr algn="ctr">
              <a:lnSpc>
                <a:spcPct val="100000"/>
              </a:lnSpc>
            </a:pPr>
            <a:endParaRPr lang="it-IT" sz="2000" dirty="0">
              <a:latin typeface="+mn-lt"/>
            </a:endParaRPr>
          </a:p>
          <a:p>
            <a:pPr algn="ctr">
              <a:lnSpc>
                <a:spcPct val="100000"/>
              </a:lnSpc>
            </a:pPr>
            <a:r>
              <a:rPr lang="it-IT" sz="2400" b="1" dirty="0">
                <a:latin typeface="+mn-lt"/>
              </a:rPr>
              <a:t>Joel Hernán González</a:t>
            </a:r>
            <a:endParaRPr lang="it-IT" sz="2000" b="1" dirty="0">
              <a:latin typeface="+mn-lt"/>
            </a:endParaRPr>
          </a:p>
          <a:p>
            <a:pPr algn="ctr">
              <a:lnSpc>
                <a:spcPct val="100000"/>
              </a:lnSpc>
            </a:pPr>
            <a:r>
              <a:rPr lang="it-IT" sz="2000" dirty="0">
                <a:latin typeface="+mn-lt"/>
              </a:rPr>
              <a:t>CONICET (</a:t>
            </a:r>
            <a:r>
              <a:rPr lang="en-US" sz="2000" dirty="0">
                <a:latin typeface="+mn-lt"/>
              </a:rPr>
              <a:t>National Scientific and Technical Research Council of Argentina</a:t>
            </a:r>
            <a:r>
              <a:rPr lang="it-IT" sz="2000" dirty="0">
                <a:latin typeface="+mn-lt"/>
              </a:rPr>
              <a:t>)</a:t>
            </a:r>
          </a:p>
          <a:p>
            <a:pPr algn="ctr">
              <a:lnSpc>
                <a:spcPct val="100000"/>
              </a:lnSpc>
            </a:pPr>
            <a:r>
              <a:rPr lang="it-IT" sz="2000" dirty="0">
                <a:latin typeface="+mn-lt"/>
              </a:rPr>
              <a:t>UNR (Rosario National University)</a:t>
            </a:r>
          </a:p>
          <a:p>
            <a:pPr algn="ctr">
              <a:lnSpc>
                <a:spcPct val="100000"/>
              </a:lnSpc>
            </a:pPr>
            <a:r>
              <a:rPr lang="it-IT" sz="2000" dirty="0">
                <a:latin typeface="+mn-lt"/>
              </a:rPr>
              <a:t>joel.h.g@hotmail.com</a:t>
            </a:r>
            <a:endParaRPr lang="it-IT" sz="2800" dirty="0">
              <a:latin typeface="+mn-lt"/>
            </a:endParaRPr>
          </a:p>
        </p:txBody>
      </p:sp>
      <p:sp>
        <p:nvSpPr>
          <p:cNvPr id="2" name="CasellaDiTesto 1"/>
          <p:cNvSpPr txBox="1"/>
          <p:nvPr/>
        </p:nvSpPr>
        <p:spPr>
          <a:xfrm>
            <a:off x="1" y="5529976"/>
            <a:ext cx="9143998" cy="1015663"/>
          </a:xfrm>
          <a:prstGeom prst="rect">
            <a:avLst/>
          </a:prstGeom>
          <a:noFill/>
        </p:spPr>
        <p:txBody>
          <a:bodyPr wrap="square" rtlCol="0">
            <a:spAutoFit/>
          </a:bodyPr>
          <a:lstStyle/>
          <a:p>
            <a:pPr algn="ctr"/>
            <a:r>
              <a:rPr lang="it-IT" dirty="0"/>
              <a:t> </a:t>
            </a:r>
            <a:r>
              <a:rPr lang="it-IT" sz="2400" b="1" dirty="0"/>
              <a:t>IPROMO</a:t>
            </a:r>
            <a:r>
              <a:rPr lang="it-IT" b="1" dirty="0"/>
              <a:t> </a:t>
            </a:r>
            <a:endParaRPr lang="it-IT" dirty="0"/>
          </a:p>
          <a:p>
            <a:pPr algn="ctr"/>
            <a:r>
              <a:rPr lang="en-US" b="1" dirty="0"/>
              <a:t> </a:t>
            </a:r>
            <a:r>
              <a:rPr lang="en-US" b="1" i="1" dirty="0"/>
              <a:t>Mountains in a changing climate: Threats, challenges and opportunities</a:t>
            </a:r>
          </a:p>
          <a:p>
            <a:pPr algn="ctr"/>
            <a:r>
              <a:rPr lang="en-US" b="1" dirty="0"/>
              <a:t>28 September-09 October 2020</a:t>
            </a:r>
            <a:endParaRPr lang="it-IT" dirty="0"/>
          </a:p>
        </p:txBody>
      </p:sp>
    </p:spTree>
    <p:extLst>
      <p:ext uri="{BB962C8B-B14F-4D97-AF65-F5344CB8AC3E}">
        <p14:creationId xmlns:p14="http://schemas.microsoft.com/office/powerpoint/2010/main" val="2637002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19" name="Titolo 1"/>
          <p:cNvSpPr txBox="1">
            <a:spLocks/>
          </p:cNvSpPr>
          <p:nvPr/>
        </p:nvSpPr>
        <p:spPr>
          <a:xfrm>
            <a:off x="0" y="0"/>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err="1">
                <a:latin typeface="+mn-lt"/>
              </a:rPr>
              <a:t>Education</a:t>
            </a:r>
            <a:endParaRPr lang="it-IT" sz="2800" b="1" dirty="0">
              <a:latin typeface="+mn-lt"/>
            </a:endParaRPr>
          </a:p>
        </p:txBody>
      </p:sp>
      <p:sp>
        <p:nvSpPr>
          <p:cNvPr id="4" name="Segnaposto contenuto 3"/>
          <p:cNvSpPr>
            <a:spLocks noGrp="1"/>
          </p:cNvSpPr>
          <p:nvPr>
            <p:ph sz="half" idx="1"/>
          </p:nvPr>
        </p:nvSpPr>
        <p:spPr>
          <a:xfrm>
            <a:off x="685798" y="528358"/>
            <a:ext cx="7829552" cy="2663729"/>
          </a:xfrm>
        </p:spPr>
        <p:txBody>
          <a:bodyPr>
            <a:normAutofit fontScale="70000" lnSpcReduction="20000"/>
          </a:bodyPr>
          <a:lstStyle/>
          <a:p>
            <a:endParaRPr lang="en-GB" dirty="0"/>
          </a:p>
          <a:p>
            <a:r>
              <a:rPr lang="en-GB" dirty="0" err="1"/>
              <a:t>Universitary</a:t>
            </a:r>
            <a:r>
              <a:rPr lang="en-GB" dirty="0"/>
              <a:t> Education: (2008-2017) Bachelor's degree in International Relations, Faculty of Political Science and International Relations, National University of Rosario (UNR). </a:t>
            </a:r>
          </a:p>
          <a:p>
            <a:r>
              <a:rPr lang="en-GB" dirty="0" err="1"/>
              <a:t>Posgraduate</a:t>
            </a:r>
            <a:r>
              <a:rPr lang="en-GB" dirty="0"/>
              <a:t> Education: (2019-2024) Ph.D. student of International Relations, Faculty of Political Science and International Relations, National University of Rosario (UNR). Rosario, Santa Fe, Argentina.</a:t>
            </a:r>
            <a:endParaRPr lang="it-IT" dirty="0"/>
          </a:p>
        </p:txBody>
      </p:sp>
      <p:sp>
        <p:nvSpPr>
          <p:cNvPr id="5" name="Segnaposto contenuto 4"/>
          <p:cNvSpPr>
            <a:spLocks noGrp="1"/>
          </p:cNvSpPr>
          <p:nvPr>
            <p:ph sz="half" idx="2"/>
          </p:nvPr>
        </p:nvSpPr>
        <p:spPr>
          <a:xfrm>
            <a:off x="685798" y="4019488"/>
            <a:ext cx="7829552" cy="2456734"/>
          </a:xfrm>
        </p:spPr>
        <p:txBody>
          <a:bodyPr>
            <a:normAutofit fontScale="70000" lnSpcReduction="20000"/>
          </a:bodyPr>
          <a:lstStyle/>
          <a:p>
            <a:r>
              <a:rPr lang="en-GB" dirty="0"/>
              <a:t>Ph.D. fellow of the National Scientific and Technical Research Council of Argentina (CONICET). Research institute of Political Science and International Relations, National University of Rosario (UNR).</a:t>
            </a:r>
            <a:endParaRPr lang="es-AR" dirty="0"/>
          </a:p>
          <a:p>
            <a:r>
              <a:rPr lang="en-GB" dirty="0"/>
              <a:t>Professor of Research Methodology in Social Sciences. Bachelor of </a:t>
            </a:r>
            <a:r>
              <a:rPr lang="en-GB" dirty="0" err="1"/>
              <a:t>Internacional</a:t>
            </a:r>
            <a:r>
              <a:rPr lang="en-GB" dirty="0"/>
              <a:t> Relations. Faculty of Political Science and International Relations, National University of Rosario (UNR). </a:t>
            </a:r>
          </a:p>
          <a:p>
            <a:r>
              <a:rPr lang="en-GB" dirty="0"/>
              <a:t>Professor of Tourism, Development and Environment. Bachelor of Tourism. Faculty of Political Science and International Relations, National University of Rosario (UNR).</a:t>
            </a:r>
            <a:endParaRPr lang="it-IT" dirty="0"/>
          </a:p>
        </p:txBody>
      </p:sp>
      <p:sp>
        <p:nvSpPr>
          <p:cNvPr id="8" name="Titolo 1"/>
          <p:cNvSpPr txBox="1">
            <a:spLocks/>
          </p:cNvSpPr>
          <p:nvPr/>
        </p:nvSpPr>
        <p:spPr>
          <a:xfrm>
            <a:off x="-2" y="3287486"/>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err="1">
                <a:latin typeface="+mn-lt"/>
              </a:rPr>
              <a:t>Employment</a:t>
            </a:r>
            <a:r>
              <a:rPr lang="it-IT" sz="2800" b="1" dirty="0">
                <a:latin typeface="+mn-lt"/>
              </a:rPr>
              <a:t> and </a:t>
            </a:r>
            <a:r>
              <a:rPr lang="it-IT" sz="2800" b="1" dirty="0" err="1">
                <a:latin typeface="+mn-lt"/>
              </a:rPr>
              <a:t>main</a:t>
            </a:r>
            <a:r>
              <a:rPr lang="it-IT" sz="2800" b="1" dirty="0">
                <a:latin typeface="+mn-lt"/>
              </a:rPr>
              <a:t> </a:t>
            </a:r>
            <a:r>
              <a:rPr lang="it-IT" sz="2800" b="1" dirty="0" err="1">
                <a:latin typeface="+mn-lt"/>
              </a:rPr>
              <a:t>activities</a:t>
            </a:r>
            <a:endParaRPr lang="it-IT" sz="2800" b="1" dirty="0">
              <a:latin typeface="+mn-lt"/>
            </a:endParaRPr>
          </a:p>
        </p:txBody>
      </p:sp>
    </p:spTree>
    <p:extLst>
      <p:ext uri="{BB962C8B-B14F-4D97-AF65-F5344CB8AC3E}">
        <p14:creationId xmlns:p14="http://schemas.microsoft.com/office/powerpoint/2010/main" val="2177194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8" name="Titolo 1"/>
          <p:cNvSpPr txBox="1">
            <a:spLocks/>
          </p:cNvSpPr>
          <p:nvPr/>
        </p:nvSpPr>
        <p:spPr>
          <a:xfrm>
            <a:off x="0" y="8690"/>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err="1">
                <a:latin typeface="+mn-lt"/>
              </a:rPr>
              <a:t>Other</a:t>
            </a:r>
            <a:r>
              <a:rPr lang="it-IT" sz="2800" b="1" dirty="0">
                <a:latin typeface="+mn-lt"/>
              </a:rPr>
              <a:t> </a:t>
            </a:r>
            <a:r>
              <a:rPr lang="it-IT" sz="2800" b="1" dirty="0" err="1">
                <a:latin typeface="+mn-lt"/>
              </a:rPr>
              <a:t>interests</a:t>
            </a:r>
            <a:r>
              <a:rPr lang="it-IT" sz="2800" b="1" dirty="0">
                <a:latin typeface="+mn-lt"/>
              </a:rPr>
              <a:t> (</a:t>
            </a:r>
            <a:r>
              <a:rPr lang="it-IT" sz="2800" b="1" dirty="0" err="1">
                <a:latin typeface="+mn-lt"/>
              </a:rPr>
              <a:t>volunteer</a:t>
            </a:r>
            <a:r>
              <a:rPr lang="it-IT" sz="2800" b="1" dirty="0">
                <a:latin typeface="+mn-lt"/>
              </a:rPr>
              <a:t> work, hobbies etc.)</a:t>
            </a:r>
          </a:p>
        </p:txBody>
      </p:sp>
      <p:sp>
        <p:nvSpPr>
          <p:cNvPr id="2" name="Segnaposto contenuto 1"/>
          <p:cNvSpPr>
            <a:spLocks noGrp="1"/>
          </p:cNvSpPr>
          <p:nvPr>
            <p:ph idx="1"/>
          </p:nvPr>
        </p:nvSpPr>
        <p:spPr>
          <a:xfrm>
            <a:off x="628650" y="1550504"/>
            <a:ext cx="7886700" cy="4626459"/>
          </a:xfrm>
        </p:spPr>
        <p:txBody>
          <a:bodyPr>
            <a:normAutofit fontScale="77500" lnSpcReduction="20000"/>
          </a:bodyPr>
          <a:lstStyle/>
          <a:p>
            <a:pPr marL="0" indent="0" algn="ctr">
              <a:buNone/>
            </a:pPr>
            <a:r>
              <a:rPr lang="en-GB" b="1" dirty="0"/>
              <a:t>Volunteer work</a:t>
            </a:r>
          </a:p>
          <a:p>
            <a:r>
              <a:rPr lang="en-GB" dirty="0"/>
              <a:t>Member of the Youth and Climate Change Area of ​​the </a:t>
            </a:r>
            <a:r>
              <a:rPr lang="en-GB" dirty="0" err="1"/>
              <a:t>TierraVida</a:t>
            </a:r>
            <a:r>
              <a:rPr lang="en-GB" dirty="0"/>
              <a:t> Foundation. Main tasks: collaboration in the organization of the Conference of Youth (COY) and responsible for the Young International Press Agency. </a:t>
            </a:r>
          </a:p>
          <a:p>
            <a:r>
              <a:rPr lang="en-GB" dirty="0"/>
              <a:t>Researcher at the </a:t>
            </a:r>
            <a:r>
              <a:rPr lang="en-GB" dirty="0" err="1"/>
              <a:t>Center</a:t>
            </a:r>
            <a:r>
              <a:rPr lang="en-GB" dirty="0"/>
              <a:t> for Environmental Policy Studies (CEPAS), Research Institute of the Faculty of Political Science and International Relations, National University of Rosario (UNR).</a:t>
            </a:r>
            <a:endParaRPr lang="es-AR" dirty="0"/>
          </a:p>
          <a:p>
            <a:r>
              <a:rPr lang="en-GB" dirty="0"/>
              <a:t>Member of the Advisory Committee of the Observatory on Climate Change and Sustainable Transition. San Salvador Academic Department of the Catholic University of Santiago del Estero. San Salvador, Jujuy, Argentina.</a:t>
            </a:r>
          </a:p>
          <a:p>
            <a:endParaRPr lang="en-GB" dirty="0"/>
          </a:p>
          <a:p>
            <a:pPr marL="0" indent="0" algn="ctr">
              <a:buNone/>
            </a:pPr>
            <a:r>
              <a:rPr lang="en-GB" b="1" dirty="0"/>
              <a:t>Hobbies</a:t>
            </a:r>
          </a:p>
          <a:p>
            <a:pPr marL="0" indent="0" algn="ctr">
              <a:buNone/>
            </a:pPr>
            <a:r>
              <a:rPr lang="en-GB" dirty="0"/>
              <a:t>Nature photograph – Trekking – Bird Watching - Biking</a:t>
            </a:r>
          </a:p>
          <a:p>
            <a:endParaRPr lang="it-IT" dirty="0"/>
          </a:p>
        </p:txBody>
      </p:sp>
    </p:spTree>
    <p:extLst>
      <p:ext uri="{BB962C8B-B14F-4D97-AF65-F5344CB8AC3E}">
        <p14:creationId xmlns:p14="http://schemas.microsoft.com/office/powerpoint/2010/main" val="3305907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19" name="Titolo 1"/>
          <p:cNvSpPr txBox="1">
            <a:spLocks/>
          </p:cNvSpPr>
          <p:nvPr/>
        </p:nvSpPr>
        <p:spPr>
          <a:xfrm>
            <a:off x="0" y="8690"/>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a:latin typeface="+mn-lt"/>
              </a:rPr>
              <a:t>Presentation of a </a:t>
            </a:r>
            <a:r>
              <a:rPr lang="it-IT" sz="2800" b="1" dirty="0" err="1">
                <a:latin typeface="+mn-lt"/>
              </a:rPr>
              <a:t>project</a:t>
            </a:r>
            <a:r>
              <a:rPr lang="it-IT" sz="2800" b="1" dirty="0">
                <a:latin typeface="+mn-lt"/>
              </a:rPr>
              <a:t> </a:t>
            </a:r>
            <a:r>
              <a:rPr lang="it-IT" sz="2800" b="1" dirty="0" err="1">
                <a:latin typeface="+mn-lt"/>
              </a:rPr>
              <a:t>you</a:t>
            </a:r>
            <a:r>
              <a:rPr lang="it-IT" sz="2800" b="1" dirty="0">
                <a:latin typeface="+mn-lt"/>
              </a:rPr>
              <a:t> are </a:t>
            </a:r>
            <a:r>
              <a:rPr lang="it-IT" sz="2800" b="1" dirty="0" err="1">
                <a:latin typeface="+mn-lt"/>
              </a:rPr>
              <a:t>working</a:t>
            </a:r>
            <a:r>
              <a:rPr lang="it-IT" sz="2800" b="1" dirty="0">
                <a:latin typeface="+mn-lt"/>
              </a:rPr>
              <a:t> on	1/3</a:t>
            </a:r>
          </a:p>
        </p:txBody>
      </p:sp>
      <p:sp>
        <p:nvSpPr>
          <p:cNvPr id="3" name="Segnaposto contenuto 2"/>
          <p:cNvSpPr>
            <a:spLocks noGrp="1"/>
          </p:cNvSpPr>
          <p:nvPr>
            <p:ph idx="1"/>
          </p:nvPr>
        </p:nvSpPr>
        <p:spPr>
          <a:xfrm>
            <a:off x="628650" y="1825624"/>
            <a:ext cx="7886700" cy="4694445"/>
          </a:xfrm>
        </p:spPr>
        <p:txBody>
          <a:bodyPr>
            <a:normAutofit fontScale="85000" lnSpcReduction="10000"/>
          </a:bodyPr>
          <a:lstStyle/>
          <a:p>
            <a:r>
              <a:rPr lang="en-GB" dirty="0"/>
              <a:t>“The institutional design for the provincial Governance of Climate Change”. Under development since April, 2018.</a:t>
            </a:r>
            <a:endParaRPr lang="es-AR" dirty="0"/>
          </a:p>
          <a:p>
            <a:pPr marL="0" indent="0" algn="just">
              <a:buNone/>
            </a:pPr>
            <a:r>
              <a:rPr lang="en-US" dirty="0"/>
              <a:t>I am currently taking part in the research team of the project entitled The institutional design for the provincial Governance of Climate Change. This project aims to provide the province of Santa Fe (Argentina) with a Climate Change Law, a mechanism for consultation and participation of relevant stakeholders, a strategy for mitigation and adaptation to climate change and, a proposal for an institutional structure to adequately respond to the challenge of climate change.</a:t>
            </a:r>
          </a:p>
          <a:p>
            <a:pPr marL="0" indent="0" algn="just">
              <a:buNone/>
            </a:pPr>
            <a:r>
              <a:rPr lang="en-US" dirty="0"/>
              <a:t>We are in the final phase of the project. In fact, in October it will be presented to different relevant stakeholders and a period for receiving opinions and suggestions will be opened.</a:t>
            </a:r>
          </a:p>
          <a:p>
            <a:pPr marL="0" indent="0" algn="just">
              <a:buNone/>
            </a:pPr>
            <a:endParaRPr lang="it-IT" dirty="0"/>
          </a:p>
        </p:txBody>
      </p:sp>
    </p:spTree>
    <p:extLst>
      <p:ext uri="{BB962C8B-B14F-4D97-AF65-F5344CB8AC3E}">
        <p14:creationId xmlns:p14="http://schemas.microsoft.com/office/powerpoint/2010/main" val="1495076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19" name="Titolo 1"/>
          <p:cNvSpPr txBox="1">
            <a:spLocks/>
          </p:cNvSpPr>
          <p:nvPr/>
        </p:nvSpPr>
        <p:spPr>
          <a:xfrm>
            <a:off x="0" y="8690"/>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a:latin typeface="+mn-lt"/>
              </a:rPr>
              <a:t>Presentation of a </a:t>
            </a:r>
            <a:r>
              <a:rPr lang="it-IT" sz="2800" b="1" dirty="0" err="1">
                <a:latin typeface="+mn-lt"/>
              </a:rPr>
              <a:t>project</a:t>
            </a:r>
            <a:r>
              <a:rPr lang="it-IT" sz="2800" b="1" dirty="0">
                <a:latin typeface="+mn-lt"/>
              </a:rPr>
              <a:t> </a:t>
            </a:r>
            <a:r>
              <a:rPr lang="it-IT" sz="2800" b="1" dirty="0" err="1">
                <a:latin typeface="+mn-lt"/>
              </a:rPr>
              <a:t>you</a:t>
            </a:r>
            <a:r>
              <a:rPr lang="it-IT" sz="2800" b="1" dirty="0">
                <a:latin typeface="+mn-lt"/>
              </a:rPr>
              <a:t> are </a:t>
            </a:r>
            <a:r>
              <a:rPr lang="it-IT" sz="2800" b="1" dirty="0" err="1">
                <a:latin typeface="+mn-lt"/>
              </a:rPr>
              <a:t>working</a:t>
            </a:r>
            <a:r>
              <a:rPr lang="it-IT" sz="2800" b="1" dirty="0">
                <a:latin typeface="+mn-lt"/>
              </a:rPr>
              <a:t> on	2/3</a:t>
            </a:r>
          </a:p>
        </p:txBody>
      </p:sp>
      <p:sp>
        <p:nvSpPr>
          <p:cNvPr id="3" name="Segnaposto contenuto 2"/>
          <p:cNvSpPr>
            <a:spLocks noGrp="1"/>
          </p:cNvSpPr>
          <p:nvPr>
            <p:ph idx="1"/>
          </p:nvPr>
        </p:nvSpPr>
        <p:spPr/>
        <p:txBody>
          <a:bodyPr>
            <a:normAutofit fontScale="92500" lnSpcReduction="10000"/>
          </a:bodyPr>
          <a:lstStyle/>
          <a:p>
            <a:r>
              <a:rPr lang="it-IT" dirty="0"/>
              <a:t>Projecto to monitor the Argentina climate change policy at different levels. Since March, 2020.</a:t>
            </a:r>
          </a:p>
          <a:p>
            <a:pPr marL="0" indent="0">
              <a:buNone/>
            </a:pPr>
            <a:r>
              <a:rPr lang="en-US" dirty="0"/>
              <a:t>I am a member of a group of experts in climate change that execute this project. Its objective is to collect and systematize information and produce new knowledge about the situation of Argentina's climate change policy at the national and sub-national levels. The project is in the initial phase. We hope for the next year to find financing and launch a website and an app for smartphones. This would provide quick information to different actors (experts, researchers, NGOs, local communities, etc.).</a:t>
            </a:r>
            <a:endParaRPr lang="it-IT" dirty="0"/>
          </a:p>
        </p:txBody>
      </p:sp>
    </p:spTree>
    <p:extLst>
      <p:ext uri="{BB962C8B-B14F-4D97-AF65-F5344CB8AC3E}">
        <p14:creationId xmlns:p14="http://schemas.microsoft.com/office/powerpoint/2010/main" val="1645160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22000"/>
          </a:schemeClr>
        </a:solidFill>
        <a:effectLst/>
      </p:bgPr>
    </p:bg>
    <p:spTree>
      <p:nvGrpSpPr>
        <p:cNvPr id="1" name=""/>
        <p:cNvGrpSpPr/>
        <p:nvPr/>
      </p:nvGrpSpPr>
      <p:grpSpPr>
        <a:xfrm>
          <a:off x="0" y="0"/>
          <a:ext cx="0" cy="0"/>
          <a:chOff x="0" y="0"/>
          <a:chExt cx="0" cy="0"/>
        </a:xfrm>
      </p:grpSpPr>
      <p:sp>
        <p:nvSpPr>
          <p:cNvPr id="19" name="Titolo 1"/>
          <p:cNvSpPr txBox="1">
            <a:spLocks/>
          </p:cNvSpPr>
          <p:nvPr/>
        </p:nvSpPr>
        <p:spPr>
          <a:xfrm>
            <a:off x="0" y="8690"/>
            <a:ext cx="9144000" cy="523220"/>
          </a:xfrm>
          <a:prstGeom prst="rect">
            <a:avLst/>
          </a:prstGeom>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it-IT" sz="2800" b="1" dirty="0">
                <a:latin typeface="+mn-lt"/>
              </a:rPr>
              <a:t>Presentation of a </a:t>
            </a:r>
            <a:r>
              <a:rPr lang="it-IT" sz="2800" b="1" dirty="0" err="1">
                <a:latin typeface="+mn-lt"/>
              </a:rPr>
              <a:t>project</a:t>
            </a:r>
            <a:r>
              <a:rPr lang="it-IT" sz="2800" b="1" dirty="0">
                <a:latin typeface="+mn-lt"/>
              </a:rPr>
              <a:t> </a:t>
            </a:r>
            <a:r>
              <a:rPr lang="it-IT" sz="2800" b="1" dirty="0" err="1">
                <a:latin typeface="+mn-lt"/>
              </a:rPr>
              <a:t>you</a:t>
            </a:r>
            <a:r>
              <a:rPr lang="it-IT" sz="2800" b="1" dirty="0">
                <a:latin typeface="+mn-lt"/>
              </a:rPr>
              <a:t> are </a:t>
            </a:r>
            <a:r>
              <a:rPr lang="it-IT" sz="2800" b="1" dirty="0" err="1">
                <a:latin typeface="+mn-lt"/>
              </a:rPr>
              <a:t>working</a:t>
            </a:r>
            <a:r>
              <a:rPr lang="it-IT" sz="2800" b="1" dirty="0">
                <a:latin typeface="+mn-lt"/>
              </a:rPr>
              <a:t> on	3/3</a:t>
            </a:r>
          </a:p>
        </p:txBody>
      </p:sp>
      <p:sp>
        <p:nvSpPr>
          <p:cNvPr id="3" name="Segnaposto contenuto 2"/>
          <p:cNvSpPr>
            <a:spLocks noGrp="1"/>
          </p:cNvSpPr>
          <p:nvPr>
            <p:ph idx="1"/>
          </p:nvPr>
        </p:nvSpPr>
        <p:spPr/>
        <p:txBody>
          <a:bodyPr>
            <a:normAutofit fontScale="92500" lnSpcReduction="10000"/>
          </a:bodyPr>
          <a:lstStyle/>
          <a:p>
            <a:r>
              <a:rPr lang="en-GB" dirty="0"/>
              <a:t>PhD thesis named: “Climate change and forests: linkages and conditioning factors of Argentina, Bolivia and Brazil regarding REDD + between 2007 and 2019”. </a:t>
            </a:r>
          </a:p>
          <a:p>
            <a:pPr marL="0" indent="0">
              <a:buNone/>
            </a:pPr>
            <a:r>
              <a:rPr lang="en-GB" dirty="0"/>
              <a:t>I currently have a grant from the National Scientific and Technical Research Council of Argentina (CONICET) for the development of my thesis project about forests, and climate change in Argentina, Bolivia, and Brazil. These countries have major challenges with regard to AFOLU (Agriculture, Forest and Land Use) sector. In particular, I </a:t>
            </a:r>
            <a:r>
              <a:rPr lang="en-GB" dirty="0" err="1"/>
              <a:t>analyze</a:t>
            </a:r>
            <a:r>
              <a:rPr lang="en-GB" dirty="0"/>
              <a:t> the position of these South American countries regarding international negotiations on the REDD+ mechanism within the framework of the United Nations Convention on Climate Change.</a:t>
            </a:r>
            <a:endParaRPr lang="it-IT" dirty="0"/>
          </a:p>
        </p:txBody>
      </p:sp>
    </p:spTree>
    <p:extLst>
      <p:ext uri="{BB962C8B-B14F-4D97-AF65-F5344CB8AC3E}">
        <p14:creationId xmlns:p14="http://schemas.microsoft.com/office/powerpoint/2010/main" val="3107910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en-US" dirty="0"/>
              <a:t>Thank for your attention!</a:t>
            </a:r>
          </a:p>
        </p:txBody>
      </p:sp>
      <p:sp>
        <p:nvSpPr>
          <p:cNvPr id="3" name="Sottotitolo 2"/>
          <p:cNvSpPr>
            <a:spLocks noGrp="1"/>
          </p:cNvSpPr>
          <p:nvPr>
            <p:ph type="subTitle" idx="1"/>
          </p:nvPr>
        </p:nvSpPr>
        <p:spPr/>
        <p:txBody>
          <a:bodyPr/>
          <a:lstStyle/>
          <a:p>
            <a:r>
              <a:rPr lang="it-IT" dirty="0"/>
              <a:t>(Optional)</a:t>
            </a:r>
          </a:p>
        </p:txBody>
      </p:sp>
    </p:spTree>
    <p:extLst>
      <p:ext uri="{BB962C8B-B14F-4D97-AF65-F5344CB8AC3E}">
        <p14:creationId xmlns:p14="http://schemas.microsoft.com/office/powerpoint/2010/main" val="100286162"/>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wrap="square" lIns="91440" tIns="45720" rIns="91440" bIns="45720" rtlCol="0" anchor="ctr">
        <a:spAutoFit/>
      </a:bodyPr>
      <a:lstStyle>
        <a:defPPr algn="ctr">
          <a:lnSpc>
            <a:spcPct val="100000"/>
          </a:lnSpc>
          <a:defRPr sz="2800" b="1" dirty="0" err="1" smtClean="0">
            <a:latin typeface="+mn-lt"/>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732</TotalTime>
  <Words>723</Words>
  <Application>Microsoft Office PowerPoint</Application>
  <PresentationFormat>Presentación en pantalla (4:3)</PresentationFormat>
  <Paragraphs>37</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Calibri</vt:lpstr>
      <vt:lpstr>Calibri Light</vt:lpstr>
      <vt:lpstr>Tema di Office</vt:lpstr>
      <vt:lpstr>Presentación de PowerPoint</vt:lpstr>
      <vt:lpstr>Presentación de PowerPoint</vt:lpstr>
      <vt:lpstr>Presentación de PowerPoint</vt:lpstr>
      <vt:lpstr>Presentación de PowerPoint</vt:lpstr>
      <vt:lpstr>Presentación de PowerPoint</vt:lpstr>
      <vt:lpstr>Presentación de PowerPoint</vt:lpstr>
      <vt:lpstr>Thank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Agriculture in the Alps</dc:title>
  <dc:creator>Bassignana Mauro</dc:creator>
  <cp:lastModifiedBy>Usuario</cp:lastModifiedBy>
  <cp:revision>86</cp:revision>
  <dcterms:created xsi:type="dcterms:W3CDTF">2014-07-05T09:11:12Z</dcterms:created>
  <dcterms:modified xsi:type="dcterms:W3CDTF">2020-09-22T14:26:32Z</dcterms:modified>
</cp:coreProperties>
</file>