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78" r:id="rId2"/>
    <p:sldId id="279" r:id="rId3"/>
    <p:sldId id="288" r:id="rId4"/>
    <p:sldId id="289" r:id="rId5"/>
    <p:sldId id="290" r:id="rId6"/>
    <p:sldId id="291" r:id="rId7"/>
    <p:sldId id="29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0">
          <p15:clr>
            <a:srgbClr val="A4A3A4"/>
          </p15:clr>
        </p15:guide>
        <p15:guide id="2" pos="2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88"/>
    <a:srgbClr val="E3FF83"/>
    <a:srgbClr val="006600"/>
    <a:srgbClr val="00CC00"/>
    <a:srgbClr val="FF6600"/>
    <a:srgbClr val="FF66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5E7CBA-02A5-4959-AD57-AFEA005B8223}" v="1" dt="2020-09-27T21:39:42.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1266" y="78"/>
      </p:cViewPr>
      <p:guideLst>
        <p:guide orient="horz" pos="2720"/>
        <p:guide pos="2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igitu EA" userId="5fea1781e6b31513" providerId="LiveId" clId="{EF5E7CBA-02A5-4959-AD57-AFEA005B8223}"/>
    <pc:docChg chg="custSel modSld">
      <pc:chgData name="Sonigitu EA" userId="5fea1781e6b31513" providerId="LiveId" clId="{EF5E7CBA-02A5-4959-AD57-AFEA005B8223}" dt="2020-09-27T21:40:42.647" v="39" actId="1076"/>
      <pc:docMkLst>
        <pc:docMk/>
      </pc:docMkLst>
      <pc:sldChg chg="modSp mod">
        <pc:chgData name="Sonigitu EA" userId="5fea1781e6b31513" providerId="LiveId" clId="{EF5E7CBA-02A5-4959-AD57-AFEA005B8223}" dt="2020-09-27T21:34:28.227" v="13" actId="114"/>
        <pc:sldMkLst>
          <pc:docMk/>
          <pc:sldMk cId="1495076748" sldId="289"/>
        </pc:sldMkLst>
        <pc:spChg chg="mod">
          <ac:chgData name="Sonigitu EA" userId="5fea1781e6b31513" providerId="LiveId" clId="{EF5E7CBA-02A5-4959-AD57-AFEA005B8223}" dt="2020-09-27T21:34:28.227" v="13" actId="114"/>
          <ac:spMkLst>
            <pc:docMk/>
            <pc:sldMk cId="1495076748" sldId="289"/>
            <ac:spMk id="3" creationId="{00000000-0000-0000-0000-000000000000}"/>
          </ac:spMkLst>
        </pc:spChg>
      </pc:sldChg>
      <pc:sldChg chg="modSp mod">
        <pc:chgData name="Sonigitu EA" userId="5fea1781e6b31513" providerId="LiveId" clId="{EF5E7CBA-02A5-4959-AD57-AFEA005B8223}" dt="2020-09-27T21:37:18.755" v="30" actId="313"/>
        <pc:sldMkLst>
          <pc:docMk/>
          <pc:sldMk cId="3107910564" sldId="291"/>
        </pc:sldMkLst>
        <pc:spChg chg="mod">
          <ac:chgData name="Sonigitu EA" userId="5fea1781e6b31513" providerId="LiveId" clId="{EF5E7CBA-02A5-4959-AD57-AFEA005B8223}" dt="2020-09-27T21:37:18.755" v="30" actId="313"/>
          <ac:spMkLst>
            <pc:docMk/>
            <pc:sldMk cId="3107910564" sldId="291"/>
            <ac:spMk id="3" creationId="{00000000-0000-0000-0000-000000000000}"/>
          </ac:spMkLst>
        </pc:spChg>
      </pc:sldChg>
      <pc:sldChg chg="addSp delSp modSp mod">
        <pc:chgData name="Sonigitu EA" userId="5fea1781e6b31513" providerId="LiveId" clId="{EF5E7CBA-02A5-4959-AD57-AFEA005B8223}" dt="2020-09-27T21:40:42.647" v="39" actId="1076"/>
        <pc:sldMkLst>
          <pc:docMk/>
          <pc:sldMk cId="100286162" sldId="292"/>
        </pc:sldMkLst>
        <pc:spChg chg="mod">
          <ac:chgData name="Sonigitu EA" userId="5fea1781e6b31513" providerId="LiveId" clId="{EF5E7CBA-02A5-4959-AD57-AFEA005B8223}" dt="2020-09-27T21:40:16.796" v="36" actId="1076"/>
          <ac:spMkLst>
            <pc:docMk/>
            <pc:sldMk cId="100286162" sldId="292"/>
            <ac:spMk id="2" creationId="{00000000-0000-0000-0000-000000000000}"/>
          </ac:spMkLst>
        </pc:spChg>
        <pc:spChg chg="del mod">
          <ac:chgData name="Sonigitu EA" userId="5fea1781e6b31513" providerId="LiveId" clId="{EF5E7CBA-02A5-4959-AD57-AFEA005B8223}" dt="2020-09-27T21:40:23.539" v="37" actId="478"/>
          <ac:spMkLst>
            <pc:docMk/>
            <pc:sldMk cId="100286162" sldId="292"/>
            <ac:spMk id="3" creationId="{00000000-0000-0000-0000-000000000000}"/>
          </ac:spMkLst>
        </pc:spChg>
        <pc:picChg chg="add mod">
          <ac:chgData name="Sonigitu EA" userId="5fea1781e6b31513" providerId="LiveId" clId="{EF5E7CBA-02A5-4959-AD57-AFEA005B8223}" dt="2020-09-27T21:40:42.647" v="39" actId="1076"/>
          <ac:picMkLst>
            <pc:docMk/>
            <pc:sldMk cId="100286162" sldId="292"/>
            <ac:picMk id="5" creationId="{285ECFC4-87B1-493E-B5E5-72800D5E21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0A46D-7C23-A74C-A927-950A7F23F9EF}" type="datetimeFigureOut">
              <a:rPr lang="it-IT" smtClean="0"/>
              <a:t>27/09/2020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AC88D-BAEE-204A-9505-52122518187D}" type="slidenum">
              <a:rPr lang="it-IT" smtClean="0"/>
              <a:t>‹#›</a:t>
            </a:fld>
            <a:endParaRPr lang="it-IT"/>
          </a:p>
        </p:txBody>
      </p:sp>
    </p:spTree>
    <p:extLst>
      <p:ext uri="{BB962C8B-B14F-4D97-AF65-F5344CB8AC3E}">
        <p14:creationId xmlns:p14="http://schemas.microsoft.com/office/powerpoint/2010/main" val="1240200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27/09/2020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49709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27/09/2020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4276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27/09/2020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97088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27/09/2020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73110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3DE7BF72-1CFC-4EE4-AD29-9ECF34C8F35B}" type="datetimeFigureOut">
              <a:rPr lang="it-IT" smtClean="0"/>
              <a:t>27/09/2020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32018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DE7BF72-1CFC-4EE4-AD29-9ECF34C8F35B}" type="datetimeFigureOut">
              <a:rPr lang="it-IT" smtClean="0"/>
              <a:t>27/09/2020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14518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DE7BF72-1CFC-4EE4-AD29-9ECF34C8F35B}" type="datetimeFigureOut">
              <a:rPr lang="it-IT" smtClean="0"/>
              <a:t>27/09/2020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40114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3DE7BF72-1CFC-4EE4-AD29-9ECF34C8F35B}" type="datetimeFigureOut">
              <a:rPr lang="it-IT" smtClean="0"/>
              <a:t>27/09/2020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016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7BF72-1CFC-4EE4-AD29-9ECF34C8F35B}" type="datetimeFigureOut">
              <a:rPr lang="it-IT" smtClean="0"/>
              <a:t>27/09/2020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07548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27/09/2020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22725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27/09/2020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734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88">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7BF72-1CFC-4EE4-AD29-9ECF34C8F35B}" type="datetimeFigureOut">
              <a:rPr lang="it-IT" smtClean="0"/>
              <a:t>27/09/2020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D428-8962-4FC5-ACFE-B2FD27EF9F56}" type="slidenum">
              <a:rPr lang="it-IT" smtClean="0"/>
              <a:t>‹#›</a:t>
            </a:fld>
            <a:endParaRPr lang="it-IT"/>
          </a:p>
        </p:txBody>
      </p:sp>
    </p:spTree>
    <p:extLst>
      <p:ext uri="{BB962C8B-B14F-4D97-AF65-F5344CB8AC3E}">
        <p14:creationId xmlns:p14="http://schemas.microsoft.com/office/powerpoint/2010/main" val="18810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onigitu.ekpe@graduateinstitute.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924102"/>
            <a:ext cx="9143999" cy="1877437"/>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3200" b="1" dirty="0">
                <a:latin typeface="+mn-lt"/>
              </a:rPr>
              <a:t>Personal </a:t>
            </a:r>
            <a:r>
              <a:rPr lang="it-IT" sz="3200" b="1" dirty="0" err="1">
                <a:latin typeface="+mn-lt"/>
              </a:rPr>
              <a:t>presentation</a:t>
            </a:r>
            <a:endParaRPr lang="it-IT" sz="3200" b="1" dirty="0">
              <a:latin typeface="+mn-lt"/>
            </a:endParaRPr>
          </a:p>
          <a:p>
            <a:pPr algn="ctr">
              <a:lnSpc>
                <a:spcPct val="100000"/>
              </a:lnSpc>
            </a:pPr>
            <a:endParaRPr lang="it-IT" sz="2000" dirty="0">
              <a:latin typeface="+mn-lt"/>
            </a:endParaRPr>
          </a:p>
          <a:p>
            <a:pPr algn="ctr">
              <a:lnSpc>
                <a:spcPct val="100000"/>
              </a:lnSpc>
            </a:pPr>
            <a:r>
              <a:rPr lang="it-IT" sz="2400" b="1" dirty="0">
                <a:latin typeface="+mn-lt"/>
              </a:rPr>
              <a:t>EKPE, Sonigitu Asibong</a:t>
            </a:r>
            <a:endParaRPr lang="it-IT" sz="2000" b="1" dirty="0">
              <a:latin typeface="+mn-lt"/>
            </a:endParaRPr>
          </a:p>
          <a:p>
            <a:pPr algn="ctr">
              <a:lnSpc>
                <a:spcPct val="100000"/>
              </a:lnSpc>
            </a:pPr>
            <a:r>
              <a:rPr lang="it-IT" sz="2000" dirty="0">
                <a:latin typeface="+mn-lt"/>
              </a:rPr>
              <a:t>Cross River State Government</a:t>
            </a:r>
          </a:p>
          <a:p>
            <a:pPr algn="ctr">
              <a:lnSpc>
                <a:spcPct val="100000"/>
              </a:lnSpc>
            </a:pPr>
            <a:r>
              <a:rPr lang="it-IT" sz="2000" dirty="0">
                <a:latin typeface="+mn-lt"/>
                <a:hlinkClick r:id="rId2"/>
              </a:rPr>
              <a:t>sonigitu.ekpe@graduateinstitute.ch</a:t>
            </a:r>
            <a:r>
              <a:rPr lang="it-IT" sz="2000" dirty="0">
                <a:latin typeface="+mn-lt"/>
              </a:rPr>
              <a:t> </a:t>
            </a:r>
            <a:endParaRPr lang="it-IT" sz="2800" dirty="0">
              <a:latin typeface="+mn-lt"/>
            </a:endParaRPr>
          </a:p>
        </p:txBody>
      </p:sp>
      <p:sp>
        <p:nvSpPr>
          <p:cNvPr id="2" name="CasellaDiTesto 1"/>
          <p:cNvSpPr txBox="1"/>
          <p:nvPr/>
        </p:nvSpPr>
        <p:spPr>
          <a:xfrm>
            <a:off x="1" y="5529976"/>
            <a:ext cx="9143998" cy="1015663"/>
          </a:xfrm>
          <a:prstGeom prst="rect">
            <a:avLst/>
          </a:prstGeom>
          <a:noFill/>
        </p:spPr>
        <p:txBody>
          <a:bodyPr wrap="square" rtlCol="0">
            <a:spAutoFit/>
          </a:bodyPr>
          <a:lstStyle/>
          <a:p>
            <a:pPr algn="ctr"/>
            <a:r>
              <a:rPr lang="it-IT" dirty="0"/>
              <a:t> </a:t>
            </a:r>
            <a:r>
              <a:rPr lang="it-IT" sz="2400" b="1" dirty="0"/>
              <a:t>IPROMO</a:t>
            </a:r>
            <a:r>
              <a:rPr lang="it-IT" b="1" dirty="0"/>
              <a:t> </a:t>
            </a:r>
            <a:endParaRPr lang="it-IT" dirty="0"/>
          </a:p>
          <a:p>
            <a:pPr algn="ctr"/>
            <a:r>
              <a:rPr lang="en-US" b="1" dirty="0"/>
              <a:t> </a:t>
            </a:r>
            <a:r>
              <a:rPr lang="en-US" b="1" i="1" dirty="0"/>
              <a:t>Mountains in a changing climate: Threats, challenges and opportunities</a:t>
            </a:r>
          </a:p>
          <a:p>
            <a:pPr algn="ctr"/>
            <a:r>
              <a:rPr lang="en-US" b="1" dirty="0"/>
              <a:t>28 September-09 October 2020</a:t>
            </a:r>
            <a:endParaRPr lang="it-IT" dirty="0"/>
          </a:p>
        </p:txBody>
      </p:sp>
      <p:pic>
        <p:nvPicPr>
          <p:cNvPr id="4" name="Picture 3">
            <a:extLst>
              <a:ext uri="{FF2B5EF4-FFF2-40B4-BE49-F238E27FC236}">
                <a16:creationId xmlns:a16="http://schemas.microsoft.com/office/drawing/2014/main" id="{A06C085E-C1AD-44D2-AD83-02A095066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7095" y="2954958"/>
            <a:ext cx="4598504" cy="2421598"/>
          </a:xfrm>
          <a:prstGeom prst="rect">
            <a:avLst/>
          </a:prstGeom>
        </p:spPr>
      </p:pic>
    </p:spTree>
    <p:extLst>
      <p:ext uri="{BB962C8B-B14F-4D97-AF65-F5344CB8AC3E}">
        <p14:creationId xmlns:p14="http://schemas.microsoft.com/office/powerpoint/2010/main" val="263700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Education</a:t>
            </a:r>
            <a:endParaRPr lang="it-IT" sz="2800" b="1" dirty="0">
              <a:latin typeface="+mn-lt"/>
            </a:endParaRPr>
          </a:p>
        </p:txBody>
      </p:sp>
      <p:sp>
        <p:nvSpPr>
          <p:cNvPr id="4" name="Segnaposto contenuto 3"/>
          <p:cNvSpPr>
            <a:spLocks noGrp="1"/>
          </p:cNvSpPr>
          <p:nvPr>
            <p:ph sz="half" idx="1"/>
          </p:nvPr>
        </p:nvSpPr>
        <p:spPr>
          <a:xfrm>
            <a:off x="66259" y="414647"/>
            <a:ext cx="9011478" cy="2759128"/>
          </a:xfrm>
        </p:spPr>
        <p:txBody>
          <a:bodyPr>
            <a:noAutofit/>
          </a:bodyPr>
          <a:lstStyle/>
          <a:p>
            <a:r>
              <a:rPr lang="it-IT" sz="1400" b="1" dirty="0">
                <a:latin typeface="Book Antiqua" panose="02040602050305030304" pitchFamily="18" charset="0"/>
              </a:rPr>
              <a:t>2015 – date  </a:t>
            </a:r>
            <a:r>
              <a:rPr lang="it-IT" sz="1400" dirty="0">
                <a:latin typeface="Book Antiqua" panose="02040602050305030304" pitchFamily="18" charset="0"/>
              </a:rPr>
              <a:t>PhD (in view) Wildlife and Forest Resource Management, Michael Okpara University of Agriculture, Umudike, Nigeria</a:t>
            </a:r>
          </a:p>
          <a:p>
            <a:r>
              <a:rPr lang="it-IT" sz="1400" b="1" dirty="0">
                <a:latin typeface="Book Antiqua" panose="02040602050305030304" pitchFamily="18" charset="0"/>
              </a:rPr>
              <a:t>2015</a:t>
            </a:r>
            <a:r>
              <a:rPr lang="it-IT" sz="1400" dirty="0">
                <a:latin typeface="Book Antiqua" panose="02040602050305030304" pitchFamily="18" charset="0"/>
              </a:rPr>
              <a:t>  Advanced Diploma, Environmental Governance, The Graduate Institute of International and Development Studies, Geneva, Switzerland</a:t>
            </a:r>
          </a:p>
          <a:p>
            <a:r>
              <a:rPr lang="it-IT" sz="1400" b="1" dirty="0">
                <a:latin typeface="Book Antiqua" panose="02040602050305030304" pitchFamily="18" charset="0"/>
              </a:rPr>
              <a:t>2007 – 2010</a:t>
            </a:r>
            <a:r>
              <a:rPr lang="it-IT" sz="1400" dirty="0">
                <a:latin typeface="Book Antiqua" panose="02040602050305030304" pitchFamily="18" charset="0"/>
              </a:rPr>
              <a:t>, M.Sc Forestry and Environmental Management, Michael Okpara University of Agriculture, Umudike, Nigeria</a:t>
            </a:r>
          </a:p>
          <a:p>
            <a:r>
              <a:rPr lang="it-IT" sz="1400" b="1" dirty="0">
                <a:latin typeface="Book Antiqua" panose="02040602050305030304" pitchFamily="18" charset="0"/>
              </a:rPr>
              <a:t>1998 – 2003</a:t>
            </a:r>
            <a:r>
              <a:rPr lang="it-IT" sz="1400" dirty="0">
                <a:latin typeface="Book Antiqua" panose="02040602050305030304" pitchFamily="18" charset="0"/>
              </a:rPr>
              <a:t>, B.Sc (Hons) Environmental Protection and Resource Management, University of Calabar, Calabar – Nigeria</a:t>
            </a:r>
          </a:p>
          <a:p>
            <a:r>
              <a:rPr lang="it-IT" sz="1400" b="1" dirty="0">
                <a:latin typeface="Book Antiqua" panose="02040602050305030304" pitchFamily="18" charset="0"/>
              </a:rPr>
              <a:t>2001 – 2002</a:t>
            </a:r>
            <a:r>
              <a:rPr lang="it-IT" sz="1400" dirty="0">
                <a:latin typeface="Book Antiqua" panose="02040602050305030304" pitchFamily="18" charset="0"/>
              </a:rPr>
              <a:t>, Higher National Diploma (Upper Credit) Agricultural Extension and Management Technology, Ibrahim Babangida College of Agriculture, Obubra – Nigeria</a:t>
            </a:r>
          </a:p>
          <a:p>
            <a:r>
              <a:rPr lang="it-IT" sz="1400" b="1" dirty="0">
                <a:latin typeface="Book Antiqua" panose="02040602050305030304" pitchFamily="18" charset="0"/>
              </a:rPr>
              <a:t>1997 – 1998</a:t>
            </a:r>
            <a:r>
              <a:rPr lang="it-IT" sz="1400" dirty="0">
                <a:latin typeface="Book Antiqua" panose="02040602050305030304" pitchFamily="18" charset="0"/>
              </a:rPr>
              <a:t>, National Diploma (Distinction) Fisheries Technology, Ibrahim Babangida College of Agriculture, Obubra – Nigeria</a:t>
            </a:r>
          </a:p>
        </p:txBody>
      </p:sp>
      <p:sp>
        <p:nvSpPr>
          <p:cNvPr id="5" name="Segnaposto contenuto 4"/>
          <p:cNvSpPr>
            <a:spLocks noGrp="1"/>
          </p:cNvSpPr>
          <p:nvPr>
            <p:ph sz="half" idx="2"/>
          </p:nvPr>
        </p:nvSpPr>
        <p:spPr>
          <a:xfrm>
            <a:off x="185530" y="3690610"/>
            <a:ext cx="8958468" cy="3176442"/>
          </a:xfrm>
        </p:spPr>
        <p:txBody>
          <a:bodyPr>
            <a:noAutofit/>
          </a:bodyPr>
          <a:lstStyle/>
          <a:p>
            <a:r>
              <a:rPr lang="en-US" sz="1300" dirty="0">
                <a:latin typeface="Book Antiqua" panose="02040602050305030304" pitchFamily="18" charset="0"/>
              </a:rPr>
              <a:t>AUGUST 2019 to date – Acting Director (Scientific) Ministry of International Development Cooperation, Calabar - Nigeria</a:t>
            </a:r>
          </a:p>
          <a:p>
            <a:pPr lvl="1"/>
            <a:r>
              <a:rPr lang="en-US" sz="1300" dirty="0">
                <a:latin typeface="Book Antiqua" panose="02040602050305030304" pitchFamily="18" charset="0"/>
              </a:rPr>
              <a:t>Provide overall coordination of all the phases of the </a:t>
            </a:r>
            <a:r>
              <a:rPr lang="en-US" sz="1300" dirty="0" err="1">
                <a:latin typeface="Book Antiqua" panose="02040602050305030304" pitchFamily="18" charset="0"/>
              </a:rPr>
              <a:t>programme</a:t>
            </a:r>
            <a:r>
              <a:rPr lang="en-US" sz="1300" dirty="0">
                <a:latin typeface="Book Antiqua" panose="02040602050305030304" pitchFamily="18" charset="0"/>
              </a:rPr>
              <a:t> cycle (identification, design/formulation, implementation, and monitoring/Evaluation)</a:t>
            </a:r>
          </a:p>
          <a:p>
            <a:pPr lvl="1"/>
            <a:r>
              <a:rPr lang="en-US" sz="1300" dirty="0">
                <a:latin typeface="Book Antiqua" panose="02040602050305030304" pitchFamily="18" charset="0"/>
              </a:rPr>
              <a:t>Lead partner representative for Biodiversity and Protected Area Management (BIOPAMA) project at subnational level in Nigeria.</a:t>
            </a:r>
          </a:p>
          <a:p>
            <a:pPr lvl="1"/>
            <a:r>
              <a:rPr lang="en-US" sz="1300" dirty="0">
                <a:latin typeface="Book Antiqua" panose="02040602050305030304" pitchFamily="18" charset="0"/>
              </a:rPr>
              <a:t>Build and maintain positive relationship between developmental parties across the globe, particularly to promote funding proposals and other beneficial relationships.</a:t>
            </a:r>
          </a:p>
          <a:p>
            <a:r>
              <a:rPr lang="en-US" sz="1300" dirty="0">
                <a:latin typeface="Book Antiqua" panose="02040602050305030304" pitchFamily="18" charset="0"/>
              </a:rPr>
              <a:t>FEBURARY 2020 – APRIL 2020 National Consultant Food Security and Livelihood Assistant, Food and Agriculture Organization of the United Nations, Abuja – Nigeria</a:t>
            </a:r>
          </a:p>
          <a:p>
            <a:pPr lvl="1"/>
            <a:r>
              <a:rPr lang="en-US" sz="1300" b="0" i="0" u="none" strike="noStrike" baseline="0" dirty="0">
                <a:solidFill>
                  <a:srgbClr val="000000"/>
                </a:solidFill>
                <a:latin typeface="Book Antiqua" panose="02040602050305030304" pitchFamily="18" charset="0"/>
              </a:rPr>
              <a:t>Worked with the UNHCR and other Humanitarian Team in Ogoja to deliver on the Agriculture and livelihood activities to the Cameroonian Refugees and host communities in Cross River and other states. </a:t>
            </a:r>
          </a:p>
          <a:p>
            <a:pPr lvl="1"/>
            <a:r>
              <a:rPr lang="en-US" sz="1300" b="0" i="0" u="none" strike="noStrike" baseline="0" dirty="0">
                <a:solidFill>
                  <a:srgbClr val="000000"/>
                </a:solidFill>
                <a:latin typeface="Book Antiqua" panose="02040602050305030304" pitchFamily="18" charset="0"/>
              </a:rPr>
              <a:t>Supported the implementation of FAO/UNHCR Projects and emergency response activities related to agriculture, livestock and other areas related to the Cameroonian refugees in Nigeria. </a:t>
            </a:r>
          </a:p>
          <a:p>
            <a:endParaRPr lang="en-US" sz="1800" b="0" i="0" u="none" strike="noStrike" baseline="0" dirty="0">
              <a:solidFill>
                <a:srgbClr val="000000"/>
              </a:solidFill>
              <a:latin typeface="Bookman Old Style" panose="02050604050505020204" pitchFamily="18" charset="0"/>
            </a:endParaRPr>
          </a:p>
          <a:p>
            <a:pPr marL="0" indent="0">
              <a:buNone/>
            </a:pPr>
            <a:endParaRPr lang="en-US" sz="1800" b="0" i="0" u="none" strike="noStrike" baseline="0" dirty="0">
              <a:solidFill>
                <a:srgbClr val="000000"/>
              </a:solidFill>
              <a:latin typeface="Bookman Old Style" panose="02050604050505020204" pitchFamily="18" charset="0"/>
            </a:endParaRPr>
          </a:p>
          <a:p>
            <a:endParaRPr lang="en-US" sz="1400" dirty="0"/>
          </a:p>
        </p:txBody>
      </p:sp>
      <p:sp>
        <p:nvSpPr>
          <p:cNvPr id="8" name="Titolo 1"/>
          <p:cNvSpPr txBox="1">
            <a:spLocks/>
          </p:cNvSpPr>
          <p:nvPr/>
        </p:nvSpPr>
        <p:spPr>
          <a:xfrm>
            <a:off x="-2" y="31673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Employment</a:t>
            </a:r>
            <a:r>
              <a:rPr lang="it-IT" sz="2800" b="1" dirty="0">
                <a:latin typeface="+mn-lt"/>
              </a:rPr>
              <a:t> and </a:t>
            </a:r>
            <a:r>
              <a:rPr lang="it-IT" sz="2800" b="1" dirty="0" err="1">
                <a:latin typeface="+mn-lt"/>
              </a:rPr>
              <a:t>main</a:t>
            </a:r>
            <a:r>
              <a:rPr lang="it-IT" sz="2800" b="1" dirty="0">
                <a:latin typeface="+mn-lt"/>
              </a:rPr>
              <a:t> </a:t>
            </a:r>
            <a:r>
              <a:rPr lang="it-IT" sz="2800" b="1" dirty="0" err="1">
                <a:latin typeface="+mn-lt"/>
              </a:rPr>
              <a:t>activities</a:t>
            </a:r>
            <a:endParaRPr lang="it-IT" sz="2800" b="1" dirty="0">
              <a:latin typeface="+mn-lt"/>
            </a:endParaRPr>
          </a:p>
        </p:txBody>
      </p:sp>
    </p:spTree>
    <p:extLst>
      <p:ext uri="{BB962C8B-B14F-4D97-AF65-F5344CB8AC3E}">
        <p14:creationId xmlns:p14="http://schemas.microsoft.com/office/powerpoint/2010/main" val="217719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8"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Other</a:t>
            </a:r>
            <a:r>
              <a:rPr lang="it-IT" sz="2800" b="1" dirty="0">
                <a:latin typeface="+mn-lt"/>
              </a:rPr>
              <a:t> </a:t>
            </a:r>
            <a:r>
              <a:rPr lang="it-IT" sz="2800" b="1" dirty="0" err="1">
                <a:latin typeface="+mn-lt"/>
              </a:rPr>
              <a:t>interests</a:t>
            </a:r>
            <a:r>
              <a:rPr lang="it-IT" sz="2800" b="1" dirty="0">
                <a:latin typeface="+mn-lt"/>
              </a:rPr>
              <a:t> (</a:t>
            </a:r>
            <a:r>
              <a:rPr lang="it-IT" sz="2800" b="1" dirty="0" err="1">
                <a:latin typeface="+mn-lt"/>
              </a:rPr>
              <a:t>volunteer</a:t>
            </a:r>
            <a:r>
              <a:rPr lang="it-IT" sz="2800" b="1" dirty="0">
                <a:latin typeface="+mn-lt"/>
              </a:rPr>
              <a:t> work, hobbies etc.)</a:t>
            </a:r>
          </a:p>
        </p:txBody>
      </p:sp>
      <p:sp>
        <p:nvSpPr>
          <p:cNvPr id="2" name="Segnaposto contenuto 1"/>
          <p:cNvSpPr>
            <a:spLocks noGrp="1"/>
          </p:cNvSpPr>
          <p:nvPr>
            <p:ph idx="1"/>
          </p:nvPr>
        </p:nvSpPr>
        <p:spPr>
          <a:xfrm>
            <a:off x="522633" y="531909"/>
            <a:ext cx="7886700" cy="6080925"/>
          </a:xfrm>
        </p:spPr>
        <p:txBody>
          <a:bodyPr>
            <a:normAutofit/>
          </a:bodyPr>
          <a:lstStyle/>
          <a:p>
            <a:r>
              <a:rPr lang="en-US" sz="1800" b="0" i="0" u="none" strike="noStrike" baseline="0" dirty="0">
                <a:solidFill>
                  <a:srgbClr val="000000"/>
                </a:solidFill>
                <a:latin typeface="Bookman Old Style" panose="02050604050505020204" pitchFamily="18" charset="0"/>
              </a:rPr>
              <a:t>West and Central Africa Regional Representative, International Union for Conservation of Nature - World Commission on Protected Areas (IUCN – WCPA) Mountains Specialist Group (</a:t>
            </a:r>
            <a:r>
              <a:rPr lang="en-US" sz="1800" b="0" i="0" u="none" strike="noStrike" baseline="0" dirty="0" err="1">
                <a:solidFill>
                  <a:srgbClr val="000000"/>
                </a:solidFill>
                <a:latin typeface="Bookman Old Style" panose="02050604050505020204" pitchFamily="18" charset="0"/>
              </a:rPr>
              <a:t>MtnsSG</a:t>
            </a:r>
            <a:r>
              <a:rPr lang="en-US" sz="1800" b="0" i="0" u="none" strike="noStrike" baseline="0" dirty="0">
                <a:solidFill>
                  <a:srgbClr val="000000"/>
                </a:solidFill>
                <a:latin typeface="Bookman Old Style" panose="02050604050505020204" pitchFamily="18" charset="0"/>
              </a:rPr>
              <a:t>) </a:t>
            </a:r>
          </a:p>
          <a:p>
            <a:r>
              <a:rPr lang="en-US" sz="1800" b="0" i="0" u="none" strike="noStrike" baseline="0" dirty="0">
                <a:solidFill>
                  <a:srgbClr val="000000"/>
                </a:solidFill>
                <a:latin typeface="Bookman Old Style" panose="02050604050505020204" pitchFamily="18" charset="0"/>
              </a:rPr>
              <a:t>National Focal Person – International Union for Conservation of Nature - World Commission on Protected Areas (IUCN – WCPA) </a:t>
            </a:r>
          </a:p>
          <a:p>
            <a:r>
              <a:rPr lang="en-US" sz="1800" b="0" i="0" u="none" strike="noStrike" baseline="0" dirty="0">
                <a:solidFill>
                  <a:srgbClr val="000000"/>
                </a:solidFill>
                <a:latin typeface="Bookman Old Style" panose="02050604050505020204" pitchFamily="18" charset="0"/>
              </a:rPr>
              <a:t>Member, Tourism and Protected Area Specialist, IUCN – WCPA – TAPAS) Capacity Development Building Working Group. </a:t>
            </a:r>
          </a:p>
          <a:p>
            <a:r>
              <a:rPr lang="en-US" sz="1800" b="0" i="0" u="none" strike="noStrike" baseline="0" dirty="0">
                <a:solidFill>
                  <a:srgbClr val="000000"/>
                </a:solidFill>
                <a:latin typeface="Bookman Old Style" panose="02050604050505020204" pitchFamily="18" charset="0"/>
              </a:rPr>
              <a:t>Member, CIVIL 20 </a:t>
            </a:r>
          </a:p>
          <a:p>
            <a:r>
              <a:rPr lang="en-US" sz="1800" b="0" i="0" u="none" strike="noStrike" baseline="0" dirty="0">
                <a:solidFill>
                  <a:srgbClr val="000000"/>
                </a:solidFill>
                <a:latin typeface="Bookman Old Style" panose="02050604050505020204" pitchFamily="18" charset="0"/>
              </a:rPr>
              <a:t>Steering Committee Member, OECD Civil Society Information Society Advisory Council, (CSISAC) </a:t>
            </a:r>
          </a:p>
          <a:p>
            <a:r>
              <a:rPr lang="en-US" sz="1800" dirty="0">
                <a:solidFill>
                  <a:srgbClr val="000000"/>
                </a:solidFill>
                <a:latin typeface="Bookman Old Style" panose="02050604050505020204" pitchFamily="18" charset="0"/>
              </a:rPr>
              <a:t>Member of Red Colobus Network and Political Lead Coordinator </a:t>
            </a:r>
            <a:endParaRPr lang="en-US" sz="1800" b="0" i="0" u="none" strike="noStrike" baseline="0" dirty="0">
              <a:solidFill>
                <a:srgbClr val="000000"/>
              </a:solidFill>
              <a:latin typeface="Bookman Old Style" panose="02050604050505020204" pitchFamily="18" charset="0"/>
            </a:endParaRPr>
          </a:p>
          <a:p>
            <a:r>
              <a:rPr lang="en-US" sz="1800" b="0" i="0" u="none" strike="noStrike" baseline="0" dirty="0">
                <a:solidFill>
                  <a:srgbClr val="000000"/>
                </a:solidFill>
                <a:latin typeface="Bookman Old Style" panose="02050604050505020204" pitchFamily="18" charset="0"/>
              </a:rPr>
              <a:t>Member, </a:t>
            </a:r>
            <a:r>
              <a:rPr lang="en-US" sz="1800" b="0" i="0" u="none" strike="noStrike" baseline="0" dirty="0" err="1">
                <a:solidFill>
                  <a:srgbClr val="000000"/>
                </a:solidFill>
                <a:latin typeface="Bookman Old Style" panose="02050604050505020204" pitchFamily="18" charset="0"/>
              </a:rPr>
              <a:t>Dgroup</a:t>
            </a:r>
            <a:r>
              <a:rPr lang="en-US" sz="1800" b="0" i="0" u="none" strike="noStrike" baseline="0" dirty="0">
                <a:solidFill>
                  <a:srgbClr val="000000"/>
                </a:solidFill>
                <a:latin typeface="Bookman Old Style" panose="02050604050505020204" pitchFamily="18" charset="0"/>
              </a:rPr>
              <a:t> - A consortium involve in international development through dialogue hosted by FAO, DFID, World Bank, WHO, CTA, INGO, CGIAR, etc. </a:t>
            </a:r>
          </a:p>
          <a:p>
            <a:r>
              <a:rPr lang="en-US" sz="1800" b="0" i="0" u="none" strike="noStrike" baseline="0" dirty="0">
                <a:solidFill>
                  <a:srgbClr val="000000"/>
                </a:solidFill>
                <a:latin typeface="Bookman Old Style" panose="02050604050505020204" pitchFamily="18" charset="0"/>
              </a:rPr>
              <a:t>Member, Forum for Agricultural Researchers in Africa (FARA); </a:t>
            </a:r>
          </a:p>
          <a:p>
            <a:r>
              <a:rPr lang="en-US" sz="1800" b="0" i="0" u="none" strike="noStrike" baseline="0" dirty="0">
                <a:solidFill>
                  <a:srgbClr val="000000"/>
                </a:solidFill>
                <a:latin typeface="Bookman Old Style" panose="02050604050505020204" pitchFamily="18" charset="0"/>
              </a:rPr>
              <a:t>Member, Africa Forum for Agricultural Advisory Services (AFAAS); </a:t>
            </a:r>
          </a:p>
          <a:p>
            <a:r>
              <a:rPr lang="en-US" sz="1800" b="0" i="0" u="none" strike="noStrike" baseline="0" dirty="0">
                <a:solidFill>
                  <a:srgbClr val="000000"/>
                </a:solidFill>
                <a:latin typeface="Bookman Old Style" panose="02050604050505020204" pitchFamily="18" charset="0"/>
              </a:rPr>
              <a:t>Member, Evidence Based Policy in Development Network (EBPDN); </a:t>
            </a:r>
          </a:p>
          <a:p>
            <a:r>
              <a:rPr lang="en-US" sz="1800" b="0" i="0" u="none" strike="noStrike" baseline="0" dirty="0">
                <a:solidFill>
                  <a:srgbClr val="000000"/>
                </a:solidFill>
                <a:latin typeface="Bookman Old Style" panose="02050604050505020204" pitchFamily="18" charset="0"/>
              </a:rPr>
              <a:t>Member, Internet Governance Caucus (IGC); </a:t>
            </a:r>
          </a:p>
          <a:p>
            <a:endParaRPr lang="en-US" sz="1800" b="0" i="0" u="none" strike="noStrike" baseline="0" dirty="0">
              <a:solidFill>
                <a:srgbClr val="000000"/>
              </a:solidFill>
              <a:latin typeface="Bookman Old Style" panose="02050604050505020204" pitchFamily="18" charset="0"/>
            </a:endParaRPr>
          </a:p>
          <a:p>
            <a:endParaRPr lang="it-IT" dirty="0"/>
          </a:p>
        </p:txBody>
      </p:sp>
    </p:spTree>
    <p:extLst>
      <p:ext uri="{BB962C8B-B14F-4D97-AF65-F5344CB8AC3E}">
        <p14:creationId xmlns:p14="http://schemas.microsoft.com/office/powerpoint/2010/main" val="330590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8649" y="1943965"/>
            <a:ext cx="7886700" cy="4258052"/>
          </a:xfrm>
        </p:spPr>
        <p:txBody>
          <a:bodyPr>
            <a:normAutofit/>
          </a:bodyPr>
          <a:lstStyle/>
          <a:p>
            <a:pPr algn="just"/>
            <a:r>
              <a:rPr lang="it-IT" sz="2000" dirty="0">
                <a:latin typeface="Bookman Old Style" panose="02050604050505020204" pitchFamily="18" charset="0"/>
              </a:rPr>
              <a:t>Aims and Objectives</a:t>
            </a:r>
          </a:p>
          <a:p>
            <a:pPr lvl="1" algn="just"/>
            <a:r>
              <a:rPr lang="en-US" sz="2000" b="0" u="none" strike="noStrike" baseline="0" dirty="0">
                <a:solidFill>
                  <a:srgbClr val="000000"/>
                </a:solidFill>
                <a:latin typeface="Bookman Old Style" panose="02050604050505020204" pitchFamily="18" charset="0"/>
              </a:rPr>
              <a:t>To develop a </a:t>
            </a:r>
            <a:r>
              <a:rPr lang="en-US" sz="2000" u="none" strike="noStrike" baseline="0" dirty="0">
                <a:solidFill>
                  <a:srgbClr val="000000"/>
                </a:solidFill>
                <a:latin typeface="Bookman Old Style" panose="02050604050505020204" pitchFamily="18" charset="0"/>
              </a:rPr>
              <a:t>critical mass of self-sustaining knowledge, skills and capacity in Nutrition and Health, </a:t>
            </a:r>
            <a:r>
              <a:rPr lang="en-US" sz="2000" b="0" u="none" strike="noStrike" baseline="0" dirty="0">
                <a:solidFill>
                  <a:srgbClr val="000000"/>
                </a:solidFill>
                <a:latin typeface="Bookman Old Style" panose="02050604050505020204" pitchFamily="18" charset="0"/>
              </a:rPr>
              <a:t>within </a:t>
            </a:r>
            <a:r>
              <a:rPr lang="en-US" sz="2000" dirty="0">
                <a:solidFill>
                  <a:srgbClr val="000000"/>
                </a:solidFill>
                <a:latin typeface="Bookman Old Style" panose="02050604050505020204" pitchFamily="18" charset="0"/>
              </a:rPr>
              <a:t>Africa </a:t>
            </a:r>
            <a:r>
              <a:rPr lang="en-US" sz="2000" b="0" u="none" strike="noStrike" baseline="0" dirty="0">
                <a:solidFill>
                  <a:srgbClr val="000000"/>
                </a:solidFill>
                <a:latin typeface="Bookman Old Style" panose="02050604050505020204" pitchFamily="18" charset="0"/>
              </a:rPr>
              <a:t>healthcare and public health workforce, resulting in significantly improved health practices and outcomes.</a:t>
            </a:r>
          </a:p>
          <a:p>
            <a:pPr lvl="1" algn="just"/>
            <a:r>
              <a:rPr lang="en-US" sz="2000" dirty="0">
                <a:latin typeface="Bookman Old Style" panose="02050604050505020204" pitchFamily="18" charset="0"/>
              </a:rPr>
              <a:t>To deliver targeted and timely information to farmers based on their needs. The empowerment that comes from providing farmers with informed options is transformational, especially for women and youth. </a:t>
            </a:r>
          </a:p>
          <a:p>
            <a:pPr lvl="1" algn="just"/>
            <a:r>
              <a:rPr lang="en-US" sz="2000" dirty="0">
                <a:solidFill>
                  <a:srgbClr val="000000"/>
                </a:solidFill>
                <a:latin typeface="Book Antiqua" panose="02040602050305030304" pitchFamily="18" charset="0"/>
              </a:rPr>
              <a:t>To improve the production of open data in Agriculture, making such data more usable, timely and comprehensive, comparable and interoperable.</a:t>
            </a:r>
          </a:p>
          <a:p>
            <a:pPr lvl="1" algn="just"/>
            <a:endParaRPr lang="it-IT" sz="2000" dirty="0">
              <a:latin typeface="Bookman Old Style" panose="02050604050505020204" pitchFamily="18" charset="0"/>
            </a:endParaRPr>
          </a:p>
        </p:txBody>
      </p:sp>
      <p:sp>
        <p:nvSpPr>
          <p:cNvPr id="2" name="TextBox 1">
            <a:extLst>
              <a:ext uri="{FF2B5EF4-FFF2-40B4-BE49-F238E27FC236}">
                <a16:creationId xmlns:a16="http://schemas.microsoft.com/office/drawing/2014/main" id="{DD274008-5FF1-4717-A2FD-2563CFECA2EC}"/>
              </a:ext>
            </a:extLst>
          </p:cNvPr>
          <p:cNvSpPr txBox="1"/>
          <p:nvPr/>
        </p:nvSpPr>
        <p:spPr>
          <a:xfrm>
            <a:off x="423506" y="189638"/>
            <a:ext cx="8296987" cy="1754326"/>
          </a:xfrm>
          <a:prstGeom prst="rect">
            <a:avLst/>
          </a:prstGeom>
        </p:spPr>
        <p:txBody>
          <a:bodyPr vert="horz" wrap="square" lIns="91440" tIns="45720" rIns="91440" bIns="45720" rtlCol="0" anchor="ctr">
            <a:spAutoFit/>
          </a:bodyPr>
          <a:lstStyle/>
          <a:p>
            <a:pPr algn="ctr">
              <a:lnSpc>
                <a:spcPct val="100000"/>
              </a:lnSpc>
            </a:pPr>
            <a:r>
              <a:rPr lang="en-US" b="1" u="sng" dirty="0">
                <a:latin typeface="Bookman Old Style" panose="02050604050505020204" pitchFamily="18" charset="0"/>
              </a:rPr>
              <a:t>Title: </a:t>
            </a:r>
            <a:r>
              <a:rPr lang="en-US" sz="2000" dirty="0">
                <a:latin typeface="Bookman Old Style" panose="02050604050505020204" pitchFamily="18" charset="0"/>
              </a:rPr>
              <a:t>Need Nutrition Education </a:t>
            </a:r>
            <a:r>
              <a:rPr lang="en-US" sz="2000" dirty="0" err="1">
                <a:latin typeface="Bookman Old Style" panose="02050604050505020204" pitchFamily="18" charset="0"/>
              </a:rPr>
              <a:t>Programme</a:t>
            </a:r>
            <a:r>
              <a:rPr lang="en-US" sz="2000" dirty="0">
                <a:latin typeface="Bookman Old Style" panose="02050604050505020204" pitchFamily="18" charset="0"/>
              </a:rPr>
              <a:t> (</a:t>
            </a:r>
            <a:r>
              <a:rPr lang="en-US" sz="2000" dirty="0" err="1">
                <a:latin typeface="Bookman Old Style" panose="02050604050505020204" pitchFamily="18" charset="0"/>
              </a:rPr>
              <a:t>NNEdPro</a:t>
            </a:r>
            <a:r>
              <a:rPr lang="en-US" sz="2000" dirty="0">
                <a:latin typeface="Bookman Old Style" panose="02050604050505020204" pitchFamily="18" charset="0"/>
              </a:rPr>
              <a:t>) Africa Region and </a:t>
            </a:r>
            <a:r>
              <a:rPr lang="en-US" sz="2000" dirty="0">
                <a:effectLst/>
                <a:latin typeface="Bookman Old Style" panose="02050604050505020204" pitchFamily="18" charset="0"/>
                <a:ea typeface="Cambria Math" panose="02040503050406030204" pitchFamily="18" charset="0"/>
                <a:cs typeface="Cambria Math" panose="02040503050406030204" pitchFamily="18" charset="0"/>
              </a:rPr>
              <a:t>Building a Data-driven knowledge ecosystem to </a:t>
            </a:r>
            <a:r>
              <a:rPr lang="en-US" sz="2000" spc="10" dirty="0">
                <a:solidFill>
                  <a:srgbClr val="202124"/>
                </a:solidFill>
                <a:effectLst/>
                <a:latin typeface="Bookman Old Style" panose="02050604050505020204" pitchFamily="18" charset="0"/>
                <a:ea typeface="Calibri" panose="020F0502020204030204" pitchFamily="34" charset="0"/>
                <a:cs typeface="Arial" panose="020B0604020202020204" pitchFamily="34" charset="0"/>
              </a:rPr>
              <a:t>Improving smallholders’ livelihoods in</a:t>
            </a:r>
            <a:r>
              <a:rPr lang="en-US" sz="2000" dirty="0">
                <a:latin typeface="Bookman Old Style" panose="02050604050505020204" pitchFamily="18" charset="0"/>
              </a:rPr>
              <a:t> Mountainous Communities</a:t>
            </a:r>
          </a:p>
          <a:p>
            <a:pPr algn="ctr">
              <a:lnSpc>
                <a:spcPct val="100000"/>
              </a:lnSpc>
            </a:pPr>
            <a:r>
              <a:rPr lang="en-US" sz="2800" b="1" dirty="0">
                <a:latin typeface="+mn-lt"/>
              </a:rPr>
              <a:t> </a:t>
            </a:r>
          </a:p>
        </p:txBody>
      </p:sp>
    </p:spTree>
    <p:extLst>
      <p:ext uri="{BB962C8B-B14F-4D97-AF65-F5344CB8AC3E}">
        <p14:creationId xmlns:p14="http://schemas.microsoft.com/office/powerpoint/2010/main" val="149507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665991"/>
            <a:ext cx="9144000" cy="6740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800" b="0" i="0" u="none" strike="noStrike" baseline="0" dirty="0">
              <a:solidFill>
                <a:srgbClr val="000000"/>
              </a:solidFill>
              <a:latin typeface="Calibri" panose="020F0502020204030204" pitchFamily="34" charset="0"/>
            </a:endParaRPr>
          </a:p>
          <a:p>
            <a:pPr algn="ctr"/>
            <a:r>
              <a:rPr lang="en-US" sz="1800" b="0" i="0" u="none" strike="noStrike" baseline="0" dirty="0">
                <a:solidFill>
                  <a:srgbClr val="000000"/>
                </a:solidFill>
                <a:latin typeface="Calibri" panose="020F0502020204030204" pitchFamily="34" charset="0"/>
              </a:rPr>
              <a:t> </a:t>
            </a:r>
            <a:r>
              <a:rPr lang="en-US" sz="2400" b="1" i="0" u="none" strike="noStrike" baseline="0" dirty="0">
                <a:solidFill>
                  <a:srgbClr val="000000"/>
                </a:solidFill>
                <a:latin typeface="Bookman Old Style" panose="02050604050505020204" pitchFamily="18" charset="0"/>
              </a:rPr>
              <a:t>Team members at the </a:t>
            </a:r>
            <a:r>
              <a:rPr lang="en-US" sz="2400" b="1" i="0" u="none" strike="noStrike" baseline="0" dirty="0" err="1">
                <a:solidFill>
                  <a:srgbClr val="000000"/>
                </a:solidFill>
                <a:latin typeface="Bookman Old Style" panose="02050604050505020204" pitchFamily="18" charset="0"/>
              </a:rPr>
              <a:t>NNEdPro</a:t>
            </a:r>
            <a:r>
              <a:rPr lang="en-US" sz="2400" b="1" i="0" u="none" strike="noStrike" baseline="0" dirty="0">
                <a:solidFill>
                  <a:srgbClr val="000000"/>
                </a:solidFill>
                <a:latin typeface="Bookman Old Style" panose="02050604050505020204" pitchFamily="18" charset="0"/>
              </a:rPr>
              <a:t> Global Strategy Day </a:t>
            </a:r>
            <a:endParaRPr lang="it-IT" sz="2400" b="1" dirty="0">
              <a:latin typeface="Bookman Old Style" panose="02050604050505020204" pitchFamily="18" charset="0"/>
            </a:endParaRPr>
          </a:p>
        </p:txBody>
      </p:sp>
      <p:pic>
        <p:nvPicPr>
          <p:cNvPr id="4" name="Content Placeholder 3">
            <a:extLst>
              <a:ext uri="{FF2B5EF4-FFF2-40B4-BE49-F238E27FC236}">
                <a16:creationId xmlns:a16="http://schemas.microsoft.com/office/drawing/2014/main" id="{A8B26187-B583-47F3-93A9-FD44A5D54DA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6790" y="1825625"/>
            <a:ext cx="7330420" cy="4351338"/>
          </a:xfrm>
        </p:spPr>
      </p:pic>
    </p:spTree>
    <p:extLst>
      <p:ext uri="{BB962C8B-B14F-4D97-AF65-F5344CB8AC3E}">
        <p14:creationId xmlns:p14="http://schemas.microsoft.com/office/powerpoint/2010/main" val="164516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a:latin typeface="+mn-lt"/>
              </a:rPr>
              <a:t>Our Strategy Plan For 2021 - 2025</a:t>
            </a:r>
          </a:p>
        </p:txBody>
      </p:sp>
      <p:sp>
        <p:nvSpPr>
          <p:cNvPr id="3" name="Segnaposto contenuto 2"/>
          <p:cNvSpPr>
            <a:spLocks noGrp="1"/>
          </p:cNvSpPr>
          <p:nvPr>
            <p:ph idx="1"/>
          </p:nvPr>
        </p:nvSpPr>
        <p:spPr>
          <a:xfrm>
            <a:off x="304800" y="531910"/>
            <a:ext cx="8534400" cy="5961414"/>
          </a:xfrm>
        </p:spPr>
        <p:txBody>
          <a:bodyPr>
            <a:normAutofit/>
          </a:bodyPr>
          <a:lstStyle/>
          <a:p>
            <a:r>
              <a:rPr lang="en-US" sz="1500" b="1" i="0" u="none" strike="noStrike" baseline="0" dirty="0">
                <a:solidFill>
                  <a:srgbClr val="000000"/>
                </a:solidFill>
                <a:latin typeface="Book Antiqua" panose="02040602050305030304" pitchFamily="18" charset="0"/>
              </a:rPr>
              <a:t>Collaborative: </a:t>
            </a:r>
            <a:r>
              <a:rPr lang="en-US" sz="1500" b="0" i="0" u="none" strike="noStrike" baseline="0" dirty="0">
                <a:solidFill>
                  <a:srgbClr val="000000"/>
                </a:solidFill>
                <a:latin typeface="Book Antiqua" panose="02040602050305030304" pitchFamily="18" charset="0"/>
              </a:rPr>
              <a:t>Strategic advocacy aims to promote collaborative process that capitalize on the knowledge and expertise </a:t>
            </a:r>
          </a:p>
          <a:p>
            <a:r>
              <a:rPr lang="en-US" sz="1500" b="0" i="0" u="none" strike="noStrike" baseline="0" dirty="0">
                <a:solidFill>
                  <a:srgbClr val="000000"/>
                </a:solidFill>
                <a:latin typeface="Book Antiqua" panose="02040602050305030304" pitchFamily="18" charset="0"/>
              </a:rPr>
              <a:t> </a:t>
            </a:r>
            <a:r>
              <a:rPr lang="en-US" sz="1500" b="1" i="0" u="none" strike="noStrike" baseline="0" dirty="0">
                <a:solidFill>
                  <a:srgbClr val="000000"/>
                </a:solidFill>
                <a:latin typeface="Book Antiqua" panose="02040602050305030304" pitchFamily="18" charset="0"/>
              </a:rPr>
              <a:t>Democratic: </a:t>
            </a:r>
            <a:r>
              <a:rPr lang="en-US" sz="1500" b="0" i="0" u="none" strike="noStrike" baseline="0" dirty="0">
                <a:solidFill>
                  <a:srgbClr val="000000"/>
                </a:solidFill>
                <a:latin typeface="Book Antiqua" panose="02040602050305030304" pitchFamily="18" charset="0"/>
              </a:rPr>
              <a:t>As a democratic organization, </a:t>
            </a:r>
            <a:r>
              <a:rPr lang="en-US" sz="1500" b="0" i="0" u="none" strike="noStrike" baseline="0" dirty="0" err="1">
                <a:solidFill>
                  <a:srgbClr val="000000"/>
                </a:solidFill>
                <a:latin typeface="Book Antiqua" panose="02040602050305030304" pitchFamily="18" charset="0"/>
              </a:rPr>
              <a:t>NNEdPro’s</a:t>
            </a:r>
            <a:r>
              <a:rPr lang="en-US" sz="1500" b="0" i="0" u="none" strike="noStrike" baseline="0" dirty="0">
                <a:solidFill>
                  <a:srgbClr val="000000"/>
                </a:solidFill>
                <a:latin typeface="Book Antiqua" panose="02040602050305030304" pitchFamily="18" charset="0"/>
              </a:rPr>
              <a:t> advocacy strategic plan aims to enhance the flow of information across networks and promote open-communication with equal opportunity for input across our multi-professional workforce. </a:t>
            </a:r>
          </a:p>
          <a:p>
            <a:r>
              <a:rPr lang="en-US" sz="1500" b="0" i="0" u="none" strike="noStrike" baseline="0" dirty="0">
                <a:solidFill>
                  <a:srgbClr val="000000"/>
                </a:solidFill>
                <a:latin typeface="Book Antiqua" panose="02040602050305030304" pitchFamily="18" charset="0"/>
              </a:rPr>
              <a:t> </a:t>
            </a:r>
            <a:r>
              <a:rPr lang="en-US" sz="1500" b="1" i="0" u="none" strike="noStrike" baseline="0" dirty="0">
                <a:solidFill>
                  <a:srgbClr val="000000"/>
                </a:solidFill>
                <a:latin typeface="Book Antiqua" panose="02040602050305030304" pitchFamily="18" charset="0"/>
              </a:rPr>
              <a:t>Transparent: </a:t>
            </a:r>
            <a:r>
              <a:rPr lang="en-US" sz="1500" b="0" i="0" u="none" strike="noStrike" baseline="0" dirty="0">
                <a:solidFill>
                  <a:srgbClr val="000000"/>
                </a:solidFill>
                <a:latin typeface="Book Antiqua" panose="02040602050305030304" pitchFamily="18" charset="0"/>
              </a:rPr>
              <a:t>Our strategic plan presents a pathway for </a:t>
            </a:r>
            <a:r>
              <a:rPr lang="en-US" sz="1500" b="0" i="0" u="none" strike="noStrike" baseline="0" dirty="0" err="1">
                <a:solidFill>
                  <a:srgbClr val="000000"/>
                </a:solidFill>
                <a:latin typeface="Book Antiqua" panose="02040602050305030304" pitchFamily="18" charset="0"/>
              </a:rPr>
              <a:t>NNEdPro</a:t>
            </a:r>
            <a:r>
              <a:rPr lang="en-US" sz="1500" b="0" i="0" u="none" strike="noStrike" baseline="0" dirty="0">
                <a:solidFill>
                  <a:srgbClr val="000000"/>
                </a:solidFill>
                <a:latin typeface="Book Antiqua" panose="02040602050305030304" pitchFamily="18" charset="0"/>
              </a:rPr>
              <a:t> advocacy efforts with the ultimate goal to increase the transparency of the processes and outputs </a:t>
            </a:r>
          </a:p>
          <a:p>
            <a:r>
              <a:rPr lang="en-US" sz="1500" b="1" i="0" u="none" strike="noStrike" baseline="0" dirty="0">
                <a:solidFill>
                  <a:srgbClr val="000000"/>
                </a:solidFill>
                <a:latin typeface="Book Antiqua" panose="02040602050305030304" pitchFamily="18" charset="0"/>
              </a:rPr>
              <a:t>Evidence-based: </a:t>
            </a:r>
            <a:r>
              <a:rPr lang="en-US" sz="1500" b="0" i="0" u="none" strike="noStrike" baseline="0" dirty="0">
                <a:solidFill>
                  <a:srgbClr val="000000"/>
                </a:solidFill>
                <a:latin typeface="Book Antiqua" panose="02040602050305030304" pitchFamily="18" charset="0"/>
              </a:rPr>
              <a:t>At the core of </a:t>
            </a:r>
            <a:r>
              <a:rPr lang="en-US" sz="1500" b="0" i="0" u="none" strike="noStrike" baseline="0" dirty="0" err="1">
                <a:solidFill>
                  <a:srgbClr val="000000"/>
                </a:solidFill>
                <a:latin typeface="Book Antiqua" panose="02040602050305030304" pitchFamily="18" charset="0"/>
              </a:rPr>
              <a:t>NNEdPro’s</a:t>
            </a:r>
            <a:r>
              <a:rPr lang="en-US" sz="1500" b="0" i="0" u="none" strike="noStrike" baseline="0" dirty="0">
                <a:solidFill>
                  <a:srgbClr val="000000"/>
                </a:solidFill>
                <a:latin typeface="Book Antiqua" panose="02040602050305030304" pitchFamily="18" charset="0"/>
              </a:rPr>
              <a:t> strategic advocacy plan is the principle that the best evidence available informs good decision-making. </a:t>
            </a:r>
          </a:p>
          <a:p>
            <a:r>
              <a:rPr lang="en-US" sz="1500" b="1" i="0" u="none" strike="noStrike" baseline="0" dirty="0">
                <a:solidFill>
                  <a:srgbClr val="000000"/>
                </a:solidFill>
                <a:latin typeface="Book Antiqua" panose="02040602050305030304" pitchFamily="18" charset="0"/>
              </a:rPr>
              <a:t>Impactful: </a:t>
            </a:r>
            <a:r>
              <a:rPr lang="en-US" sz="1500" b="0" i="0" u="none" strike="noStrike" baseline="0" dirty="0" err="1">
                <a:solidFill>
                  <a:srgbClr val="000000"/>
                </a:solidFill>
                <a:latin typeface="Book Antiqua" panose="02040602050305030304" pitchFamily="18" charset="0"/>
              </a:rPr>
              <a:t>NNEdPro</a:t>
            </a:r>
            <a:r>
              <a:rPr lang="en-US" sz="1500" b="0" i="0" u="none" strike="noStrike" baseline="0" dirty="0">
                <a:solidFill>
                  <a:srgbClr val="000000"/>
                </a:solidFill>
                <a:latin typeface="Book Antiqua" panose="02040602050305030304" pitchFamily="18" charset="0"/>
              </a:rPr>
              <a:t> is well positioned in the international effort to improve population health and ensure that the crucial role of good nutrition is recognized in this context. To improve impact, </a:t>
            </a:r>
            <a:r>
              <a:rPr lang="en-US" sz="1500" b="0" i="0" u="none" strike="noStrike" baseline="0" dirty="0" err="1">
                <a:solidFill>
                  <a:srgbClr val="000000"/>
                </a:solidFill>
                <a:latin typeface="Book Antiqua" panose="02040602050305030304" pitchFamily="18" charset="0"/>
              </a:rPr>
              <a:t>NNEdPro</a:t>
            </a:r>
            <a:r>
              <a:rPr lang="en-US" sz="1500" b="0" i="0" u="none" strike="noStrike" baseline="0" dirty="0">
                <a:solidFill>
                  <a:srgbClr val="000000"/>
                </a:solidFill>
                <a:latin typeface="Book Antiqua" panose="02040602050305030304" pitchFamily="18" charset="0"/>
              </a:rPr>
              <a:t> advocacy efforts will be focused on areas where </a:t>
            </a:r>
            <a:r>
              <a:rPr lang="en-US" sz="1500" b="0" i="0" u="none" strike="noStrike" baseline="0" dirty="0" err="1">
                <a:solidFill>
                  <a:srgbClr val="000000"/>
                </a:solidFill>
                <a:latin typeface="Book Antiqua" panose="02040602050305030304" pitchFamily="18" charset="0"/>
              </a:rPr>
              <a:t>NNEdPro</a:t>
            </a:r>
            <a:r>
              <a:rPr lang="en-US" sz="1500" b="0" i="0" u="none" strike="noStrike" baseline="0" dirty="0">
                <a:solidFill>
                  <a:srgbClr val="000000"/>
                </a:solidFill>
                <a:latin typeface="Book Antiqua" panose="02040602050305030304" pitchFamily="18" charset="0"/>
              </a:rPr>
              <a:t> has recognized expertise, networks and relationships. </a:t>
            </a:r>
          </a:p>
          <a:p>
            <a:r>
              <a:rPr lang="en-US" sz="1500" b="0" i="0" u="none" strike="noStrike" baseline="0" dirty="0" err="1">
                <a:solidFill>
                  <a:srgbClr val="000000"/>
                </a:solidFill>
                <a:latin typeface="Book Antiqua" panose="02040602050305030304" pitchFamily="18" charset="0"/>
              </a:rPr>
              <a:t>NNEdPro</a:t>
            </a:r>
            <a:r>
              <a:rPr lang="en-US" sz="1500" b="0" i="0" u="none" strike="noStrike" baseline="0" dirty="0">
                <a:solidFill>
                  <a:srgbClr val="000000"/>
                </a:solidFill>
                <a:latin typeface="Book Antiqua" panose="02040602050305030304" pitchFamily="18" charset="0"/>
              </a:rPr>
              <a:t> advocacy efforts will be directed towards: </a:t>
            </a:r>
          </a:p>
          <a:p>
            <a:pPr lvl="1"/>
            <a:r>
              <a:rPr lang="en-US" sz="1500" b="1" i="0" u="none" strike="noStrike" baseline="0" dirty="0">
                <a:solidFill>
                  <a:srgbClr val="000000"/>
                </a:solidFill>
                <a:latin typeface="Book Antiqua" panose="02040602050305030304" pitchFamily="18" charset="0"/>
              </a:rPr>
              <a:t> Nutrition training and education </a:t>
            </a:r>
            <a:endParaRPr lang="en-US" sz="1500" dirty="0">
              <a:solidFill>
                <a:srgbClr val="000000"/>
              </a:solidFill>
              <a:latin typeface="Book Antiqua" panose="02040602050305030304" pitchFamily="18" charset="0"/>
            </a:endParaRPr>
          </a:p>
          <a:p>
            <a:pPr lvl="2"/>
            <a:r>
              <a:rPr lang="en-US" sz="1500" b="0" i="0" u="none" strike="noStrike" baseline="0" dirty="0">
                <a:solidFill>
                  <a:srgbClr val="000000"/>
                </a:solidFill>
                <a:latin typeface="Book Antiqua" panose="02040602050305030304" pitchFamily="18" charset="0"/>
              </a:rPr>
              <a:t> harmonization of standards in nutrition training &amp; education. </a:t>
            </a:r>
          </a:p>
          <a:p>
            <a:pPr lvl="2"/>
            <a:r>
              <a:rPr lang="en-US" sz="1500" b="0" i="0" u="none" strike="noStrike" baseline="0" dirty="0">
                <a:solidFill>
                  <a:srgbClr val="000000"/>
                </a:solidFill>
                <a:latin typeface="Book Antiqua" panose="02040602050305030304" pitchFamily="18" charset="0"/>
              </a:rPr>
              <a:t>Nutrition education for all health &amp; social care, public health and education professionals/workers. </a:t>
            </a:r>
          </a:p>
          <a:p>
            <a:pPr lvl="1"/>
            <a:r>
              <a:rPr lang="en-US" sz="1500" dirty="0">
                <a:latin typeface="Book Antiqua" panose="02040602050305030304" pitchFamily="18" charset="0"/>
              </a:rPr>
              <a:t>Open distance-learning strategy which will offer an innovative combination of flexible teaching methods and a combination of radio programs, hands-on-skills teaching, video materials through a farmer Field school for smallholders</a:t>
            </a:r>
          </a:p>
          <a:p>
            <a:pPr lvl="1"/>
            <a:r>
              <a:rPr lang="en-US" sz="1500" dirty="0">
                <a:latin typeface="Book Antiqua" panose="02040602050305030304" pitchFamily="18" charset="0"/>
              </a:rPr>
              <a:t>Scaling up pathways to intensifying staple food production, improving food quality, nutrition and increased income from good agricultural practices</a:t>
            </a:r>
          </a:p>
          <a:p>
            <a:pPr marL="457200" lvl="1" indent="0">
              <a:buNone/>
            </a:pPr>
            <a:endParaRPr lang="en-US" sz="1500" dirty="0">
              <a:latin typeface="Book Antiqua" panose="02040602050305030304" pitchFamily="18" charset="0"/>
            </a:endParaRPr>
          </a:p>
        </p:txBody>
      </p:sp>
    </p:spTree>
    <p:extLst>
      <p:ext uri="{BB962C8B-B14F-4D97-AF65-F5344CB8AC3E}">
        <p14:creationId xmlns:p14="http://schemas.microsoft.com/office/powerpoint/2010/main" val="310791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13522" y="655982"/>
            <a:ext cx="7772400" cy="1133819"/>
          </a:xfrm>
        </p:spPr>
        <p:txBody>
          <a:bodyPr>
            <a:normAutofit fontScale="90000"/>
          </a:bodyPr>
          <a:lstStyle/>
          <a:p>
            <a:r>
              <a:rPr lang="en-US" dirty="0"/>
              <a:t>Thank for your attention!</a:t>
            </a:r>
          </a:p>
        </p:txBody>
      </p:sp>
      <p:pic>
        <p:nvPicPr>
          <p:cNvPr id="5" name="Picture 4">
            <a:extLst>
              <a:ext uri="{FF2B5EF4-FFF2-40B4-BE49-F238E27FC236}">
                <a16:creationId xmlns:a16="http://schemas.microsoft.com/office/drawing/2014/main" id="{285ECFC4-87B1-493E-B5E5-72800D5E2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843" y="1789801"/>
            <a:ext cx="6135757" cy="4601818"/>
          </a:xfrm>
          <a:prstGeom prst="rect">
            <a:avLst/>
          </a:prstGeom>
        </p:spPr>
      </p:pic>
    </p:spTree>
    <p:extLst>
      <p:ext uri="{BB962C8B-B14F-4D97-AF65-F5344CB8AC3E}">
        <p14:creationId xmlns:p14="http://schemas.microsoft.com/office/powerpoint/2010/main" val="100286162"/>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spAutoFit/>
      </a:bodyPr>
      <a:lstStyle>
        <a:defPPr algn="ctr">
          <a:lnSpc>
            <a:spcPct val="100000"/>
          </a:lnSpc>
          <a:defRPr sz="2800" b="1" dirty="0" err="1" smtClean="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1351</TotalTime>
  <Words>905</Words>
  <Application>Microsoft Office PowerPoint</Application>
  <PresentationFormat>On-screen Show (4:3)</PresentationFormat>
  <Paragraphs>57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Book Antiqua</vt:lpstr>
      <vt:lpstr>Bookman Old Style</vt:lpstr>
      <vt:lpstr>Calibri</vt:lpstr>
      <vt:lpstr>Calibri Light</vt:lpstr>
      <vt:lpstr>Tema di Office</vt:lpstr>
      <vt:lpstr>PowerPoint Presentation</vt:lpstr>
      <vt:lpstr>PowerPoint Presentation</vt:lpstr>
      <vt:lpstr>PowerPoint Presentation</vt:lpstr>
      <vt:lpstr>PowerPoint Presentation</vt:lpstr>
      <vt:lpstr>PowerPoint Presentation</vt:lpstr>
      <vt:lpstr>PowerPoint Presentation</vt:lpstr>
      <vt:lpstr>Thank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in the Alps</dc:title>
  <dc:creator>Bassignana Mauro</dc:creator>
  <cp:lastModifiedBy>Sonigitu EA</cp:lastModifiedBy>
  <cp:revision>89</cp:revision>
  <dcterms:created xsi:type="dcterms:W3CDTF">2014-07-05T09:11:12Z</dcterms:created>
  <dcterms:modified xsi:type="dcterms:W3CDTF">2020-09-27T21:41:06Z</dcterms:modified>
</cp:coreProperties>
</file>