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78" r:id="rId2"/>
    <p:sldId id="279" r:id="rId3"/>
    <p:sldId id="288" r:id="rId4"/>
    <p:sldId id="289" r:id="rId5"/>
    <p:sldId id="290" r:id="rId6"/>
    <p:sldId id="291" r:id="rId7"/>
    <p:sldId id="29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0">
          <p15:clr>
            <a:srgbClr val="A4A3A4"/>
          </p15:clr>
        </p15:guide>
        <p15:guide id="2" pos="2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88"/>
    <a:srgbClr val="E3FF83"/>
    <a:srgbClr val="006600"/>
    <a:srgbClr val="00CC00"/>
    <a:srgbClr val="FF6600"/>
    <a:srgbClr val="FF66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61" autoAdjust="0"/>
    <p:restoredTop sz="94660"/>
  </p:normalViewPr>
  <p:slideViewPr>
    <p:cSldViewPr snapToGrid="0">
      <p:cViewPr varScale="1">
        <p:scale>
          <a:sx n="98" d="100"/>
          <a:sy n="98" d="100"/>
        </p:scale>
        <p:origin x="712" y="184"/>
      </p:cViewPr>
      <p:guideLst>
        <p:guide orient="horz" pos="2720"/>
        <p:guide pos="28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0A46D-7C23-A74C-A927-950A7F23F9EF}" type="datetimeFigureOut">
              <a:rPr lang="it-IT" smtClean="0"/>
              <a:t>23/09/20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AC88D-BAEE-204A-9505-52122518187D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020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23/09/20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709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23/09/20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60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23/09/20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88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23/09/20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110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23/09/20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018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23/09/20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518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23/09/20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1411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23/09/20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016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23/09/20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548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23/09/20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725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23/09/20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734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88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7BF72-1CFC-4EE4-AD29-9ECF34C8F35B}" type="datetimeFigureOut">
              <a:rPr lang="it-IT" smtClean="0"/>
              <a:t>23/09/20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0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893324"/>
            <a:ext cx="9143999" cy="1938992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3200" b="1" dirty="0">
                <a:solidFill>
                  <a:schemeClr val="accent1"/>
                </a:solidFill>
                <a:latin typeface="+mn-lt"/>
              </a:rPr>
              <a:t>Personal </a:t>
            </a:r>
            <a:r>
              <a:rPr lang="it-IT" sz="3200" b="1" dirty="0" err="1">
                <a:solidFill>
                  <a:schemeClr val="accent1"/>
                </a:solidFill>
                <a:latin typeface="+mn-lt"/>
              </a:rPr>
              <a:t>presentation</a:t>
            </a:r>
            <a:endParaRPr lang="it-IT" sz="3200" b="1" dirty="0">
              <a:solidFill>
                <a:schemeClr val="accent1"/>
              </a:solidFill>
              <a:latin typeface="+mn-lt"/>
            </a:endParaRPr>
          </a:p>
          <a:p>
            <a:pPr algn="ctr">
              <a:lnSpc>
                <a:spcPct val="100000"/>
              </a:lnSpc>
            </a:pPr>
            <a:endParaRPr lang="it-IT" sz="2000" dirty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400" b="1" dirty="0">
                <a:latin typeface="+mn-lt"/>
              </a:rPr>
              <a:t>Ana </a:t>
            </a:r>
            <a:r>
              <a:rPr lang="it-IT" sz="2400" b="1" dirty="0" err="1">
                <a:latin typeface="+mn-lt"/>
              </a:rPr>
              <a:t>Belén</a:t>
            </a:r>
            <a:r>
              <a:rPr lang="it-IT" sz="2400" b="1" dirty="0">
                <a:latin typeface="+mn-lt"/>
              </a:rPr>
              <a:t> </a:t>
            </a:r>
            <a:r>
              <a:rPr lang="it-IT" sz="2400" b="1" dirty="0" err="1">
                <a:latin typeface="+mn-lt"/>
              </a:rPr>
              <a:t>Hurtado</a:t>
            </a:r>
            <a:r>
              <a:rPr lang="it-IT" sz="2400" b="1" dirty="0">
                <a:latin typeface="+mn-lt"/>
              </a:rPr>
              <a:t>-M</a:t>
            </a:r>
            <a:endParaRPr lang="it-IT" sz="2000" b="1" dirty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000" dirty="0" err="1">
                <a:latin typeface="+mn-lt"/>
              </a:rPr>
              <a:t>Instituto</a:t>
            </a:r>
            <a:r>
              <a:rPr lang="it-IT" sz="2000" dirty="0">
                <a:latin typeface="+mn-lt"/>
              </a:rPr>
              <a:t> Alexander von </a:t>
            </a:r>
            <a:r>
              <a:rPr lang="it-IT" sz="2000" dirty="0" err="1">
                <a:latin typeface="+mn-lt"/>
              </a:rPr>
              <a:t>Humboldt</a:t>
            </a:r>
            <a:r>
              <a:rPr lang="it-IT" sz="2000" dirty="0">
                <a:latin typeface="+mn-lt"/>
              </a:rPr>
              <a:t> – </a:t>
            </a:r>
            <a:r>
              <a:rPr lang="it-IT" sz="2000" b="1" dirty="0">
                <a:latin typeface="+mn-lt"/>
              </a:rPr>
              <a:t>COLOMBIA</a:t>
            </a:r>
          </a:p>
          <a:p>
            <a:pPr algn="ctr">
              <a:lnSpc>
                <a:spcPct val="100000"/>
              </a:lnSpc>
            </a:pPr>
            <a:r>
              <a:rPr lang="it-IT" sz="2000" dirty="0" err="1">
                <a:latin typeface="+mn-lt"/>
              </a:rPr>
              <a:t>ahurtado@humboldt.org.co</a:t>
            </a:r>
            <a:endParaRPr lang="it-IT" sz="2800" dirty="0"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" y="5529976"/>
            <a:ext cx="91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 </a:t>
            </a:r>
            <a:r>
              <a:rPr lang="it-IT" sz="2400" b="1" dirty="0"/>
              <a:t>IPROMO</a:t>
            </a:r>
            <a:r>
              <a:rPr lang="it-IT" b="1" dirty="0"/>
              <a:t> </a:t>
            </a:r>
            <a:endParaRPr lang="it-IT" dirty="0"/>
          </a:p>
          <a:p>
            <a:pPr algn="ctr"/>
            <a:r>
              <a:rPr lang="en-US" b="1" dirty="0"/>
              <a:t> </a:t>
            </a:r>
            <a:r>
              <a:rPr lang="en-US" b="1" i="1" dirty="0"/>
              <a:t>Mountains in a changing climate: Threats, challenges and opportunities</a:t>
            </a:r>
          </a:p>
          <a:p>
            <a:pPr algn="ctr"/>
            <a:r>
              <a:rPr lang="en-US" b="1" dirty="0"/>
              <a:t>28 September-09 October 2020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7002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-2" y="149606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>
                <a:solidFill>
                  <a:schemeClr val="accent1"/>
                </a:solidFill>
                <a:latin typeface="+mn-lt"/>
              </a:rPr>
              <a:t>Education</a:t>
            </a:r>
            <a:endParaRPr lang="it-IT" sz="28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685798" y="816304"/>
            <a:ext cx="7829552" cy="2184226"/>
          </a:xfrm>
        </p:spPr>
        <p:txBody>
          <a:bodyPr>
            <a:normAutofit/>
          </a:bodyPr>
          <a:lstStyle/>
          <a:p>
            <a:r>
              <a:rPr lang="it-IT" sz="2400" dirty="0" err="1"/>
              <a:t>Ph.D</a:t>
            </a:r>
            <a:r>
              <a:rPr lang="it-IT" sz="2400" dirty="0"/>
              <a:t>. on </a:t>
            </a:r>
            <a:r>
              <a:rPr lang="it-IT" sz="2400" dirty="0" err="1"/>
              <a:t>Environmental</a:t>
            </a:r>
            <a:r>
              <a:rPr lang="it-IT" sz="2400" dirty="0"/>
              <a:t> and </a:t>
            </a:r>
            <a:r>
              <a:rPr lang="it-IT" sz="2400" dirty="0" err="1"/>
              <a:t>Rural</a:t>
            </a:r>
            <a:r>
              <a:rPr lang="it-IT" sz="2400" dirty="0"/>
              <a:t> </a:t>
            </a:r>
            <a:r>
              <a:rPr lang="it-IT" sz="2400" dirty="0" err="1"/>
              <a:t>Studies</a:t>
            </a:r>
            <a:r>
              <a:rPr lang="it-IT" sz="2400" dirty="0"/>
              <a:t> – </a:t>
            </a:r>
            <a:r>
              <a:rPr lang="it-IT" sz="2400" dirty="0" err="1"/>
              <a:t>Universidad</a:t>
            </a:r>
            <a:r>
              <a:rPr lang="it-IT" sz="2400" dirty="0"/>
              <a:t> </a:t>
            </a:r>
            <a:r>
              <a:rPr lang="it-IT" sz="2400" dirty="0" err="1"/>
              <a:t>Javeriana</a:t>
            </a:r>
            <a:r>
              <a:rPr lang="it-IT" sz="2400" dirty="0"/>
              <a:t>, Colombia (</a:t>
            </a:r>
            <a:r>
              <a:rPr lang="it-IT" sz="2400" dirty="0" err="1"/>
              <a:t>central</a:t>
            </a:r>
            <a:r>
              <a:rPr lang="it-IT" sz="2400" dirty="0"/>
              <a:t> </a:t>
            </a:r>
            <a:r>
              <a:rPr lang="it-IT" sz="2400" dirty="0" err="1"/>
              <a:t>theme</a:t>
            </a:r>
            <a:r>
              <a:rPr lang="it-IT" sz="2400" dirty="0"/>
              <a:t>: </a:t>
            </a:r>
            <a:r>
              <a:rPr lang="it-IT" sz="2400" dirty="0" err="1"/>
              <a:t>secondary</a:t>
            </a:r>
            <a:r>
              <a:rPr lang="it-IT" sz="2400" dirty="0"/>
              <a:t> </a:t>
            </a:r>
            <a:r>
              <a:rPr lang="it-IT" sz="2400" dirty="0" err="1"/>
              <a:t>forests</a:t>
            </a:r>
            <a:r>
              <a:rPr lang="it-IT" sz="2400" dirty="0"/>
              <a:t> in Colombia)</a:t>
            </a:r>
          </a:p>
          <a:p>
            <a:r>
              <a:rPr lang="it-IT" sz="2400" dirty="0" err="1"/>
              <a:t>M.Sc</a:t>
            </a:r>
            <a:r>
              <a:rPr lang="it-IT" sz="2400" dirty="0"/>
              <a:t>. </a:t>
            </a:r>
            <a:r>
              <a:rPr lang="it-IT" sz="2400" dirty="0" err="1"/>
              <a:t>Biological</a:t>
            </a:r>
            <a:r>
              <a:rPr lang="it-IT" sz="2400" dirty="0"/>
              <a:t> </a:t>
            </a:r>
            <a:r>
              <a:rPr lang="it-IT" sz="2400" dirty="0" err="1"/>
              <a:t>sciences</a:t>
            </a:r>
            <a:endParaRPr lang="it-IT" sz="2400" dirty="0"/>
          </a:p>
          <a:p>
            <a:r>
              <a:rPr lang="it-IT" sz="2400" dirty="0"/>
              <a:t>BA. </a:t>
            </a:r>
            <a:r>
              <a:rPr lang="it-IT" sz="2400" dirty="0" err="1"/>
              <a:t>Biology</a:t>
            </a:r>
            <a:r>
              <a:rPr lang="it-IT" sz="2400" dirty="0"/>
              <a:t> 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685798" y="3638488"/>
            <a:ext cx="7829552" cy="3003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err="1"/>
              <a:t>Researcher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the Alexander von </a:t>
            </a:r>
            <a:r>
              <a:rPr lang="it-IT" dirty="0" err="1"/>
              <a:t>Humboldt</a:t>
            </a:r>
            <a:r>
              <a:rPr lang="it-IT" dirty="0"/>
              <a:t> </a:t>
            </a:r>
            <a:r>
              <a:rPr lang="it-IT" dirty="0" err="1"/>
              <a:t>Institute</a:t>
            </a:r>
            <a:r>
              <a:rPr lang="it-IT" dirty="0"/>
              <a:t> - COLOMBIA </a:t>
            </a:r>
          </a:p>
          <a:p>
            <a:pPr marL="0" indent="0">
              <a:buNone/>
            </a:pPr>
            <a:r>
              <a:rPr lang="it-IT" dirty="0" err="1"/>
              <a:t>Working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the "high mountain agenda" </a:t>
            </a:r>
            <a:r>
              <a:rPr lang="it-IT" dirty="0" err="1"/>
              <a:t>looking</a:t>
            </a:r>
            <a:r>
              <a:rPr lang="it-IT" dirty="0"/>
              <a:t> </a:t>
            </a:r>
            <a:r>
              <a:rPr lang="it-IT" dirty="0" err="1"/>
              <a:t>forward</a:t>
            </a:r>
            <a:r>
              <a:rPr lang="it-IT" dirty="0"/>
              <a:t> to </a:t>
            </a:r>
            <a:r>
              <a:rPr lang="it-IT" dirty="0" err="1"/>
              <a:t>integrating</a:t>
            </a:r>
            <a:r>
              <a:rPr lang="it-IT" dirty="0"/>
              <a:t> </a:t>
            </a:r>
            <a:r>
              <a:rPr lang="it-IT" dirty="0" err="1"/>
              <a:t>efforts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the </a:t>
            </a:r>
            <a:r>
              <a:rPr lang="it-IT" dirty="0" err="1"/>
              <a:t>national</a:t>
            </a:r>
            <a:r>
              <a:rPr lang="it-IT" dirty="0"/>
              <a:t> </a:t>
            </a:r>
            <a:r>
              <a:rPr lang="it-IT" dirty="0" err="1"/>
              <a:t>level</a:t>
            </a:r>
            <a:r>
              <a:rPr lang="it-IT" dirty="0"/>
              <a:t> to </a:t>
            </a:r>
            <a:r>
              <a:rPr lang="it-IT" dirty="0" err="1"/>
              <a:t>have</a:t>
            </a:r>
            <a:r>
              <a:rPr lang="it-IT" dirty="0"/>
              <a:t> a </a:t>
            </a:r>
            <a:r>
              <a:rPr lang="it-IT" dirty="0" err="1"/>
              <a:t>monitoring</a:t>
            </a:r>
            <a:r>
              <a:rPr lang="it-IT" dirty="0"/>
              <a:t> </a:t>
            </a:r>
            <a:r>
              <a:rPr lang="it-IT" dirty="0" err="1"/>
              <a:t>system</a:t>
            </a:r>
            <a:r>
              <a:rPr lang="it-IT" dirty="0"/>
              <a:t> in </a:t>
            </a:r>
            <a:r>
              <a:rPr lang="it-IT" dirty="0" err="1"/>
              <a:t>Colombia's</a:t>
            </a:r>
            <a:r>
              <a:rPr lang="it-IT" dirty="0"/>
              <a:t> mountain </a:t>
            </a:r>
            <a:r>
              <a:rPr lang="it-IT" dirty="0" err="1"/>
              <a:t>ecosystems</a:t>
            </a:r>
            <a:r>
              <a:rPr lang="it-IT" dirty="0"/>
              <a:t>. </a:t>
            </a:r>
          </a:p>
          <a:p>
            <a:endParaRPr lang="it-IT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-2" y="2882398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>
                <a:solidFill>
                  <a:schemeClr val="accent1"/>
                </a:solidFill>
                <a:latin typeface="+mn-lt"/>
              </a:rPr>
              <a:t>Employment</a:t>
            </a:r>
            <a:r>
              <a:rPr lang="it-IT" sz="2800" b="1" dirty="0">
                <a:solidFill>
                  <a:schemeClr val="accent1"/>
                </a:solidFill>
                <a:latin typeface="+mn-lt"/>
              </a:rPr>
              <a:t> and </a:t>
            </a:r>
            <a:r>
              <a:rPr lang="it-IT" sz="2800" b="1" dirty="0" err="1">
                <a:solidFill>
                  <a:schemeClr val="accent1"/>
                </a:solidFill>
                <a:latin typeface="+mn-lt"/>
              </a:rPr>
              <a:t>main</a:t>
            </a:r>
            <a:r>
              <a:rPr lang="it-IT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it-IT" sz="2800" b="1" dirty="0" err="1">
                <a:solidFill>
                  <a:schemeClr val="accent1"/>
                </a:solidFill>
                <a:latin typeface="+mn-lt"/>
              </a:rPr>
              <a:t>activities</a:t>
            </a:r>
            <a:endParaRPr lang="it-IT" sz="2800" b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7194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 txBox="1">
            <a:spLocks/>
          </p:cNvSpPr>
          <p:nvPr/>
        </p:nvSpPr>
        <p:spPr>
          <a:xfrm>
            <a:off x="0" y="191608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>
                <a:solidFill>
                  <a:schemeClr val="accent1"/>
                </a:solidFill>
                <a:latin typeface="+mn-lt"/>
              </a:rPr>
              <a:t>Other</a:t>
            </a:r>
            <a:r>
              <a:rPr lang="it-IT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it-IT" sz="2800" b="1" dirty="0" err="1">
                <a:solidFill>
                  <a:schemeClr val="accent1"/>
                </a:solidFill>
                <a:latin typeface="+mn-lt"/>
              </a:rPr>
              <a:t>interests</a:t>
            </a:r>
            <a:r>
              <a:rPr lang="it-IT" sz="2800" b="1" dirty="0">
                <a:solidFill>
                  <a:schemeClr val="accent1"/>
                </a:solidFill>
                <a:latin typeface="+mn-lt"/>
              </a:rPr>
              <a:t> (</a:t>
            </a:r>
            <a:r>
              <a:rPr lang="it-IT" sz="2800" b="1" dirty="0" err="1">
                <a:solidFill>
                  <a:schemeClr val="accent1"/>
                </a:solidFill>
                <a:latin typeface="+mn-lt"/>
              </a:rPr>
              <a:t>volunteer</a:t>
            </a:r>
            <a:r>
              <a:rPr lang="it-IT" sz="2800" b="1" dirty="0">
                <a:solidFill>
                  <a:schemeClr val="accent1"/>
                </a:solidFill>
                <a:latin typeface="+mn-lt"/>
              </a:rPr>
              <a:t> work, hobbies etc.)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4085347-1359-AF47-B992-FA0ED04D82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20" y="714828"/>
            <a:ext cx="7983556" cy="5987668"/>
          </a:xfrm>
        </p:spPr>
      </p:pic>
    </p:spTree>
    <p:extLst>
      <p:ext uri="{BB962C8B-B14F-4D97-AF65-F5344CB8AC3E}">
        <p14:creationId xmlns:p14="http://schemas.microsoft.com/office/powerpoint/2010/main" val="3305907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869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>
                <a:solidFill>
                  <a:schemeClr val="accent1"/>
                </a:solidFill>
                <a:latin typeface="+mn-lt"/>
              </a:rPr>
              <a:t>Presentation of a </a:t>
            </a:r>
            <a:r>
              <a:rPr lang="it-IT" sz="2800" b="1" dirty="0" err="1">
                <a:solidFill>
                  <a:schemeClr val="accent1"/>
                </a:solidFill>
                <a:latin typeface="+mn-lt"/>
              </a:rPr>
              <a:t>project</a:t>
            </a:r>
            <a:r>
              <a:rPr lang="it-IT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it-IT" sz="2800" b="1" dirty="0" err="1">
                <a:solidFill>
                  <a:schemeClr val="accent1"/>
                </a:solidFill>
                <a:latin typeface="+mn-lt"/>
              </a:rPr>
              <a:t>you</a:t>
            </a:r>
            <a:r>
              <a:rPr lang="it-IT" sz="2800" b="1" dirty="0">
                <a:solidFill>
                  <a:schemeClr val="accent1"/>
                </a:solidFill>
                <a:latin typeface="+mn-lt"/>
              </a:rPr>
              <a:t> are </a:t>
            </a:r>
            <a:r>
              <a:rPr lang="it-IT" sz="2800" b="1" dirty="0" err="1">
                <a:solidFill>
                  <a:schemeClr val="accent1"/>
                </a:solidFill>
                <a:latin typeface="+mn-lt"/>
              </a:rPr>
              <a:t>working</a:t>
            </a:r>
            <a:r>
              <a:rPr lang="it-IT" sz="2800" b="1" dirty="0">
                <a:solidFill>
                  <a:schemeClr val="accent1"/>
                </a:solidFill>
                <a:latin typeface="+mn-lt"/>
              </a:rPr>
              <a:t> on	1/3</a:t>
            </a:r>
          </a:p>
        </p:txBody>
      </p:sp>
      <p:pic>
        <p:nvPicPr>
          <p:cNvPr id="4" name="Google Shape;188;g8838c01e89_0_78">
            <a:extLst>
              <a:ext uri="{FF2B5EF4-FFF2-40B4-BE49-F238E27FC236}">
                <a16:creationId xmlns:a16="http://schemas.microsoft.com/office/drawing/2014/main" id="{D867BC85-9F83-D749-9BED-1A37B6D6D62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4250" b="16708"/>
          <a:stretch/>
        </p:blipFill>
        <p:spPr>
          <a:xfrm>
            <a:off x="302773" y="5765826"/>
            <a:ext cx="8199784" cy="109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89;g8838c01e89_0_78">
            <a:extLst>
              <a:ext uri="{FF2B5EF4-FFF2-40B4-BE49-F238E27FC236}">
                <a16:creationId xmlns:a16="http://schemas.microsoft.com/office/drawing/2014/main" id="{7B3727C1-99B4-2A4E-AD10-EC5D24C67FD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235" r="2157"/>
          <a:stretch/>
        </p:blipFill>
        <p:spPr>
          <a:xfrm>
            <a:off x="1195150" y="883518"/>
            <a:ext cx="7198224" cy="4530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5076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869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>
                <a:solidFill>
                  <a:schemeClr val="accent1"/>
                </a:solidFill>
                <a:latin typeface="+mn-lt"/>
              </a:rPr>
              <a:t>Presentation of a </a:t>
            </a:r>
            <a:r>
              <a:rPr lang="it-IT" sz="2800" b="1" dirty="0" err="1">
                <a:solidFill>
                  <a:schemeClr val="accent1"/>
                </a:solidFill>
                <a:latin typeface="+mn-lt"/>
              </a:rPr>
              <a:t>project</a:t>
            </a:r>
            <a:r>
              <a:rPr lang="it-IT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it-IT" sz="2800" b="1" dirty="0" err="1">
                <a:solidFill>
                  <a:schemeClr val="accent1"/>
                </a:solidFill>
                <a:latin typeface="+mn-lt"/>
              </a:rPr>
              <a:t>you</a:t>
            </a:r>
            <a:r>
              <a:rPr lang="it-IT" sz="2800" b="1" dirty="0">
                <a:solidFill>
                  <a:schemeClr val="accent1"/>
                </a:solidFill>
                <a:latin typeface="+mn-lt"/>
              </a:rPr>
              <a:t> are </a:t>
            </a:r>
            <a:r>
              <a:rPr lang="it-IT" sz="2800" b="1" dirty="0" err="1">
                <a:solidFill>
                  <a:schemeClr val="accent1"/>
                </a:solidFill>
                <a:latin typeface="+mn-lt"/>
              </a:rPr>
              <a:t>working</a:t>
            </a:r>
            <a:r>
              <a:rPr lang="it-IT" sz="2800" b="1" dirty="0">
                <a:solidFill>
                  <a:schemeClr val="accent1"/>
                </a:solidFill>
                <a:latin typeface="+mn-lt"/>
              </a:rPr>
              <a:t> on	2/3</a:t>
            </a:r>
          </a:p>
        </p:txBody>
      </p:sp>
      <p:pic>
        <p:nvPicPr>
          <p:cNvPr id="4" name="Google Shape;219;g8838c01e89_1_30">
            <a:extLst>
              <a:ext uri="{FF2B5EF4-FFF2-40B4-BE49-F238E27FC236}">
                <a16:creationId xmlns:a16="http://schemas.microsoft.com/office/drawing/2014/main" id="{B07FBF4D-476A-6C4D-984E-345342CC2D2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58353" y="941697"/>
            <a:ext cx="4394578" cy="53499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79DA07A-FFBC-0544-ABB3-D89EECB185EC}"/>
              </a:ext>
            </a:extLst>
          </p:cNvPr>
          <p:cNvSpPr txBox="1"/>
          <p:nvPr/>
        </p:nvSpPr>
        <p:spPr>
          <a:xfrm>
            <a:off x="281069" y="729457"/>
            <a:ext cx="4127158" cy="156966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s-ES_tradnl" sz="1600" dirty="0" err="1"/>
              <a:t>Main</a:t>
            </a:r>
            <a:r>
              <a:rPr lang="es-ES_tradnl" sz="1600" dirty="0"/>
              <a:t> Objetive: To </a:t>
            </a:r>
            <a:r>
              <a:rPr lang="es-ES_tradnl" sz="1600" dirty="0" err="1"/>
              <a:t>propose</a:t>
            </a:r>
            <a:r>
              <a:rPr lang="es-ES_tradnl" sz="1600" dirty="0"/>
              <a:t> a </a:t>
            </a:r>
            <a:r>
              <a:rPr lang="es-ES_tradnl" sz="1600" dirty="0" err="1"/>
              <a:t>multiscale</a:t>
            </a:r>
            <a:r>
              <a:rPr lang="es-ES_tradnl" sz="1600" dirty="0"/>
              <a:t> conceptual </a:t>
            </a:r>
            <a:r>
              <a:rPr lang="es-ES_tradnl" sz="1600" dirty="0" err="1"/>
              <a:t>framework</a:t>
            </a:r>
            <a:r>
              <a:rPr lang="es-ES_tradnl" sz="1600" dirty="0"/>
              <a:t> </a:t>
            </a:r>
            <a:r>
              <a:rPr lang="es-ES_tradnl" sz="1600" dirty="0" err="1"/>
              <a:t>for</a:t>
            </a:r>
            <a:r>
              <a:rPr lang="es-ES_tradnl" sz="1600" dirty="0"/>
              <a:t> </a:t>
            </a:r>
            <a:r>
              <a:rPr lang="es-ES_tradnl" sz="1600" dirty="0" err="1"/>
              <a:t>analyzing</a:t>
            </a:r>
            <a:r>
              <a:rPr lang="es-ES_tradnl" sz="1600" dirty="0"/>
              <a:t> drivers of </a:t>
            </a:r>
            <a:r>
              <a:rPr lang="es-ES_tradnl" sz="1600" dirty="0" err="1"/>
              <a:t>change</a:t>
            </a:r>
            <a:r>
              <a:rPr lang="es-ES_tradnl" sz="1600" dirty="0"/>
              <a:t> and response variables </a:t>
            </a:r>
            <a:r>
              <a:rPr lang="es-ES_tradnl" sz="1600" dirty="0" err="1"/>
              <a:t>from</a:t>
            </a:r>
            <a:r>
              <a:rPr lang="es-ES_tradnl" sz="1600" dirty="0"/>
              <a:t> </a:t>
            </a:r>
            <a:r>
              <a:rPr lang="es-ES_tradnl" sz="1600" dirty="0" err="1"/>
              <a:t>the</a:t>
            </a:r>
            <a:r>
              <a:rPr lang="es-ES_tradnl" sz="1600" dirty="0"/>
              <a:t> local to </a:t>
            </a:r>
            <a:r>
              <a:rPr lang="es-ES_tradnl" sz="1600" dirty="0" err="1"/>
              <a:t>the</a:t>
            </a:r>
            <a:r>
              <a:rPr lang="es-ES_tradnl" sz="1600" dirty="0"/>
              <a:t> </a:t>
            </a:r>
            <a:r>
              <a:rPr lang="es-ES_tradnl" sz="1600" dirty="0" err="1"/>
              <a:t>national</a:t>
            </a:r>
            <a:r>
              <a:rPr lang="es-ES_tradnl" sz="1600" dirty="0"/>
              <a:t> </a:t>
            </a:r>
            <a:r>
              <a:rPr lang="es-ES_tradnl" sz="1600" dirty="0" err="1"/>
              <a:t>scale</a:t>
            </a:r>
            <a:r>
              <a:rPr lang="es-ES_tradnl" sz="1600" dirty="0"/>
              <a:t>, </a:t>
            </a:r>
            <a:r>
              <a:rPr lang="es-ES_tradnl" sz="1600" dirty="0" err="1"/>
              <a:t>emphasizing</a:t>
            </a:r>
            <a:r>
              <a:rPr lang="es-ES_tradnl" sz="1600" dirty="0"/>
              <a:t> </a:t>
            </a:r>
            <a:r>
              <a:rPr lang="es-ES_tradnl" sz="1600" dirty="0" err="1"/>
              <a:t>the</a:t>
            </a:r>
            <a:r>
              <a:rPr lang="es-ES_tradnl" sz="1600" dirty="0"/>
              <a:t> </a:t>
            </a:r>
            <a:r>
              <a:rPr lang="es-ES_tradnl" sz="1600" dirty="0" err="1"/>
              <a:t>importance</a:t>
            </a:r>
            <a:r>
              <a:rPr lang="es-ES_tradnl" sz="1600" dirty="0"/>
              <a:t> of </a:t>
            </a:r>
            <a:r>
              <a:rPr lang="es-ES_tradnl" sz="1600" dirty="0" err="1"/>
              <a:t>monitoring</a:t>
            </a:r>
            <a:r>
              <a:rPr lang="es-ES_tradnl" sz="1600" dirty="0"/>
              <a:t> </a:t>
            </a:r>
            <a:r>
              <a:rPr lang="es-ES_tradnl" sz="1600" dirty="0" err="1"/>
              <a:t>along</a:t>
            </a:r>
            <a:r>
              <a:rPr lang="es-ES_tradnl" sz="1600" dirty="0"/>
              <a:t> altitudinal, </a:t>
            </a:r>
            <a:r>
              <a:rPr lang="es-ES_tradnl" sz="1600" dirty="0" err="1"/>
              <a:t>land</a:t>
            </a:r>
            <a:r>
              <a:rPr lang="es-ES_tradnl" sz="1600" dirty="0"/>
              <a:t> use, and </a:t>
            </a:r>
            <a:r>
              <a:rPr lang="es-ES_tradnl" sz="1600" dirty="0" err="1"/>
              <a:t>ecosystem</a:t>
            </a:r>
            <a:r>
              <a:rPr lang="es-ES_tradnl" sz="1600" dirty="0"/>
              <a:t> </a:t>
            </a:r>
            <a:r>
              <a:rPr lang="es-ES_tradnl" sz="1600" dirty="0" err="1"/>
              <a:t>restoration</a:t>
            </a:r>
            <a:r>
              <a:rPr lang="es-ES_tradnl" sz="1600" dirty="0"/>
              <a:t> </a:t>
            </a:r>
            <a:r>
              <a:rPr lang="es-ES_tradnl" sz="1600" dirty="0" err="1"/>
              <a:t>gradients</a:t>
            </a:r>
            <a:endParaRPr lang="es-ES_tradnl" sz="1600" dirty="0">
              <a:latin typeface="+mn-lt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4445028-C881-C34E-8FCE-DFB7614A8608}"/>
              </a:ext>
            </a:extLst>
          </p:cNvPr>
          <p:cNvSpPr/>
          <p:nvPr/>
        </p:nvSpPr>
        <p:spPr>
          <a:xfrm>
            <a:off x="281069" y="2769620"/>
            <a:ext cx="412715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CO" sz="1500" dirty="0">
                <a:solidFill>
                  <a:srgbClr val="0E101A"/>
                </a:solidFill>
              </a:rPr>
              <a:t>1. Evaluate the dynamics of variables and indicators linked with the ecological integrity, biodiversity, ecosystem functioning, and services of high Andean ecosystems in Colombia. 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s-CO" sz="1500" dirty="0">
              <a:solidFill>
                <a:srgbClr val="0E101A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CO" sz="1500" dirty="0">
                <a:solidFill>
                  <a:srgbClr val="0E101A"/>
                </a:solidFill>
              </a:rPr>
              <a:t>2. Relate these dynamics with the main drivers of change operating at different spatiotemporal scales, including climate change and demographic, socioeconomic, and land-use change processes.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s-CO" sz="1500" dirty="0">
              <a:solidFill>
                <a:srgbClr val="0E101A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CO" sz="1500" dirty="0">
                <a:solidFill>
                  <a:srgbClr val="0E101A"/>
                </a:solidFill>
              </a:rPr>
              <a:t>3.Evaluate the effectiveness of the primary biodiversity conservation, ecosystem management, restoration strategies, and territorial governance schemes in Colombia to guide the decision-making process on local, regional, and national scales. </a:t>
            </a:r>
            <a:endParaRPr lang="es-CO" sz="1500" dirty="0">
              <a:solidFill>
                <a:srgbClr val="0E101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45160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43;g8838c01e89_0_110">
            <a:extLst>
              <a:ext uri="{FF2B5EF4-FFF2-40B4-BE49-F238E27FC236}">
                <a16:creationId xmlns:a16="http://schemas.microsoft.com/office/drawing/2014/main" id="{A2790DEB-69E1-5847-B8DB-5716EFCA649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6314" b="4915"/>
          <a:stretch/>
        </p:blipFill>
        <p:spPr>
          <a:xfrm>
            <a:off x="791570" y="395786"/>
            <a:ext cx="7437869" cy="632401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olo 1"/>
          <p:cNvSpPr txBox="1">
            <a:spLocks/>
          </p:cNvSpPr>
          <p:nvPr/>
        </p:nvSpPr>
        <p:spPr>
          <a:xfrm>
            <a:off x="34398" y="88178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>
                <a:solidFill>
                  <a:schemeClr val="accent1"/>
                </a:solidFill>
                <a:latin typeface="+mn-lt"/>
              </a:rPr>
              <a:t>Presentation of a </a:t>
            </a:r>
            <a:r>
              <a:rPr lang="it-IT" sz="2800" b="1" dirty="0" err="1">
                <a:solidFill>
                  <a:schemeClr val="accent1"/>
                </a:solidFill>
                <a:latin typeface="+mn-lt"/>
              </a:rPr>
              <a:t>project</a:t>
            </a:r>
            <a:r>
              <a:rPr lang="it-IT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it-IT" sz="2800" b="1" dirty="0" err="1">
                <a:solidFill>
                  <a:schemeClr val="accent1"/>
                </a:solidFill>
                <a:latin typeface="+mn-lt"/>
              </a:rPr>
              <a:t>you</a:t>
            </a:r>
            <a:r>
              <a:rPr lang="it-IT" sz="2800" b="1" dirty="0">
                <a:solidFill>
                  <a:schemeClr val="accent1"/>
                </a:solidFill>
                <a:latin typeface="+mn-lt"/>
              </a:rPr>
              <a:t> are </a:t>
            </a:r>
            <a:r>
              <a:rPr lang="it-IT" sz="2800" b="1" dirty="0" err="1">
                <a:solidFill>
                  <a:schemeClr val="accent1"/>
                </a:solidFill>
                <a:latin typeface="+mn-lt"/>
              </a:rPr>
              <a:t>working</a:t>
            </a:r>
            <a:r>
              <a:rPr lang="it-IT" sz="2800" b="1" dirty="0">
                <a:solidFill>
                  <a:schemeClr val="accent1"/>
                </a:solidFill>
                <a:latin typeface="+mn-lt"/>
              </a:rPr>
              <a:t> on	3/3</a:t>
            </a:r>
          </a:p>
        </p:txBody>
      </p:sp>
      <p:sp>
        <p:nvSpPr>
          <p:cNvPr id="5" name="Google Shape;244;g8838c01e89_0_110">
            <a:extLst>
              <a:ext uri="{FF2B5EF4-FFF2-40B4-BE49-F238E27FC236}">
                <a16:creationId xmlns:a16="http://schemas.microsoft.com/office/drawing/2014/main" id="{A1361506-9C26-434C-8AE3-55C944F17579}"/>
              </a:ext>
            </a:extLst>
          </p:cNvPr>
          <p:cNvSpPr/>
          <p:nvPr/>
        </p:nvSpPr>
        <p:spPr>
          <a:xfrm>
            <a:off x="991877" y="2643950"/>
            <a:ext cx="1045800" cy="603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45;g8838c01e89_0_110">
            <a:extLst>
              <a:ext uri="{FF2B5EF4-FFF2-40B4-BE49-F238E27FC236}">
                <a16:creationId xmlns:a16="http://schemas.microsoft.com/office/drawing/2014/main" id="{250C8F2A-E41A-3242-9E69-69DEF70687F7}"/>
              </a:ext>
            </a:extLst>
          </p:cNvPr>
          <p:cNvSpPr/>
          <p:nvPr/>
        </p:nvSpPr>
        <p:spPr>
          <a:xfrm>
            <a:off x="991877" y="4160462"/>
            <a:ext cx="1045800" cy="603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46;g8838c01e89_0_110">
            <a:extLst>
              <a:ext uri="{FF2B5EF4-FFF2-40B4-BE49-F238E27FC236}">
                <a16:creationId xmlns:a16="http://schemas.microsoft.com/office/drawing/2014/main" id="{26A4627C-F932-0049-AA95-EA759FDEA28C}"/>
              </a:ext>
            </a:extLst>
          </p:cNvPr>
          <p:cNvSpPr/>
          <p:nvPr/>
        </p:nvSpPr>
        <p:spPr>
          <a:xfrm>
            <a:off x="2627473" y="2684891"/>
            <a:ext cx="1134600" cy="603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47;g8838c01e89_0_110">
            <a:extLst>
              <a:ext uri="{FF2B5EF4-FFF2-40B4-BE49-F238E27FC236}">
                <a16:creationId xmlns:a16="http://schemas.microsoft.com/office/drawing/2014/main" id="{C8B71403-A2FB-194B-9210-A01D06E72CC1}"/>
              </a:ext>
            </a:extLst>
          </p:cNvPr>
          <p:cNvSpPr/>
          <p:nvPr/>
        </p:nvSpPr>
        <p:spPr>
          <a:xfrm>
            <a:off x="2668414" y="4156032"/>
            <a:ext cx="1093659" cy="603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7910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60;g8838c01e89_0_114">
            <a:extLst>
              <a:ext uri="{FF2B5EF4-FFF2-40B4-BE49-F238E27FC236}">
                <a16:creationId xmlns:a16="http://schemas.microsoft.com/office/drawing/2014/main" id="{98678B7A-D950-6448-99A3-13A6BEB54AD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1002861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91440" tIns="45720" rIns="91440" bIns="45720" rtlCol="0" anchor="ctr">
        <a:spAutoFit/>
      </a:bodyPr>
      <a:lstStyle>
        <a:defPPr algn="ctr">
          <a:lnSpc>
            <a:spcPct val="100000"/>
          </a:lnSpc>
          <a:defRPr sz="2800" b="1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6995</TotalTime>
  <Words>216</Words>
  <Application>Microsoft Macintosh PowerPoint</Application>
  <PresentationFormat>Presentación en pantalla (4:3)</PresentationFormat>
  <Paragraphs>26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di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Thank for your attention!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Agriculture in the Alps</dc:title>
  <dc:creator>Bassignana Mauro</dc:creator>
  <cp:lastModifiedBy>anónimo</cp:lastModifiedBy>
  <cp:revision>87</cp:revision>
  <dcterms:created xsi:type="dcterms:W3CDTF">2014-07-05T09:11:12Z</dcterms:created>
  <dcterms:modified xsi:type="dcterms:W3CDTF">2020-09-28T04:53:54Z</dcterms:modified>
</cp:coreProperties>
</file>