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8" r:id="rId2"/>
    <p:sldId id="279" r:id="rId3"/>
    <p:sldId id="288" r:id="rId4"/>
    <p:sldId id="293" r:id="rId5"/>
    <p:sldId id="292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3FF83"/>
    <a:srgbClr val="FFFC88"/>
    <a:srgbClr val="006600"/>
    <a:srgbClr val="00CC00"/>
    <a:srgbClr val="FF66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08/10/2020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s de stock de Montañas colombia, imágenes sin royalties de Montañas  colombia | Depositphotos®">
            <a:extLst>
              <a:ext uri="{FF2B5EF4-FFF2-40B4-BE49-F238E27FC236}">
                <a16:creationId xmlns:a16="http://schemas.microsoft.com/office/drawing/2014/main" id="{F4235B5C-7644-40BF-A3F6-FDF1C853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182"/>
            <a:ext cx="9147636" cy="69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0" y="924101"/>
            <a:ext cx="9143999" cy="1877437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>
                <a:latin typeface="+mn-lt"/>
              </a:rPr>
              <a:t>Personal </a:t>
            </a:r>
            <a:r>
              <a:rPr lang="it-IT" sz="3200" b="1" dirty="0" err="1">
                <a:latin typeface="+mn-lt"/>
              </a:rPr>
              <a:t>presentation</a:t>
            </a:r>
            <a:endParaRPr lang="it-IT" sz="32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Jonnathan Stivel Pérez Santamaría</a:t>
            </a:r>
            <a:endParaRPr lang="it-IT" sz="20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Ministerio de Relaciones Exteriores de Colombia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j_santa88@hotmail.com – jonnathan.perez@cancilleria.gov.co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/>
              <a:t>28 September-09 October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rdillera Oriental (Colombia) - Wikipedia, la enciclopedia libre">
            <a:extLst>
              <a:ext uri="{FF2B5EF4-FFF2-40B4-BE49-F238E27FC236}">
                <a16:creationId xmlns:a16="http://schemas.microsoft.com/office/drawing/2014/main" id="{515FBE50-6AB9-4FBE-B040-B13851D6F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0" y="68911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solidFill>
                  <a:schemeClr val="accent2"/>
                </a:solidFill>
                <a:latin typeface="+mn-lt"/>
              </a:rPr>
              <a:t>Education</a:t>
            </a:r>
            <a:endParaRPr lang="it-IT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57222" y="1385946"/>
            <a:ext cx="7829552" cy="1270522"/>
          </a:xfrm>
          <a:solidFill>
            <a:schemeClr val="accent1">
              <a:alpha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/>
              <a:t>I am a geographer from the Universidad Nacional de Colombia and I have a Master's degree in Interdisciplinary Development Studies from the Universidad de los Andes.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4019488"/>
            <a:ext cx="7829552" cy="2062167"/>
          </a:xfrm>
          <a:solidFill>
            <a:schemeClr val="accent1">
              <a:alpha val="3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/>
              <a:t>I worked, initially, as a social science teacher, both in public and private schools. For some years I worked in public health in Bogotá. However, my passion for political geography led me to the Diplomatic and Consular Career of Colombia, which is why I am a Third Secretary in the Ministry of Foreign Affairs of Colombia.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solidFill>
                  <a:schemeClr val="accent2"/>
                </a:solidFill>
                <a:latin typeface="+mn-lt"/>
              </a:rPr>
              <a:t>Employment</a:t>
            </a:r>
            <a:r>
              <a:rPr lang="it-IT" sz="2800" b="1" dirty="0">
                <a:solidFill>
                  <a:schemeClr val="accent2"/>
                </a:solidFill>
                <a:latin typeface="+mn-lt"/>
              </a:rPr>
              <a:t> and </a:t>
            </a:r>
            <a:r>
              <a:rPr lang="it-IT" sz="2800" b="1" dirty="0" err="1">
                <a:solidFill>
                  <a:schemeClr val="accent2"/>
                </a:solidFill>
                <a:latin typeface="+mn-lt"/>
              </a:rPr>
              <a:t>main</a:t>
            </a:r>
            <a:r>
              <a:rPr lang="it-IT" sz="28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it-IT" sz="2800" b="1" dirty="0" err="1">
                <a:solidFill>
                  <a:schemeClr val="accent2"/>
                </a:solidFill>
                <a:latin typeface="+mn-lt"/>
              </a:rPr>
              <a:t>activities</a:t>
            </a:r>
            <a:endParaRPr lang="it-IT" sz="2800" b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astern Hills, Bogotá - Wikipedia">
            <a:extLst>
              <a:ext uri="{FF2B5EF4-FFF2-40B4-BE49-F238E27FC236}">
                <a16:creationId xmlns:a16="http://schemas.microsoft.com/office/drawing/2014/main" id="{866069C8-8BCE-4643-917B-9CD36092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52552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Other interests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3167270"/>
            <a:ext cx="7886700" cy="3539780"/>
          </a:xfrm>
          <a:solidFill>
            <a:schemeClr val="bg2">
              <a:alpha val="3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 like to walk my city. I walk about two hours a day. I think that observation has been my best tool to create identity with my territory.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my free time, I am an internet consumer. The speed with which I can access information makes me want to look for every doubt I have about any topic. I especially like documentaries.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causa la contaminación del aire en Bogotá? - Bogotá - ELTIEMPO.COM">
            <a:extLst>
              <a:ext uri="{FF2B5EF4-FFF2-40B4-BE49-F238E27FC236}">
                <a16:creationId xmlns:a16="http://schemas.microsoft.com/office/drawing/2014/main" id="{191C8C64-333F-4354-8B21-1D9B9476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7FCAB9-02D8-4A3F-9216-20F7CD0AB798}"/>
              </a:ext>
            </a:extLst>
          </p:cNvPr>
          <p:cNvSpPr txBox="1"/>
          <p:nvPr/>
        </p:nvSpPr>
        <p:spPr>
          <a:xfrm>
            <a:off x="854765" y="2667101"/>
            <a:ext cx="7434469" cy="3293209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600" b="1" dirty="0" err="1"/>
              <a:t>This</a:t>
            </a:r>
            <a:r>
              <a:rPr lang="es-CO" sz="1600" b="1" dirty="0"/>
              <a:t> </a:t>
            </a:r>
            <a:r>
              <a:rPr lang="es-CO" sz="1600" b="1" dirty="0" err="1"/>
              <a:t>is</a:t>
            </a:r>
            <a:r>
              <a:rPr lang="es-CO" sz="1600" b="1" dirty="0"/>
              <a:t> a personal </a:t>
            </a:r>
            <a:r>
              <a:rPr lang="es-CO" sz="1600" b="1" dirty="0" err="1"/>
              <a:t>research</a:t>
            </a:r>
            <a:r>
              <a:rPr lang="es-CO" sz="1600" b="1" dirty="0"/>
              <a:t> </a:t>
            </a:r>
            <a:r>
              <a:rPr lang="es-CO" sz="1600" b="1" dirty="0" err="1"/>
              <a:t>project</a:t>
            </a:r>
            <a:r>
              <a:rPr lang="es-CO" sz="1600" b="1" dirty="0"/>
              <a:t> </a:t>
            </a:r>
            <a:r>
              <a:rPr lang="es-CO" sz="1600" b="1" dirty="0" err="1"/>
              <a:t>that</a:t>
            </a:r>
            <a:r>
              <a:rPr lang="es-CO" sz="1600" b="1" dirty="0"/>
              <a:t> I and </a:t>
            </a:r>
            <a:r>
              <a:rPr lang="es-CO" sz="1600" b="1" dirty="0" err="1"/>
              <a:t>geographer</a:t>
            </a:r>
            <a:r>
              <a:rPr lang="es-CO" sz="1600" b="1" dirty="0"/>
              <a:t> and </a:t>
            </a:r>
            <a:r>
              <a:rPr lang="es-CO" sz="1600" b="1" dirty="0" err="1"/>
              <a:t>meteorologist</a:t>
            </a:r>
            <a:r>
              <a:rPr lang="es-CO" sz="1600" b="1" dirty="0"/>
              <a:t> Leonardo </a:t>
            </a:r>
            <a:r>
              <a:rPr lang="es-CO" sz="1600" b="1" dirty="0" err="1"/>
              <a:t>Ruales</a:t>
            </a:r>
            <a:r>
              <a:rPr lang="es-CO" sz="1600" b="1" dirty="0"/>
              <a:t> </a:t>
            </a:r>
            <a:r>
              <a:rPr lang="es-CO" sz="1600" b="1" dirty="0" err="1"/>
              <a:t>started</a:t>
            </a:r>
            <a:r>
              <a:rPr lang="es-CO" sz="1600" b="1" dirty="0"/>
              <a:t> in 2019.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objective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project</a:t>
            </a:r>
            <a:r>
              <a:rPr lang="es-CO" sz="1600" b="1" dirty="0"/>
              <a:t> </a:t>
            </a:r>
            <a:r>
              <a:rPr lang="es-CO" sz="1600" b="1" dirty="0" err="1"/>
              <a:t>is</a:t>
            </a:r>
            <a:r>
              <a:rPr lang="es-CO" sz="1600" b="1" dirty="0"/>
              <a:t> </a:t>
            </a:r>
            <a:r>
              <a:rPr lang="es-CO" sz="1600" b="1" dirty="0" err="1"/>
              <a:t>to</a:t>
            </a:r>
            <a:r>
              <a:rPr lang="es-CO" sz="1600" b="1" dirty="0"/>
              <a:t> </a:t>
            </a:r>
            <a:r>
              <a:rPr lang="es-CO" sz="1600" b="1" dirty="0" err="1"/>
              <a:t>identify</a:t>
            </a:r>
            <a:r>
              <a:rPr lang="es-CO" sz="1600" b="1" dirty="0"/>
              <a:t> and </a:t>
            </a:r>
            <a:r>
              <a:rPr lang="es-CO" sz="1600" b="1" dirty="0" err="1"/>
              <a:t>analyze</a:t>
            </a:r>
            <a:r>
              <a:rPr lang="es-CO" sz="1600" b="1" dirty="0"/>
              <a:t>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patterns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change</a:t>
            </a:r>
            <a:r>
              <a:rPr lang="es-CO" sz="1600" b="1" dirty="0"/>
              <a:t> </a:t>
            </a:r>
            <a:r>
              <a:rPr lang="es-CO" sz="1600" b="1" dirty="0" err="1"/>
              <a:t>that</a:t>
            </a:r>
            <a:r>
              <a:rPr lang="es-CO" sz="1600" b="1" dirty="0"/>
              <a:t>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recurrent</a:t>
            </a:r>
            <a:r>
              <a:rPr lang="es-CO" sz="1600" b="1" dirty="0"/>
              <a:t> </a:t>
            </a:r>
            <a:r>
              <a:rPr lang="es-CO" sz="1600" b="1" dirty="0" err="1"/>
              <a:t>phenomenon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thermal</a:t>
            </a:r>
            <a:r>
              <a:rPr lang="es-CO" sz="1600" b="1" dirty="0"/>
              <a:t> </a:t>
            </a:r>
            <a:r>
              <a:rPr lang="es-CO" sz="1600" b="1" dirty="0" err="1"/>
              <a:t>inversion</a:t>
            </a:r>
            <a:r>
              <a:rPr lang="es-CO" sz="1600" b="1" dirty="0"/>
              <a:t> in flat </a:t>
            </a:r>
            <a:r>
              <a:rPr lang="es-CO" sz="1600" b="1" dirty="0" err="1"/>
              <a:t>areas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altitude</a:t>
            </a:r>
            <a:r>
              <a:rPr lang="es-CO" sz="1600" b="1" dirty="0"/>
              <a:t> </a:t>
            </a:r>
            <a:r>
              <a:rPr lang="es-CO" sz="1600" b="1" dirty="0" err="1"/>
              <a:t>such</a:t>
            </a:r>
            <a:r>
              <a:rPr lang="es-CO" sz="1600" b="1" dirty="0"/>
              <a:t> as </a:t>
            </a:r>
            <a:r>
              <a:rPr lang="es-CO" sz="1600" b="1" dirty="0" err="1"/>
              <a:t>the</a:t>
            </a:r>
            <a:r>
              <a:rPr lang="es-CO" sz="1600" b="1" dirty="0"/>
              <a:t> so-</a:t>
            </a:r>
            <a:r>
              <a:rPr lang="es-CO" sz="1600" b="1" dirty="0" err="1"/>
              <a:t>called</a:t>
            </a:r>
            <a:r>
              <a:rPr lang="es-CO" sz="1600" b="1" dirty="0"/>
              <a:t> "Sabana de Bogotá" has </a:t>
            </a:r>
            <a:r>
              <a:rPr lang="es-CO" sz="1600" b="1" dirty="0" err="1"/>
              <a:t>had</a:t>
            </a:r>
            <a:r>
              <a:rPr lang="es-CO" sz="1600" b="1" dirty="0"/>
              <a:t>.</a:t>
            </a:r>
          </a:p>
          <a:p>
            <a:endParaRPr lang="es-CO" sz="1600" b="1" dirty="0"/>
          </a:p>
          <a:p>
            <a:r>
              <a:rPr lang="es-CO" sz="1600" b="1" dirty="0" err="1"/>
              <a:t>Thermal</a:t>
            </a:r>
            <a:r>
              <a:rPr lang="es-CO" sz="1600" b="1" dirty="0"/>
              <a:t> </a:t>
            </a:r>
            <a:r>
              <a:rPr lang="es-CO" sz="1600" b="1" dirty="0" err="1"/>
              <a:t>inversion</a:t>
            </a:r>
            <a:r>
              <a:rPr lang="es-CO" sz="1600" b="1" dirty="0"/>
              <a:t> </a:t>
            </a:r>
            <a:r>
              <a:rPr lang="es-CO" sz="1600" b="1" dirty="0" err="1"/>
              <a:t>is</a:t>
            </a:r>
            <a:r>
              <a:rPr lang="es-CO" sz="1600" b="1" dirty="0"/>
              <a:t> a natural </a:t>
            </a:r>
            <a:r>
              <a:rPr lang="es-CO" sz="1600" b="1" dirty="0" err="1"/>
              <a:t>phenomenon</a:t>
            </a:r>
            <a:r>
              <a:rPr lang="es-CO" sz="1600" b="1" dirty="0"/>
              <a:t> </a:t>
            </a:r>
            <a:r>
              <a:rPr lang="es-CO" sz="1600" b="1" dirty="0" err="1"/>
              <a:t>that</a:t>
            </a:r>
            <a:r>
              <a:rPr lang="es-CO" sz="1600" b="1" dirty="0"/>
              <a:t> </a:t>
            </a:r>
            <a:r>
              <a:rPr lang="es-CO" sz="1600" b="1" dirty="0" err="1"/>
              <a:t>occurs</a:t>
            </a:r>
            <a:r>
              <a:rPr lang="es-CO" sz="1600" b="1" dirty="0"/>
              <a:t> </a:t>
            </a:r>
            <a:r>
              <a:rPr lang="es-CO" sz="1600" b="1" dirty="0" err="1"/>
              <a:t>when</a:t>
            </a:r>
            <a:r>
              <a:rPr lang="es-CO" sz="1600" b="1" dirty="0"/>
              <a:t> </a:t>
            </a:r>
            <a:r>
              <a:rPr lang="es-CO" sz="1600" b="1" dirty="0" err="1"/>
              <a:t>there</a:t>
            </a:r>
            <a:r>
              <a:rPr lang="es-CO" sz="1600" b="1" dirty="0"/>
              <a:t> </a:t>
            </a:r>
            <a:r>
              <a:rPr lang="es-CO" sz="1600" b="1" dirty="0" err="1"/>
              <a:t>have</a:t>
            </a:r>
            <a:r>
              <a:rPr lang="es-CO" sz="1600" b="1" dirty="0"/>
              <a:t> </a:t>
            </a:r>
            <a:r>
              <a:rPr lang="es-CO" sz="1600" b="1" dirty="0" err="1"/>
              <a:t>been</a:t>
            </a:r>
            <a:r>
              <a:rPr lang="es-CO" sz="1600" b="1" dirty="0"/>
              <a:t> no </a:t>
            </a:r>
            <a:r>
              <a:rPr lang="es-CO" sz="1600" b="1" dirty="0" err="1"/>
              <a:t>clouds</a:t>
            </a:r>
            <a:r>
              <a:rPr lang="es-CO" sz="1600" b="1" dirty="0"/>
              <a:t>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day</a:t>
            </a:r>
            <a:r>
              <a:rPr lang="es-CO" sz="1600" b="1" dirty="0"/>
              <a:t> </a:t>
            </a:r>
            <a:r>
              <a:rPr lang="es-CO" sz="1600" b="1" dirty="0" err="1"/>
              <a:t>before</a:t>
            </a:r>
            <a:r>
              <a:rPr lang="es-CO" sz="1600" b="1" dirty="0"/>
              <a:t>, </a:t>
            </a:r>
            <a:r>
              <a:rPr lang="es-CO" sz="1600" b="1" dirty="0" err="1"/>
              <a:t>the</a:t>
            </a:r>
            <a:r>
              <a:rPr lang="es-CO" sz="1600" b="1" dirty="0"/>
              <a:t> air </a:t>
            </a:r>
            <a:r>
              <a:rPr lang="es-CO" sz="1600" b="1" dirty="0" err="1"/>
              <a:t>is</a:t>
            </a:r>
            <a:r>
              <a:rPr lang="es-CO" sz="1600" b="1" dirty="0"/>
              <a:t> </a:t>
            </a:r>
            <a:r>
              <a:rPr lang="es-CO" sz="1600" b="1" dirty="0" err="1"/>
              <a:t>cold</a:t>
            </a:r>
            <a:r>
              <a:rPr lang="es-CO" sz="1600" b="1" dirty="0"/>
              <a:t> and </a:t>
            </a:r>
            <a:r>
              <a:rPr lang="es-CO" sz="1600" b="1" dirty="0" err="1"/>
              <a:t>does</a:t>
            </a:r>
            <a:r>
              <a:rPr lang="es-CO" sz="1600" b="1" dirty="0"/>
              <a:t> </a:t>
            </a:r>
            <a:r>
              <a:rPr lang="es-CO" sz="1600" b="1" dirty="0" err="1"/>
              <a:t>not</a:t>
            </a:r>
            <a:r>
              <a:rPr lang="es-CO" sz="1600" b="1" dirty="0"/>
              <a:t> </a:t>
            </a:r>
            <a:r>
              <a:rPr lang="es-CO" sz="1600" b="1" dirty="0" err="1"/>
              <a:t>rise</a:t>
            </a:r>
            <a:r>
              <a:rPr lang="es-CO" sz="1600" b="1" dirty="0"/>
              <a:t>, so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pollution</a:t>
            </a:r>
            <a:r>
              <a:rPr lang="es-CO" sz="1600" b="1" dirty="0"/>
              <a:t> </a:t>
            </a:r>
            <a:r>
              <a:rPr lang="es-CO" sz="1600" b="1" dirty="0" err="1"/>
              <a:t>remains</a:t>
            </a:r>
            <a:r>
              <a:rPr lang="es-CO" sz="1600" b="1" dirty="0"/>
              <a:t> </a:t>
            </a:r>
            <a:r>
              <a:rPr lang="es-CO" sz="1600" b="1" dirty="0" err="1"/>
              <a:t>on</a:t>
            </a:r>
            <a:r>
              <a:rPr lang="es-CO" sz="1600" b="1" dirty="0"/>
              <a:t>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surface</a:t>
            </a:r>
            <a:r>
              <a:rPr lang="es-CO" sz="1600" b="1" dirty="0"/>
              <a:t> and </a:t>
            </a:r>
            <a:r>
              <a:rPr lang="es-CO" sz="1600" b="1" dirty="0" err="1"/>
              <a:t>the</a:t>
            </a:r>
            <a:r>
              <a:rPr lang="es-CO" sz="1600" b="1" dirty="0"/>
              <a:t> </a:t>
            </a:r>
            <a:r>
              <a:rPr lang="es-CO" sz="1600" b="1" dirty="0" err="1"/>
              <a:t>mass</a:t>
            </a:r>
            <a:r>
              <a:rPr lang="es-CO" sz="1600" b="1" dirty="0"/>
              <a:t> </a:t>
            </a:r>
            <a:r>
              <a:rPr lang="es-CO" sz="1600" b="1" dirty="0" err="1"/>
              <a:t>of</a:t>
            </a:r>
            <a:r>
              <a:rPr lang="es-CO" sz="1600" b="1" dirty="0"/>
              <a:t> </a:t>
            </a:r>
            <a:r>
              <a:rPr lang="es-CO" sz="1600" b="1" dirty="0" err="1"/>
              <a:t>polluted</a:t>
            </a:r>
            <a:r>
              <a:rPr lang="es-CO" sz="1600" b="1" dirty="0"/>
              <a:t> air </a:t>
            </a:r>
            <a:r>
              <a:rPr lang="es-CO" sz="1600" b="1" dirty="0" err="1"/>
              <a:t>does</a:t>
            </a:r>
            <a:r>
              <a:rPr lang="es-CO" sz="1600" b="1" dirty="0"/>
              <a:t> </a:t>
            </a:r>
            <a:r>
              <a:rPr lang="es-CO" sz="1600" b="1" dirty="0" err="1"/>
              <a:t>not</a:t>
            </a:r>
            <a:r>
              <a:rPr lang="es-CO" sz="1600" b="1" dirty="0"/>
              <a:t> </a:t>
            </a:r>
            <a:r>
              <a:rPr lang="es-CO" sz="1600" b="1" dirty="0" err="1"/>
              <a:t>rise</a:t>
            </a:r>
            <a:r>
              <a:rPr lang="es-CO" sz="1600" b="1" dirty="0"/>
              <a:t> </a:t>
            </a:r>
            <a:r>
              <a:rPr lang="es-CO" sz="1600" b="1" dirty="0" err="1"/>
              <a:t>to</a:t>
            </a:r>
            <a:r>
              <a:rPr lang="es-CO" sz="1600" b="1" dirty="0"/>
              <a:t> </a:t>
            </a:r>
            <a:r>
              <a:rPr lang="es-CO" sz="1600" b="1" dirty="0" err="1"/>
              <a:t>greater</a:t>
            </a:r>
            <a:r>
              <a:rPr lang="es-CO" sz="1600" b="1" dirty="0"/>
              <a:t> </a:t>
            </a:r>
            <a:r>
              <a:rPr lang="es-CO" sz="1600" b="1" dirty="0" err="1"/>
              <a:t>heights</a:t>
            </a:r>
            <a:r>
              <a:rPr lang="es-CO" sz="1600" b="1" dirty="0"/>
              <a:t>. </a:t>
            </a:r>
            <a:r>
              <a:rPr lang="es-CO" sz="1600" b="1" dirty="0" err="1"/>
              <a:t>Consequently</a:t>
            </a:r>
            <a:r>
              <a:rPr lang="es-CO" sz="1600" b="1" dirty="0"/>
              <a:t>, </a:t>
            </a:r>
            <a:r>
              <a:rPr lang="es-CO" sz="1600" b="1" dirty="0" err="1"/>
              <a:t>such</a:t>
            </a:r>
            <a:r>
              <a:rPr lang="es-CO" sz="1600" b="1" dirty="0"/>
              <a:t> </a:t>
            </a:r>
            <a:r>
              <a:rPr lang="es-CO" sz="1600" b="1" dirty="0" err="1"/>
              <a:t>pollution</a:t>
            </a:r>
            <a:r>
              <a:rPr lang="es-CO" sz="1600" b="1" dirty="0"/>
              <a:t> </a:t>
            </a:r>
            <a:r>
              <a:rPr lang="es-CO" sz="1600" b="1" dirty="0" err="1"/>
              <a:t>affects</a:t>
            </a:r>
            <a:r>
              <a:rPr lang="es-CO" sz="1600" b="1" dirty="0"/>
              <a:t> air </a:t>
            </a:r>
            <a:r>
              <a:rPr lang="es-CO" sz="1600" b="1" dirty="0" err="1"/>
              <a:t>quality</a:t>
            </a:r>
            <a:r>
              <a:rPr lang="es-CO" sz="1600" b="1" dirty="0"/>
              <a:t> and has human </a:t>
            </a:r>
            <a:r>
              <a:rPr lang="es-CO" sz="1600" b="1" dirty="0" err="1"/>
              <a:t>health</a:t>
            </a:r>
            <a:r>
              <a:rPr lang="es-CO" sz="1600" b="1" dirty="0"/>
              <a:t>, </a:t>
            </a:r>
            <a:r>
              <a:rPr lang="es-CO" sz="1600" b="1" dirty="0" err="1"/>
              <a:t>economic</a:t>
            </a:r>
            <a:r>
              <a:rPr lang="es-CO" sz="1600" b="1" dirty="0"/>
              <a:t> and social </a:t>
            </a:r>
            <a:r>
              <a:rPr lang="es-CO" sz="1600" b="1" dirty="0" err="1"/>
              <a:t>implications</a:t>
            </a:r>
            <a:r>
              <a:rPr lang="es-CO" sz="1600" b="1" dirty="0"/>
              <a:t>.</a:t>
            </a:r>
          </a:p>
          <a:p>
            <a:endParaRPr lang="es-CO" sz="1600" b="1" dirty="0"/>
          </a:p>
          <a:p>
            <a:r>
              <a:rPr lang="es-CO" sz="1600" b="1" dirty="0" err="1"/>
              <a:t>We</a:t>
            </a:r>
            <a:r>
              <a:rPr lang="es-CO" sz="1600" b="1" dirty="0"/>
              <a:t> </a:t>
            </a:r>
            <a:r>
              <a:rPr lang="es-CO" sz="1600" b="1" dirty="0" err="1"/>
              <a:t>want</a:t>
            </a:r>
            <a:r>
              <a:rPr lang="es-CO" sz="1600" b="1" dirty="0"/>
              <a:t> </a:t>
            </a:r>
            <a:r>
              <a:rPr lang="es-CO" sz="1600" b="1" dirty="0" err="1"/>
              <a:t>to</a:t>
            </a:r>
            <a:r>
              <a:rPr lang="es-CO" sz="1600" b="1" dirty="0"/>
              <a:t> </a:t>
            </a:r>
            <a:r>
              <a:rPr lang="es-CO" sz="1600" b="1" dirty="0" err="1"/>
              <a:t>initiate</a:t>
            </a:r>
            <a:r>
              <a:rPr lang="es-CO" sz="1600" b="1" dirty="0"/>
              <a:t> a series </a:t>
            </a:r>
            <a:r>
              <a:rPr lang="es-CO" sz="1600" b="1" dirty="0" err="1"/>
              <a:t>of</a:t>
            </a:r>
            <a:r>
              <a:rPr lang="es-CO" sz="1600" b="1" dirty="0"/>
              <a:t> data </a:t>
            </a:r>
            <a:r>
              <a:rPr lang="es-CO" sz="1600" b="1" dirty="0" err="1"/>
              <a:t>that</a:t>
            </a:r>
            <a:r>
              <a:rPr lang="es-CO" sz="1600" b="1" dirty="0"/>
              <a:t> </a:t>
            </a:r>
            <a:r>
              <a:rPr lang="es-CO" sz="1600" b="1" dirty="0" err="1"/>
              <a:t>is</a:t>
            </a:r>
            <a:r>
              <a:rPr lang="es-CO" sz="1600" b="1" dirty="0"/>
              <a:t> </a:t>
            </a:r>
            <a:r>
              <a:rPr lang="es-CO" sz="1600" b="1" dirty="0" err="1"/>
              <a:t>permanent</a:t>
            </a:r>
            <a:r>
              <a:rPr lang="es-CO" sz="1600" b="1" dirty="0"/>
              <a:t> and </a:t>
            </a:r>
            <a:r>
              <a:rPr lang="es-CO" sz="1600" b="1" dirty="0" err="1"/>
              <a:t>continuous</a:t>
            </a:r>
            <a:r>
              <a:rPr lang="es-CO" sz="1600" b="1" dirty="0"/>
              <a:t> </a:t>
            </a:r>
            <a:r>
              <a:rPr lang="es-CO" sz="1600" b="1" dirty="0" err="1"/>
              <a:t>for</a:t>
            </a:r>
            <a:r>
              <a:rPr lang="es-CO" sz="1600" b="1" dirty="0"/>
              <a:t> as </a:t>
            </a:r>
            <a:r>
              <a:rPr lang="es-CO" sz="1600" b="1" dirty="0" err="1"/>
              <a:t>long</a:t>
            </a:r>
            <a:r>
              <a:rPr lang="es-CO" sz="1600" b="1" dirty="0"/>
              <a:t> as </a:t>
            </a:r>
            <a:r>
              <a:rPr lang="es-CO" sz="1600" b="1" dirty="0" err="1"/>
              <a:t>possible</a:t>
            </a:r>
            <a:r>
              <a:rPr lang="es-CO" sz="1600" b="1" dirty="0"/>
              <a:t>. </a:t>
            </a:r>
            <a:r>
              <a:rPr lang="es-CO" sz="1600" b="1" dirty="0" err="1"/>
              <a:t>However</a:t>
            </a:r>
            <a:r>
              <a:rPr lang="es-CO" sz="1600" b="1" dirty="0"/>
              <a:t>, </a:t>
            </a:r>
            <a:r>
              <a:rPr lang="es-CO" sz="1600" b="1" dirty="0" err="1"/>
              <a:t>for</a:t>
            </a:r>
            <a:r>
              <a:rPr lang="es-CO" sz="1600" b="1" dirty="0"/>
              <a:t> </a:t>
            </a:r>
            <a:r>
              <a:rPr lang="es-CO" sz="1600" b="1" dirty="0" err="1"/>
              <a:t>now</a:t>
            </a:r>
            <a:r>
              <a:rPr lang="es-CO" sz="1600" b="1" dirty="0"/>
              <a:t> </a:t>
            </a:r>
            <a:r>
              <a:rPr lang="es-CO" sz="1600" b="1" dirty="0" err="1"/>
              <a:t>we</a:t>
            </a:r>
            <a:r>
              <a:rPr lang="es-CO" sz="1600" b="1" dirty="0"/>
              <a:t> are </a:t>
            </a:r>
            <a:r>
              <a:rPr lang="es-CO" sz="1600" b="1" dirty="0" err="1"/>
              <a:t>defining</a:t>
            </a:r>
            <a:r>
              <a:rPr lang="es-CO" sz="1600" b="1" dirty="0"/>
              <a:t> </a:t>
            </a:r>
            <a:r>
              <a:rPr lang="es-CO" sz="1600" b="1" dirty="0" err="1"/>
              <a:t>theoretical</a:t>
            </a:r>
            <a:r>
              <a:rPr lang="es-CO" sz="1600" b="1" dirty="0"/>
              <a:t> and </a:t>
            </a:r>
            <a:r>
              <a:rPr lang="es-CO" sz="1600" b="1" dirty="0" err="1"/>
              <a:t>methodological</a:t>
            </a:r>
            <a:r>
              <a:rPr lang="es-CO" sz="1600" b="1" dirty="0"/>
              <a:t> variables.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06D1FD-8AE8-4F60-8BCC-797D04AE78B8}"/>
              </a:ext>
            </a:extLst>
          </p:cNvPr>
          <p:cNvSpPr txBox="1"/>
          <p:nvPr/>
        </p:nvSpPr>
        <p:spPr>
          <a:xfrm>
            <a:off x="0" y="174439"/>
            <a:ext cx="9144000" cy="954107"/>
          </a:xfrm>
          <a:prstGeom prst="rect">
            <a:avLst/>
          </a:prstGeom>
          <a:solidFill>
            <a:srgbClr val="FFFC88">
              <a:alpha val="3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800" b="1" dirty="0" err="1">
                <a:solidFill>
                  <a:srgbClr val="C00000"/>
                </a:solidFill>
              </a:rPr>
              <a:t>Changes</a:t>
            </a:r>
            <a:r>
              <a:rPr lang="es-CO" sz="2800" b="1" dirty="0">
                <a:solidFill>
                  <a:srgbClr val="C00000"/>
                </a:solidFill>
              </a:rPr>
              <a:t> in </a:t>
            </a:r>
            <a:r>
              <a:rPr lang="es-CO" sz="2800" b="1" dirty="0" err="1">
                <a:solidFill>
                  <a:srgbClr val="C00000"/>
                </a:solidFill>
              </a:rPr>
              <a:t>the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phenomenon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of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thermal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inversion</a:t>
            </a:r>
            <a:r>
              <a:rPr lang="es-CO" sz="2800" b="1" dirty="0">
                <a:solidFill>
                  <a:srgbClr val="C00000"/>
                </a:solidFill>
              </a:rPr>
              <a:t> in </a:t>
            </a:r>
            <a:r>
              <a:rPr lang="es-CO" sz="2800" b="1" dirty="0" err="1">
                <a:solidFill>
                  <a:srgbClr val="C00000"/>
                </a:solidFill>
              </a:rPr>
              <a:t>the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highlands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of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the</a:t>
            </a:r>
            <a:r>
              <a:rPr lang="es-CO" sz="2800" b="1" dirty="0">
                <a:solidFill>
                  <a:srgbClr val="C00000"/>
                </a:solidFill>
              </a:rPr>
              <a:t> tropical Andes </a:t>
            </a:r>
            <a:r>
              <a:rPr lang="es-CO" sz="2800" b="1" dirty="0" err="1">
                <a:solidFill>
                  <a:srgbClr val="C00000"/>
                </a:solidFill>
              </a:rPr>
              <a:t>due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to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climate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CO" sz="2800" b="1" dirty="0" err="1">
                <a:solidFill>
                  <a:srgbClr val="C00000"/>
                </a:solidFill>
              </a:rPr>
              <a:t>change</a:t>
            </a:r>
            <a:endParaRPr lang="es-CO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for your attention!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/>
              <a:t>¡Muchas gracias por su atención!</a:t>
            </a: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395</Words>
  <Application>Microsoft Office PowerPoint</Application>
  <PresentationFormat>Presentación en pantalla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Thank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JONNATHAN STIVEL PEREZ SANTAMARIA</cp:lastModifiedBy>
  <cp:revision>90</cp:revision>
  <dcterms:created xsi:type="dcterms:W3CDTF">2014-07-05T09:11:12Z</dcterms:created>
  <dcterms:modified xsi:type="dcterms:W3CDTF">2020-10-08T15:00:58Z</dcterms:modified>
</cp:coreProperties>
</file>