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4" r:id="rId4"/>
    <p:sldId id="259" r:id="rId5"/>
    <p:sldId id="258" r:id="rId6"/>
    <p:sldId id="265" r:id="rId7"/>
    <p:sldId id="260" r:id="rId8"/>
    <p:sldId id="261" r:id="rId9"/>
    <p:sldId id="266" r:id="rId10"/>
    <p:sldId id="262" r:id="rId11"/>
    <p:sldId id="263" r:id="rId1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4" roundtripDataSignature="AMtx7mjn7s0/+oDR342w1fCXQkJr75Aj0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1" name="Google Shape;1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a065d3a90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a065d3a90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8" name="Google Shape;1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1" name="Google Shape;16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08571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0" name="Google Shape;19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1" name="Google Shape;16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9bb38790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9bb38790f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9bb38790f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9bb38790f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a06e60ab9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a06e60ab9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a065d3a90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a065d3a90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a de título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4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Google Shape;24;p4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" name="Google Shape;25;p4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6" name="Google Shape;26;p4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411"/>
              </a:schemeClr>
            </a:solidFill>
            <a:ln>
              <a:noFill/>
            </a:ln>
          </p:spPr>
        </p:sp>
        <p:sp>
          <p:nvSpPr>
            <p:cNvPr id="27" name="Google Shape;27;p4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8" name="Google Shape;28;p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37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411"/>
              </a:srgbClr>
            </a:solidFill>
            <a:ln>
              <a:noFill/>
            </a:ln>
          </p:spPr>
        </p:sp>
        <p:sp>
          <p:nvSpPr>
            <p:cNvPr id="30" name="Google Shape;30;p4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411"/>
              </a:srgbClr>
            </a:solidFill>
            <a:ln>
              <a:noFill/>
            </a:ln>
          </p:spPr>
        </p:sp>
        <p:sp>
          <p:nvSpPr>
            <p:cNvPr id="31" name="Google Shape;31;p4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313"/>
              </a:schemeClr>
            </a:solidFill>
            <a:ln>
              <a:noFill/>
            </a:ln>
          </p:spPr>
        </p:sp>
        <p:sp>
          <p:nvSpPr>
            <p:cNvPr id="32" name="Google Shape;32;p4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431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" name="Google Shape;34;p4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descripción">
  <p:cSld name="Título y descripció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 con descripción">
  <p:cSld name="Cita con descripció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  <p:sp>
        <p:nvSpPr>
          <p:cNvPr id="103" name="Google Shape;103;p14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AR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AR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 b="0" i="0" u="none" strike="noStrike" cap="none">
              <a:solidFill>
                <a:srgbClr val="BFE47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jeta de nombre">
  <p:cSld name="Tarjeta de nombr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r la tarjeta de nombre">
  <p:cSld name="Citar la tarjeta de nombr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  <p:sp>
        <p:nvSpPr>
          <p:cNvPr id="118" name="Google Shape;118;p16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AR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6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AR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dadero o falso">
  <p:cSld name="Verdadero o falso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8"/>
          <p:cNvSpPr txBox="1">
            <a:spLocks noGrp="1"/>
          </p:cNvSpPr>
          <p:nvPr>
            <p:ph type="body" idx="1"/>
          </p:nvPr>
        </p:nvSpPr>
        <p:spPr>
          <a:xfrm rot="5400000">
            <a:off x="3035282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>
            <a:spLocks noGrp="1"/>
          </p:cNvSpPr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2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2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3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4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 txBox="1"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2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2"/>
          <p:cNvSpPr>
            <a:spLocks noGrp="1"/>
          </p:cNvSpPr>
          <p:nvPr>
            <p:ph type="pic" idx="2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body" idx="1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" name="Google Shape;7;p3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" name="Google Shape;8;p3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" name="Google Shape;9;p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411"/>
              </a:schemeClr>
            </a:solidFill>
            <a:ln>
              <a:noFill/>
            </a:ln>
          </p:spPr>
        </p:sp>
        <p:sp>
          <p:nvSpPr>
            <p:cNvPr id="10" name="Google Shape;10;p3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1" name="Google Shape;11;p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37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3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411"/>
              </a:srgbClr>
            </a:solidFill>
            <a:ln>
              <a:noFill/>
            </a:ln>
          </p:spPr>
        </p:sp>
        <p:sp>
          <p:nvSpPr>
            <p:cNvPr id="13" name="Google Shape;13;p3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411"/>
              </a:srgbClr>
            </a:solidFill>
            <a:ln>
              <a:noFill/>
            </a:ln>
          </p:spPr>
        </p:sp>
        <p:sp>
          <p:nvSpPr>
            <p:cNvPr id="14" name="Google Shape;14;p3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313"/>
              </a:schemeClr>
            </a:solidFill>
            <a:ln>
              <a:noFill/>
            </a:ln>
          </p:spPr>
        </p:sp>
        <p:sp>
          <p:nvSpPr>
            <p:cNvPr id="15" name="Google Shape;15;p3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431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"/>
          <p:cNvSpPr txBox="1">
            <a:spLocks noGrp="1"/>
          </p:cNvSpPr>
          <p:nvPr>
            <p:ph type="ctrTitle"/>
          </p:nvPr>
        </p:nvSpPr>
        <p:spPr>
          <a:xfrm>
            <a:off x="1287246" y="1027807"/>
            <a:ext cx="7766936" cy="2289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br>
              <a:rPr lang="es-AR" sz="3600" dirty="0"/>
            </a:br>
            <a:br>
              <a:rPr lang="es-AR" sz="3600" dirty="0"/>
            </a:br>
            <a:r>
              <a:rPr lang="es-AR" sz="4000" b="1" dirty="0" err="1"/>
              <a:t>IPROMO</a:t>
            </a:r>
            <a:r>
              <a:rPr lang="es-AR" sz="4000" b="1" dirty="0"/>
              <a:t> 2020</a:t>
            </a:r>
            <a:br>
              <a:rPr lang="es-AR" sz="4000" b="1" dirty="0"/>
            </a:br>
            <a:br>
              <a:rPr lang="es-AR" sz="4000" dirty="0"/>
            </a:br>
            <a:r>
              <a:rPr lang="es-AR" sz="3200" dirty="0" err="1"/>
              <a:t>MOUNTAINS</a:t>
            </a:r>
            <a:r>
              <a:rPr lang="es-AR" sz="3200" dirty="0"/>
              <a:t> IN A </a:t>
            </a:r>
            <a:r>
              <a:rPr lang="es-AR" sz="3200" dirty="0" err="1"/>
              <a:t>CHANGING</a:t>
            </a:r>
            <a:r>
              <a:rPr lang="es-AR" sz="3200" dirty="0"/>
              <a:t> </a:t>
            </a:r>
            <a:r>
              <a:rPr lang="es-AR" sz="3200" dirty="0" err="1"/>
              <a:t>CLIMATE</a:t>
            </a:r>
            <a:r>
              <a:rPr lang="es-AR" sz="3200" dirty="0"/>
              <a:t>:</a:t>
            </a:r>
            <a:br>
              <a:rPr lang="es-AR" sz="3200" dirty="0"/>
            </a:br>
            <a:r>
              <a:rPr lang="es-AR" sz="3200" dirty="0" err="1"/>
              <a:t>THREATS</a:t>
            </a:r>
            <a:r>
              <a:rPr lang="es-AR" sz="3200" dirty="0"/>
              <a:t>, </a:t>
            </a:r>
            <a:r>
              <a:rPr lang="es-AR" sz="3200" dirty="0" err="1"/>
              <a:t>CHALLENGES</a:t>
            </a:r>
            <a:r>
              <a:rPr lang="es-AR" sz="3200" dirty="0"/>
              <a:t> AND </a:t>
            </a:r>
            <a:r>
              <a:rPr lang="es-AR" sz="3200" dirty="0" err="1"/>
              <a:t>OPPORTUNITIES</a:t>
            </a:r>
            <a:endParaRPr sz="3600" dirty="0"/>
          </a:p>
        </p:txBody>
      </p:sp>
      <p:sp>
        <p:nvSpPr>
          <p:cNvPr id="144" name="Google Shape;144;p1"/>
          <p:cNvSpPr txBox="1">
            <a:spLocks noGrp="1"/>
          </p:cNvSpPr>
          <p:nvPr>
            <p:ph type="subTitle" idx="1"/>
          </p:nvPr>
        </p:nvSpPr>
        <p:spPr>
          <a:xfrm>
            <a:off x="2717408" y="3230294"/>
            <a:ext cx="4867422" cy="397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rPr lang="es-AR" sz="3200">
                <a:solidFill>
                  <a:schemeClr val="dk1"/>
                </a:solidFill>
              </a:rPr>
              <a:t>GROUP 5 PRESENTATION</a:t>
            </a:r>
            <a:endParaRPr/>
          </a:p>
          <a:p>
            <a:pPr marL="0" lvl="0" indent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560"/>
              <a:buNone/>
            </a:pPr>
            <a:endParaRPr sz="3200"/>
          </a:p>
        </p:txBody>
      </p:sp>
      <p:sp>
        <p:nvSpPr>
          <p:cNvPr id="145" name="Google Shape;145;p1"/>
          <p:cNvSpPr txBox="1"/>
          <p:nvPr/>
        </p:nvSpPr>
        <p:spPr>
          <a:xfrm>
            <a:off x="1534886" y="4537572"/>
            <a:ext cx="7271657" cy="1292621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s-AR" sz="2600" b="1" i="0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THE</a:t>
            </a:r>
            <a:r>
              <a:rPr lang="es-AR" sz="2600" b="1" i="0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s-AR" sz="2600" b="1" i="0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ANDEAN</a:t>
            </a:r>
            <a:r>
              <a:rPr lang="es-AR" sz="2600" b="1" i="0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s-AR" sz="2600" b="1" i="0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REGION</a:t>
            </a:r>
            <a:r>
              <a:rPr lang="es-AR" sz="2600" b="1" i="0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AND </a:t>
            </a:r>
            <a:r>
              <a:rPr lang="es-AR" sz="2600" b="1" i="0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THE</a:t>
            </a:r>
            <a:r>
              <a:rPr lang="es-AR" sz="2600" b="1" i="0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s-AR" sz="2600" b="1" i="0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CHALLENGE</a:t>
            </a:r>
            <a:r>
              <a:rPr lang="es-AR" sz="2600" b="1" i="0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s-AR" sz="2600" b="1" i="0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OF</a:t>
            </a:r>
            <a:r>
              <a:rPr lang="es-AR" sz="2600" b="1" i="0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s-AR" sz="2600" b="1" i="0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CLIMATE</a:t>
            </a:r>
            <a:r>
              <a:rPr lang="es-AR" sz="2600" b="1" i="0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CHANGE </a:t>
            </a:r>
            <a:r>
              <a:rPr lang="es-AR" sz="2600" b="1" i="0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FROM</a:t>
            </a:r>
            <a:r>
              <a:rPr lang="es-AR" sz="2600" b="1" i="0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s-AR" sz="2600" b="1" i="0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THE</a:t>
            </a:r>
            <a:r>
              <a:rPr lang="es-AR" sz="2600" b="1" i="0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s-AR" sz="2600" b="1" i="0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PERSPECTIVE</a:t>
            </a:r>
            <a:r>
              <a:rPr lang="es-AR" sz="2600" b="1" i="0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s-AR" sz="2600" b="1" i="0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OF</a:t>
            </a:r>
            <a:r>
              <a:rPr lang="es-AR" sz="2600" b="1" i="0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3 LOCAL </a:t>
            </a:r>
            <a:r>
              <a:rPr lang="es-AR" sz="2600" b="1" i="0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COMMUNITIES</a:t>
            </a:r>
            <a:r>
              <a:rPr lang="es-AR" sz="2600" b="1" i="0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a065d3a90a_0_0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/>
              <a:t>Conclusions (1)</a:t>
            </a:r>
            <a:endParaRPr/>
          </a:p>
        </p:txBody>
      </p:sp>
      <p:sp>
        <p:nvSpPr>
          <p:cNvPr id="222" name="Google Shape;222;ga065d3a90a_0_0"/>
          <p:cNvSpPr txBox="1">
            <a:spLocks noGrp="1"/>
          </p:cNvSpPr>
          <p:nvPr>
            <p:ph type="body" idx="1"/>
          </p:nvPr>
        </p:nvSpPr>
        <p:spPr>
          <a:xfrm>
            <a:off x="677325" y="1565652"/>
            <a:ext cx="8596800" cy="447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AR" dirty="0"/>
              <a:t>1.	People </a:t>
            </a:r>
            <a:r>
              <a:rPr lang="es-AR" dirty="0" err="1"/>
              <a:t>that</a:t>
            </a:r>
            <a:r>
              <a:rPr lang="es-AR" dirty="0"/>
              <a:t> </a:t>
            </a:r>
            <a:r>
              <a:rPr lang="es-AR" dirty="0" err="1"/>
              <a:t>inhabit</a:t>
            </a:r>
            <a:r>
              <a:rPr lang="es-AR" dirty="0"/>
              <a:t> </a:t>
            </a:r>
            <a:r>
              <a:rPr lang="es-AR" dirty="0" err="1"/>
              <a:t>mountains</a:t>
            </a:r>
            <a:r>
              <a:rPr lang="es-AR" dirty="0"/>
              <a:t> in </a:t>
            </a:r>
            <a:r>
              <a:rPr lang="es-AR" dirty="0" err="1"/>
              <a:t>Andean</a:t>
            </a:r>
            <a:r>
              <a:rPr lang="es-AR" dirty="0"/>
              <a:t> </a:t>
            </a:r>
            <a:r>
              <a:rPr lang="es-AR" dirty="0" err="1"/>
              <a:t>region</a:t>
            </a:r>
            <a:r>
              <a:rPr lang="es-AR" dirty="0"/>
              <a:t> </a:t>
            </a:r>
            <a:r>
              <a:rPr lang="es-AR" dirty="0" err="1"/>
              <a:t>countries</a:t>
            </a:r>
            <a:r>
              <a:rPr lang="es-AR" dirty="0"/>
              <a:t> </a:t>
            </a:r>
            <a:r>
              <a:rPr lang="es-AR" dirty="0" err="1"/>
              <a:t>face</a:t>
            </a:r>
            <a:r>
              <a:rPr lang="es-AR" dirty="0"/>
              <a:t> similar social, </a:t>
            </a:r>
            <a:r>
              <a:rPr lang="es-AR" dirty="0" err="1"/>
              <a:t>economic</a:t>
            </a:r>
            <a:r>
              <a:rPr lang="es-AR" dirty="0"/>
              <a:t> and </a:t>
            </a:r>
            <a:r>
              <a:rPr lang="es-AR" dirty="0" err="1"/>
              <a:t>environmental</a:t>
            </a:r>
            <a:r>
              <a:rPr lang="es-AR" dirty="0"/>
              <a:t> </a:t>
            </a:r>
            <a:r>
              <a:rPr lang="es-AR" dirty="0" err="1"/>
              <a:t>conditions</a:t>
            </a:r>
            <a:r>
              <a:rPr lang="es-AR" dirty="0"/>
              <a:t> </a:t>
            </a:r>
            <a:r>
              <a:rPr lang="es-AR" dirty="0" err="1"/>
              <a:t>that</a:t>
            </a:r>
            <a:r>
              <a:rPr lang="es-AR" dirty="0"/>
              <a:t> </a:t>
            </a:r>
            <a:r>
              <a:rPr lang="es-AR" dirty="0" err="1"/>
              <a:t>influence</a:t>
            </a:r>
            <a:r>
              <a:rPr lang="es-AR" dirty="0"/>
              <a:t> </a:t>
            </a:r>
            <a:r>
              <a:rPr lang="es-AR" dirty="0" err="1"/>
              <a:t>how</a:t>
            </a:r>
            <a:r>
              <a:rPr lang="es-AR" dirty="0"/>
              <a:t> </a:t>
            </a:r>
            <a:r>
              <a:rPr lang="es-AR" dirty="0" err="1"/>
              <a:t>these</a:t>
            </a:r>
            <a:r>
              <a:rPr lang="es-AR" dirty="0"/>
              <a:t> </a:t>
            </a:r>
            <a:r>
              <a:rPr lang="es-AR" dirty="0" err="1"/>
              <a:t>populations</a:t>
            </a:r>
            <a:r>
              <a:rPr lang="es-AR" dirty="0"/>
              <a:t> </a:t>
            </a:r>
            <a:r>
              <a:rPr lang="es-AR" dirty="0" err="1"/>
              <a:t>adapt</a:t>
            </a:r>
            <a:r>
              <a:rPr lang="es-AR" dirty="0"/>
              <a:t> </a:t>
            </a:r>
            <a:r>
              <a:rPr lang="es-AR" dirty="0" err="1"/>
              <a:t>themselves</a:t>
            </a:r>
            <a:r>
              <a:rPr lang="es-AR" dirty="0"/>
              <a:t> </a:t>
            </a:r>
            <a:r>
              <a:rPr lang="es-AR" dirty="0" err="1"/>
              <a:t>to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effects</a:t>
            </a:r>
            <a:r>
              <a:rPr lang="es-AR" dirty="0"/>
              <a:t> </a:t>
            </a:r>
            <a:r>
              <a:rPr lang="es-AR" dirty="0" err="1"/>
              <a:t>of</a:t>
            </a:r>
            <a:r>
              <a:rPr lang="es-AR" dirty="0"/>
              <a:t> </a:t>
            </a:r>
            <a:r>
              <a:rPr lang="es-AR" dirty="0" err="1"/>
              <a:t>climate</a:t>
            </a:r>
            <a:r>
              <a:rPr lang="es-AR" dirty="0"/>
              <a:t> </a:t>
            </a:r>
            <a:r>
              <a:rPr lang="es-AR" dirty="0" err="1"/>
              <a:t>change</a:t>
            </a:r>
            <a:r>
              <a:rPr lang="es-AR" dirty="0"/>
              <a:t>. 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AR" dirty="0"/>
              <a:t>2.	</a:t>
            </a:r>
            <a:r>
              <a:rPr lang="es-AR" dirty="0" err="1"/>
              <a:t>Due</a:t>
            </a:r>
            <a:r>
              <a:rPr lang="es-AR" dirty="0"/>
              <a:t> </a:t>
            </a:r>
            <a:r>
              <a:rPr lang="es-AR" dirty="0" err="1"/>
              <a:t>to</a:t>
            </a:r>
            <a:r>
              <a:rPr lang="es-AR" dirty="0"/>
              <a:t> </a:t>
            </a:r>
            <a:r>
              <a:rPr lang="es-AR" dirty="0" err="1"/>
              <a:t>this</a:t>
            </a:r>
            <a:r>
              <a:rPr lang="es-AR" dirty="0"/>
              <a:t> </a:t>
            </a:r>
            <a:r>
              <a:rPr lang="es-AR" dirty="0" err="1"/>
              <a:t>situation</a:t>
            </a:r>
            <a:r>
              <a:rPr lang="es-AR" dirty="0"/>
              <a:t>, </a:t>
            </a:r>
            <a:r>
              <a:rPr lang="es-AR" dirty="0" err="1"/>
              <a:t>it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/>
              <a:t>relevant</a:t>
            </a:r>
            <a:r>
              <a:rPr lang="es-AR" dirty="0"/>
              <a:t> </a:t>
            </a:r>
            <a:r>
              <a:rPr lang="es-AR" dirty="0" err="1"/>
              <a:t>to</a:t>
            </a:r>
            <a:r>
              <a:rPr lang="es-AR" dirty="0"/>
              <a:t> </a:t>
            </a:r>
            <a:r>
              <a:rPr lang="es-AR" dirty="0" err="1"/>
              <a:t>make</a:t>
            </a:r>
            <a:r>
              <a:rPr lang="es-AR" dirty="0"/>
              <a:t> </a:t>
            </a:r>
            <a:r>
              <a:rPr lang="es-AR" dirty="0" err="1"/>
              <a:t>an</a:t>
            </a:r>
            <a:r>
              <a:rPr lang="es-AR" dirty="0"/>
              <a:t> </a:t>
            </a:r>
            <a:r>
              <a:rPr lang="es-AR" dirty="0" err="1"/>
              <a:t>adequate</a:t>
            </a:r>
            <a:r>
              <a:rPr lang="es-AR" dirty="0"/>
              <a:t> </a:t>
            </a:r>
            <a:r>
              <a:rPr lang="es-AR" dirty="0" err="1"/>
              <a:t>assessment</a:t>
            </a:r>
            <a:r>
              <a:rPr lang="es-AR" dirty="0"/>
              <a:t> </a:t>
            </a:r>
            <a:r>
              <a:rPr lang="es-AR" dirty="0" err="1"/>
              <a:t>of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vulnerabilities</a:t>
            </a:r>
            <a:r>
              <a:rPr lang="es-AR" dirty="0"/>
              <a:t> </a:t>
            </a:r>
            <a:r>
              <a:rPr lang="es-AR" dirty="0" err="1"/>
              <a:t>of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/>
              <a:t>population </a:t>
            </a:r>
            <a:r>
              <a:rPr lang="es-AR" dirty="0"/>
              <a:t>in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highland</a:t>
            </a:r>
            <a:r>
              <a:rPr lang="es-AR" dirty="0"/>
              <a:t> </a:t>
            </a:r>
            <a:r>
              <a:rPr lang="es-AR" dirty="0" err="1"/>
              <a:t>regions</a:t>
            </a:r>
            <a:r>
              <a:rPr lang="es-AR" dirty="0"/>
              <a:t> </a:t>
            </a:r>
            <a:r>
              <a:rPr lang="es-AR" dirty="0" err="1"/>
              <a:t>to</a:t>
            </a:r>
            <a:r>
              <a:rPr lang="es-AR" dirty="0"/>
              <a:t> </a:t>
            </a:r>
            <a:r>
              <a:rPr lang="es-AR" dirty="0" err="1"/>
              <a:t>better</a:t>
            </a:r>
            <a:r>
              <a:rPr lang="es-AR" dirty="0"/>
              <a:t> </a:t>
            </a:r>
            <a:r>
              <a:rPr lang="es-AR" dirty="0" err="1"/>
              <a:t>understand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effects</a:t>
            </a:r>
            <a:r>
              <a:rPr lang="es-AR" dirty="0"/>
              <a:t> </a:t>
            </a:r>
            <a:r>
              <a:rPr lang="es-AR" dirty="0" err="1"/>
              <a:t>of</a:t>
            </a:r>
            <a:r>
              <a:rPr lang="es-AR" dirty="0"/>
              <a:t> </a:t>
            </a:r>
            <a:r>
              <a:rPr lang="es-AR" dirty="0" err="1"/>
              <a:t>climate</a:t>
            </a:r>
            <a:r>
              <a:rPr lang="es-AR" dirty="0"/>
              <a:t> </a:t>
            </a:r>
            <a:r>
              <a:rPr lang="es-AR" dirty="0" err="1"/>
              <a:t>change</a:t>
            </a:r>
            <a:r>
              <a:rPr lang="es-AR" dirty="0"/>
              <a:t> in </a:t>
            </a:r>
            <a:r>
              <a:rPr lang="es-AR" dirty="0" err="1"/>
              <a:t>their</a:t>
            </a:r>
            <a:r>
              <a:rPr lang="es-AR" dirty="0"/>
              <a:t> </a:t>
            </a:r>
            <a:r>
              <a:rPr lang="es-AR" dirty="0" err="1"/>
              <a:t>community</a:t>
            </a:r>
            <a:r>
              <a:rPr lang="es-AR" dirty="0"/>
              <a:t> </a:t>
            </a:r>
            <a:r>
              <a:rPr lang="es-AR" dirty="0" err="1"/>
              <a:t>activities</a:t>
            </a:r>
            <a:r>
              <a:rPr lang="es-AR" dirty="0"/>
              <a:t>. 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AR" dirty="0"/>
              <a:t>3.	</a:t>
            </a:r>
            <a:r>
              <a:rPr lang="es-AR" dirty="0" err="1"/>
              <a:t>Based</a:t>
            </a:r>
            <a:r>
              <a:rPr lang="es-AR" dirty="0"/>
              <a:t> </a:t>
            </a:r>
            <a:r>
              <a:rPr lang="es-AR" dirty="0" err="1"/>
              <a:t>on</a:t>
            </a:r>
            <a:r>
              <a:rPr lang="es-AR" dirty="0"/>
              <a:t> </a:t>
            </a:r>
            <a:r>
              <a:rPr lang="es-AR" dirty="0" err="1"/>
              <a:t>these</a:t>
            </a:r>
            <a:r>
              <a:rPr lang="es-AR" dirty="0"/>
              <a:t> </a:t>
            </a:r>
            <a:r>
              <a:rPr lang="es-AR" dirty="0" err="1"/>
              <a:t>experiences</a:t>
            </a:r>
            <a:r>
              <a:rPr lang="es-AR" dirty="0"/>
              <a:t>, </a:t>
            </a:r>
            <a:r>
              <a:rPr lang="es-AR" dirty="0" err="1"/>
              <a:t>adaptation</a:t>
            </a:r>
            <a:r>
              <a:rPr lang="es-AR" dirty="0"/>
              <a:t> </a:t>
            </a:r>
            <a:r>
              <a:rPr lang="es-AR" dirty="0" err="1"/>
              <a:t>measures</a:t>
            </a:r>
            <a:r>
              <a:rPr lang="es-AR" dirty="0"/>
              <a:t> </a:t>
            </a:r>
            <a:r>
              <a:rPr lang="es-AR" dirty="0" err="1"/>
              <a:t>should</a:t>
            </a:r>
            <a:r>
              <a:rPr lang="es-AR" dirty="0"/>
              <a:t> be </a:t>
            </a:r>
            <a:r>
              <a:rPr lang="es-AR" dirty="0" err="1"/>
              <a:t>implemented</a:t>
            </a:r>
            <a:r>
              <a:rPr lang="es-AR" dirty="0"/>
              <a:t> </a:t>
            </a:r>
            <a:r>
              <a:rPr lang="es-AR" dirty="0" err="1"/>
              <a:t>to</a:t>
            </a:r>
            <a:r>
              <a:rPr lang="es-AR" dirty="0"/>
              <a:t> </a:t>
            </a:r>
            <a:r>
              <a:rPr lang="es-AR" dirty="0" err="1"/>
              <a:t>promote</a:t>
            </a:r>
            <a:r>
              <a:rPr lang="es-AR" dirty="0"/>
              <a:t> integral responses, </a:t>
            </a:r>
            <a:r>
              <a:rPr lang="es-AR" dirty="0" err="1"/>
              <a:t>considering</a:t>
            </a:r>
            <a:r>
              <a:rPr lang="es-AR" dirty="0"/>
              <a:t> </a:t>
            </a:r>
            <a:r>
              <a:rPr lang="es-AR" dirty="0" err="1"/>
              <a:t>economic</a:t>
            </a:r>
            <a:r>
              <a:rPr lang="es-AR" dirty="0"/>
              <a:t>, social and </a:t>
            </a:r>
            <a:r>
              <a:rPr lang="es-AR" dirty="0" err="1"/>
              <a:t>environmental</a:t>
            </a:r>
            <a:r>
              <a:rPr lang="es-AR" dirty="0"/>
              <a:t> </a:t>
            </a:r>
            <a:r>
              <a:rPr lang="es-AR" dirty="0" err="1"/>
              <a:t>factors</a:t>
            </a:r>
            <a:r>
              <a:rPr lang="es-AR" dirty="0"/>
              <a:t>, </a:t>
            </a:r>
            <a:r>
              <a:rPr lang="es-AR" dirty="0" err="1"/>
              <a:t>taking</a:t>
            </a:r>
            <a:r>
              <a:rPr lang="es-AR" dirty="0"/>
              <a:t> </a:t>
            </a:r>
            <a:r>
              <a:rPr lang="es-AR" dirty="0" err="1"/>
              <a:t>into</a:t>
            </a:r>
            <a:r>
              <a:rPr lang="es-AR" dirty="0"/>
              <a:t> </a:t>
            </a:r>
            <a:r>
              <a:rPr lang="es-AR" dirty="0" err="1"/>
              <a:t>account</a:t>
            </a:r>
            <a:r>
              <a:rPr lang="es-AR" dirty="0"/>
              <a:t> </a:t>
            </a:r>
            <a:r>
              <a:rPr lang="es-AR" dirty="0" err="1"/>
              <a:t>traditional</a:t>
            </a:r>
            <a:r>
              <a:rPr lang="es-AR" dirty="0"/>
              <a:t> </a:t>
            </a:r>
            <a:r>
              <a:rPr lang="es-AR" dirty="0" err="1"/>
              <a:t>knowledge</a:t>
            </a:r>
            <a:r>
              <a:rPr lang="es-AR" dirty="0"/>
              <a:t>, </a:t>
            </a:r>
            <a:r>
              <a:rPr lang="es-AR" dirty="0" err="1"/>
              <a:t>gender</a:t>
            </a:r>
            <a:r>
              <a:rPr lang="es-AR" dirty="0"/>
              <a:t> </a:t>
            </a:r>
            <a:r>
              <a:rPr lang="es-AR" dirty="0" err="1"/>
              <a:t>equality</a:t>
            </a:r>
            <a:r>
              <a:rPr lang="es-AR" dirty="0"/>
              <a:t>, </a:t>
            </a:r>
            <a:r>
              <a:rPr lang="es-AR" dirty="0" err="1"/>
              <a:t>diversification</a:t>
            </a:r>
            <a:r>
              <a:rPr lang="es-AR" dirty="0"/>
              <a:t> </a:t>
            </a:r>
            <a:r>
              <a:rPr lang="es-AR" dirty="0" err="1"/>
              <a:t>of</a:t>
            </a:r>
            <a:r>
              <a:rPr lang="es-AR" dirty="0"/>
              <a:t> </a:t>
            </a:r>
            <a:r>
              <a:rPr lang="es-AR" dirty="0" err="1"/>
              <a:t>economic</a:t>
            </a:r>
            <a:r>
              <a:rPr lang="es-AR" dirty="0"/>
              <a:t> </a:t>
            </a:r>
            <a:r>
              <a:rPr lang="es-AR" dirty="0" err="1"/>
              <a:t>activities</a:t>
            </a:r>
            <a:r>
              <a:rPr lang="es-AR" dirty="0"/>
              <a:t>.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a065d3a90a_0_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AR"/>
              <a:t>Conclusions (2)</a:t>
            </a:r>
            <a:endParaRPr/>
          </a:p>
        </p:txBody>
      </p:sp>
      <p:sp>
        <p:nvSpPr>
          <p:cNvPr id="228" name="Google Shape;228;ga065d3a90a_0_7"/>
          <p:cNvSpPr txBox="1">
            <a:spLocks noGrp="1"/>
          </p:cNvSpPr>
          <p:nvPr>
            <p:ph type="body" idx="1"/>
          </p:nvPr>
        </p:nvSpPr>
        <p:spPr>
          <a:xfrm>
            <a:off x="677325" y="1521550"/>
            <a:ext cx="8596800" cy="4851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AR" dirty="0"/>
              <a:t>4.	Open, </a:t>
            </a:r>
            <a:r>
              <a:rPr lang="es-AR" dirty="0" err="1"/>
              <a:t>transparent</a:t>
            </a:r>
            <a:r>
              <a:rPr lang="es-AR" dirty="0"/>
              <a:t> and </a:t>
            </a:r>
            <a:r>
              <a:rPr lang="es-AR" dirty="0" err="1"/>
              <a:t>participatory</a:t>
            </a:r>
            <a:r>
              <a:rPr lang="es-AR" dirty="0"/>
              <a:t> </a:t>
            </a:r>
            <a:r>
              <a:rPr lang="es-AR" dirty="0" err="1"/>
              <a:t>processes</a:t>
            </a:r>
            <a:r>
              <a:rPr lang="es-AR" dirty="0"/>
              <a:t> </a:t>
            </a:r>
            <a:r>
              <a:rPr lang="es-AR" dirty="0" err="1"/>
              <a:t>should</a:t>
            </a:r>
            <a:r>
              <a:rPr lang="es-AR" dirty="0"/>
              <a:t> be </a:t>
            </a:r>
            <a:r>
              <a:rPr lang="es-AR" dirty="0" err="1"/>
              <a:t>implemented</a:t>
            </a:r>
            <a:r>
              <a:rPr lang="es-AR" dirty="0"/>
              <a:t> in </a:t>
            </a:r>
            <a:r>
              <a:rPr lang="es-AR" dirty="0" err="1"/>
              <a:t>order</a:t>
            </a:r>
            <a:r>
              <a:rPr lang="es-AR" dirty="0"/>
              <a:t> </a:t>
            </a:r>
            <a:r>
              <a:rPr lang="es-AR" dirty="0" err="1"/>
              <a:t>to</a:t>
            </a:r>
            <a:r>
              <a:rPr lang="es-AR" dirty="0"/>
              <a:t> </a:t>
            </a:r>
            <a:r>
              <a:rPr lang="es-AR" dirty="0" err="1"/>
              <a:t>reflect</a:t>
            </a:r>
            <a:r>
              <a:rPr lang="es-AR" dirty="0"/>
              <a:t> </a:t>
            </a:r>
            <a:r>
              <a:rPr lang="es-AR" dirty="0" err="1"/>
              <a:t>with</a:t>
            </a:r>
            <a:r>
              <a:rPr lang="es-AR" dirty="0"/>
              <a:t> more </a:t>
            </a:r>
            <a:r>
              <a:rPr lang="es-AR" dirty="0" err="1"/>
              <a:t>accuracy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needs</a:t>
            </a:r>
            <a:r>
              <a:rPr lang="es-AR" dirty="0"/>
              <a:t> and </a:t>
            </a:r>
            <a:r>
              <a:rPr lang="es-AR" dirty="0" err="1"/>
              <a:t>expectations</a:t>
            </a:r>
            <a:r>
              <a:rPr lang="es-AR" dirty="0"/>
              <a:t> </a:t>
            </a:r>
            <a:r>
              <a:rPr lang="es-AR" dirty="0" err="1"/>
              <a:t>of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communities</a:t>
            </a:r>
            <a:r>
              <a:rPr lang="es-AR" dirty="0"/>
              <a:t>. 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AR" dirty="0"/>
              <a:t>5.	Share </a:t>
            </a:r>
            <a:r>
              <a:rPr lang="es-AR" dirty="0" err="1"/>
              <a:t>experiences</a:t>
            </a:r>
            <a:r>
              <a:rPr lang="es-AR" dirty="0"/>
              <a:t> </a:t>
            </a:r>
            <a:r>
              <a:rPr lang="es-AR" dirty="0" err="1"/>
              <a:t>to</a:t>
            </a:r>
            <a:r>
              <a:rPr lang="es-AR" dirty="0"/>
              <a:t> </a:t>
            </a:r>
            <a:r>
              <a:rPr lang="es-AR" dirty="0" err="1"/>
              <a:t>identify</a:t>
            </a:r>
            <a:r>
              <a:rPr lang="es-AR" dirty="0"/>
              <a:t> </a:t>
            </a:r>
            <a:r>
              <a:rPr lang="es-AR" dirty="0" err="1"/>
              <a:t>common</a:t>
            </a:r>
            <a:r>
              <a:rPr lang="es-AR" dirty="0"/>
              <a:t> </a:t>
            </a:r>
            <a:r>
              <a:rPr lang="es-AR" dirty="0" err="1"/>
              <a:t>challenges</a:t>
            </a:r>
            <a:r>
              <a:rPr lang="es-AR" dirty="0"/>
              <a:t> and </a:t>
            </a:r>
            <a:r>
              <a:rPr lang="es-AR" dirty="0" err="1"/>
              <a:t>successful</a:t>
            </a:r>
            <a:r>
              <a:rPr lang="es-AR" dirty="0"/>
              <a:t> </a:t>
            </a:r>
            <a:r>
              <a:rPr lang="es-AR" dirty="0" err="1"/>
              <a:t>measures</a:t>
            </a:r>
            <a:r>
              <a:rPr lang="es-AR" dirty="0"/>
              <a:t>. In </a:t>
            </a:r>
            <a:r>
              <a:rPr lang="es-AR" dirty="0" err="1"/>
              <a:t>this</a:t>
            </a:r>
            <a:r>
              <a:rPr lang="es-AR" dirty="0"/>
              <a:t> </a:t>
            </a:r>
            <a:r>
              <a:rPr lang="es-AR" dirty="0" err="1"/>
              <a:t>regard</a:t>
            </a:r>
            <a:r>
              <a:rPr lang="es-AR" dirty="0"/>
              <a:t>, </a:t>
            </a:r>
            <a:r>
              <a:rPr lang="es-AR" dirty="0" err="1"/>
              <a:t>it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/>
              <a:t>important</a:t>
            </a:r>
            <a:r>
              <a:rPr lang="es-AR" dirty="0"/>
              <a:t> </a:t>
            </a:r>
            <a:r>
              <a:rPr lang="es-AR" dirty="0" err="1"/>
              <a:t>to</a:t>
            </a:r>
            <a:r>
              <a:rPr lang="es-AR" dirty="0"/>
              <a:t> </a:t>
            </a:r>
            <a:r>
              <a:rPr lang="es-AR" dirty="0" err="1"/>
              <a:t>take</a:t>
            </a:r>
            <a:r>
              <a:rPr lang="es-AR" dirty="0"/>
              <a:t> </a:t>
            </a:r>
            <a:r>
              <a:rPr lang="es-AR" dirty="0" err="1"/>
              <a:t>advantage</a:t>
            </a:r>
            <a:r>
              <a:rPr lang="es-AR" dirty="0"/>
              <a:t> </a:t>
            </a:r>
            <a:r>
              <a:rPr lang="es-AR" dirty="0" err="1"/>
              <a:t>of</a:t>
            </a:r>
            <a:r>
              <a:rPr lang="es-AR" dirty="0"/>
              <a:t> </a:t>
            </a:r>
            <a:r>
              <a:rPr lang="es-AR" dirty="0" err="1"/>
              <a:t>existing</a:t>
            </a:r>
            <a:r>
              <a:rPr lang="es-AR" dirty="0"/>
              <a:t> </a:t>
            </a:r>
            <a:r>
              <a:rPr lang="es-AR" dirty="0" err="1"/>
              <a:t>platforms</a:t>
            </a:r>
            <a:r>
              <a:rPr lang="es-AR" dirty="0"/>
              <a:t> </a:t>
            </a:r>
            <a:r>
              <a:rPr lang="es-AR" dirty="0" err="1"/>
              <a:t>aiming</a:t>
            </a:r>
            <a:r>
              <a:rPr lang="es-AR" dirty="0"/>
              <a:t> </a:t>
            </a:r>
            <a:r>
              <a:rPr lang="es-AR" dirty="0" err="1"/>
              <a:t>to</a:t>
            </a:r>
            <a:r>
              <a:rPr lang="es-AR" dirty="0"/>
              <a:t> share </a:t>
            </a:r>
            <a:r>
              <a:rPr lang="es-AR" dirty="0" err="1"/>
              <a:t>experiences</a:t>
            </a:r>
            <a:r>
              <a:rPr lang="es-AR" dirty="0"/>
              <a:t> and </a:t>
            </a:r>
            <a:r>
              <a:rPr lang="es-AR" dirty="0" err="1"/>
              <a:t>to</a:t>
            </a:r>
            <a:r>
              <a:rPr lang="es-AR" dirty="0"/>
              <a:t> </a:t>
            </a:r>
            <a:r>
              <a:rPr lang="es-AR" dirty="0" err="1"/>
              <a:t>promote</a:t>
            </a:r>
            <a:r>
              <a:rPr lang="es-AR" dirty="0"/>
              <a:t> </a:t>
            </a:r>
            <a:r>
              <a:rPr lang="es-AR" dirty="0" err="1"/>
              <a:t>joint</a:t>
            </a:r>
            <a:r>
              <a:rPr lang="es-AR" dirty="0"/>
              <a:t> </a:t>
            </a:r>
            <a:r>
              <a:rPr lang="es-AR" dirty="0" err="1"/>
              <a:t>strategies</a:t>
            </a:r>
            <a:r>
              <a:rPr lang="es-AR" dirty="0"/>
              <a:t> </a:t>
            </a:r>
            <a:r>
              <a:rPr lang="es-AR" dirty="0" err="1"/>
              <a:t>that</a:t>
            </a:r>
            <a:r>
              <a:rPr lang="es-AR" dirty="0"/>
              <a:t> </a:t>
            </a:r>
            <a:r>
              <a:rPr lang="es-AR" dirty="0" err="1"/>
              <a:t>contribute</a:t>
            </a:r>
            <a:r>
              <a:rPr lang="es-AR" dirty="0"/>
              <a:t> </a:t>
            </a:r>
            <a:r>
              <a:rPr lang="es-AR" dirty="0" err="1"/>
              <a:t>to</a:t>
            </a:r>
            <a:r>
              <a:rPr lang="es-AR" dirty="0"/>
              <a:t> </a:t>
            </a:r>
            <a:r>
              <a:rPr lang="es-AR" dirty="0" err="1"/>
              <a:t>improving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health</a:t>
            </a:r>
            <a:r>
              <a:rPr lang="es-AR" dirty="0"/>
              <a:t> </a:t>
            </a:r>
            <a:r>
              <a:rPr lang="es-AR" dirty="0" err="1"/>
              <a:t>of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mountain</a:t>
            </a:r>
            <a:r>
              <a:rPr lang="es-AR" dirty="0"/>
              <a:t> </a:t>
            </a:r>
            <a:r>
              <a:rPr lang="es-AR" dirty="0" err="1"/>
              <a:t>ecosystem</a:t>
            </a:r>
            <a:r>
              <a:rPr lang="es-AR" dirty="0"/>
              <a:t> and </a:t>
            </a:r>
            <a:r>
              <a:rPr lang="es-AR" dirty="0" err="1"/>
              <a:t>people</a:t>
            </a:r>
            <a:r>
              <a:rPr lang="es-AR" dirty="0"/>
              <a:t> </a:t>
            </a:r>
            <a:r>
              <a:rPr lang="es-AR" dirty="0" err="1"/>
              <a:t>well-being</a:t>
            </a:r>
            <a:r>
              <a:rPr lang="es-AR" dirty="0"/>
              <a:t>. 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AR" dirty="0"/>
              <a:t>6.	</a:t>
            </a:r>
            <a:r>
              <a:rPr lang="es-AR" dirty="0" err="1"/>
              <a:t>Andean</a:t>
            </a:r>
            <a:r>
              <a:rPr lang="es-AR" dirty="0"/>
              <a:t> </a:t>
            </a:r>
            <a:r>
              <a:rPr lang="es-AR" dirty="0" err="1"/>
              <a:t>countries</a:t>
            </a:r>
            <a:r>
              <a:rPr lang="es-AR" dirty="0"/>
              <a:t> </a:t>
            </a:r>
            <a:r>
              <a:rPr lang="es-AR" dirty="0" err="1"/>
              <a:t>should</a:t>
            </a:r>
            <a:r>
              <a:rPr lang="es-AR" dirty="0"/>
              <a:t> </a:t>
            </a:r>
            <a:r>
              <a:rPr lang="es-AR" dirty="0" err="1"/>
              <a:t>improve</a:t>
            </a:r>
            <a:r>
              <a:rPr lang="es-AR" dirty="0"/>
              <a:t> </a:t>
            </a:r>
            <a:r>
              <a:rPr lang="es-AR" dirty="0" err="1"/>
              <a:t>their</a:t>
            </a:r>
            <a:r>
              <a:rPr lang="es-AR" dirty="0"/>
              <a:t> </a:t>
            </a:r>
            <a:r>
              <a:rPr lang="es-AR" dirty="0" err="1"/>
              <a:t>participation</a:t>
            </a:r>
            <a:r>
              <a:rPr lang="es-AR" dirty="0"/>
              <a:t> in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Andean</a:t>
            </a:r>
            <a:r>
              <a:rPr lang="es-AR" dirty="0"/>
              <a:t> Mountain </a:t>
            </a:r>
            <a:r>
              <a:rPr lang="es-AR" dirty="0" err="1"/>
              <a:t>Initiative</a:t>
            </a:r>
            <a:r>
              <a:rPr lang="es-AR" dirty="0"/>
              <a:t>, </a:t>
            </a:r>
            <a:r>
              <a:rPr lang="es-AR" dirty="0" err="1"/>
              <a:t>which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a </a:t>
            </a:r>
            <a:r>
              <a:rPr lang="es-AR" dirty="0" err="1"/>
              <a:t>platform</a:t>
            </a:r>
            <a:r>
              <a:rPr lang="es-AR" dirty="0"/>
              <a:t> </a:t>
            </a:r>
            <a:r>
              <a:rPr lang="es-AR" dirty="0" err="1"/>
              <a:t>dedicated</a:t>
            </a:r>
            <a:r>
              <a:rPr lang="es-AR" dirty="0"/>
              <a:t> </a:t>
            </a:r>
            <a:r>
              <a:rPr lang="es-AR" dirty="0" err="1"/>
              <a:t>to</a:t>
            </a:r>
            <a:r>
              <a:rPr lang="es-AR" dirty="0"/>
              <a:t> </a:t>
            </a:r>
            <a:r>
              <a:rPr lang="es-AR" dirty="0" err="1"/>
              <a:t>promote</a:t>
            </a:r>
            <a:r>
              <a:rPr lang="es-AR" dirty="0"/>
              <a:t> dialogue </a:t>
            </a:r>
            <a:r>
              <a:rPr lang="es-AR" dirty="0" err="1"/>
              <a:t>among</a:t>
            </a:r>
            <a:r>
              <a:rPr lang="es-AR" dirty="0"/>
              <a:t> </a:t>
            </a:r>
            <a:r>
              <a:rPr lang="es-AR" dirty="0" err="1"/>
              <a:t>them</a:t>
            </a:r>
            <a:r>
              <a:rPr lang="es-AR" dirty="0"/>
              <a:t> and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articulation</a:t>
            </a:r>
            <a:r>
              <a:rPr lang="es-AR" dirty="0"/>
              <a:t> </a:t>
            </a:r>
            <a:r>
              <a:rPr lang="es-AR" dirty="0" err="1"/>
              <a:t>of</a:t>
            </a:r>
            <a:r>
              <a:rPr lang="es-AR" dirty="0"/>
              <a:t> </a:t>
            </a:r>
            <a:r>
              <a:rPr lang="es-AR" dirty="0" err="1"/>
              <a:t>strategies</a:t>
            </a:r>
            <a:r>
              <a:rPr lang="es-AR" dirty="0"/>
              <a:t> </a:t>
            </a:r>
            <a:r>
              <a:rPr lang="es-AR" dirty="0" err="1"/>
              <a:t>towards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conservation</a:t>
            </a:r>
            <a:r>
              <a:rPr lang="es-AR" dirty="0"/>
              <a:t> </a:t>
            </a:r>
            <a:r>
              <a:rPr lang="es-AR" dirty="0" err="1"/>
              <a:t>of</a:t>
            </a:r>
            <a:r>
              <a:rPr lang="es-AR" dirty="0"/>
              <a:t> </a:t>
            </a:r>
            <a:r>
              <a:rPr lang="es-AR" dirty="0" err="1"/>
              <a:t>mountains</a:t>
            </a:r>
            <a:r>
              <a:rPr lang="es-AR" dirty="0"/>
              <a:t> and </a:t>
            </a:r>
            <a:r>
              <a:rPr lang="es-AR" dirty="0" err="1"/>
              <a:t>their</a:t>
            </a:r>
            <a:r>
              <a:rPr lang="es-AR" dirty="0"/>
              <a:t> </a:t>
            </a:r>
            <a:r>
              <a:rPr lang="es-AR" dirty="0" err="1"/>
              <a:t>sustainable</a:t>
            </a:r>
            <a:r>
              <a:rPr lang="es-AR" dirty="0"/>
              <a:t> </a:t>
            </a:r>
            <a:r>
              <a:rPr lang="es-AR" dirty="0" err="1"/>
              <a:t>development</a:t>
            </a:r>
            <a:r>
              <a:rPr lang="es-AR" dirty="0"/>
              <a:t>, </a:t>
            </a:r>
            <a:r>
              <a:rPr lang="es-AR" dirty="0" err="1"/>
              <a:t>to</a:t>
            </a:r>
            <a:r>
              <a:rPr lang="es-AR" dirty="0"/>
              <a:t> </a:t>
            </a:r>
            <a:r>
              <a:rPr lang="es-AR" dirty="0" err="1"/>
              <a:t>enhance</a:t>
            </a:r>
            <a:r>
              <a:rPr lang="es-AR" dirty="0"/>
              <a:t> </a:t>
            </a:r>
            <a:r>
              <a:rPr lang="es-AR" dirty="0" err="1"/>
              <a:t>their</a:t>
            </a:r>
            <a:r>
              <a:rPr lang="es-AR" dirty="0"/>
              <a:t> </a:t>
            </a:r>
            <a:r>
              <a:rPr lang="es-AR" dirty="0" err="1"/>
              <a:t>common</a:t>
            </a:r>
            <a:r>
              <a:rPr lang="es-AR" dirty="0"/>
              <a:t> response </a:t>
            </a:r>
            <a:r>
              <a:rPr lang="es-AR" dirty="0" err="1"/>
              <a:t>to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challenges</a:t>
            </a:r>
            <a:r>
              <a:rPr lang="es-AR" dirty="0"/>
              <a:t> </a:t>
            </a:r>
            <a:r>
              <a:rPr lang="es-AR" dirty="0" err="1"/>
              <a:t>posed</a:t>
            </a:r>
            <a:r>
              <a:rPr lang="es-AR" dirty="0"/>
              <a:t> </a:t>
            </a:r>
            <a:r>
              <a:rPr lang="es-AR" dirty="0" err="1"/>
              <a:t>by</a:t>
            </a:r>
            <a:r>
              <a:rPr lang="es-AR" dirty="0"/>
              <a:t> </a:t>
            </a:r>
            <a:r>
              <a:rPr lang="es-AR" dirty="0" err="1"/>
              <a:t>climate</a:t>
            </a:r>
            <a:r>
              <a:rPr lang="es-AR" dirty="0"/>
              <a:t> </a:t>
            </a:r>
            <a:r>
              <a:rPr lang="es-AR" dirty="0" err="1"/>
              <a:t>change</a:t>
            </a:r>
            <a:r>
              <a:rPr lang="es-AR" dirty="0"/>
              <a:t>.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"/>
          <p:cNvSpPr txBox="1">
            <a:spLocks noGrp="1"/>
          </p:cNvSpPr>
          <p:nvPr>
            <p:ph type="title"/>
          </p:nvPr>
        </p:nvSpPr>
        <p:spPr>
          <a:xfrm>
            <a:off x="220134" y="186661"/>
            <a:ext cx="9127847" cy="614289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40"/>
              <a:buFont typeface="Trebuchet MS"/>
              <a:buNone/>
            </a:pPr>
            <a:r>
              <a:rPr lang="es-AR" sz="3240"/>
              <a:t>Regional context and impacts of climate change</a:t>
            </a:r>
            <a:endParaRPr sz="3240"/>
          </a:p>
        </p:txBody>
      </p:sp>
      <p:pic>
        <p:nvPicPr>
          <p:cNvPr id="151" name="Google Shape;15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269" y="1195754"/>
            <a:ext cx="6001660" cy="54606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" name="Google Shape;152;p2"/>
          <p:cNvCxnSpPr/>
          <p:nvPr/>
        </p:nvCxnSpPr>
        <p:spPr>
          <a:xfrm>
            <a:off x="5195668" y="3137096"/>
            <a:ext cx="1880381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53" name="Google Shape;153;p2"/>
          <p:cNvCxnSpPr/>
          <p:nvPr/>
        </p:nvCxnSpPr>
        <p:spPr>
          <a:xfrm>
            <a:off x="4712677" y="2652934"/>
            <a:ext cx="25158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54" name="Google Shape;154;p2"/>
          <p:cNvSpPr txBox="1"/>
          <p:nvPr/>
        </p:nvSpPr>
        <p:spPr>
          <a:xfrm>
            <a:off x="7385539" y="2392068"/>
            <a:ext cx="928500" cy="369300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AR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Ancash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"/>
          <p:cNvSpPr txBox="1"/>
          <p:nvPr/>
        </p:nvSpPr>
        <p:spPr>
          <a:xfrm>
            <a:off x="7385539" y="2952430"/>
            <a:ext cx="1083211" cy="369332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AR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Abancay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6" name="Google Shape;156;p2"/>
          <p:cNvCxnSpPr/>
          <p:nvPr/>
        </p:nvCxnSpPr>
        <p:spPr>
          <a:xfrm>
            <a:off x="5542671" y="5103057"/>
            <a:ext cx="1533378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57" name="Google Shape;157;p2"/>
          <p:cNvSpPr txBox="1"/>
          <p:nvPr/>
        </p:nvSpPr>
        <p:spPr>
          <a:xfrm>
            <a:off x="7385539" y="4918391"/>
            <a:ext cx="1962442" cy="369332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AR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Cajón del Maipo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"/>
          <p:cNvSpPr txBox="1"/>
          <p:nvPr/>
        </p:nvSpPr>
        <p:spPr>
          <a:xfrm>
            <a:off x="6309360" y="6450039"/>
            <a:ext cx="29823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AR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Adapted from PNUD (2009)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0"/>
          <p:cNvSpPr txBox="1">
            <a:spLocks noGrp="1"/>
          </p:cNvSpPr>
          <p:nvPr>
            <p:ph type="title"/>
          </p:nvPr>
        </p:nvSpPr>
        <p:spPr>
          <a:xfrm>
            <a:off x="91982" y="201430"/>
            <a:ext cx="5845240" cy="614289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40"/>
              <a:buFont typeface="Trebuchet MS"/>
              <a:buNone/>
            </a:pPr>
            <a:r>
              <a:rPr lang="es-AR" sz="3240" dirty="0"/>
              <a:t>Cordillera Blanca case</a:t>
            </a:r>
            <a:endParaRPr sz="3240" dirty="0"/>
          </a:p>
        </p:txBody>
      </p:sp>
      <p:pic>
        <p:nvPicPr>
          <p:cNvPr id="164" name="Google Shape;164;p20"/>
          <p:cNvPicPr preferRelativeResize="0"/>
          <p:nvPr/>
        </p:nvPicPr>
        <p:blipFill rotWithShape="1">
          <a:blip r:embed="rId3">
            <a:alphaModFix/>
          </a:blip>
          <a:srcRect t="14887"/>
          <a:stretch/>
        </p:blipFill>
        <p:spPr>
          <a:xfrm>
            <a:off x="5669362" y="3169589"/>
            <a:ext cx="6473824" cy="366136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0"/>
          <p:cNvSpPr txBox="1"/>
          <p:nvPr/>
        </p:nvSpPr>
        <p:spPr>
          <a:xfrm>
            <a:off x="5777930" y="2751015"/>
            <a:ext cx="301236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HIGHLANDS (&gt;3900 masl)</a:t>
            </a:r>
            <a:endParaRPr/>
          </a:p>
        </p:txBody>
      </p:sp>
      <p:pic>
        <p:nvPicPr>
          <p:cNvPr id="166" name="Google Shape;166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52973" y="143141"/>
            <a:ext cx="4413846" cy="26483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" name="Google Shape;167;p20"/>
          <p:cNvGrpSpPr/>
          <p:nvPr/>
        </p:nvGrpSpPr>
        <p:grpSpPr>
          <a:xfrm>
            <a:off x="256979" y="852473"/>
            <a:ext cx="5736388" cy="773339"/>
            <a:chOff x="1895540" y="5946515"/>
            <a:chExt cx="5736388" cy="773339"/>
          </a:xfrm>
        </p:grpSpPr>
        <p:cxnSp>
          <p:nvCxnSpPr>
            <p:cNvPr id="168" name="Google Shape;168;p20"/>
            <p:cNvCxnSpPr/>
            <p:nvPr/>
          </p:nvCxnSpPr>
          <p:spPr>
            <a:xfrm>
              <a:off x="2131303" y="6305894"/>
              <a:ext cx="5347183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sp>
          <p:nvSpPr>
            <p:cNvPr id="169" name="Google Shape;169;p20"/>
            <p:cNvSpPr txBox="1"/>
            <p:nvPr/>
          </p:nvSpPr>
          <p:spPr>
            <a:xfrm>
              <a:off x="1895540" y="5946515"/>
              <a:ext cx="104067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3300 masl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0"/>
            <p:cNvSpPr txBox="1"/>
            <p:nvPr/>
          </p:nvSpPr>
          <p:spPr>
            <a:xfrm>
              <a:off x="5171089" y="6017156"/>
              <a:ext cx="58221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4200</a:t>
              </a:r>
              <a:endParaRPr/>
            </a:p>
          </p:txBody>
        </p:sp>
        <p:sp>
          <p:nvSpPr>
            <p:cNvPr id="171" name="Google Shape;171;p20"/>
            <p:cNvSpPr txBox="1"/>
            <p:nvPr/>
          </p:nvSpPr>
          <p:spPr>
            <a:xfrm>
              <a:off x="7046109" y="5988875"/>
              <a:ext cx="58221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4800</a:t>
              </a:r>
              <a:endParaRPr/>
            </a:p>
          </p:txBody>
        </p:sp>
        <p:sp>
          <p:nvSpPr>
            <p:cNvPr id="172" name="Google Shape;172;p20"/>
            <p:cNvSpPr txBox="1"/>
            <p:nvPr/>
          </p:nvSpPr>
          <p:spPr>
            <a:xfrm>
              <a:off x="5506025" y="6407449"/>
              <a:ext cx="2125903" cy="307777"/>
            </a:xfrm>
            <a:prstGeom prst="rect">
              <a:avLst/>
            </a:prstGeom>
            <a:solidFill>
              <a:srgbClr val="E9F6C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Natural Protected Area</a:t>
              </a:r>
              <a:endParaRPr/>
            </a:p>
          </p:txBody>
        </p:sp>
        <p:sp>
          <p:nvSpPr>
            <p:cNvPr id="173" name="Google Shape;173;p20"/>
            <p:cNvSpPr txBox="1"/>
            <p:nvPr/>
          </p:nvSpPr>
          <p:spPr>
            <a:xfrm>
              <a:off x="1938956" y="6407449"/>
              <a:ext cx="1558440" cy="307777"/>
            </a:xfrm>
            <a:prstGeom prst="rect">
              <a:avLst/>
            </a:prstGeom>
            <a:solidFill>
              <a:srgbClr val="E9F6C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Private property</a:t>
              </a:r>
              <a:endParaRPr/>
            </a:p>
          </p:txBody>
        </p:sp>
        <p:sp>
          <p:nvSpPr>
            <p:cNvPr id="174" name="Google Shape;174;p20"/>
            <p:cNvSpPr txBox="1"/>
            <p:nvPr/>
          </p:nvSpPr>
          <p:spPr>
            <a:xfrm>
              <a:off x="3577767" y="6412077"/>
              <a:ext cx="1887055" cy="307777"/>
            </a:xfrm>
            <a:prstGeom prst="rect">
              <a:avLst/>
            </a:prstGeom>
            <a:solidFill>
              <a:srgbClr val="E9F6C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Communal property</a:t>
              </a:r>
              <a:endParaRPr/>
            </a:p>
          </p:txBody>
        </p:sp>
      </p:grpSp>
      <p:grpSp>
        <p:nvGrpSpPr>
          <p:cNvPr id="175" name="Google Shape;175;p20"/>
          <p:cNvGrpSpPr/>
          <p:nvPr/>
        </p:nvGrpSpPr>
        <p:grpSpPr>
          <a:xfrm>
            <a:off x="-195844" y="1864558"/>
            <a:ext cx="5745841" cy="3270226"/>
            <a:chOff x="-268752" y="2759308"/>
            <a:chExt cx="5745841" cy="3270226"/>
          </a:xfrm>
        </p:grpSpPr>
        <p:pic>
          <p:nvPicPr>
            <p:cNvPr id="176" name="Google Shape;176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53940" y="2759308"/>
              <a:ext cx="4623149" cy="32702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7" name="Google Shape;177;p20"/>
            <p:cNvSpPr/>
            <p:nvPr/>
          </p:nvSpPr>
          <p:spPr>
            <a:xfrm>
              <a:off x="-268752" y="3598591"/>
              <a:ext cx="1789531" cy="713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6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Agriculture</a:t>
              </a:r>
              <a:endParaRPr/>
            </a:p>
          </p:txBody>
        </p:sp>
        <p:sp>
          <p:nvSpPr>
            <p:cNvPr id="178" name="Google Shape;178;p20"/>
            <p:cNvSpPr/>
            <p:nvPr/>
          </p:nvSpPr>
          <p:spPr>
            <a:xfrm>
              <a:off x="692702" y="5432461"/>
              <a:ext cx="2269595" cy="41267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6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Forest plantation</a:t>
              </a:r>
              <a:endParaRPr/>
            </a:p>
          </p:txBody>
        </p:sp>
        <p:sp>
          <p:nvSpPr>
            <p:cNvPr id="179" name="Google Shape;179;p20"/>
            <p:cNvSpPr/>
            <p:nvPr/>
          </p:nvSpPr>
          <p:spPr>
            <a:xfrm>
              <a:off x="1371306" y="4083881"/>
              <a:ext cx="153993" cy="113317"/>
            </a:xfrm>
            <a:prstGeom prst="ellipse">
              <a:avLst/>
            </a:prstGeom>
            <a:solidFill>
              <a:srgbClr val="FF0000"/>
            </a:solidFill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0"/>
            <p:cNvSpPr/>
            <p:nvPr/>
          </p:nvSpPr>
          <p:spPr>
            <a:xfrm>
              <a:off x="-145165" y="4403277"/>
              <a:ext cx="1637806" cy="529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6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Little town</a:t>
              </a:r>
              <a:endParaRPr/>
            </a:p>
          </p:txBody>
        </p:sp>
        <p:cxnSp>
          <p:nvCxnSpPr>
            <p:cNvPr id="181" name="Google Shape;181;p20"/>
            <p:cNvCxnSpPr/>
            <p:nvPr/>
          </p:nvCxnSpPr>
          <p:spPr>
            <a:xfrm rot="10800000" flipH="1">
              <a:off x="1338649" y="3942867"/>
              <a:ext cx="750246" cy="1244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182" name="Google Shape;182;p20"/>
            <p:cNvSpPr/>
            <p:nvPr/>
          </p:nvSpPr>
          <p:spPr>
            <a:xfrm>
              <a:off x="1632562" y="5052710"/>
              <a:ext cx="153993" cy="113317"/>
            </a:xfrm>
            <a:prstGeom prst="ellipse">
              <a:avLst/>
            </a:prstGeom>
            <a:solidFill>
              <a:srgbClr val="FF0000"/>
            </a:solidFill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83" name="Google Shape;183;p20"/>
            <p:cNvCxnSpPr/>
            <p:nvPr/>
          </p:nvCxnSpPr>
          <p:spPr>
            <a:xfrm>
              <a:off x="1273333" y="4661630"/>
              <a:ext cx="370910" cy="449967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84" name="Google Shape;184;p20"/>
            <p:cNvCxnSpPr>
              <a:endCxn id="179" idx="4"/>
            </p:cNvCxnSpPr>
            <p:nvPr/>
          </p:nvCxnSpPr>
          <p:spPr>
            <a:xfrm rot="10800000" flipH="1">
              <a:off x="1294402" y="4197198"/>
              <a:ext cx="153900" cy="4041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85" name="Google Shape;185;p20"/>
            <p:cNvCxnSpPr>
              <a:stCxn id="178" idx="0"/>
            </p:cNvCxnSpPr>
            <p:nvPr/>
          </p:nvCxnSpPr>
          <p:spPr>
            <a:xfrm rot="10800000" flipH="1">
              <a:off x="1827499" y="5065861"/>
              <a:ext cx="153600" cy="3666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186" name="Google Shape;186;p20"/>
            <p:cNvSpPr/>
            <p:nvPr/>
          </p:nvSpPr>
          <p:spPr>
            <a:xfrm>
              <a:off x="2443574" y="3926763"/>
              <a:ext cx="1789531" cy="7134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Livestock</a:t>
              </a:r>
              <a:endParaRPr/>
            </a:p>
          </p:txBody>
        </p:sp>
      </p:grpSp>
      <p:sp>
        <p:nvSpPr>
          <p:cNvPr id="187" name="Google Shape;187;p20"/>
          <p:cNvSpPr txBox="1"/>
          <p:nvPr/>
        </p:nvSpPr>
        <p:spPr>
          <a:xfrm>
            <a:off x="299728" y="5134610"/>
            <a:ext cx="5637493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s-A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Climate variation impact mainly agricultural activities.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s-A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Increase of thunderstorms aggravate hard conditions in highlands.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s-A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Increase degradation in pasturelands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26470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1"/>
          <p:cNvSpPr txBox="1">
            <a:spLocks noGrp="1"/>
          </p:cNvSpPr>
          <p:nvPr>
            <p:ph type="title"/>
          </p:nvPr>
        </p:nvSpPr>
        <p:spPr>
          <a:xfrm>
            <a:off x="153316" y="202197"/>
            <a:ext cx="5165815" cy="614289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40"/>
              <a:buFont typeface="Trebuchet MS"/>
              <a:buNone/>
            </a:pPr>
            <a:r>
              <a:rPr lang="es-AR" sz="3240" dirty="0"/>
              <a:t>Cordillera Blanca case</a:t>
            </a:r>
            <a:endParaRPr sz="3240" dirty="0"/>
          </a:p>
        </p:txBody>
      </p:sp>
      <p:pic>
        <p:nvPicPr>
          <p:cNvPr id="193" name="Google Shape;193;p21" descr="DSC03421"/>
          <p:cNvPicPr preferRelativeResize="0"/>
          <p:nvPr/>
        </p:nvPicPr>
        <p:blipFill rotWithShape="1">
          <a:blip r:embed="rId3">
            <a:alphaModFix/>
          </a:blip>
          <a:srcRect t="10977" b="528"/>
          <a:stretch/>
        </p:blipFill>
        <p:spPr>
          <a:xfrm>
            <a:off x="153317" y="1055915"/>
            <a:ext cx="5165815" cy="3424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1" descr="DSC017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72870" y="421234"/>
            <a:ext cx="4278944" cy="322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41857" y="3901807"/>
            <a:ext cx="4117734" cy="253495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1"/>
          <p:cNvSpPr txBox="1"/>
          <p:nvPr/>
        </p:nvSpPr>
        <p:spPr>
          <a:xfrm>
            <a:off x="299728" y="4719655"/>
            <a:ext cx="5637493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s-A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Involve new generations.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s-A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Capacity building (people and institutions).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s-A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Improve gender approach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s-A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Recovery of traditional practices (mainly water management)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s-A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Restoration in very degraded grasslands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0"/>
          <p:cNvSpPr txBox="1">
            <a:spLocks noGrp="1"/>
          </p:cNvSpPr>
          <p:nvPr>
            <p:ph type="title"/>
          </p:nvPr>
        </p:nvSpPr>
        <p:spPr>
          <a:xfrm>
            <a:off x="64713" y="126578"/>
            <a:ext cx="6898795" cy="614289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40"/>
              <a:buFont typeface="Trebuchet MS"/>
              <a:buNone/>
            </a:pPr>
            <a:r>
              <a:rPr lang="es-AR" sz="3240" dirty="0"/>
              <a:t>Microcuenca Mariño – Abancay Case</a:t>
            </a:r>
            <a:endParaRPr sz="3240" dirty="0"/>
          </a:p>
        </p:txBody>
      </p:sp>
      <p:grpSp>
        <p:nvGrpSpPr>
          <p:cNvPr id="167" name="Google Shape;167;p20"/>
          <p:cNvGrpSpPr/>
          <p:nvPr/>
        </p:nvGrpSpPr>
        <p:grpSpPr>
          <a:xfrm>
            <a:off x="64713" y="852473"/>
            <a:ext cx="3766383" cy="870917"/>
            <a:chOff x="1895538" y="5946515"/>
            <a:chExt cx="5732784" cy="773339"/>
          </a:xfrm>
        </p:grpSpPr>
        <p:cxnSp>
          <p:nvCxnSpPr>
            <p:cNvPr id="168" name="Google Shape;168;p20"/>
            <p:cNvCxnSpPr/>
            <p:nvPr/>
          </p:nvCxnSpPr>
          <p:spPr>
            <a:xfrm>
              <a:off x="2131303" y="6305894"/>
              <a:ext cx="5347183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sp>
          <p:nvSpPr>
            <p:cNvPr id="169" name="Google Shape;169;p20"/>
            <p:cNvSpPr txBox="1"/>
            <p:nvPr/>
          </p:nvSpPr>
          <p:spPr>
            <a:xfrm>
              <a:off x="1895538" y="5946515"/>
              <a:ext cx="1682227" cy="273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2000 </a:t>
              </a:r>
              <a:r>
                <a:rPr lang="es-AR" sz="1400" b="1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masl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0"/>
            <p:cNvSpPr txBox="1"/>
            <p:nvPr/>
          </p:nvSpPr>
          <p:spPr>
            <a:xfrm>
              <a:off x="5946096" y="5988875"/>
              <a:ext cx="1682226" cy="273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4300</a:t>
              </a:r>
              <a:endParaRPr dirty="0"/>
            </a:p>
          </p:txBody>
        </p:sp>
        <p:sp>
          <p:nvSpPr>
            <p:cNvPr id="174" name="Google Shape;174;p20"/>
            <p:cNvSpPr txBox="1"/>
            <p:nvPr/>
          </p:nvSpPr>
          <p:spPr>
            <a:xfrm>
              <a:off x="3577767" y="6412077"/>
              <a:ext cx="1887055" cy="307777"/>
            </a:xfrm>
            <a:prstGeom prst="rect">
              <a:avLst/>
            </a:prstGeom>
            <a:solidFill>
              <a:srgbClr val="E9F6C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400" b="1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Communal</a:t>
              </a:r>
              <a:r>
                <a:rPr lang="es-AR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s-AR" sz="1400" b="1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property</a:t>
              </a:r>
              <a:endParaRPr dirty="0"/>
            </a:p>
          </p:txBody>
        </p:sp>
      </p:grpSp>
      <p:sp>
        <p:nvSpPr>
          <p:cNvPr id="187" name="Google Shape;187;p20"/>
          <p:cNvSpPr txBox="1"/>
          <p:nvPr/>
        </p:nvSpPr>
        <p:spPr>
          <a:xfrm>
            <a:off x="388604" y="1882701"/>
            <a:ext cx="3305908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Overgrazing in water </a:t>
            </a:r>
            <a:r>
              <a:rPr lang="en-US" sz="1800" dirty="0">
                <a:solidFill>
                  <a:schemeClr val="dk1"/>
                </a:solidFill>
              </a:rPr>
              <a:t>recharge areas</a:t>
            </a:r>
            <a:endParaRPr sz="1800" dirty="0">
              <a:solidFill>
                <a:schemeClr val="dk1"/>
              </a:solidFill>
            </a:endParaRPr>
          </a:p>
          <a:p>
            <a:pPr marL="285750" indent="-285750"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Decrease in water flow for consumption</a:t>
            </a:r>
          </a:p>
          <a:p>
            <a:pPr marL="285750" indent="-285750"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Degradation of Andean pastures and forests</a:t>
            </a:r>
          </a:p>
          <a:p>
            <a:pPr marL="285750" indent="-285750"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High variation of the climate. presence of frost, hail, drought</a:t>
            </a:r>
            <a:endParaRPr sz="1800" dirty="0">
              <a:solidFill>
                <a:schemeClr val="dk1"/>
              </a:solidFill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EA9E1FFC-41F8-4AB1-9E50-5647A41098B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032" y="852473"/>
            <a:ext cx="8312968" cy="5748730"/>
          </a:xfrm>
          <a:prstGeom prst="rect">
            <a:avLst/>
          </a:prstGeom>
        </p:spPr>
      </p:pic>
      <p:pic>
        <p:nvPicPr>
          <p:cNvPr id="29" name="Marcador de contenido 3">
            <a:extLst>
              <a:ext uri="{FF2B5EF4-FFF2-40B4-BE49-F238E27FC236}">
                <a16:creationId xmlns:a16="http://schemas.microsoft.com/office/drawing/2014/main" id="{419D7AF0-E413-424C-9011-F66F606DC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567" y="4466180"/>
            <a:ext cx="3543593" cy="2182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5048748" y="13491"/>
            <a:ext cx="305462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br>
              <a:rPr lang="en-US" b="1" dirty="0"/>
            </a:br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Construction of 15 rustic dikes with local materials, water storage de 141,953.00 cubic meter.</a:t>
            </a:r>
            <a:endParaRPr lang="es-PE" sz="1100" b="1" dirty="0"/>
          </a:p>
        </p:txBody>
      </p:sp>
      <p:sp>
        <p:nvSpPr>
          <p:cNvPr id="9" name="Rectángulo 8"/>
          <p:cNvSpPr/>
          <p:nvPr/>
        </p:nvSpPr>
        <p:spPr>
          <a:xfrm>
            <a:off x="8692074" y="1740803"/>
            <a:ext cx="32654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br>
              <a:rPr lang="en-US" b="1" dirty="0"/>
            </a:br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Afforestation of 40 ha of </a:t>
            </a:r>
            <a:r>
              <a:rPr lang="en-US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Queuña</a:t>
            </a:r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s-PE" b="1" i="1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Polylepis</a:t>
            </a:r>
            <a:r>
              <a:rPr lang="es-PE" b="1" dirty="0">
                <a:solidFill>
                  <a:srgbClr val="4D5156"/>
                </a:solidFill>
                <a:latin typeface="arial" panose="020B0604020202020204" pitchFamily="34" charset="0"/>
              </a:rPr>
              <a:t>)</a:t>
            </a:r>
            <a:endParaRPr lang="es-PE" b="1" dirty="0"/>
          </a:p>
        </p:txBody>
      </p:sp>
      <p:sp>
        <p:nvSpPr>
          <p:cNvPr id="10" name="Rectángulo 9"/>
          <p:cNvSpPr/>
          <p:nvPr/>
        </p:nvSpPr>
        <p:spPr>
          <a:xfrm>
            <a:off x="4989647" y="2976347"/>
            <a:ext cx="30462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0000"/>
                </a:solidFill>
                <a:latin typeface="Candara" panose="020E0502030303020204" pitchFamily="34" charset="0"/>
              </a:rPr>
              <a:t>Installation of grassland protection fences in 336 hectares.</a:t>
            </a:r>
            <a:endParaRPr lang="es-PE" b="1" dirty="0"/>
          </a:p>
        </p:txBody>
      </p:sp>
      <p:sp>
        <p:nvSpPr>
          <p:cNvPr id="11" name="Rectángulo 10"/>
          <p:cNvSpPr/>
          <p:nvPr/>
        </p:nvSpPr>
        <p:spPr>
          <a:xfrm>
            <a:off x="8692074" y="4279822"/>
            <a:ext cx="30704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Grassland</a:t>
            </a:r>
            <a:r>
              <a:rPr lang="es-PE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PE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plantation</a:t>
            </a:r>
            <a:r>
              <a:rPr lang="es-PE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22 </a:t>
            </a:r>
            <a:r>
              <a:rPr lang="es-PE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hectares</a:t>
            </a:r>
            <a:r>
              <a:rPr lang="es-PE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s-PE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Stipa </a:t>
            </a:r>
            <a:r>
              <a:rPr lang="es-PE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ichu</a:t>
            </a:r>
            <a:r>
              <a:rPr lang="es-PE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s-PE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001479" y="5718816"/>
            <a:ext cx="32415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Training of 22 local farmers in planting and harvesting water</a:t>
            </a:r>
            <a:endParaRPr lang="es-PE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2076" y="201589"/>
            <a:ext cx="3070482" cy="153921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6223" y="1143729"/>
            <a:ext cx="3054627" cy="171889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2074" y="2466717"/>
            <a:ext cx="3070483" cy="172714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1479" y="3644064"/>
            <a:ext cx="3284113" cy="184731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031"/>
          <a:stretch/>
        </p:blipFill>
        <p:spPr>
          <a:xfrm>
            <a:off x="8692073" y="4976223"/>
            <a:ext cx="3070483" cy="168553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5" name="Flecha derecha 14"/>
          <p:cNvSpPr/>
          <p:nvPr/>
        </p:nvSpPr>
        <p:spPr>
          <a:xfrm>
            <a:off x="8156835" y="563342"/>
            <a:ext cx="44901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6" name="Flecha derecha 15"/>
          <p:cNvSpPr/>
          <p:nvPr/>
        </p:nvSpPr>
        <p:spPr>
          <a:xfrm flipH="1">
            <a:off x="8183213" y="1861387"/>
            <a:ext cx="45942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7" name="Flecha derecha 16"/>
          <p:cNvSpPr/>
          <p:nvPr/>
        </p:nvSpPr>
        <p:spPr>
          <a:xfrm>
            <a:off x="8193625" y="3011030"/>
            <a:ext cx="44901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8" name="Flecha derecha 17"/>
          <p:cNvSpPr/>
          <p:nvPr/>
        </p:nvSpPr>
        <p:spPr>
          <a:xfrm>
            <a:off x="8243057" y="5718816"/>
            <a:ext cx="44901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9" name="Flecha derecha 18"/>
          <p:cNvSpPr/>
          <p:nvPr/>
        </p:nvSpPr>
        <p:spPr>
          <a:xfrm flipH="1">
            <a:off x="8292896" y="4325405"/>
            <a:ext cx="4166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5" name="Marcador de contenido 3" descr="I:\rse\Consultoria_PRODERN\PDF_Mapas_Doc_Apoyo\AREA RSE.jpg">
            <a:extLst>
              <a:ext uri="{FF2B5EF4-FFF2-40B4-BE49-F238E27FC236}">
                <a16:creationId xmlns:a16="http://schemas.microsoft.com/office/drawing/2014/main" id="{39FE87B7-B9E5-4FE2-B638-4888DD23543C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96"/>
          <a:stretch>
            <a:fillRect/>
          </a:stretch>
        </p:blipFill>
        <p:spPr>
          <a:xfrm>
            <a:off x="40221" y="1678343"/>
            <a:ext cx="5051285" cy="3879603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Flecha abajo 1">
            <a:extLst>
              <a:ext uri="{FF2B5EF4-FFF2-40B4-BE49-F238E27FC236}">
                <a16:creationId xmlns:a16="http://schemas.microsoft.com/office/drawing/2014/main" id="{B20C4281-27F1-4181-A486-31CB71E5D1F4}"/>
              </a:ext>
            </a:extLst>
          </p:cNvPr>
          <p:cNvSpPr/>
          <p:nvPr/>
        </p:nvSpPr>
        <p:spPr>
          <a:xfrm>
            <a:off x="1339255" y="2386449"/>
            <a:ext cx="1976684" cy="814812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sz="1100" b="1" dirty="0">
                <a:solidFill>
                  <a:schemeClr val="tx1"/>
                </a:solidFill>
              </a:rPr>
              <a:t>Comunidad de </a:t>
            </a:r>
            <a:r>
              <a:rPr lang="es-PE" sz="1100" b="1" dirty="0" err="1">
                <a:solidFill>
                  <a:schemeClr val="tx1"/>
                </a:solidFill>
              </a:rPr>
              <a:t>Atumpata</a:t>
            </a:r>
            <a:r>
              <a:rPr lang="es-PE" sz="11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7" name="Flecha arriba 2">
            <a:extLst>
              <a:ext uri="{FF2B5EF4-FFF2-40B4-BE49-F238E27FC236}">
                <a16:creationId xmlns:a16="http://schemas.microsoft.com/office/drawing/2014/main" id="{D57C2EFC-EAA9-4877-87C1-28534B794996}"/>
              </a:ext>
            </a:extLst>
          </p:cNvPr>
          <p:cNvSpPr/>
          <p:nvPr/>
        </p:nvSpPr>
        <p:spPr>
          <a:xfrm>
            <a:off x="1400911" y="3656739"/>
            <a:ext cx="2040378" cy="910982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sz="1100" b="1" dirty="0">
                <a:solidFill>
                  <a:schemeClr val="tx1"/>
                </a:solidFill>
              </a:rPr>
              <a:t>Comunidad de Micaela Bastidas </a:t>
            </a:r>
          </a:p>
        </p:txBody>
      </p:sp>
      <p:sp>
        <p:nvSpPr>
          <p:cNvPr id="28" name="Google Shape;163;p20">
            <a:extLst>
              <a:ext uri="{FF2B5EF4-FFF2-40B4-BE49-F238E27FC236}">
                <a16:creationId xmlns:a16="http://schemas.microsoft.com/office/drawing/2014/main" id="{3F150B7D-087E-42FE-9821-8F631D46C4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1577" y="229079"/>
            <a:ext cx="4278471" cy="1167145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40"/>
              <a:buFont typeface="Trebuchet MS"/>
              <a:buNone/>
            </a:pPr>
            <a:r>
              <a:rPr lang="es-AR" sz="3240" dirty="0"/>
              <a:t>Microcuenca Mariño – Abancay Case</a:t>
            </a:r>
            <a:endParaRPr sz="3240" dirty="0"/>
          </a:p>
        </p:txBody>
      </p:sp>
    </p:spTree>
    <p:extLst>
      <p:ext uri="{BB962C8B-B14F-4D97-AF65-F5344CB8AC3E}">
        <p14:creationId xmlns:p14="http://schemas.microsoft.com/office/powerpoint/2010/main" val="4138702699"/>
      </p:ext>
    </p:extLst>
  </p:cSld>
  <p:clrMapOvr>
    <a:masterClrMapping/>
  </p:clrMapOvr>
  <p:transition>
    <p:newsfla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g9bb38790fc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16600"/>
            <a:ext cx="6409598" cy="101845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g9bb38790fc_0_0"/>
          <p:cNvSpPr txBox="1">
            <a:spLocks noGrp="1"/>
          </p:cNvSpPr>
          <p:nvPr>
            <p:ph type="title"/>
          </p:nvPr>
        </p:nvSpPr>
        <p:spPr>
          <a:xfrm>
            <a:off x="232775" y="122738"/>
            <a:ext cx="5596074" cy="6144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40"/>
              <a:buFont typeface="Trebuchet MS"/>
              <a:buNone/>
            </a:pPr>
            <a:r>
              <a:rPr lang="es-AR" sz="3240" dirty="0"/>
              <a:t>Cajón del Maipo case</a:t>
            </a:r>
            <a:endParaRPr sz="3240" dirty="0"/>
          </a:p>
        </p:txBody>
      </p:sp>
      <p:pic>
        <p:nvPicPr>
          <p:cNvPr id="203" name="Google Shape;203;g9bb38790fc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8325" y="904447"/>
            <a:ext cx="1455161" cy="6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9bb38790fc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775" y="1835050"/>
            <a:ext cx="4998145" cy="306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9bb38790fc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1675" y="4645275"/>
            <a:ext cx="5467174" cy="221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9bb38790fc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42349" y="1518850"/>
            <a:ext cx="2970026" cy="471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9bb38790fc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21763" y="3554625"/>
            <a:ext cx="3543300" cy="9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9bb38790fc_0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71162" y="1835050"/>
            <a:ext cx="2428875" cy="30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g9bb38790fc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950" y="1277525"/>
            <a:ext cx="4829175" cy="505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g9bb38790fc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9375" y="1335349"/>
            <a:ext cx="7152500" cy="505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9bb38790fc_0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69375" y="1335350"/>
            <a:ext cx="7152501" cy="5053493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g9bb38790fc_0_5"/>
          <p:cNvSpPr txBox="1">
            <a:spLocks noGrp="1"/>
          </p:cNvSpPr>
          <p:nvPr>
            <p:ph type="title"/>
          </p:nvPr>
        </p:nvSpPr>
        <p:spPr>
          <a:xfrm>
            <a:off x="205950" y="202197"/>
            <a:ext cx="4829175" cy="6144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40"/>
              <a:buFont typeface="Trebuchet MS"/>
              <a:buNone/>
            </a:pPr>
            <a:r>
              <a:rPr lang="es-AR" sz="3240" dirty="0"/>
              <a:t>Cajón del Maipo case</a:t>
            </a:r>
            <a:endParaRPr sz="324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a06e60ab9f_0_0"/>
          <p:cNvSpPr txBox="1">
            <a:spLocks noGrp="1"/>
          </p:cNvSpPr>
          <p:nvPr>
            <p:ph type="title"/>
          </p:nvPr>
        </p:nvSpPr>
        <p:spPr>
          <a:xfrm>
            <a:off x="591600" y="120666"/>
            <a:ext cx="2316487" cy="572700"/>
          </a:xfrm>
          <a:prstGeom prst="rect">
            <a:avLst/>
          </a:prstGeom>
          <a:ln w="28575">
            <a:solidFill>
              <a:srgbClr val="92D050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dirty="0" err="1"/>
              <a:t>Indicators</a:t>
            </a:r>
            <a:endParaRPr dirty="0"/>
          </a:p>
        </p:txBody>
      </p:sp>
      <p:graphicFrame>
        <p:nvGraphicFramePr>
          <p:cNvPr id="222" name="Google Shape;222;ga06e60ab9f_0_0"/>
          <p:cNvGraphicFramePr/>
          <p:nvPr/>
        </p:nvGraphicFramePr>
        <p:xfrm>
          <a:off x="591600" y="854838"/>
          <a:ext cx="8596800" cy="495491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2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9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300" b="1"/>
                        <a:t>TEMPERATURE</a:t>
                      </a:r>
                      <a:endParaRPr sz="1300" b="1"/>
                    </a:p>
                  </a:txBody>
                  <a:tcPr marL="68575" marR="6857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FE471">
                        <a:alpha val="6941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300" b="1"/>
                        <a:t>PRECIPITATION</a:t>
                      </a:r>
                      <a:endParaRPr sz="1300" b="1"/>
                    </a:p>
                  </a:txBody>
                  <a:tcPr marL="68575" marR="6857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FE471">
                        <a:alpha val="6941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2075">
                <a:tc>
                  <a:txBody>
                    <a:bodyPr/>
                    <a:lstStyle/>
                    <a:p>
                      <a:pPr marL="76200" lvl="0" indent="-76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000"/>
                        <a:t>·</a:t>
                      </a:r>
                      <a:r>
                        <a:rPr lang="es-AR" sz="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AR" sz="1100"/>
                        <a:t>Annual average temperature (°C)</a:t>
                      </a:r>
                      <a:endParaRPr sz="1100"/>
                    </a:p>
                    <a:p>
                      <a:pPr marL="76200" lvl="0" indent="-76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000"/>
                        <a:t>·</a:t>
                      </a:r>
                      <a:r>
                        <a:rPr lang="es-AR" sz="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AR" sz="1100"/>
                        <a:t>Seasonal average temperature (°C)</a:t>
                      </a:r>
                      <a:endParaRPr sz="1100"/>
                    </a:p>
                    <a:p>
                      <a:pPr marL="76200" lvl="0" indent="-76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000"/>
                        <a:t>·</a:t>
                      </a:r>
                      <a:r>
                        <a:rPr lang="es-AR" sz="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AR" sz="1100"/>
                        <a:t>Daily average temperature for the growing period (°C)</a:t>
                      </a:r>
                      <a:endParaRPr sz="1100"/>
                    </a:p>
                    <a:p>
                      <a:pPr marL="76200" lvl="0" indent="-76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000"/>
                        <a:t>·</a:t>
                      </a:r>
                      <a:r>
                        <a:rPr lang="es-AR" sz="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AR" sz="1100"/>
                        <a:t>Mean Temperature (°C)</a:t>
                      </a:r>
                      <a:endParaRPr sz="110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100"/>
                        <a:t> </a:t>
                      </a:r>
                      <a:endParaRPr sz="1100"/>
                    </a:p>
                  </a:txBody>
                  <a:tcPr marL="68575" marR="6857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lvl="0" indent="-76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000"/>
                        <a:t>·</a:t>
                      </a:r>
                      <a:r>
                        <a:rPr lang="es-AR" sz="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AR" sz="1100"/>
                        <a:t>Average annual precipitation (mm)</a:t>
                      </a:r>
                      <a:endParaRPr sz="1100"/>
                    </a:p>
                    <a:p>
                      <a:pPr marL="76200" lvl="0" indent="-76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000"/>
                        <a:t>·</a:t>
                      </a:r>
                      <a:r>
                        <a:rPr lang="es-AR" sz="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AR" sz="1100"/>
                        <a:t>Maximum 1-Day Total Precipitation (mm)</a:t>
                      </a:r>
                      <a:endParaRPr sz="1100"/>
                    </a:p>
                    <a:p>
                      <a:pPr marL="76200" lvl="0" indent="-76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000"/>
                        <a:t>·</a:t>
                      </a:r>
                      <a:r>
                        <a:rPr lang="es-AR" sz="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AR" sz="1100"/>
                        <a:t>Total Precipitation (mm)</a:t>
                      </a:r>
                      <a:endParaRPr sz="1100"/>
                    </a:p>
                    <a:p>
                      <a:pPr marL="76200" lvl="0" indent="-76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000"/>
                        <a:t>·</a:t>
                      </a:r>
                      <a:r>
                        <a:rPr lang="es-AR" sz="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AR" sz="1100"/>
                        <a:t>Average rainfall (per month) in growing period</a:t>
                      </a:r>
                      <a:endParaRPr sz="1100"/>
                    </a:p>
                    <a:p>
                      <a:pPr marL="76200" lvl="0" indent="-76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000"/>
                        <a:t>·</a:t>
                      </a:r>
                      <a:r>
                        <a:rPr lang="es-AR" sz="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AR" sz="1100"/>
                        <a:t>Average amount of days with snowfall in the winter months (DJF)</a:t>
                      </a:r>
                      <a:endParaRPr sz="110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100"/>
                        <a:t> </a:t>
                      </a:r>
                      <a:endParaRPr sz="1100"/>
                    </a:p>
                  </a:txBody>
                  <a:tcPr marL="68575" marR="6857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25"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300" b="1">
                          <a:highlight>
                            <a:srgbClr val="BFE471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EXTREME VARIABLES</a:t>
                      </a:r>
                      <a:endParaRPr sz="1300" b="1">
                        <a:highlight>
                          <a:srgbClr val="BFE471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76200" lvl="0" indent="-7620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000"/>
                        <a:t>·</a:t>
                      </a:r>
                      <a:r>
                        <a:rPr lang="es-AR" sz="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AR" sz="1100"/>
                        <a:t>Frost Days (days) </a:t>
                      </a:r>
                      <a:endParaRPr sz="1100"/>
                    </a:p>
                    <a:p>
                      <a:pPr marL="76200" lvl="0" indent="-7620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000"/>
                        <a:t>·</a:t>
                      </a:r>
                      <a:r>
                        <a:rPr lang="es-AR" sz="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AR" sz="1100"/>
                        <a:t>Growing Degree Days (5°C or 10°C)</a:t>
                      </a:r>
                      <a:endParaRPr sz="1100"/>
                    </a:p>
                    <a:p>
                      <a:pPr marL="76200" lvl="0" indent="-7620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000"/>
                        <a:t>·</a:t>
                      </a:r>
                      <a:r>
                        <a:rPr lang="es-AR" sz="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AR" sz="1100"/>
                        <a:t>Cumulative degree-days above 0°C</a:t>
                      </a:r>
                      <a:endParaRPr sz="1100"/>
                    </a:p>
                  </a:txBody>
                  <a:tcPr marL="68575" marR="6857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300" b="1"/>
                        <a:t>ECOSYSTEM</a:t>
                      </a:r>
                      <a:endParaRPr sz="1300" b="1"/>
                    </a:p>
                  </a:txBody>
                  <a:tcPr marL="68575" marR="6857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FE471">
                        <a:alpha val="6941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300" b="1"/>
                        <a:t>SOCIOECONOMIC</a:t>
                      </a:r>
                      <a:endParaRPr sz="1300" b="1"/>
                    </a:p>
                  </a:txBody>
                  <a:tcPr marL="68575" marR="6857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FE471">
                        <a:alpha val="6941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24025">
                <a:tc>
                  <a:txBody>
                    <a:bodyPr/>
                    <a:lstStyle/>
                    <a:p>
                      <a:pPr marL="76200" lvl="0" indent="-76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000"/>
                        <a:t>·</a:t>
                      </a:r>
                      <a:r>
                        <a:rPr lang="es-AR" sz="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AR" sz="1100"/>
                        <a:t>Net Primary Productivity (NPP)</a:t>
                      </a:r>
                      <a:endParaRPr sz="1100"/>
                    </a:p>
                    <a:p>
                      <a:pPr marL="76200" lvl="0" indent="-76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000"/>
                        <a:t>·</a:t>
                      </a:r>
                      <a:r>
                        <a:rPr lang="es-AR" sz="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AR" sz="1100"/>
                        <a:t>Land suitability (%)</a:t>
                      </a:r>
                      <a:endParaRPr sz="1100"/>
                    </a:p>
                    <a:p>
                      <a:pPr marL="76200" lvl="0" indent="-76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000"/>
                        <a:t>·</a:t>
                      </a:r>
                      <a:r>
                        <a:rPr lang="es-AR" sz="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AR" sz="1100"/>
                        <a:t>Slope gradient (%)</a:t>
                      </a:r>
                      <a:endParaRPr sz="1100"/>
                    </a:p>
                    <a:p>
                      <a:pPr marL="76200" lvl="0" indent="-76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000"/>
                        <a:t>·</a:t>
                      </a:r>
                      <a:r>
                        <a:rPr lang="es-AR" sz="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AR" sz="1100"/>
                        <a:t>Land cover classes with a high risk for erosion (%)</a:t>
                      </a:r>
                      <a:endParaRPr sz="1100"/>
                    </a:p>
                    <a:p>
                      <a:pPr marL="76200" lvl="0" indent="-76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000"/>
                        <a:t>·</a:t>
                      </a:r>
                      <a:r>
                        <a:rPr lang="es-AR" sz="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AR" sz="1100"/>
                        <a:t>Soil water retention characteristic (pF curve)</a:t>
                      </a:r>
                      <a:endParaRPr sz="1100"/>
                    </a:p>
                    <a:p>
                      <a:pPr marL="76200" lvl="0" indent="-76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000"/>
                        <a:t>·</a:t>
                      </a:r>
                      <a:r>
                        <a:rPr lang="es-AR" sz="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AR" sz="1100"/>
                        <a:t>Wetlands management capacity</a:t>
                      </a:r>
                      <a:endParaRPr sz="1100"/>
                    </a:p>
                    <a:p>
                      <a:pPr marL="76200" lvl="0" indent="-76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000"/>
                        <a:t>·</a:t>
                      </a:r>
                      <a:r>
                        <a:rPr lang="es-AR" sz="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AR" sz="1100"/>
                        <a:t>Water demand per growing period (m3/Ha)</a:t>
                      </a:r>
                      <a:endParaRPr sz="1100"/>
                    </a:p>
                  </a:txBody>
                  <a:tcPr marL="68575" marR="6857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lvl="0" indent="-76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000"/>
                        <a:t>·</a:t>
                      </a:r>
                      <a:r>
                        <a:rPr lang="es-AR" sz="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AR" sz="1100"/>
                        <a:t>Local GDP (US$/year)</a:t>
                      </a:r>
                      <a:endParaRPr sz="1100"/>
                    </a:p>
                    <a:p>
                      <a:pPr marL="76200" lvl="0" indent="-76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000"/>
                        <a:t>·</a:t>
                      </a:r>
                      <a:r>
                        <a:rPr lang="es-AR" sz="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AR" sz="1100"/>
                        <a:t>Portion of household income spent for basic needs (%) in year X</a:t>
                      </a:r>
                      <a:endParaRPr sz="1100"/>
                    </a:p>
                    <a:p>
                      <a:pPr marL="76200" lvl="0" indent="-76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000"/>
                        <a:t>·</a:t>
                      </a:r>
                      <a:r>
                        <a:rPr lang="es-AR" sz="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AR" sz="1100"/>
                        <a:t>Institutional management capacity</a:t>
                      </a:r>
                      <a:endParaRPr sz="1100"/>
                    </a:p>
                    <a:p>
                      <a:pPr marL="76200" lvl="0" indent="-76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000"/>
                        <a:t>·</a:t>
                      </a:r>
                      <a:r>
                        <a:rPr lang="es-AR" sz="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AR" sz="1100"/>
                        <a:t>Number of farmers trained in improved livestock techniques</a:t>
                      </a:r>
                      <a:endParaRPr sz="1100"/>
                    </a:p>
                    <a:p>
                      <a:pPr marL="76200" lvl="0" indent="-76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000"/>
                        <a:t>·</a:t>
                      </a:r>
                      <a:r>
                        <a:rPr lang="es-AR" sz="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AR" sz="1100"/>
                        <a:t>Number of inhabitants per km2</a:t>
                      </a:r>
                      <a:endParaRPr sz="1100"/>
                    </a:p>
                    <a:p>
                      <a:pPr marL="76200" lvl="0" indent="-76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000"/>
                        <a:t>·</a:t>
                      </a:r>
                      <a:r>
                        <a:rPr lang="es-AR" sz="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AR" sz="1100"/>
                        <a:t>Total percentage of women in the community</a:t>
                      </a:r>
                      <a:endParaRPr sz="1100"/>
                    </a:p>
                    <a:p>
                      <a:pPr marL="76200" lvl="0" indent="-76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000"/>
                        <a:t>·</a:t>
                      </a:r>
                      <a:r>
                        <a:rPr lang="es-AR" sz="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-AR" sz="1100"/>
                        <a:t>Percentage of women that are head of the households</a:t>
                      </a:r>
                      <a:endParaRPr sz="1100"/>
                    </a:p>
                  </a:txBody>
                  <a:tcPr marL="68575" marR="6857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23" name="Google Shape;223;ga06e60ab9f_0_0"/>
          <p:cNvSpPr txBox="1">
            <a:spLocks noGrp="1"/>
          </p:cNvSpPr>
          <p:nvPr>
            <p:ph type="title"/>
          </p:nvPr>
        </p:nvSpPr>
        <p:spPr>
          <a:xfrm>
            <a:off x="591600" y="6313275"/>
            <a:ext cx="8596800" cy="50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600"/>
              <a:t>Risk = Hazard x Vulnerability x Exposure</a:t>
            </a:r>
            <a:endParaRPr sz="2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722</Words>
  <Application>Microsoft Office PowerPoint</Application>
  <PresentationFormat>Widescreen</PresentationFormat>
  <Paragraphs>91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</vt:lpstr>
      <vt:lpstr>Calibri</vt:lpstr>
      <vt:lpstr>Candara</vt:lpstr>
      <vt:lpstr>Noto Sans Symbols</vt:lpstr>
      <vt:lpstr>Times New Roman</vt:lpstr>
      <vt:lpstr>Trebuchet MS</vt:lpstr>
      <vt:lpstr>Faceta</vt:lpstr>
      <vt:lpstr>  IPROMO 2020  MOUNTAINS IN A CHANGING CLIMATE: THREATS, CHALLENGES AND OPPORTUNITIES</vt:lpstr>
      <vt:lpstr>Regional context and impacts of climate change</vt:lpstr>
      <vt:lpstr>Cordillera Blanca case</vt:lpstr>
      <vt:lpstr>Cordillera Blanca case</vt:lpstr>
      <vt:lpstr>Microcuenca Mariño – Abancay Case</vt:lpstr>
      <vt:lpstr>Microcuenca Mariño – Abancay Case</vt:lpstr>
      <vt:lpstr>Cajón del Maipo case</vt:lpstr>
      <vt:lpstr>Cajón del Maipo case</vt:lpstr>
      <vt:lpstr>Indicators</vt:lpstr>
      <vt:lpstr>Conclusions (1)</vt:lpstr>
      <vt:lpstr>Conclusions (2)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IPROMO 2020  MOUNTAINS IN A CHANGING CLIMATE: THREATS, CHALLENGES AND OPPORTUNITIES</dc:title>
  <dc:creator>Usuario</dc:creator>
  <cp:lastModifiedBy>Arias Otarola, Carmen Guadalupe</cp:lastModifiedBy>
  <cp:revision>11</cp:revision>
  <dcterms:created xsi:type="dcterms:W3CDTF">2020-10-07T20:29:27Z</dcterms:created>
  <dcterms:modified xsi:type="dcterms:W3CDTF">2020-10-22T23:15:53Z</dcterms:modified>
</cp:coreProperties>
</file>