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301" r:id="rId3"/>
    <p:sldId id="291" r:id="rId4"/>
    <p:sldId id="303" r:id="rId5"/>
    <p:sldId id="261" r:id="rId6"/>
    <p:sldId id="304" r:id="rId7"/>
    <p:sldId id="267" r:id="rId8"/>
    <p:sldId id="312" r:id="rId9"/>
    <p:sldId id="287" r:id="rId10"/>
    <p:sldId id="260" r:id="rId11"/>
    <p:sldId id="298" r:id="rId12"/>
    <p:sldId id="279" r:id="rId13"/>
    <p:sldId id="288" r:id="rId14"/>
    <p:sldId id="284" r:id="rId15"/>
    <p:sldId id="314" r:id="rId16"/>
    <p:sldId id="275" r:id="rId17"/>
    <p:sldId id="313" r:id="rId18"/>
    <p:sldId id="316" r:id="rId19"/>
    <p:sldId id="302" r:id="rId20"/>
    <p:sldId id="290" r:id="rId21"/>
    <p:sldId id="309" r:id="rId22"/>
    <p:sldId id="276" r:id="rId23"/>
    <p:sldId id="271" r:id="rId24"/>
    <p:sldId id="272" r:id="rId25"/>
    <p:sldId id="315" r:id="rId26"/>
    <p:sldId id="274" r:id="rId27"/>
    <p:sldId id="311" r:id="rId28"/>
    <p:sldId id="266" r:id="rId29"/>
    <p:sldId id="295" r:id="rId30"/>
    <p:sldId id="296" r:id="rId31"/>
    <p:sldId id="297" r:id="rId32"/>
    <p:sldId id="26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99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3" d="100"/>
          <a:sy n="43" d="100"/>
        </p:scale>
        <p:origin x="-2088" y="-8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031C48-520E-4B13-99DB-44102CA651EE}" type="datetimeFigureOut">
              <a:rPr lang="en-US" smtClean="0"/>
              <a:pPr/>
              <a:t>12/3/2012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49726D-06D5-43B1-A703-204F25567E5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49726D-06D5-43B1-A703-204F25567E5A}" type="slidenum">
              <a:rPr lang="en-US" smtClean="0"/>
              <a:pPr/>
              <a:t>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endParaRPr lang="en-IN" dirty="0"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61444" name="Slide Number Placeholder 3"/>
          <p:cNvSpPr>
            <a:spLocks noGrp="1"/>
          </p:cNvSpPr>
          <p:nvPr>
            <p:ph type="sldNum" sz="quarter" idx="5"/>
          </p:nvPr>
        </p:nvSpPr>
        <p:spPr>
          <a:noFill/>
        </p:spPr>
        <p:txBody>
          <a:bodyPr/>
          <a:lstStyle/>
          <a:p>
            <a:fld id="{6074648C-4DAF-4301-B18C-35EB2698F0B0}" type="slidenum">
              <a:rPr lang="en-GB" smtClean="0">
                <a:latin typeface="Arial" pitchFamily="34" charset="0"/>
              </a:rPr>
              <a:pPr/>
              <a:t>6</a:t>
            </a:fld>
            <a:endParaRPr lang="en-GB"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C15E10-ADFC-4ADB-9D8D-8B76B46BAD71}" type="slidenum">
              <a:rPr lang="en-US" smtClean="0"/>
              <a:pPr/>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endParaRPr lang="en-US" dirty="0" smtClean="0"/>
          </a:p>
        </p:txBody>
      </p:sp>
      <p:sp>
        <p:nvSpPr>
          <p:cNvPr id="22532" name="Slide Number Placeholder 3"/>
          <p:cNvSpPr>
            <a:spLocks noGrp="1"/>
          </p:cNvSpPr>
          <p:nvPr>
            <p:ph type="sldNum" sz="quarter" idx="5"/>
          </p:nvPr>
        </p:nvSpPr>
        <p:spPr>
          <a:noFill/>
        </p:spPr>
        <p:txBody>
          <a:bodyPr/>
          <a:lstStyle/>
          <a:p>
            <a:fld id="{3FEBC0E8-A49D-4689-AE31-B7B6E8BD2C94}" type="slidenum">
              <a:rPr lang="en-GB" smtClean="0"/>
              <a:pPr/>
              <a:t>11</a:t>
            </a:fld>
            <a:endParaRPr lang="en-GB"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49726D-06D5-43B1-A703-204F25567E5A}" type="slidenum">
              <a:rPr lang="en-US" smtClean="0"/>
              <a:pPr/>
              <a:t>23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63ABAC5-DFA7-446A-AA2F-6CBE0579C9B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B6CD2-34DF-48AB-B0E6-7A8F575B32BA}" type="datetimeFigureOut">
              <a:rPr lang="en-US" smtClean="0"/>
              <a:pPr/>
              <a:t>12/3/2012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784FC-D54A-40A8-998C-48257D84215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B6CD2-34DF-48AB-B0E6-7A8F575B32BA}" type="datetimeFigureOut">
              <a:rPr lang="en-US" smtClean="0"/>
              <a:pPr/>
              <a:t>12/3/2012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784FC-D54A-40A8-998C-48257D8421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p18.qa/"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endParaRPr lang="en-US" dirty="0"/>
          </a:p>
        </p:txBody>
      </p:sp>
      <p:sp>
        <p:nvSpPr>
          <p:cNvPr id="142339" name="Rectangle 3"/>
          <p:cNvSpPr>
            <a:spLocks noGrp="1" noChangeArrowheads="1"/>
          </p:cNvSpPr>
          <p:nvPr>
            <p:ph type="body" idx="1"/>
          </p:nvPr>
        </p:nvSpPr>
        <p:spPr/>
        <p:txBody>
          <a:bodyPr/>
          <a:lstStyle/>
          <a:p>
            <a:r>
              <a:rPr lang="de-DE"/>
              <a:t>Foto</a:t>
            </a:r>
            <a:endParaRPr lang="es-ES" dirty="0"/>
          </a:p>
        </p:txBody>
      </p:sp>
      <p:pic>
        <p:nvPicPr>
          <p:cNvPr id="142340" name="Picture 4" descr="K800_DSC08480"/>
          <p:cNvPicPr>
            <a:picLocks noChangeAspect="1" noChangeArrowheads="1"/>
          </p:cNvPicPr>
          <p:nvPr/>
        </p:nvPicPr>
        <p:blipFill>
          <a:blip r:embed="rId2" cstate="print"/>
          <a:srcRect/>
          <a:stretch>
            <a:fillRect/>
          </a:stretch>
        </p:blipFill>
        <p:spPr bwMode="auto">
          <a:xfrm>
            <a:off x="-1219201" y="-459432"/>
            <a:ext cx="11125201" cy="7317432"/>
          </a:xfrm>
          <a:prstGeom prst="rect">
            <a:avLst/>
          </a:prstGeom>
          <a:noFill/>
        </p:spPr>
      </p:pic>
      <p:sp>
        <p:nvSpPr>
          <p:cNvPr id="7" name="Rectangle 9"/>
          <p:cNvSpPr txBox="1">
            <a:spLocks noChangeArrowheads="1"/>
          </p:cNvSpPr>
          <p:nvPr/>
        </p:nvSpPr>
        <p:spPr bwMode="auto">
          <a:xfrm>
            <a:off x="0" y="2057400"/>
            <a:ext cx="8604448" cy="23762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4000" b="1" i="0" u="none" strike="noStrike" kern="0" cap="none" spc="0" normalizeH="0" baseline="0" noProof="0" dirty="0" smtClean="0">
              <a:ln>
                <a:noFill/>
              </a:ln>
              <a:solidFill>
                <a:srgbClr val="FFFF00"/>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kern="0" cap="none" spc="0" normalizeH="0" baseline="0" noProof="0" dirty="0" smtClean="0">
                <a:ln>
                  <a:noFill/>
                </a:ln>
                <a:solidFill>
                  <a:srgbClr val="FFFF00"/>
                </a:solidFill>
                <a:effectLst/>
                <a:uLnTx/>
                <a:uFillTx/>
                <a:latin typeface="+mj-lt"/>
                <a:ea typeface="+mj-ea"/>
                <a:cs typeface="+mj-cs"/>
              </a:rPr>
              <a:t>Mountains, Climate Adaptation, and Sustainable Development: Message</a:t>
            </a:r>
            <a:r>
              <a:rPr kumimoji="0" lang="de-DE" sz="4800" b="1" i="0" u="none" strike="noStrike" kern="0" cap="none" spc="0" normalizeH="0" noProof="0" dirty="0" smtClean="0">
                <a:ln>
                  <a:noFill/>
                </a:ln>
                <a:solidFill>
                  <a:srgbClr val="FFFF00"/>
                </a:solidFill>
                <a:effectLst/>
                <a:uLnTx/>
                <a:uFillTx/>
                <a:latin typeface="+mj-lt"/>
                <a:ea typeface="+mj-ea"/>
                <a:cs typeface="+mj-cs"/>
              </a:rPr>
              <a:t> from Rio+20 to Doha</a:t>
            </a:r>
            <a:r>
              <a:rPr kumimoji="0" lang="de-DE" sz="1400" b="1" i="0" u="none" strike="noStrike" kern="0" cap="none" spc="0" normalizeH="0" baseline="0" noProof="0" dirty="0" smtClean="0">
                <a:ln>
                  <a:noFill/>
                </a:ln>
                <a:solidFill>
                  <a:srgbClr val="FFFF00"/>
                </a:solidFill>
                <a:effectLst/>
                <a:uLnTx/>
                <a:uFillTx/>
                <a:latin typeface="+mj-lt"/>
                <a:ea typeface="+mj-ea"/>
                <a:cs typeface="+mj-cs"/>
              </a:rPr>
              <a:t/>
            </a:r>
            <a:br>
              <a:rPr kumimoji="0" lang="de-DE" sz="1400" b="1" i="0" u="none" strike="noStrike" kern="0" cap="none" spc="0" normalizeH="0" baseline="0" noProof="0" dirty="0" smtClean="0">
                <a:ln>
                  <a:noFill/>
                </a:ln>
                <a:solidFill>
                  <a:srgbClr val="FFFF00"/>
                </a:solidFill>
                <a:effectLst/>
                <a:uLnTx/>
                <a:uFillTx/>
                <a:latin typeface="+mj-lt"/>
                <a:ea typeface="+mj-ea"/>
                <a:cs typeface="+mj-cs"/>
              </a:rPr>
            </a:br>
            <a:endParaRPr kumimoji="0" lang="es-ES" sz="4400" b="0" i="0" u="none" strike="noStrike" kern="0" cap="none" spc="0" normalizeH="0" baseline="0" noProof="0" dirty="0" smtClean="0">
              <a:ln>
                <a:noFill/>
              </a:ln>
              <a:solidFill>
                <a:srgbClr val="FFFF00"/>
              </a:solidFill>
              <a:effectLst/>
              <a:uLnTx/>
              <a:uFillTx/>
              <a:latin typeface="+mj-lt"/>
              <a:ea typeface="+mj-ea"/>
              <a:cs typeface="+mj-cs"/>
            </a:endParaRPr>
          </a:p>
        </p:txBody>
      </p:sp>
      <p:sp>
        <p:nvSpPr>
          <p:cNvPr id="6" name="Rectangle 5"/>
          <p:cNvSpPr/>
          <p:nvPr/>
        </p:nvSpPr>
        <p:spPr>
          <a:xfrm>
            <a:off x="381000" y="4953000"/>
            <a:ext cx="7467600" cy="1384995"/>
          </a:xfrm>
          <a:prstGeom prst="rect">
            <a:avLst/>
          </a:prstGeom>
        </p:spPr>
        <p:txBody>
          <a:bodyPr wrap="square">
            <a:spAutoFit/>
          </a:bodyPr>
          <a:lstStyle/>
          <a:p>
            <a:r>
              <a:rPr lang="en-US" sz="2800" b="1" dirty="0" smtClean="0">
                <a:solidFill>
                  <a:srgbClr val="92D050"/>
                </a:solidFill>
              </a:rPr>
              <a:t>Gyan Chandra Acharya. Under-Secretary-General and High Representative for LDCs, LLDCs and SIDS (UN-OHRLLS), UN HQ</a:t>
            </a:r>
            <a:endParaRPr lang="en-US" sz="2800" b="1" dirty="0">
              <a:solidFill>
                <a:srgbClr val="92D050"/>
              </a:solidFill>
            </a:endParaRPr>
          </a:p>
        </p:txBody>
      </p:sp>
      <p:pic>
        <p:nvPicPr>
          <p:cNvPr id="8" name="Picture 7" descr="http://chimalaya.org/wp-content/uploads/2012/11/CMP18-Doha.jpg">
            <a:hlinkClick r:id="rId3" tgtFrame="&quot;_blank&quot;"/>
          </p:cNvPr>
          <p:cNvPicPr/>
          <p:nvPr/>
        </p:nvPicPr>
        <p:blipFill>
          <a:blip r:embed="rId4" cstate="print"/>
          <a:srcRect/>
          <a:stretch>
            <a:fillRect/>
          </a:stretch>
        </p:blipFill>
        <p:spPr bwMode="auto">
          <a:xfrm>
            <a:off x="2819400" y="-304800"/>
            <a:ext cx="2781300" cy="1691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274638"/>
            <a:ext cx="8229600" cy="777875"/>
          </a:xfrm>
        </p:spPr>
        <p:txBody>
          <a:bodyPr>
            <a:normAutofit fontScale="90000"/>
          </a:bodyPr>
          <a:lstStyle/>
          <a:p>
            <a:r>
              <a:rPr lang="de-DE" sz="3600" b="1" dirty="0" smtClean="0"/>
              <a:t>Mountain Waters are Critcal for cities in Andes  </a:t>
            </a:r>
            <a:endParaRPr lang="es-ES" sz="3600" b="1" dirty="0"/>
          </a:p>
        </p:txBody>
      </p:sp>
      <p:sp>
        <p:nvSpPr>
          <p:cNvPr id="166915" name="Rectangle 3"/>
          <p:cNvSpPr>
            <a:spLocks noGrp="1" noChangeArrowheads="1"/>
          </p:cNvSpPr>
          <p:nvPr>
            <p:ph type="body" idx="1"/>
          </p:nvPr>
        </p:nvSpPr>
        <p:spPr>
          <a:xfrm>
            <a:off x="468313" y="1125538"/>
            <a:ext cx="8229600" cy="4497387"/>
          </a:xfrm>
        </p:spPr>
        <p:txBody>
          <a:bodyPr/>
          <a:lstStyle/>
          <a:p>
            <a:pPr>
              <a:buNone/>
            </a:pPr>
            <a:r>
              <a:rPr lang="de-DE" sz="2400" dirty="0"/>
              <a:t>Lima, </a:t>
            </a:r>
            <a:r>
              <a:rPr lang="de-DE" sz="2400" dirty="0" smtClean="0"/>
              <a:t>Peru; Quito</a:t>
            </a:r>
            <a:r>
              <a:rPr lang="de-DE" sz="2400" dirty="0"/>
              <a:t>, </a:t>
            </a:r>
            <a:r>
              <a:rPr lang="de-DE" sz="2400" dirty="0" smtClean="0"/>
              <a:t>Ecuador; La </a:t>
            </a:r>
            <a:r>
              <a:rPr lang="de-DE" sz="2400" dirty="0"/>
              <a:t>Paz / El Alto, Bolivia: 10-15% </a:t>
            </a:r>
            <a:br>
              <a:rPr lang="de-DE" sz="2400" dirty="0"/>
            </a:br>
            <a:r>
              <a:rPr lang="de-DE" sz="2400" dirty="0"/>
              <a:t>	</a:t>
            </a:r>
            <a:r>
              <a:rPr lang="de-DE" sz="2000" dirty="0"/>
              <a:t>(A. Soruco, E. Ramírez)</a:t>
            </a:r>
            <a:endParaRPr lang="es-ES" sz="2000" dirty="0"/>
          </a:p>
        </p:txBody>
      </p:sp>
      <p:pic>
        <p:nvPicPr>
          <p:cNvPr id="166916" name="Picture 4" descr="DSC01567"/>
          <p:cNvPicPr>
            <a:picLocks noChangeAspect="1" noChangeArrowheads="1"/>
          </p:cNvPicPr>
          <p:nvPr/>
        </p:nvPicPr>
        <p:blipFill>
          <a:blip r:embed="rId2" cstate="print"/>
          <a:srcRect/>
          <a:stretch>
            <a:fillRect/>
          </a:stretch>
        </p:blipFill>
        <p:spPr bwMode="auto">
          <a:xfrm>
            <a:off x="4648200" y="2209800"/>
            <a:ext cx="4495800" cy="4648200"/>
          </a:xfrm>
          <a:prstGeom prst="rect">
            <a:avLst/>
          </a:prstGeom>
          <a:noFill/>
          <a:ln w="9525">
            <a:noFill/>
            <a:miter lim="800000"/>
            <a:headEnd/>
            <a:tailEnd/>
          </a:ln>
        </p:spPr>
      </p:pic>
      <p:pic>
        <p:nvPicPr>
          <p:cNvPr id="166917" name="Picture 5" descr="El Alto vor Cordillera-04"/>
          <p:cNvPicPr>
            <a:picLocks noChangeAspect="1" noChangeArrowheads="1"/>
          </p:cNvPicPr>
          <p:nvPr/>
        </p:nvPicPr>
        <p:blipFill>
          <a:blip r:embed="rId3" cstate="print"/>
          <a:srcRect/>
          <a:stretch>
            <a:fillRect/>
          </a:stretch>
        </p:blipFill>
        <p:spPr bwMode="auto">
          <a:xfrm>
            <a:off x="0" y="2209800"/>
            <a:ext cx="4679950" cy="4648200"/>
          </a:xfrm>
          <a:prstGeom prst="rect">
            <a:avLst/>
          </a:prstGeom>
          <a:noFill/>
          <a:ln w="9525">
            <a:noFill/>
            <a:miter lim="800000"/>
            <a:headEnd/>
            <a:tailEnd/>
          </a:ln>
          <a:effectLst>
            <a:outerShdw dist="107763" dir="27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descr="D:\MOOL\GLOF World Bank Project\Sharad Joshi\001WB_ProjectRelated\ReSelected_Photo\_DSC0018_Sharad.jpg"/>
          <p:cNvPicPr>
            <a:picLocks noChangeAspect="1" noChangeArrowheads="1"/>
          </p:cNvPicPr>
          <p:nvPr/>
        </p:nvPicPr>
        <p:blipFill>
          <a:blip r:embed="rId3" cstate="print"/>
          <a:srcRect r="5501"/>
          <a:stretch>
            <a:fillRect/>
          </a:stretch>
        </p:blipFill>
        <p:spPr bwMode="auto">
          <a:xfrm>
            <a:off x="0" y="1582738"/>
            <a:ext cx="3341688" cy="5324475"/>
          </a:xfrm>
          <a:prstGeom prst="rect">
            <a:avLst/>
          </a:prstGeom>
          <a:noFill/>
          <a:ln w="9525">
            <a:noFill/>
            <a:miter lim="800000"/>
            <a:headEnd/>
            <a:tailEnd/>
          </a:ln>
        </p:spPr>
      </p:pic>
      <p:sp>
        <p:nvSpPr>
          <p:cNvPr id="6" name="TextBox 5"/>
          <p:cNvSpPr txBox="1"/>
          <p:nvPr/>
        </p:nvSpPr>
        <p:spPr>
          <a:xfrm>
            <a:off x="0" y="228600"/>
            <a:ext cx="9144000" cy="1200329"/>
          </a:xfrm>
          <a:prstGeom prst="rect">
            <a:avLst/>
          </a:prstGeom>
          <a:noFill/>
        </p:spPr>
        <p:txBody>
          <a:bodyPr wrap="square">
            <a:spAutoFit/>
          </a:bodyPr>
          <a:lstStyle/>
          <a:p>
            <a:pPr algn="ctr">
              <a:defRPr/>
            </a:pPr>
            <a:r>
              <a:rPr lang="en-US" sz="3600" dirty="0" smtClean="0">
                <a:effectLst>
                  <a:outerShdw blurRad="38100" dist="38100" dir="2700000" algn="tl">
                    <a:srgbClr val="000000">
                      <a:alpha val="43137"/>
                    </a:srgbClr>
                  </a:outerShdw>
                </a:effectLst>
              </a:rPr>
              <a:t>Glaciers </a:t>
            </a:r>
            <a:r>
              <a:rPr lang="en-US" sz="3600" dirty="0">
                <a:effectLst>
                  <a:outerShdw blurRad="38100" dist="38100" dir="2700000" algn="tl">
                    <a:srgbClr val="000000">
                      <a:alpha val="43137"/>
                    </a:srgbClr>
                  </a:outerShdw>
                </a:effectLst>
              </a:rPr>
              <a:t>and </a:t>
            </a:r>
            <a:r>
              <a:rPr lang="en-US" sz="3600" dirty="0" smtClean="0">
                <a:effectLst>
                  <a:outerShdw blurRad="38100" dist="38100" dir="2700000" algn="tl">
                    <a:srgbClr val="000000">
                      <a:alpha val="43137"/>
                    </a:srgbClr>
                  </a:outerShdw>
                </a:effectLst>
              </a:rPr>
              <a:t>GLOFs: Transboundary and Economic Impacts</a:t>
            </a:r>
            <a:endParaRPr lang="en-US" sz="3600" dirty="0">
              <a:effectLst>
                <a:outerShdw blurRad="38100" dist="38100" dir="2700000" algn="tl">
                  <a:srgbClr val="000000">
                    <a:alpha val="43137"/>
                  </a:srgbClr>
                </a:outerShdw>
              </a:effectLst>
            </a:endParaRPr>
          </a:p>
        </p:txBody>
      </p:sp>
      <p:pic>
        <p:nvPicPr>
          <p:cNvPr id="7" name="Picture 2" descr="glof_hp_koshi"/>
          <p:cNvPicPr>
            <a:picLocks noGrp="1" noChangeAspect="1" noChangeArrowheads="1"/>
          </p:cNvPicPr>
          <p:nvPr>
            <p:ph idx="1"/>
          </p:nvPr>
        </p:nvPicPr>
        <p:blipFill>
          <a:blip r:embed="rId4" cstate="print"/>
          <a:srcRect/>
          <a:stretch>
            <a:fillRect/>
          </a:stretch>
        </p:blipFill>
        <p:spPr bwMode="auto">
          <a:xfrm>
            <a:off x="3300090" y="1524000"/>
            <a:ext cx="5843910" cy="533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July222002KtmFlood"/>
          <p:cNvPicPr>
            <a:picLocks noGrp="1" noChangeAspect="1" noChangeArrowheads="1"/>
          </p:cNvPicPr>
          <p:nvPr>
            <p:ph/>
          </p:nvPr>
        </p:nvPicPr>
        <p:blipFill>
          <a:blip r:embed="rId2" cstate="print"/>
          <a:srcRect/>
          <a:stretch>
            <a:fillRect/>
          </a:stretch>
        </p:blipFill>
        <p:spPr>
          <a:xfrm>
            <a:off x="457200" y="354013"/>
            <a:ext cx="8229600" cy="5692775"/>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97775"/>
          </a:xfrm>
        </p:spPr>
        <p:txBody>
          <a:bodyPr>
            <a:normAutofit/>
          </a:bodyPr>
          <a:lstStyle/>
          <a:p>
            <a:r>
              <a:rPr lang="en-US" sz="3600" b="1" dirty="0" smtClean="0">
                <a:latin typeface="Arial" pitchFamily="34" charset="0"/>
                <a:cs typeface="Arial" pitchFamily="34" charset="0"/>
              </a:rPr>
              <a:t>Increasing incidence of floods and their trans-boundary impacts </a:t>
            </a:r>
            <a:endParaRPr lang="en-US" sz="3600" b="1" dirty="0">
              <a:latin typeface="Arial" pitchFamily="34" charset="0"/>
              <a:cs typeface="Arial" pitchFamily="34" charset="0"/>
            </a:endParaRPr>
          </a:p>
        </p:txBody>
      </p:sp>
      <p:pic>
        <p:nvPicPr>
          <p:cNvPr id="6" name="Picture 4" descr="floodPakistan"/>
          <p:cNvPicPr>
            <a:picLocks noGrp="1" noChangeAspect="1" noChangeArrowheads="1"/>
          </p:cNvPicPr>
          <p:nvPr>
            <p:ph idx="1"/>
          </p:nvPr>
        </p:nvPicPr>
        <p:blipFill>
          <a:blip r:embed="rId2" cstate="print"/>
          <a:srcRect/>
          <a:stretch>
            <a:fillRect/>
          </a:stretch>
        </p:blipFill>
        <p:spPr bwMode="auto">
          <a:xfrm>
            <a:off x="609600" y="1600200"/>
            <a:ext cx="7696200" cy="4876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355725" y="493713"/>
            <a:ext cx="184150" cy="366712"/>
          </a:xfrm>
          <a:prstGeom prst="rect">
            <a:avLst/>
          </a:prstGeom>
          <a:noFill/>
          <a:ln w="9525">
            <a:noFill/>
            <a:miter lim="800000"/>
            <a:headEnd/>
            <a:tailEnd/>
          </a:ln>
        </p:spPr>
        <p:txBody>
          <a:bodyPr wrap="none">
            <a:spAutoFit/>
          </a:bodyPr>
          <a:lstStyle/>
          <a:p>
            <a:pPr algn="ctr"/>
            <a:endParaRPr lang="en-US" sz="1800" dirty="0">
              <a:cs typeface="Arial" charset="0"/>
            </a:endParaRPr>
          </a:p>
        </p:txBody>
      </p:sp>
      <p:grpSp>
        <p:nvGrpSpPr>
          <p:cNvPr id="2" name="Group 3"/>
          <p:cNvGrpSpPr>
            <a:grpSpLocks/>
          </p:cNvGrpSpPr>
          <p:nvPr/>
        </p:nvGrpSpPr>
        <p:grpSpPr bwMode="auto">
          <a:xfrm>
            <a:off x="0" y="0"/>
            <a:ext cx="9144000" cy="6858000"/>
            <a:chOff x="1800" y="8271"/>
            <a:chExt cx="5040" cy="3249"/>
          </a:xfrm>
        </p:grpSpPr>
        <p:pic>
          <p:nvPicPr>
            <p:cNvPr id="78853" name="Picture 4" descr="synoptic-map23rdjuly"/>
            <p:cNvPicPr>
              <a:picLocks noChangeAspect="1" noChangeArrowheads="1"/>
            </p:cNvPicPr>
            <p:nvPr/>
          </p:nvPicPr>
          <p:blipFill>
            <a:blip r:embed="rId2" cstate="print"/>
            <a:srcRect/>
            <a:stretch>
              <a:fillRect/>
            </a:stretch>
          </p:blipFill>
          <p:spPr bwMode="auto">
            <a:xfrm>
              <a:off x="1800" y="8271"/>
              <a:ext cx="5040" cy="3249"/>
            </a:xfrm>
            <a:prstGeom prst="rect">
              <a:avLst/>
            </a:prstGeom>
            <a:noFill/>
            <a:ln w="9525">
              <a:noFill/>
              <a:miter lim="800000"/>
              <a:headEnd/>
              <a:tailEnd/>
            </a:ln>
          </p:spPr>
        </p:pic>
        <p:sp>
          <p:nvSpPr>
            <p:cNvPr id="78854" name="Text Box 5"/>
            <p:cNvSpPr txBox="1">
              <a:spLocks noChangeArrowheads="1"/>
            </p:cNvSpPr>
            <p:nvPr/>
          </p:nvSpPr>
          <p:spPr bwMode="auto">
            <a:xfrm>
              <a:off x="1800" y="11064"/>
              <a:ext cx="5040" cy="456"/>
            </a:xfrm>
            <a:prstGeom prst="rect">
              <a:avLst/>
            </a:prstGeom>
            <a:solidFill>
              <a:srgbClr val="FFFFFF"/>
            </a:solidFill>
            <a:ln w="9525">
              <a:solidFill>
                <a:srgbClr val="000000"/>
              </a:solidFill>
              <a:miter lim="800000"/>
              <a:headEnd/>
              <a:tailEnd/>
            </a:ln>
          </p:spPr>
          <p:txBody>
            <a:bodyPr/>
            <a:lstStyle/>
            <a:p>
              <a:r>
                <a:rPr lang="en-US" sz="3200" dirty="0">
                  <a:solidFill>
                    <a:srgbClr val="FF00FF"/>
                  </a:solidFill>
                  <a:latin typeface="Times New Roman" pitchFamily="18" charset="0"/>
                </a:rPr>
                <a:t>Surface pressure pattern on 23</a:t>
              </a:r>
              <a:r>
                <a:rPr lang="en-US" sz="3200" baseline="30000" dirty="0">
                  <a:solidFill>
                    <a:srgbClr val="FF00FF"/>
                  </a:solidFill>
                  <a:latin typeface="Times New Roman" pitchFamily="18" charset="0"/>
                </a:rPr>
                <a:t>rd</a:t>
              </a:r>
              <a:r>
                <a:rPr lang="en-US" sz="3200" dirty="0">
                  <a:solidFill>
                    <a:srgbClr val="FF00FF"/>
                  </a:solidFill>
                  <a:latin typeface="Times New Roman" pitchFamily="18" charset="0"/>
                </a:rPr>
                <a:t> July at 0500 PST</a:t>
              </a:r>
              <a:endParaRPr lang="en-US" sz="3200" dirty="0">
                <a:latin typeface="Times New Roman" pitchFamily="18" charset="0"/>
              </a:endParaRP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4ºC Warmer World Would be Catastrophic to Mountains</a:t>
            </a:r>
            <a:endParaRPr lang="en-US" dirty="0"/>
          </a:p>
        </p:txBody>
      </p:sp>
      <p:pic>
        <p:nvPicPr>
          <p:cNvPr id="5" name="Content Placeholder 4" descr="mass movement.jpg"/>
          <p:cNvPicPr>
            <a:picLocks noGrp="1" noChangeAspect="1"/>
          </p:cNvPicPr>
          <p:nvPr>
            <p:ph idx="1"/>
          </p:nvPr>
        </p:nvPicPr>
        <p:blipFill>
          <a:blip r:embed="rId2" cstate="print"/>
          <a:stretch>
            <a:fillRect/>
          </a:stretch>
        </p:blipFill>
        <p:spPr>
          <a:xfrm>
            <a:off x="609600" y="1447800"/>
            <a:ext cx="8001000" cy="51816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Doha Climate Change Talks: What Are The Key Messages from Rio+20? </a:t>
            </a:r>
            <a:r>
              <a:rPr lang="en-US" b="1" dirty="0" smtClean="0"/>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111. `..the necessity to promote, enhance and support more sustainable agriculture,.. forestry, fisheries,…’ to improve food security, eradicate hunger, and to conserve land, water, plant and .., biodiversity and ecosystems, for enhancing resilience to climate change and natural disasters (Agri. &amp; FS). </a:t>
            </a:r>
          </a:p>
          <a:p>
            <a:pPr>
              <a:buNone/>
            </a:pPr>
            <a:r>
              <a:rPr lang="en-US" dirty="0" smtClean="0"/>
              <a:t>119. `…We also recognize the need to maintain natural ecological processes that support food production systems…’ (Water)</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0" y="0"/>
            <a:ext cx="9144000" cy="1295400"/>
          </a:xfrm>
        </p:spPr>
        <p:txBody>
          <a:bodyPr>
            <a:normAutofit fontScale="90000"/>
          </a:bodyPr>
          <a:lstStyle/>
          <a:p>
            <a:r>
              <a:rPr lang="es-ES" sz="3600" b="1" dirty="0" smtClean="0">
                <a:latin typeface="Arial Unicode MS" pitchFamily="34" charset="-128"/>
                <a:ea typeface="Arial Unicode MS" pitchFamily="34" charset="-128"/>
                <a:cs typeface="Arial Unicode MS" pitchFamily="34" charset="-128"/>
              </a:rPr>
              <a:t>It is too late to adapt to 2 degree;  Mountains have to prepare for more to reduce catestrophic disasters !! </a:t>
            </a:r>
            <a:endParaRPr lang="es-ES" sz="3600" b="1" dirty="0">
              <a:latin typeface="Arial Unicode MS" pitchFamily="34" charset="-128"/>
              <a:ea typeface="Arial Unicode MS" pitchFamily="34" charset="-128"/>
              <a:cs typeface="Arial Unicode MS" pitchFamily="34" charset="-128"/>
            </a:endParaRPr>
          </a:p>
        </p:txBody>
      </p:sp>
      <p:sp>
        <p:nvSpPr>
          <p:cNvPr id="147459" name="Rectangle 3"/>
          <p:cNvSpPr>
            <a:spLocks noGrp="1" noChangeArrowheads="1"/>
          </p:cNvSpPr>
          <p:nvPr>
            <p:ph type="body" idx="1"/>
          </p:nvPr>
        </p:nvSpPr>
        <p:spPr>
          <a:xfrm>
            <a:off x="0" y="1219200"/>
            <a:ext cx="8388350" cy="5283200"/>
          </a:xfrm>
        </p:spPr>
        <p:txBody>
          <a:bodyPr/>
          <a:lstStyle/>
          <a:p>
            <a:pPr>
              <a:lnSpc>
                <a:spcPct val="80000"/>
              </a:lnSpc>
              <a:buFontTx/>
              <a:buNone/>
            </a:pPr>
            <a:endParaRPr lang="es-ES" sz="800" dirty="0"/>
          </a:p>
          <a:p>
            <a:pPr>
              <a:lnSpc>
                <a:spcPct val="80000"/>
              </a:lnSpc>
            </a:pPr>
            <a:r>
              <a:rPr lang="de-DE" sz="2800" dirty="0">
                <a:latin typeface="Arial Unicode MS" pitchFamily="34" charset="-128"/>
                <a:ea typeface="Arial Unicode MS" pitchFamily="34" charset="-128"/>
                <a:cs typeface="Arial Unicode MS" pitchFamily="34" charset="-128"/>
              </a:rPr>
              <a:t>It is crucial to face up to the realities of a </a:t>
            </a:r>
            <a:r>
              <a:rPr lang="de-DE" sz="2800" b="1" dirty="0">
                <a:latin typeface="Arial Unicode MS" pitchFamily="34" charset="-128"/>
                <a:ea typeface="Arial Unicode MS" pitchFamily="34" charset="-128"/>
                <a:cs typeface="Arial Unicode MS" pitchFamily="34" charset="-128"/>
              </a:rPr>
              <a:t>warming much higher than 2 degrees</a:t>
            </a:r>
            <a:r>
              <a:rPr lang="de-DE" sz="2800" dirty="0">
                <a:latin typeface="Arial Unicode MS" pitchFamily="34" charset="-128"/>
                <a:ea typeface="Arial Unicode MS" pitchFamily="34" charset="-128"/>
                <a:cs typeface="Arial Unicode MS" pitchFamily="34" charset="-128"/>
              </a:rPr>
              <a:t> Celsius.</a:t>
            </a:r>
          </a:p>
          <a:p>
            <a:pPr>
              <a:lnSpc>
                <a:spcPct val="80000"/>
              </a:lnSpc>
              <a:buFontTx/>
              <a:buNone/>
            </a:pPr>
            <a:endParaRPr lang="de-DE" sz="2800" dirty="0">
              <a:latin typeface="Arial Unicode MS" pitchFamily="34" charset="-128"/>
              <a:ea typeface="Arial Unicode MS" pitchFamily="34" charset="-128"/>
              <a:cs typeface="Arial Unicode MS" pitchFamily="34" charset="-128"/>
            </a:endParaRPr>
          </a:p>
          <a:p>
            <a:pPr>
              <a:lnSpc>
                <a:spcPct val="80000"/>
              </a:lnSpc>
              <a:buFontTx/>
              <a:buNone/>
            </a:pPr>
            <a:endParaRPr lang="de-DE" sz="900" dirty="0">
              <a:latin typeface="Arial Unicode MS" pitchFamily="34" charset="-128"/>
              <a:ea typeface="Arial Unicode MS" pitchFamily="34" charset="-128"/>
              <a:cs typeface="Arial Unicode MS" pitchFamily="34" charset="-128"/>
            </a:endParaRPr>
          </a:p>
          <a:p>
            <a:pPr>
              <a:lnSpc>
                <a:spcPct val="80000"/>
              </a:lnSpc>
            </a:pPr>
            <a:r>
              <a:rPr lang="de-DE" sz="2800" dirty="0">
                <a:latin typeface="Arial Unicode MS" pitchFamily="34" charset="-128"/>
                <a:ea typeface="Arial Unicode MS" pitchFamily="34" charset="-128"/>
                <a:cs typeface="Arial Unicode MS" pitchFamily="34" charset="-128"/>
              </a:rPr>
              <a:t>Scientists other than climatologists need to start working with </a:t>
            </a:r>
            <a:r>
              <a:rPr lang="de-DE" sz="2800" b="1" dirty="0">
                <a:latin typeface="Arial Unicode MS" pitchFamily="34" charset="-128"/>
                <a:ea typeface="Arial Unicode MS" pitchFamily="34" charset="-128"/>
                <a:cs typeface="Arial Unicode MS" pitchFamily="34" charset="-128"/>
              </a:rPr>
              <a:t>future scenarios</a:t>
            </a:r>
            <a:r>
              <a:rPr lang="de-DE" sz="2800" dirty="0">
                <a:latin typeface="Arial Unicode MS" pitchFamily="34" charset="-128"/>
                <a:ea typeface="Arial Unicode MS" pitchFamily="34" charset="-128"/>
                <a:cs typeface="Arial Unicode MS" pitchFamily="34" charset="-128"/>
              </a:rPr>
              <a:t>.</a:t>
            </a:r>
          </a:p>
          <a:p>
            <a:pPr>
              <a:lnSpc>
                <a:spcPct val="80000"/>
              </a:lnSpc>
              <a:buFontTx/>
              <a:buNone/>
            </a:pPr>
            <a:endParaRPr lang="de-DE" sz="2800" dirty="0">
              <a:latin typeface="Arial Unicode MS" pitchFamily="34" charset="-128"/>
              <a:ea typeface="Arial Unicode MS" pitchFamily="34" charset="-128"/>
              <a:cs typeface="Arial Unicode MS" pitchFamily="34" charset="-128"/>
            </a:endParaRPr>
          </a:p>
          <a:p>
            <a:pPr>
              <a:lnSpc>
                <a:spcPct val="80000"/>
              </a:lnSpc>
              <a:buFontTx/>
              <a:buNone/>
            </a:pPr>
            <a:endParaRPr lang="de-DE" sz="900" dirty="0">
              <a:latin typeface="Arial Unicode MS" pitchFamily="34" charset="-128"/>
              <a:ea typeface="Arial Unicode MS" pitchFamily="34" charset="-128"/>
              <a:cs typeface="Arial Unicode MS" pitchFamily="34" charset="-128"/>
            </a:endParaRPr>
          </a:p>
          <a:p>
            <a:pPr>
              <a:lnSpc>
                <a:spcPct val="80000"/>
              </a:lnSpc>
            </a:pPr>
            <a:r>
              <a:rPr lang="de-DE" sz="2800" b="1" dirty="0">
                <a:latin typeface="Arial Unicode MS" pitchFamily="34" charset="-128"/>
                <a:ea typeface="Arial Unicode MS" pitchFamily="34" charset="-128"/>
                <a:cs typeface="Arial Unicode MS" pitchFamily="34" charset="-128"/>
              </a:rPr>
              <a:t>Human livelihoods</a:t>
            </a:r>
            <a:r>
              <a:rPr lang="de-DE" sz="2800" dirty="0">
                <a:latin typeface="Arial Unicode MS" pitchFamily="34" charset="-128"/>
                <a:ea typeface="Arial Unicode MS" pitchFamily="34" charset="-128"/>
                <a:cs typeface="Arial Unicode MS" pitchFamily="34" charset="-128"/>
              </a:rPr>
              <a:t/>
            </a:r>
            <a:br>
              <a:rPr lang="de-DE" sz="2800" dirty="0">
                <a:latin typeface="Arial Unicode MS" pitchFamily="34" charset="-128"/>
                <a:ea typeface="Arial Unicode MS" pitchFamily="34" charset="-128"/>
                <a:cs typeface="Arial Unicode MS" pitchFamily="34" charset="-128"/>
              </a:rPr>
            </a:br>
            <a:r>
              <a:rPr lang="de-DE" sz="2800" dirty="0">
                <a:latin typeface="Arial Unicode MS" pitchFamily="34" charset="-128"/>
                <a:ea typeface="Arial Unicode MS" pitchFamily="34" charset="-128"/>
                <a:cs typeface="Arial Unicode MS" pitchFamily="34" charset="-128"/>
              </a:rPr>
              <a:t>in mountains should</a:t>
            </a:r>
            <a:br>
              <a:rPr lang="de-DE" sz="2800" dirty="0">
                <a:latin typeface="Arial Unicode MS" pitchFamily="34" charset="-128"/>
                <a:ea typeface="Arial Unicode MS" pitchFamily="34" charset="-128"/>
                <a:cs typeface="Arial Unicode MS" pitchFamily="34" charset="-128"/>
              </a:rPr>
            </a:br>
            <a:r>
              <a:rPr lang="de-DE" sz="2800" dirty="0">
                <a:latin typeface="Arial Unicode MS" pitchFamily="34" charset="-128"/>
                <a:ea typeface="Arial Unicode MS" pitchFamily="34" charset="-128"/>
                <a:cs typeface="Arial Unicode MS" pitchFamily="34" charset="-128"/>
              </a:rPr>
              <a:t> be put at the center</a:t>
            </a:r>
            <a:br>
              <a:rPr lang="de-DE" sz="2800" dirty="0">
                <a:latin typeface="Arial Unicode MS" pitchFamily="34" charset="-128"/>
                <a:ea typeface="Arial Unicode MS" pitchFamily="34" charset="-128"/>
                <a:cs typeface="Arial Unicode MS" pitchFamily="34" charset="-128"/>
              </a:rPr>
            </a:br>
            <a:r>
              <a:rPr lang="de-DE" sz="2800" dirty="0">
                <a:latin typeface="Arial Unicode MS" pitchFamily="34" charset="-128"/>
                <a:ea typeface="Arial Unicode MS" pitchFamily="34" charset="-128"/>
                <a:cs typeface="Arial Unicode MS" pitchFamily="34" charset="-128"/>
              </a:rPr>
              <a:t> of </a:t>
            </a:r>
            <a:r>
              <a:rPr lang="de-DE" sz="2800" dirty="0" smtClean="0">
                <a:latin typeface="Arial Unicode MS" pitchFamily="34" charset="-128"/>
                <a:ea typeface="Arial Unicode MS" pitchFamily="34" charset="-128"/>
                <a:cs typeface="Arial Unicode MS" pitchFamily="34" charset="-128"/>
              </a:rPr>
              <a:t>attention in planning</a:t>
            </a:r>
          </a:p>
          <a:p>
            <a:pPr>
              <a:lnSpc>
                <a:spcPct val="80000"/>
              </a:lnSpc>
              <a:buNone/>
            </a:pPr>
            <a:r>
              <a:rPr lang="de-DE" sz="2800" dirty="0" smtClean="0">
                <a:latin typeface="Arial Unicode MS" pitchFamily="34" charset="-128"/>
                <a:ea typeface="Arial Unicode MS" pitchFamily="34" charset="-128"/>
                <a:cs typeface="Arial Unicode MS" pitchFamily="34" charset="-128"/>
              </a:rPr>
              <a:t>      adaptation.</a:t>
            </a:r>
            <a:endParaRPr lang="de-DE" sz="2800" dirty="0">
              <a:latin typeface="Arial Unicode MS" pitchFamily="34" charset="-128"/>
              <a:ea typeface="Arial Unicode MS" pitchFamily="34" charset="-128"/>
              <a:cs typeface="Arial Unicode MS" pitchFamily="34" charset="-128"/>
            </a:endParaRPr>
          </a:p>
        </p:txBody>
      </p:sp>
      <p:pic>
        <p:nvPicPr>
          <p:cNvPr id="147461" name="Picture 5" descr="K1024_IMG_6489"/>
          <p:cNvPicPr>
            <a:picLocks noChangeAspect="1" noChangeArrowheads="1"/>
          </p:cNvPicPr>
          <p:nvPr/>
        </p:nvPicPr>
        <p:blipFill>
          <a:blip r:embed="rId2" cstate="print"/>
          <a:srcRect/>
          <a:stretch>
            <a:fillRect/>
          </a:stretch>
        </p:blipFill>
        <p:spPr bwMode="auto">
          <a:xfrm>
            <a:off x="4267201" y="3581401"/>
            <a:ext cx="4876800" cy="32766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417638"/>
          </a:xfrm>
        </p:spPr>
        <p:txBody>
          <a:bodyPr>
            <a:normAutofit fontScale="90000"/>
          </a:bodyPr>
          <a:lstStyle/>
          <a:p>
            <a:r>
              <a:rPr lang="en-GB" dirty="0" smtClean="0"/>
              <a:t/>
            </a:r>
            <a:br>
              <a:rPr lang="en-GB" dirty="0" smtClean="0"/>
            </a:br>
            <a:r>
              <a:rPr lang="en-GB" dirty="0" smtClean="0"/>
              <a:t>“</a:t>
            </a:r>
            <a:r>
              <a:rPr lang="en-GB" sz="4000" dirty="0" smtClean="0"/>
              <a:t>Time Is Running Out: The Doha Climate Talks Must Put An End To Excuses”  Guardian, UK</a:t>
            </a:r>
            <a:br>
              <a:rPr lang="en-GB" sz="4000" dirty="0" smtClean="0"/>
            </a:br>
            <a:endParaRPr lang="en-US" dirty="0"/>
          </a:p>
        </p:txBody>
      </p:sp>
      <p:pic>
        <p:nvPicPr>
          <p:cNvPr id="33794" name="Picture 2" descr="C:\Users\madhav\Pictures\pokharafloods.jpg"/>
          <p:cNvPicPr>
            <a:picLocks noGrp="1" noChangeAspect="1" noChangeArrowheads="1"/>
          </p:cNvPicPr>
          <p:nvPr>
            <p:ph idx="1"/>
          </p:nvPr>
        </p:nvPicPr>
        <p:blipFill>
          <a:blip r:embed="rId2" cstate="print"/>
          <a:srcRect/>
          <a:stretch>
            <a:fillRect/>
          </a:stretch>
        </p:blipFill>
        <p:spPr bwMode="auto">
          <a:xfrm>
            <a:off x="533400" y="1524000"/>
            <a:ext cx="7924800" cy="4952999"/>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153400" cy="1373950"/>
          </a:xfrm>
        </p:spPr>
        <p:txBody>
          <a:bodyPr>
            <a:normAutofit fontScale="90000"/>
          </a:bodyPr>
          <a:lstStyle/>
          <a:p>
            <a:r>
              <a:rPr lang="en-US" sz="3600" b="1" dirty="0" smtClean="0"/>
              <a:t>Reducing risk of Glacier Lake Outburst Floods </a:t>
            </a:r>
            <a:r>
              <a:rPr lang="en-US" sz="3200" b="1" dirty="0" smtClean="0"/>
              <a:t>(GLOFs) </a:t>
            </a:r>
            <a:r>
              <a:rPr lang="en-US" sz="3600" b="1" dirty="0" smtClean="0"/>
              <a:t>is a major challenge to Mountains</a:t>
            </a:r>
            <a:endParaRPr lang="en-US" sz="3600" b="1" dirty="0"/>
          </a:p>
        </p:txBody>
      </p:sp>
      <p:pic>
        <p:nvPicPr>
          <p:cNvPr id="54275" name="Picture 3" descr="C:\Users\madhav\Pictures\web_238616_301959.jpg"/>
          <p:cNvPicPr>
            <a:picLocks noGrp="1" noChangeAspect="1" noChangeArrowheads="1"/>
          </p:cNvPicPr>
          <p:nvPr>
            <p:ph idx="1"/>
          </p:nvPr>
        </p:nvPicPr>
        <p:blipFill>
          <a:blip r:embed="rId2" cstate="print"/>
          <a:srcRect/>
          <a:stretch>
            <a:fillRect/>
          </a:stretch>
        </p:blipFill>
        <p:spPr bwMode="auto">
          <a:xfrm>
            <a:off x="0" y="1676400"/>
            <a:ext cx="8153400" cy="5181600"/>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Outline</a:t>
            </a:r>
            <a:endParaRPr lang="en-US" sz="4800" dirty="0"/>
          </a:p>
        </p:txBody>
      </p:sp>
      <p:sp>
        <p:nvSpPr>
          <p:cNvPr id="3" name="Content Placeholder 2"/>
          <p:cNvSpPr>
            <a:spLocks noGrp="1"/>
          </p:cNvSpPr>
          <p:nvPr>
            <p:ph idx="1"/>
          </p:nvPr>
        </p:nvSpPr>
        <p:spPr/>
        <p:txBody>
          <a:bodyPr>
            <a:normAutofit fontScale="92500" lnSpcReduction="10000"/>
          </a:bodyPr>
          <a:lstStyle/>
          <a:p>
            <a:r>
              <a:rPr lang="en-US" dirty="0" smtClean="0">
                <a:latin typeface="Arial Unicode MS" pitchFamily="34" charset="-128"/>
                <a:ea typeface="Arial Unicode MS" pitchFamily="34" charset="-128"/>
                <a:cs typeface="Arial Unicode MS" pitchFamily="34" charset="-128"/>
              </a:rPr>
              <a:t>Mountains – harbinger of climate change</a:t>
            </a:r>
          </a:p>
          <a:p>
            <a:r>
              <a:rPr lang="en-US" dirty="0" smtClean="0">
                <a:latin typeface="Arial Unicode MS" pitchFamily="34" charset="-128"/>
                <a:ea typeface="Arial Unicode MS" pitchFamily="34" charset="-128"/>
                <a:cs typeface="Arial Unicode MS" pitchFamily="34" charset="-128"/>
              </a:rPr>
              <a:t>Poverty a persistent challenge</a:t>
            </a:r>
          </a:p>
          <a:p>
            <a:r>
              <a:rPr lang="en-US" dirty="0" smtClean="0">
                <a:latin typeface="Arial Unicode MS" pitchFamily="34" charset="-128"/>
                <a:ea typeface="Arial Unicode MS" pitchFamily="34" charset="-128"/>
                <a:cs typeface="Arial Unicode MS" pitchFamily="34" charset="-128"/>
              </a:rPr>
              <a:t>Mountain Water – binding resource</a:t>
            </a:r>
          </a:p>
          <a:p>
            <a:r>
              <a:rPr lang="en-US" dirty="0" smtClean="0">
                <a:latin typeface="Arial Unicode MS" pitchFamily="34" charset="-128"/>
                <a:ea typeface="Arial Unicode MS" pitchFamily="34" charset="-128"/>
                <a:cs typeface="Arial Unicode MS" pitchFamily="34" charset="-128"/>
              </a:rPr>
              <a:t>Ecosystem services – raw materials for green and low carbon economy</a:t>
            </a:r>
          </a:p>
          <a:p>
            <a:r>
              <a:rPr lang="en-US" dirty="0" smtClean="0">
                <a:latin typeface="Arial Unicode MS" pitchFamily="34" charset="-128"/>
                <a:ea typeface="Arial Unicode MS" pitchFamily="34" charset="-128"/>
                <a:cs typeface="Arial Unicode MS" pitchFamily="34" charset="-128"/>
              </a:rPr>
              <a:t> SD &amp; SMD – need synergistic and complementary efforts</a:t>
            </a:r>
          </a:p>
          <a:p>
            <a:r>
              <a:rPr lang="en-US" dirty="0" smtClean="0">
                <a:latin typeface="Arial Unicode MS" pitchFamily="34" charset="-128"/>
                <a:ea typeface="Arial Unicode MS" pitchFamily="34" charset="-128"/>
                <a:cs typeface="Arial Unicode MS" pitchFamily="34" charset="-128"/>
              </a:rPr>
              <a:t>Doha COP18</a:t>
            </a:r>
          </a:p>
          <a:p>
            <a:r>
              <a:rPr lang="en-US" dirty="0" smtClean="0">
                <a:latin typeface="Arial Unicode MS" pitchFamily="34" charset="-128"/>
                <a:ea typeface="Arial Unicode MS" pitchFamily="34" charset="-128"/>
                <a:cs typeface="Arial Unicode MS" pitchFamily="34" charset="-128"/>
              </a:rPr>
              <a:t>Key messages</a:t>
            </a:r>
            <a:r>
              <a:rPr lang="en-US" dirty="0" smtClean="0">
                <a:latin typeface="Arial Unicode MS" pitchFamily="34" charset="-128"/>
                <a:ea typeface="Arial Unicode MS" pitchFamily="34" charset="-128"/>
                <a:cs typeface="Arial Unicode MS" pitchFamily="34" charset="-128"/>
              </a:rPr>
              <a:t>  </a:t>
            </a:r>
            <a:endParaRPr lang="en-US" dirty="0">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0"/>
            <a:ext cx="9144000" cy="1600200"/>
          </a:xfrm>
        </p:spPr>
        <p:txBody>
          <a:bodyPr rtlCol="0">
            <a:noAutofit/>
          </a:bodyPr>
          <a:lstStyle/>
          <a:p>
            <a:pPr algn="ctr" eaLnBrk="1" fontAlgn="auto" hangingPunct="1">
              <a:spcAft>
                <a:spcPts val="0"/>
              </a:spcAft>
              <a:defRPr/>
            </a:pPr>
            <a:r>
              <a:rPr lang="en-US" sz="2800" dirty="0" smtClean="0">
                <a:solidFill>
                  <a:prstClr val="white"/>
                </a:solidFill>
                <a:latin typeface="+mn-lt"/>
                <a:ea typeface="+mn-ea"/>
                <a:cs typeface="Arial" pitchFamily="34" charset="0"/>
              </a:rPr>
              <a:t>Kailash Sacred Landscape (KSL) </a:t>
            </a:r>
            <a:br>
              <a:rPr lang="en-US" sz="2800" dirty="0" smtClean="0">
                <a:solidFill>
                  <a:prstClr val="white"/>
                </a:solidFill>
                <a:latin typeface="+mn-lt"/>
                <a:ea typeface="+mn-ea"/>
                <a:cs typeface="Arial" pitchFamily="34" charset="0"/>
              </a:rPr>
            </a:br>
            <a:r>
              <a:rPr lang="en-US" sz="2800" dirty="0" smtClean="0">
                <a:latin typeface="Arial Unicode MS" pitchFamily="34" charset="-128"/>
                <a:ea typeface="Arial Unicode MS" pitchFamily="34" charset="-128"/>
                <a:cs typeface="Arial Unicode MS" pitchFamily="34" charset="-128"/>
              </a:rPr>
              <a:t>Common Problems require common solutions</a:t>
            </a:r>
            <a:br>
              <a:rPr lang="en-US" sz="2800" dirty="0" smtClean="0">
                <a:latin typeface="Arial Unicode MS" pitchFamily="34" charset="-128"/>
                <a:ea typeface="Arial Unicode MS" pitchFamily="34" charset="-128"/>
                <a:cs typeface="Arial Unicode MS" pitchFamily="34" charset="-128"/>
              </a:rPr>
            </a:br>
            <a:r>
              <a:rPr lang="en-US" sz="2800" dirty="0" smtClean="0">
                <a:latin typeface="Arial Unicode MS" pitchFamily="34" charset="-128"/>
                <a:ea typeface="Arial Unicode MS" pitchFamily="34" charset="-128"/>
                <a:cs typeface="Arial Unicode MS" pitchFamily="34" charset="-128"/>
              </a:rPr>
              <a:t>e.g., ICIMOD Kailash Sacred Landscape Conservation Initiative between </a:t>
            </a:r>
            <a:r>
              <a:rPr lang="en-US" sz="2400" dirty="0" smtClean="0">
                <a:latin typeface="Arial Unicode MS" pitchFamily="34" charset="-128"/>
                <a:ea typeface="Arial Unicode MS" pitchFamily="34" charset="-128"/>
                <a:cs typeface="Arial Unicode MS" pitchFamily="34" charset="-128"/>
              </a:rPr>
              <a:t>China – India - Nepal</a:t>
            </a:r>
            <a:endParaRPr lang="en-GB" sz="2400" dirty="0">
              <a:latin typeface="Arial Unicode MS" pitchFamily="34" charset="-128"/>
              <a:ea typeface="Arial Unicode MS" pitchFamily="34" charset="-128"/>
              <a:cs typeface="Arial Unicode MS" pitchFamily="34" charset="-128"/>
            </a:endParaRPr>
          </a:p>
        </p:txBody>
      </p:sp>
      <p:pic>
        <p:nvPicPr>
          <p:cNvPr id="67588" name="Picture 6" descr="Kailash Elevation Map v7-small.jpg"/>
          <p:cNvPicPr>
            <a:picLocks noChangeAspect="1"/>
          </p:cNvPicPr>
          <p:nvPr/>
        </p:nvPicPr>
        <p:blipFill>
          <a:blip r:embed="rId2" cstate="print"/>
          <a:srcRect/>
          <a:stretch>
            <a:fillRect/>
          </a:stretch>
        </p:blipFill>
        <p:spPr bwMode="auto">
          <a:xfrm>
            <a:off x="0" y="1594982"/>
            <a:ext cx="5925787" cy="5263018"/>
          </a:xfrm>
          <a:prstGeom prst="rect">
            <a:avLst/>
          </a:prstGeom>
          <a:noFill/>
          <a:ln w="9525">
            <a:noFill/>
            <a:miter lim="800000"/>
            <a:headEnd/>
            <a:tailEnd/>
          </a:ln>
        </p:spPr>
      </p:pic>
      <p:pic>
        <p:nvPicPr>
          <p:cNvPr id="8" name="Picture 2" descr="\\nas\kmsd$\poonam\Dependra\map with out-1.jpg"/>
          <p:cNvPicPr>
            <a:picLocks noChangeAspect="1" noChangeArrowheads="1"/>
          </p:cNvPicPr>
          <p:nvPr/>
        </p:nvPicPr>
        <p:blipFill>
          <a:blip r:embed="rId3" cstate="print"/>
          <a:srcRect/>
          <a:stretch>
            <a:fillRect/>
          </a:stretch>
        </p:blipFill>
        <p:spPr bwMode="auto">
          <a:xfrm>
            <a:off x="6253068" y="1638795"/>
            <a:ext cx="2890932" cy="2084117"/>
          </a:xfrm>
          <a:prstGeom prst="roundRect">
            <a:avLst>
              <a:gd name="adj" fmla="val 3157"/>
            </a:avLst>
          </a:prstGeom>
          <a:noFill/>
        </p:spPr>
      </p:pic>
      <p:cxnSp>
        <p:nvCxnSpPr>
          <p:cNvPr id="10" name="Straight Arrow Connector 9"/>
          <p:cNvCxnSpPr/>
          <p:nvPr/>
        </p:nvCxnSpPr>
        <p:spPr>
          <a:xfrm flipH="1">
            <a:off x="5854535" y="2695699"/>
            <a:ext cx="1626920" cy="522514"/>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96809" y="3776355"/>
            <a:ext cx="3247191" cy="1413034"/>
          </a:xfrm>
          <a:prstGeom prst="roundRect">
            <a:avLst>
              <a:gd name="adj" fmla="val 11436"/>
            </a:avLst>
          </a:prstGeom>
          <a:solidFill>
            <a:schemeClr val="tx1"/>
          </a:solidFill>
        </p:spPr>
        <p:txBody>
          <a:bodyPr wrap="square" rtlCol="0">
            <a:spAutoFit/>
          </a:bodyPr>
          <a:lstStyle/>
          <a:p>
            <a:pPr>
              <a:spcAft>
                <a:spcPts val="1200"/>
              </a:spcAft>
              <a:buFont typeface="Arial" pitchFamily="34" charset="0"/>
              <a:buChar char="•"/>
            </a:pPr>
            <a:r>
              <a:rPr lang="en-US" b="0" dirty="0" smtClean="0">
                <a:solidFill>
                  <a:srgbClr val="00AB4E"/>
                </a:solidFill>
              </a:rPr>
              <a:t>  </a:t>
            </a:r>
            <a:r>
              <a:rPr lang="en-US" sz="2000" b="0" dirty="0" smtClean="0">
                <a:solidFill>
                  <a:schemeClr val="tx2">
                    <a:lumMod val="50000"/>
                    <a:lumOff val="50000"/>
                  </a:schemeClr>
                </a:solidFill>
              </a:rPr>
              <a:t>Scientific data gaps</a:t>
            </a:r>
          </a:p>
          <a:p>
            <a:pPr>
              <a:spcAft>
                <a:spcPts val="1200"/>
              </a:spcAft>
              <a:buFont typeface="Arial" pitchFamily="34" charset="0"/>
              <a:buChar char="•"/>
            </a:pPr>
            <a:r>
              <a:rPr lang="en-US" sz="2000" b="0" dirty="0" smtClean="0">
                <a:solidFill>
                  <a:schemeClr val="tx2">
                    <a:lumMod val="50000"/>
                    <a:lumOff val="50000"/>
                  </a:schemeClr>
                </a:solidFill>
              </a:rPr>
              <a:t>  Vulnerable </a:t>
            </a:r>
            <a:r>
              <a:rPr lang="en-US" sz="2000" b="0" dirty="0">
                <a:solidFill>
                  <a:schemeClr val="tx2">
                    <a:lumMod val="50000"/>
                    <a:lumOff val="50000"/>
                  </a:schemeClr>
                </a:solidFill>
              </a:rPr>
              <a:t>e</a:t>
            </a:r>
            <a:r>
              <a:rPr lang="en-US" sz="2000" b="0" dirty="0" smtClean="0">
                <a:solidFill>
                  <a:schemeClr val="tx2">
                    <a:lumMod val="50000"/>
                    <a:lumOff val="50000"/>
                  </a:schemeClr>
                </a:solidFill>
              </a:rPr>
              <a:t>cosystems</a:t>
            </a:r>
          </a:p>
          <a:p>
            <a:pPr>
              <a:spcAft>
                <a:spcPts val="1200"/>
              </a:spcAft>
              <a:buFont typeface="Arial" pitchFamily="34" charset="0"/>
              <a:buChar char="•"/>
            </a:pPr>
            <a:r>
              <a:rPr lang="en-US" sz="2000" b="0" dirty="0" smtClean="0">
                <a:solidFill>
                  <a:schemeClr val="tx2">
                    <a:lumMod val="50000"/>
                    <a:lumOff val="50000"/>
                  </a:schemeClr>
                </a:solidFill>
              </a:rPr>
              <a:t>  Trans-boundary LS</a:t>
            </a:r>
            <a:r>
              <a:rPr lang="en-US" sz="2000" b="0" dirty="0" smtClean="0">
                <a:solidFill>
                  <a:srgbClr val="014B38"/>
                </a:solidFill>
              </a:rPr>
              <a:t> </a:t>
            </a:r>
            <a:endParaRPr lang="en-US" sz="2000" b="0" dirty="0">
              <a:solidFill>
                <a:srgbClr val="014B38"/>
              </a:solidFill>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77824" y="0"/>
            <a:ext cx="8766175" cy="1512888"/>
          </a:xfrm>
        </p:spPr>
        <p:txBody>
          <a:bodyPr>
            <a:normAutofit/>
          </a:bodyPr>
          <a:lstStyle/>
          <a:p>
            <a:pPr>
              <a:defRPr/>
            </a:pPr>
            <a:r>
              <a:rPr lang="en-US" sz="3200" dirty="0" smtClean="0">
                <a:effectLst>
                  <a:outerShdw blurRad="38100" dist="38100" dir="2700000" algn="tl">
                    <a:srgbClr val="000000">
                      <a:alpha val="43137"/>
                    </a:srgbClr>
                  </a:outerShdw>
                </a:effectLst>
              </a:rPr>
              <a:t>Scientific Investigation in selected glacial lakes and downstream areas for GLOF Risk Assessment</a:t>
            </a:r>
          </a:p>
        </p:txBody>
      </p:sp>
      <p:pic>
        <p:nvPicPr>
          <p:cNvPr id="1027" name="Picture 3"/>
          <p:cNvPicPr>
            <a:picLocks noChangeAspect="1" noChangeArrowheads="1"/>
          </p:cNvPicPr>
          <p:nvPr/>
        </p:nvPicPr>
        <p:blipFill>
          <a:blip r:embed="rId2" cstate="print"/>
          <a:srcRect/>
          <a:stretch>
            <a:fillRect/>
          </a:stretch>
        </p:blipFill>
        <p:spPr bwMode="auto">
          <a:xfrm>
            <a:off x="3210471" y="3412621"/>
            <a:ext cx="2768600" cy="1841703"/>
          </a:xfrm>
          <a:prstGeom prst="rect">
            <a:avLst/>
          </a:prstGeom>
          <a:noFill/>
          <a:ln w="9525">
            <a:noFill/>
            <a:miter lim="800000"/>
            <a:headEnd/>
            <a:tailEnd/>
          </a:ln>
          <a:scene3d>
            <a:camera prst="orthographicFront"/>
            <a:lightRig rig="threePt" dir="t"/>
          </a:scene3d>
          <a:sp3d>
            <a:bevelT/>
          </a:sp3d>
        </p:spPr>
      </p:pic>
      <p:pic>
        <p:nvPicPr>
          <p:cNvPr id="1028" name="Picture 4" descr="F:\Working_in_Imja\Sharad 435.jpg"/>
          <p:cNvPicPr>
            <a:picLocks noChangeAspect="1" noChangeArrowheads="1"/>
          </p:cNvPicPr>
          <p:nvPr/>
        </p:nvPicPr>
        <p:blipFill>
          <a:blip r:embed="rId3" cstate="print"/>
          <a:srcRect/>
          <a:stretch>
            <a:fillRect/>
          </a:stretch>
        </p:blipFill>
        <p:spPr bwMode="auto">
          <a:xfrm>
            <a:off x="6137602" y="3430294"/>
            <a:ext cx="2735423" cy="1816811"/>
          </a:xfrm>
          <a:prstGeom prst="rect">
            <a:avLst/>
          </a:prstGeom>
          <a:noFill/>
          <a:scene3d>
            <a:camera prst="orthographicFront"/>
            <a:lightRig rig="threePt" dir="t"/>
          </a:scene3d>
          <a:sp3d>
            <a:bevelT/>
          </a:sp3d>
        </p:spPr>
      </p:pic>
      <p:pic>
        <p:nvPicPr>
          <p:cNvPr id="1029" name="Picture 5" descr="F:\Working_in_Imja\_DSC0142.jpg"/>
          <p:cNvPicPr>
            <a:picLocks noChangeAspect="1" noChangeArrowheads="1"/>
          </p:cNvPicPr>
          <p:nvPr/>
        </p:nvPicPr>
        <p:blipFill>
          <a:blip r:embed="rId4" cstate="print"/>
          <a:srcRect/>
          <a:stretch>
            <a:fillRect/>
          </a:stretch>
        </p:blipFill>
        <p:spPr bwMode="auto">
          <a:xfrm>
            <a:off x="337052" y="3420323"/>
            <a:ext cx="2714447" cy="1802879"/>
          </a:xfrm>
          <a:prstGeom prst="rect">
            <a:avLst/>
          </a:prstGeom>
          <a:noFill/>
          <a:scene3d>
            <a:camera prst="orthographicFront"/>
            <a:lightRig rig="threePt" dir="t"/>
          </a:scene3d>
          <a:sp3d>
            <a:bevelT/>
          </a:sp3d>
        </p:spPr>
      </p:pic>
      <p:pic>
        <p:nvPicPr>
          <p:cNvPr id="16390" name="Picture 1" descr="lake outlet.JPG"/>
          <p:cNvPicPr>
            <a:picLocks noChangeAspect="1"/>
          </p:cNvPicPr>
          <p:nvPr/>
        </p:nvPicPr>
        <p:blipFill>
          <a:blip r:embed="rId5" cstate="print"/>
          <a:srcRect/>
          <a:stretch>
            <a:fillRect/>
          </a:stretch>
        </p:blipFill>
        <p:spPr bwMode="auto">
          <a:xfrm>
            <a:off x="6149975" y="1592263"/>
            <a:ext cx="2655888" cy="1697037"/>
          </a:xfrm>
          <a:prstGeom prst="rect">
            <a:avLst/>
          </a:prstGeom>
          <a:noFill/>
          <a:ln w="9525">
            <a:noFill/>
            <a:miter lim="800000"/>
            <a:headEnd/>
            <a:tailEnd/>
          </a:ln>
        </p:spPr>
      </p:pic>
      <p:pic>
        <p:nvPicPr>
          <p:cNvPr id="16391" name="Picture 1" descr="IMG_0092.JPG"/>
          <p:cNvPicPr>
            <a:picLocks noChangeAspect="1"/>
          </p:cNvPicPr>
          <p:nvPr/>
        </p:nvPicPr>
        <p:blipFill>
          <a:blip r:embed="rId6" cstate="print"/>
          <a:srcRect/>
          <a:stretch>
            <a:fillRect/>
          </a:stretch>
        </p:blipFill>
        <p:spPr bwMode="auto">
          <a:xfrm>
            <a:off x="3254375" y="1592263"/>
            <a:ext cx="2673350" cy="1736725"/>
          </a:xfrm>
          <a:prstGeom prst="rect">
            <a:avLst/>
          </a:prstGeom>
          <a:noFill/>
          <a:ln w="9525">
            <a:noFill/>
            <a:miter lim="800000"/>
            <a:headEnd/>
            <a:tailEnd/>
          </a:ln>
        </p:spPr>
      </p:pic>
      <p:sp>
        <p:nvSpPr>
          <p:cNvPr id="17417" name="TextBox 8"/>
          <p:cNvSpPr txBox="1">
            <a:spLocks noChangeArrowheads="1"/>
          </p:cNvSpPr>
          <p:nvPr/>
        </p:nvSpPr>
        <p:spPr bwMode="auto">
          <a:xfrm>
            <a:off x="346074" y="5259388"/>
            <a:ext cx="8416925" cy="1384995"/>
          </a:xfrm>
          <a:prstGeom prst="rect">
            <a:avLst/>
          </a:prstGeom>
          <a:noFill/>
          <a:ln w="9525">
            <a:noFill/>
            <a:miter lim="800000"/>
            <a:headEnd/>
            <a:tailEnd/>
          </a:ln>
        </p:spPr>
        <p:txBody>
          <a:bodyPr wrap="square">
            <a:spAutoFit/>
          </a:bodyPr>
          <a:lstStyle/>
          <a:p>
            <a:pPr algn="ctr">
              <a:defRPr/>
            </a:pPr>
            <a:r>
              <a:rPr lang="en-US" sz="2800" dirty="0" smtClean="0">
                <a:effectLst>
                  <a:outerShdw blurRad="38100" dist="38100" dir="2700000" algn="tl">
                    <a:srgbClr val="000000">
                      <a:alpha val="43137"/>
                    </a:srgbClr>
                  </a:outerShdw>
                </a:effectLst>
                <a:latin typeface="Arial" pitchFamily="34" charset="0"/>
                <a:cs typeface="Arial" pitchFamily="34" charset="0"/>
              </a:rPr>
              <a:t>Science has to inform policies and policies need to be converted into good practices to achieve impacts at scale</a:t>
            </a:r>
            <a:endParaRPr lang="en-US" sz="2800" dirty="0">
              <a:effectLst>
                <a:outerShdw blurRad="38100" dist="38100" dir="2700000" algn="tl">
                  <a:srgbClr val="000000">
                    <a:alpha val="43137"/>
                  </a:srgbClr>
                </a:outerShdw>
              </a:effectLst>
              <a:latin typeface="Arial" pitchFamily="34" charset="0"/>
              <a:cs typeface="Arial" pitchFamily="34" charset="0"/>
            </a:endParaRPr>
          </a:p>
        </p:txBody>
      </p:sp>
      <p:pic>
        <p:nvPicPr>
          <p:cNvPr id="16393" name="Picture 10" descr="D:\MOOL\GLOF World Bank Project\Sharad Joshi\001WB_ProjectRelated\Imja Related Maps and Figures\Imja09_Sharad2.JPG"/>
          <p:cNvPicPr>
            <a:picLocks noChangeAspect="1" noChangeArrowheads="1"/>
          </p:cNvPicPr>
          <p:nvPr/>
        </p:nvPicPr>
        <p:blipFill>
          <a:blip r:embed="rId7" cstate="print"/>
          <a:srcRect/>
          <a:stretch>
            <a:fillRect/>
          </a:stretch>
        </p:blipFill>
        <p:spPr bwMode="auto">
          <a:xfrm>
            <a:off x="355600" y="1576388"/>
            <a:ext cx="2705100" cy="1735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 y="43940"/>
            <a:ext cx="6584864" cy="1143000"/>
          </a:xfrm>
        </p:spPr>
        <p:txBody>
          <a:bodyPr>
            <a:normAutofit/>
          </a:bodyPr>
          <a:lstStyle/>
          <a:p>
            <a:r>
              <a:rPr lang="en-US" sz="2800" dirty="0" smtClean="0"/>
              <a:t>Rio+20 Redefined and Reinvigorated the Mountain Agenda  </a:t>
            </a:r>
            <a:endParaRPr lang="en-US" sz="2800" dirty="0"/>
          </a:p>
        </p:txBody>
      </p:sp>
      <p:sp>
        <p:nvSpPr>
          <p:cNvPr id="3" name="Content Placeholder 2"/>
          <p:cNvSpPr>
            <a:spLocks noGrp="1"/>
          </p:cNvSpPr>
          <p:nvPr>
            <p:ph idx="1"/>
          </p:nvPr>
        </p:nvSpPr>
        <p:spPr>
          <a:xfrm>
            <a:off x="0" y="1214438"/>
            <a:ext cx="5457825" cy="5506402"/>
          </a:xfrm>
        </p:spPr>
        <p:txBody>
          <a:bodyPr>
            <a:normAutofit fontScale="77500" lnSpcReduction="20000"/>
          </a:bodyPr>
          <a:lstStyle/>
          <a:p>
            <a:pPr>
              <a:spcAft>
                <a:spcPts val="600"/>
              </a:spcAft>
              <a:buNone/>
            </a:pPr>
            <a:r>
              <a:rPr lang="en-US" sz="3100" dirty="0" smtClean="0"/>
              <a:t>Mountain Chapter under paragraphs 210, 211 and 212 of ‘The Future We Want’ highlights: </a:t>
            </a:r>
          </a:p>
          <a:p>
            <a:pPr marL="914400" lvl="1" indent="-457200">
              <a:spcAft>
                <a:spcPts val="600"/>
              </a:spcAft>
              <a:buFont typeface="Arial" pitchFamily="34" charset="0"/>
              <a:buChar char="•"/>
            </a:pPr>
            <a:r>
              <a:rPr lang="en-US" dirty="0" smtClean="0"/>
              <a:t>mountains as areas of high poverty, vulnerability, disaster prone, and impacted by climate change; </a:t>
            </a:r>
          </a:p>
          <a:p>
            <a:pPr marL="914400" lvl="1" indent="-457200">
              <a:spcAft>
                <a:spcPts val="600"/>
              </a:spcAft>
              <a:buFont typeface="Arial" pitchFamily="34" charset="0"/>
              <a:buChar char="•"/>
            </a:pPr>
            <a:r>
              <a:rPr lang="en-US" dirty="0" smtClean="0"/>
              <a:t>mountains as ecosystems rich in water, biodiversity, and traditional knowledge; and </a:t>
            </a:r>
          </a:p>
          <a:p>
            <a:pPr marL="914400" lvl="1" indent="-457200">
              <a:spcAft>
                <a:spcPts val="600"/>
              </a:spcAft>
              <a:buFont typeface="Arial" pitchFamily="34" charset="0"/>
              <a:buChar char="•"/>
            </a:pPr>
            <a:r>
              <a:rPr lang="en-GB" dirty="0" smtClean="0"/>
              <a:t>call for strengthening existing arrangements, centres of excellence, and international cooperation for conserving ecosystem services and promoting sustainable mountain development</a:t>
            </a:r>
            <a:endParaRPr lang="en-US" sz="3300" dirty="0"/>
          </a:p>
        </p:txBody>
      </p:sp>
      <p:grpSp>
        <p:nvGrpSpPr>
          <p:cNvPr id="5" name="Group 4"/>
          <p:cNvGrpSpPr/>
          <p:nvPr/>
        </p:nvGrpSpPr>
        <p:grpSpPr>
          <a:xfrm>
            <a:off x="5546269" y="1192481"/>
            <a:ext cx="3467100" cy="4572000"/>
            <a:chOff x="5475019" y="1192481"/>
            <a:chExt cx="3467100" cy="4572000"/>
          </a:xfrm>
        </p:grpSpPr>
        <p:pic>
          <p:nvPicPr>
            <p:cNvPr id="6147" name="Picture 3" descr="D:\Dropbox\Dropbox\work\2012\mountain conference\hakahaki\Glacier Photos for utsav\Photo By Nabin Baral\IMG_7865.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a:stretch/>
          </p:blipFill>
          <p:spPr bwMode="auto">
            <a:xfrm>
              <a:off x="5475019" y="1192481"/>
              <a:ext cx="3467100" cy="4572000"/>
            </a:xfrm>
            <a:prstGeom prst="roundRect">
              <a:avLst>
                <a:gd name="adj" fmla="val 8447"/>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570022" y="5405816"/>
              <a:ext cx="2362200" cy="261610"/>
            </a:xfrm>
            <a:prstGeom prst="rect">
              <a:avLst/>
            </a:prstGeom>
            <a:noFill/>
          </p:spPr>
          <p:txBody>
            <a:bodyPr wrap="square" rtlCol="0">
              <a:spAutoFit/>
            </a:bodyPr>
            <a:lstStyle/>
            <a:p>
              <a:r>
                <a:rPr lang="en-US" sz="1100" b="0" dirty="0" smtClean="0"/>
                <a:t>ICIMOD/Nabin Baral</a:t>
              </a:r>
              <a:endParaRPr lang="en-US" sz="1100" b="0" dirty="0"/>
            </a:p>
          </p:txBody>
        </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46238"/>
          </a:xfrm>
        </p:spPr>
        <p:txBody>
          <a:bodyPr>
            <a:normAutofit fontScale="90000"/>
          </a:bodyPr>
          <a:lstStyle/>
          <a:p>
            <a:r>
              <a:rPr lang="en-GB" dirty="0" smtClean="0"/>
              <a:t/>
            </a:r>
            <a:br>
              <a:rPr lang="en-GB" dirty="0" smtClean="0"/>
            </a:br>
            <a:r>
              <a:rPr lang="en-GB" sz="4000" dirty="0" smtClean="0"/>
              <a:t>Building Consensus In Climate Change Negotiations in Doha: Sustainable Development is the way forward</a:t>
            </a:r>
            <a:r>
              <a:rPr lang="en-US" sz="4000" b="1" dirty="0" smtClean="0"/>
              <a:t/>
            </a:r>
            <a:br>
              <a:rPr lang="en-US" sz="4000" b="1" dirty="0" smtClean="0"/>
            </a:br>
            <a:endParaRPr lang="en-US" dirty="0"/>
          </a:p>
        </p:txBody>
      </p:sp>
      <p:pic>
        <p:nvPicPr>
          <p:cNvPr id="5" name="Content Placeholder 4" descr="rio-family-photo-casual-flickr-un_photo_conference-400px.jpg"/>
          <p:cNvPicPr>
            <a:picLocks noGrp="1" noChangeAspect="1"/>
          </p:cNvPicPr>
          <p:nvPr>
            <p:ph idx="1"/>
          </p:nvPr>
        </p:nvPicPr>
        <p:blipFill>
          <a:blip r:embed="rId3" cstate="print"/>
          <a:stretch>
            <a:fillRect/>
          </a:stretch>
        </p:blipFill>
        <p:spPr>
          <a:xfrm>
            <a:off x="1177527" y="1600200"/>
            <a:ext cx="6788945" cy="4525963"/>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GB" dirty="0" smtClean="0"/>
              <a:t>Use Early Warning Tools To Their Best Potential to Reduce Disasters in Mountains</a:t>
            </a:r>
            <a:r>
              <a:rPr lang="en-US" b="1" dirty="0" smtClean="0"/>
              <a:t/>
            </a:r>
            <a:br>
              <a:rPr lang="en-US" b="1" dirty="0" smtClean="0"/>
            </a:br>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304800" y="1219200"/>
            <a:ext cx="8534400" cy="56388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0" y="0"/>
            <a:ext cx="9144000" cy="1600200"/>
          </a:xfrm>
        </p:spPr>
        <p:txBody>
          <a:bodyPr>
            <a:normAutofit fontScale="90000"/>
          </a:bodyPr>
          <a:lstStyle/>
          <a:p>
            <a:r>
              <a:rPr lang="de-DE" sz="3600" b="1" dirty="0" smtClean="0"/>
              <a:t>Mountian Water – Binding environment, development, and people togther from upstream to downstreams     </a:t>
            </a:r>
            <a:endParaRPr lang="es-ES" sz="3600" b="1" dirty="0"/>
          </a:p>
        </p:txBody>
      </p:sp>
      <p:pic>
        <p:nvPicPr>
          <p:cNvPr id="141316" name="Picture 4" descr="K800_Laguna Milluni-Dirk Hoffmann-8670"/>
          <p:cNvPicPr>
            <a:picLocks noChangeAspect="1" noChangeArrowheads="1"/>
          </p:cNvPicPr>
          <p:nvPr/>
        </p:nvPicPr>
        <p:blipFill>
          <a:blip r:embed="rId2" cstate="print"/>
          <a:srcRect/>
          <a:stretch>
            <a:fillRect/>
          </a:stretch>
        </p:blipFill>
        <p:spPr bwMode="auto">
          <a:xfrm>
            <a:off x="827088" y="1600200"/>
            <a:ext cx="8031162" cy="480695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34400" cy="1676400"/>
          </a:xfrm>
        </p:spPr>
        <p:txBody>
          <a:bodyPr>
            <a:normAutofit fontScale="90000"/>
          </a:bodyPr>
          <a:lstStyle/>
          <a:p>
            <a:r>
              <a:rPr lang="en-GB" dirty="0" smtClean="0"/>
              <a:t>Developing Synergistic  Relationships Between Biodiversity, Carbon, Forests and People: A must for mountains  </a:t>
            </a:r>
            <a:endParaRPr lang="en-US" dirty="0"/>
          </a:p>
        </p:txBody>
      </p:sp>
      <p:pic>
        <p:nvPicPr>
          <p:cNvPr id="4" name="Content Placeholder 3" descr="Kali Gandaki-Kagbeni Section in Mustang, Nepal by Muhammad Ismail.JPG"/>
          <p:cNvPicPr>
            <a:picLocks noGrp="1" noChangeAspect="1"/>
          </p:cNvPicPr>
          <p:nvPr>
            <p:ph idx="1"/>
          </p:nvPr>
        </p:nvPicPr>
        <p:blipFill>
          <a:blip r:embed="rId2" cstate="print"/>
          <a:stretch>
            <a:fillRect/>
          </a:stretch>
        </p:blipFill>
        <p:spPr>
          <a:xfrm>
            <a:off x="1264302" y="1981200"/>
            <a:ext cx="6767795" cy="45259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686800" cy="1417638"/>
          </a:xfrm>
        </p:spPr>
        <p:txBody>
          <a:bodyPr>
            <a:normAutofit fontScale="90000"/>
          </a:bodyPr>
          <a:lstStyle/>
          <a:p>
            <a:r>
              <a:rPr lang="en-GB" dirty="0" smtClean="0"/>
              <a:t>Capacity Building is key for Addressing Climate Change</a:t>
            </a:r>
            <a:r>
              <a:rPr lang="en-US" b="1" dirty="0" smtClean="0"/>
              <a:t/>
            </a:r>
            <a:br>
              <a:rPr lang="en-US" b="1" dirty="0" smtClean="0"/>
            </a:br>
            <a:endParaRPr lang="en-US" dirty="0"/>
          </a:p>
        </p:txBody>
      </p:sp>
      <p:pic>
        <p:nvPicPr>
          <p:cNvPr id="4" name="Content Placeholder 3" descr="_DSC0223.JPG"/>
          <p:cNvPicPr>
            <a:picLocks noGrp="1" noChangeAspect="1"/>
          </p:cNvPicPr>
          <p:nvPr>
            <p:ph idx="1"/>
          </p:nvPr>
        </p:nvPicPr>
        <p:blipFill>
          <a:blip r:embed="rId2" cstate="print"/>
          <a:stretch>
            <a:fillRect/>
          </a:stretch>
        </p:blipFill>
        <p:spPr>
          <a:xfrm>
            <a:off x="1164814" y="1600200"/>
            <a:ext cx="6814371" cy="452596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0"/>
            <a:ext cx="9144000" cy="1417638"/>
          </a:xfrm>
        </p:spPr>
        <p:txBody>
          <a:bodyPr>
            <a:noAutofit/>
          </a:bodyPr>
          <a:lstStyle/>
          <a:p>
            <a:r>
              <a:rPr lang="de-DE" sz="3600" b="1" dirty="0">
                <a:solidFill>
                  <a:srgbClr val="002060"/>
                </a:solidFill>
              </a:rPr>
              <a:t>One </a:t>
            </a:r>
            <a:r>
              <a:rPr lang="de-DE" sz="3600" b="1" dirty="0" smtClean="0">
                <a:solidFill>
                  <a:srgbClr val="002060"/>
                </a:solidFill>
              </a:rPr>
              <a:t>example of South-South Co-operation:</a:t>
            </a:r>
            <a:r>
              <a:rPr lang="de-DE" sz="3600" b="1" dirty="0">
                <a:solidFill>
                  <a:srgbClr val="002060"/>
                </a:solidFill>
              </a:rPr>
              <a:t/>
            </a:r>
            <a:br>
              <a:rPr lang="de-DE" sz="3600" b="1" dirty="0">
                <a:solidFill>
                  <a:srgbClr val="002060"/>
                </a:solidFill>
              </a:rPr>
            </a:br>
            <a:r>
              <a:rPr lang="de-DE" sz="3600" b="1" dirty="0">
                <a:solidFill>
                  <a:srgbClr val="002060"/>
                </a:solidFill>
              </a:rPr>
              <a:t>The Andes – Himalayan Imja Lake Expedition</a:t>
            </a:r>
            <a:endParaRPr lang="es-ES" sz="3600" b="1" dirty="0">
              <a:solidFill>
                <a:srgbClr val="002060"/>
              </a:solidFill>
            </a:endParaRPr>
          </a:p>
        </p:txBody>
      </p:sp>
      <p:sp>
        <p:nvSpPr>
          <p:cNvPr id="169987" name="Rectangle 3"/>
          <p:cNvSpPr>
            <a:spLocks noGrp="1" noChangeArrowheads="1"/>
          </p:cNvSpPr>
          <p:nvPr>
            <p:ph type="body" idx="1"/>
          </p:nvPr>
        </p:nvSpPr>
        <p:spPr>
          <a:xfrm>
            <a:off x="2362200" y="1295400"/>
            <a:ext cx="3598862" cy="503238"/>
          </a:xfrm>
        </p:spPr>
        <p:txBody>
          <a:bodyPr/>
          <a:lstStyle/>
          <a:p>
            <a:pPr>
              <a:buFontTx/>
              <a:buNone/>
            </a:pPr>
            <a:r>
              <a:rPr lang="de-DE" sz="2400" b="1" dirty="0"/>
              <a:t>Nepal, September 2011</a:t>
            </a:r>
            <a:endParaRPr lang="es-ES" sz="2400" b="1" dirty="0"/>
          </a:p>
        </p:txBody>
      </p:sp>
      <p:pic>
        <p:nvPicPr>
          <p:cNvPr id="169988" name="Picture 4" descr="K1024_DSC04889"/>
          <p:cNvPicPr>
            <a:picLocks noChangeAspect="1" noChangeArrowheads="1"/>
          </p:cNvPicPr>
          <p:nvPr/>
        </p:nvPicPr>
        <p:blipFill>
          <a:blip r:embed="rId2" cstate="print"/>
          <a:srcRect/>
          <a:stretch>
            <a:fillRect/>
          </a:stretch>
        </p:blipFill>
        <p:spPr bwMode="auto">
          <a:xfrm>
            <a:off x="179388" y="1989138"/>
            <a:ext cx="5905500" cy="4429125"/>
          </a:xfrm>
          <a:prstGeom prst="rect">
            <a:avLst/>
          </a:prstGeom>
          <a:noFill/>
        </p:spPr>
      </p:pic>
      <p:pic>
        <p:nvPicPr>
          <p:cNvPr id="169989" name="Picture 5" descr="K1024_DSC04865"/>
          <p:cNvPicPr>
            <a:picLocks noChangeAspect="1" noChangeArrowheads="1"/>
          </p:cNvPicPr>
          <p:nvPr/>
        </p:nvPicPr>
        <p:blipFill>
          <a:blip r:embed="rId3" cstate="print"/>
          <a:srcRect/>
          <a:stretch>
            <a:fillRect/>
          </a:stretch>
        </p:blipFill>
        <p:spPr bwMode="auto">
          <a:xfrm>
            <a:off x="5651500" y="1989138"/>
            <a:ext cx="3349625" cy="446405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0"/>
            <a:ext cx="6864350" cy="1497013"/>
          </a:xfrm>
        </p:spPr>
        <p:txBody>
          <a:bodyPr/>
          <a:lstStyle/>
          <a:p>
            <a:pPr eaLnBrk="1" hangingPunct="1"/>
            <a:r>
              <a:rPr lang="en-US" b="1" dirty="0" smtClean="0"/>
              <a:t>Rio+20 – a platform of opportunities</a:t>
            </a:r>
          </a:p>
        </p:txBody>
      </p:sp>
      <p:sp>
        <p:nvSpPr>
          <p:cNvPr id="35843" name="Content Placeholder 2"/>
          <p:cNvSpPr>
            <a:spLocks noGrp="1"/>
          </p:cNvSpPr>
          <p:nvPr>
            <p:ph idx="1"/>
          </p:nvPr>
        </p:nvSpPr>
        <p:spPr>
          <a:xfrm>
            <a:off x="762000" y="1600200"/>
            <a:ext cx="6934200" cy="5257800"/>
          </a:xfrm>
        </p:spPr>
        <p:txBody>
          <a:bodyPr/>
          <a:lstStyle/>
          <a:p>
            <a:pPr eaLnBrk="1" hangingPunct="1"/>
            <a:r>
              <a:rPr lang="en-US" dirty="0" smtClean="0"/>
              <a:t>Green economy and  good environmental governance are the key themes of  Rio+20;</a:t>
            </a:r>
          </a:p>
          <a:p>
            <a:pPr eaLnBrk="1" hangingPunct="1"/>
            <a:r>
              <a:rPr lang="en-US" dirty="0" smtClean="0"/>
              <a:t>Mountains are prime target to promote green economy with low cost, high pay off – both locally and globally </a:t>
            </a:r>
          </a:p>
          <a:p>
            <a:pPr eaLnBrk="1" hangingPunct="1"/>
            <a:r>
              <a:rPr lang="en-US" dirty="0" smtClean="0"/>
              <a:t>Rio+20 outcome document therefore must recognize the global importance of Mountains;</a:t>
            </a:r>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fontAlgn="base"/>
            <a:r>
              <a:rPr lang="en-US" sz="3600" dirty="0" smtClean="0">
                <a:latin typeface="Arial Unicode MS" pitchFamily="34" charset="-128"/>
                <a:ea typeface="Arial Unicode MS" pitchFamily="34" charset="-128"/>
                <a:cs typeface="Arial Unicode MS" pitchFamily="34" charset="-128"/>
              </a:rPr>
              <a:t>The Latest Predictions On Climate Change Should Shock Us Into Action</a:t>
            </a:r>
            <a:endParaRPr lang="en-US" sz="3600" dirty="0">
              <a:latin typeface="Arial Unicode MS" pitchFamily="34" charset="-128"/>
              <a:ea typeface="Arial Unicode MS" pitchFamily="34" charset="-128"/>
              <a:cs typeface="Arial Unicode MS" pitchFamily="34" charset="-128"/>
            </a:endParaRPr>
          </a:p>
        </p:txBody>
      </p:sp>
      <p:pic>
        <p:nvPicPr>
          <p:cNvPr id="4" name="Content Placeholder 3" descr="http://chimalaya.org/wp-content/uploads/2012/11/MDG-climate-change-dri-006-300x180.jpg"/>
          <p:cNvPicPr>
            <a:picLocks noGrp="1"/>
          </p:cNvPicPr>
          <p:nvPr>
            <p:ph idx="1"/>
          </p:nvPr>
        </p:nvPicPr>
        <p:blipFill>
          <a:blip r:embed="rId3" cstate="print"/>
          <a:srcRect/>
          <a:stretch>
            <a:fillRect/>
          </a:stretch>
        </p:blipFill>
        <p:spPr bwMode="auto">
          <a:xfrm>
            <a:off x="0" y="1447800"/>
            <a:ext cx="4648200" cy="2209800"/>
          </a:xfrm>
          <a:prstGeom prst="rect">
            <a:avLst/>
          </a:prstGeom>
          <a:noFill/>
          <a:ln w="9525">
            <a:noFill/>
            <a:miter lim="800000"/>
            <a:headEnd/>
            <a:tailEnd/>
          </a:ln>
        </p:spPr>
      </p:pic>
      <p:pic>
        <p:nvPicPr>
          <p:cNvPr id="6" name="Picture 2" descr="11"/>
          <p:cNvPicPr>
            <a:picLocks noChangeAspect="1" noChangeArrowheads="1"/>
          </p:cNvPicPr>
          <p:nvPr/>
        </p:nvPicPr>
        <p:blipFill>
          <a:blip r:embed="rId4" cstate="print"/>
          <a:srcRect/>
          <a:stretch>
            <a:fillRect/>
          </a:stretch>
        </p:blipFill>
        <p:spPr bwMode="auto">
          <a:xfrm>
            <a:off x="4648200" y="1447800"/>
            <a:ext cx="4495800" cy="2819400"/>
          </a:xfrm>
          <a:prstGeom prst="rect">
            <a:avLst/>
          </a:prstGeom>
          <a:noFill/>
          <a:ln w="9525">
            <a:noFill/>
            <a:miter lim="800000"/>
            <a:headEnd/>
            <a:tailEnd/>
          </a:ln>
        </p:spPr>
      </p:pic>
      <p:pic>
        <p:nvPicPr>
          <p:cNvPr id="8" name="Picture 7" descr="http://chimalaya.org/wp-content/uploads/2012/11/Cuba-small1-300x200.jpg"/>
          <p:cNvPicPr/>
          <p:nvPr/>
        </p:nvPicPr>
        <p:blipFill>
          <a:blip r:embed="rId5" cstate="print"/>
          <a:srcRect/>
          <a:stretch>
            <a:fillRect/>
          </a:stretch>
        </p:blipFill>
        <p:spPr bwMode="auto">
          <a:xfrm>
            <a:off x="5562600" y="4267200"/>
            <a:ext cx="3581400" cy="2895600"/>
          </a:xfrm>
          <a:prstGeom prst="rect">
            <a:avLst/>
          </a:prstGeom>
          <a:noFill/>
          <a:ln w="9525">
            <a:noFill/>
            <a:miter lim="800000"/>
            <a:headEnd/>
            <a:tailEnd/>
          </a:ln>
        </p:spPr>
      </p:pic>
      <p:pic>
        <p:nvPicPr>
          <p:cNvPr id="10241" name="Picture 1" descr="C:\Users\madhav\Pictures\may_05_2012_Seti_River_b-1133-625-725-100-wm-center_bottom-100-copyrightpng.jpg"/>
          <p:cNvPicPr>
            <a:picLocks noChangeAspect="1" noChangeArrowheads="1"/>
          </p:cNvPicPr>
          <p:nvPr/>
        </p:nvPicPr>
        <p:blipFill>
          <a:blip r:embed="rId6" cstate="print"/>
          <a:srcRect/>
          <a:stretch>
            <a:fillRect/>
          </a:stretch>
        </p:blipFill>
        <p:spPr bwMode="auto">
          <a:xfrm>
            <a:off x="0" y="3581400"/>
            <a:ext cx="5562600" cy="357378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43000" y="304800"/>
            <a:ext cx="6584950" cy="1143000"/>
          </a:xfrm>
        </p:spPr>
        <p:txBody>
          <a:bodyPr>
            <a:noAutofit/>
          </a:bodyPr>
          <a:lstStyle/>
          <a:p>
            <a:pPr eaLnBrk="1" hangingPunct="1"/>
            <a:r>
              <a:rPr lang="en-US" b="1" dirty="0" smtClean="0"/>
              <a:t>We need a new Mountain Agenda</a:t>
            </a:r>
          </a:p>
        </p:txBody>
      </p:sp>
      <p:sp>
        <p:nvSpPr>
          <p:cNvPr id="36867" name="Content Placeholder 2"/>
          <p:cNvSpPr>
            <a:spLocks noGrp="1"/>
          </p:cNvSpPr>
          <p:nvPr>
            <p:ph idx="1"/>
          </p:nvPr>
        </p:nvSpPr>
        <p:spPr>
          <a:xfrm>
            <a:off x="368300" y="1535113"/>
            <a:ext cx="8775700" cy="5105400"/>
          </a:xfrm>
        </p:spPr>
        <p:txBody>
          <a:bodyPr/>
          <a:lstStyle/>
          <a:p>
            <a:r>
              <a:rPr lang="en-US" sz="2800" dirty="0" smtClean="0"/>
              <a:t>Global support for adaptation in mountains to reduce poverty and ensure supply of water, energy and food</a:t>
            </a:r>
          </a:p>
          <a:p>
            <a:r>
              <a:rPr lang="en-US" sz="2800" dirty="0" smtClean="0"/>
              <a:t>True valuation of Mountain ecosystems worth ensures their sustained supply </a:t>
            </a:r>
          </a:p>
          <a:p>
            <a:r>
              <a:rPr lang="en-US" sz="2800" dirty="0" smtClean="0"/>
              <a:t>Huge knowledge gaps and lack of capacity and suitable technologies are the issues</a:t>
            </a:r>
          </a:p>
          <a:p>
            <a:r>
              <a:rPr lang="en-US" sz="2800" dirty="0" smtClean="0"/>
              <a:t>Regional cooperation needed to address climate change, biodiversity loss and economic development; </a:t>
            </a:r>
          </a:p>
          <a:p>
            <a:r>
              <a:rPr lang="en-US" sz="2800" dirty="0" smtClean="0"/>
              <a:t>All these will strengthen the Nexus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219200" y="228600"/>
            <a:ext cx="6584950" cy="1143000"/>
          </a:xfrm>
        </p:spPr>
        <p:txBody>
          <a:bodyPr>
            <a:normAutofit/>
          </a:bodyPr>
          <a:lstStyle/>
          <a:p>
            <a:r>
              <a:rPr lang="en-US" sz="4800" b="1" dirty="0" smtClean="0"/>
              <a:t>Key messages</a:t>
            </a:r>
          </a:p>
        </p:txBody>
      </p:sp>
      <p:sp>
        <p:nvSpPr>
          <p:cNvPr id="37891" name="Content Placeholder 2"/>
          <p:cNvSpPr>
            <a:spLocks noGrp="1"/>
          </p:cNvSpPr>
          <p:nvPr>
            <p:ph idx="1"/>
          </p:nvPr>
        </p:nvSpPr>
        <p:spPr>
          <a:xfrm>
            <a:off x="457200" y="1600200"/>
            <a:ext cx="8305800" cy="4978400"/>
          </a:xfrm>
        </p:spPr>
        <p:txBody>
          <a:bodyPr>
            <a:normAutofit fontScale="92500"/>
          </a:bodyPr>
          <a:lstStyle/>
          <a:p>
            <a:r>
              <a:rPr lang="en-US" dirty="0" smtClean="0"/>
              <a:t>Mountains matter for water security which will help secure energy and food  supply;</a:t>
            </a:r>
          </a:p>
          <a:p>
            <a:r>
              <a:rPr lang="en-US" dirty="0" smtClean="0"/>
              <a:t>Need and integrated and coherent global processes to work on the nexus between adaptation, mitigation, and sustainable development at local, regional and global scales;</a:t>
            </a:r>
          </a:p>
          <a:p>
            <a:r>
              <a:rPr lang="en-US" dirty="0" smtClean="0"/>
              <a:t>Institutional collaboration, global support  and political commitments are needed to protect mountains in the South and  improve the above nexus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dirty="0"/>
          </a:p>
        </p:txBody>
      </p:sp>
      <p:sp>
        <p:nvSpPr>
          <p:cNvPr id="6147" name="Rectangle 3"/>
          <p:cNvSpPr>
            <a:spLocks noGrp="1" noChangeArrowheads="1"/>
          </p:cNvSpPr>
          <p:nvPr>
            <p:ph type="body" idx="1"/>
          </p:nvPr>
        </p:nvSpPr>
        <p:spPr/>
        <p:txBody>
          <a:bodyPr/>
          <a:lstStyle/>
          <a:p>
            <a:endParaRPr lang="en-US" dirty="0"/>
          </a:p>
        </p:txBody>
      </p:sp>
      <p:pic>
        <p:nvPicPr>
          <p:cNvPr id="6148" name="Picture 4" descr="K1024_IMG_6579"/>
          <p:cNvPicPr>
            <a:picLocks noChangeAspect="1" noChangeArrowheads="1"/>
          </p:cNvPicPr>
          <p:nvPr/>
        </p:nvPicPr>
        <p:blipFill>
          <a:blip r:embed="rId2" cstate="print"/>
          <a:srcRect/>
          <a:stretch>
            <a:fillRect/>
          </a:stretch>
        </p:blipFill>
        <p:spPr bwMode="auto">
          <a:xfrm>
            <a:off x="-396875" y="0"/>
            <a:ext cx="10333038" cy="6888163"/>
          </a:xfrm>
          <a:prstGeom prst="rect">
            <a:avLst/>
          </a:prstGeom>
          <a:noFill/>
        </p:spPr>
      </p:pic>
      <p:sp>
        <p:nvSpPr>
          <p:cNvPr id="6149" name="Text Box 5"/>
          <p:cNvSpPr txBox="1">
            <a:spLocks noChangeArrowheads="1"/>
          </p:cNvSpPr>
          <p:nvPr/>
        </p:nvSpPr>
        <p:spPr bwMode="auto">
          <a:xfrm>
            <a:off x="468313" y="692150"/>
            <a:ext cx="4608512" cy="457200"/>
          </a:xfrm>
          <a:prstGeom prst="rect">
            <a:avLst/>
          </a:prstGeom>
          <a:noFill/>
          <a:ln w="9525">
            <a:noFill/>
            <a:miter lim="800000"/>
            <a:headEnd/>
            <a:tailEnd/>
          </a:ln>
          <a:effectLst/>
        </p:spPr>
        <p:txBody>
          <a:bodyPr>
            <a:spAutoFit/>
          </a:bodyPr>
          <a:lstStyle/>
          <a:p>
            <a:pPr>
              <a:spcBef>
                <a:spcPct val="50000"/>
              </a:spcBef>
            </a:pPr>
            <a:r>
              <a:rPr lang="de-DE" sz="2400" b="1">
                <a:solidFill>
                  <a:schemeClr val="bg1"/>
                </a:solidFill>
              </a:rPr>
              <a:t>Thank you for your attention!</a:t>
            </a:r>
            <a:endParaRPr lang="es-ES" sz="2400" b="1" dirty="0">
              <a:solidFill>
                <a:schemeClr val="bg1"/>
              </a:solidFill>
            </a:endParaRPr>
          </a:p>
        </p:txBody>
      </p:sp>
      <p:sp>
        <p:nvSpPr>
          <p:cNvPr id="6150" name="Text Box 6"/>
          <p:cNvSpPr txBox="1">
            <a:spLocks noChangeArrowheads="1"/>
          </p:cNvSpPr>
          <p:nvPr/>
        </p:nvSpPr>
        <p:spPr bwMode="auto">
          <a:xfrm>
            <a:off x="3851275" y="4076700"/>
            <a:ext cx="6119813" cy="1015663"/>
          </a:xfrm>
          <a:prstGeom prst="rect">
            <a:avLst/>
          </a:prstGeom>
          <a:noFill/>
          <a:ln w="9525">
            <a:noFill/>
            <a:miter lim="800000"/>
            <a:headEnd/>
            <a:tailEnd/>
          </a:ln>
          <a:effectLst/>
        </p:spPr>
        <p:txBody>
          <a:bodyPr>
            <a:spAutoFit/>
          </a:bodyPr>
          <a:lstStyle/>
          <a:p>
            <a:pPr>
              <a:spcBef>
                <a:spcPct val="50000"/>
              </a:spcBef>
            </a:pPr>
            <a:r>
              <a:rPr lang="de-DE" sz="2400" b="1" dirty="0" smtClean="0"/>
              <a:t>Photo Courtesy:</a:t>
            </a:r>
            <a:endParaRPr lang="de-DE" sz="2400" b="1" dirty="0"/>
          </a:p>
          <a:p>
            <a:pPr>
              <a:spcBef>
                <a:spcPct val="50000"/>
              </a:spcBef>
            </a:pPr>
            <a:r>
              <a:rPr lang="de-DE" sz="2400" b="1" dirty="0"/>
              <a:t>dirk.hoffmann@bolivian-mountains.org</a:t>
            </a:r>
            <a:endParaRPr lang="es-ES" sz="2400" b="1" dirty="0"/>
          </a:p>
        </p:txBody>
      </p:sp>
      <p:pic>
        <p:nvPicPr>
          <p:cNvPr id="6151" name="Picture 7" descr="Logo BMI-bw"/>
          <p:cNvPicPr>
            <a:picLocks noChangeAspect="1" noChangeArrowheads="1"/>
          </p:cNvPicPr>
          <p:nvPr/>
        </p:nvPicPr>
        <p:blipFill>
          <a:blip r:embed="rId3" cstate="print"/>
          <a:srcRect/>
          <a:stretch>
            <a:fillRect/>
          </a:stretch>
        </p:blipFill>
        <p:spPr bwMode="auto">
          <a:xfrm>
            <a:off x="3810000" y="5181600"/>
            <a:ext cx="825500" cy="993775"/>
          </a:xfrm>
          <a:prstGeom prst="rect">
            <a:avLst/>
          </a:prstGeom>
          <a:noFill/>
          <a:ln w="9525">
            <a:noFill/>
            <a:miter lim="800000"/>
            <a:headEnd/>
            <a:tailEnd/>
          </a:ln>
        </p:spPr>
      </p:pic>
      <p:sp>
        <p:nvSpPr>
          <p:cNvPr id="6152" name="Text Box 8"/>
          <p:cNvSpPr txBox="1">
            <a:spLocks noChangeArrowheads="1"/>
          </p:cNvSpPr>
          <p:nvPr/>
        </p:nvSpPr>
        <p:spPr bwMode="auto">
          <a:xfrm>
            <a:off x="5257800" y="5334000"/>
            <a:ext cx="2016125" cy="523220"/>
          </a:xfrm>
          <a:prstGeom prst="rect">
            <a:avLst/>
          </a:prstGeom>
          <a:noFill/>
          <a:ln w="9525">
            <a:noFill/>
            <a:miter lim="800000"/>
            <a:headEnd/>
            <a:tailEnd/>
          </a:ln>
          <a:effectLst/>
        </p:spPr>
        <p:txBody>
          <a:bodyPr>
            <a:spAutoFit/>
          </a:bodyPr>
          <a:lstStyle/>
          <a:p>
            <a:pPr>
              <a:spcBef>
                <a:spcPct val="50000"/>
              </a:spcBef>
            </a:pPr>
            <a:r>
              <a:rPr lang="de-DE" sz="1400" b="1" dirty="0">
                <a:latin typeface="Tahoma" pitchFamily="34" charset="0"/>
              </a:rPr>
              <a:t>Instituto </a:t>
            </a:r>
            <a:r>
              <a:rPr lang="de-DE" sz="1400" b="1" dirty="0" smtClean="0">
                <a:latin typeface="Tahoma" pitchFamily="34" charset="0"/>
              </a:rPr>
              <a:t>Boiviano </a:t>
            </a:r>
            <a:r>
              <a:rPr lang="de-DE" sz="1400" b="1" dirty="0">
                <a:latin typeface="Tahoma" pitchFamily="34" charset="0"/>
              </a:rPr>
              <a:t>de la Montaña - BMI</a:t>
            </a:r>
            <a:endParaRPr lang="es-ES" sz="1400" b="1" dirty="0">
              <a:latin typeface="Tahom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g_mosec1"/>
          <p:cNvPicPr>
            <a:picLocks noChangeAspect="1" noChangeArrowheads="1"/>
          </p:cNvPicPr>
          <p:nvPr/>
        </p:nvPicPr>
        <p:blipFill>
          <a:blip r:embed="rId3" cstate="print"/>
          <a:srcRect/>
          <a:stretch>
            <a:fillRect/>
          </a:stretch>
        </p:blipFill>
        <p:spPr bwMode="auto">
          <a:xfrm>
            <a:off x="0" y="1371600"/>
            <a:ext cx="9144000" cy="3886200"/>
          </a:xfrm>
          <a:prstGeom prst="rect">
            <a:avLst/>
          </a:prstGeom>
          <a:noFill/>
          <a:ln w="9525">
            <a:noFill/>
            <a:miter lim="800000"/>
            <a:headEnd/>
            <a:tailEnd/>
          </a:ln>
        </p:spPr>
      </p:pic>
      <p:sp>
        <p:nvSpPr>
          <p:cNvPr id="54275" name="Line 3"/>
          <p:cNvSpPr>
            <a:spLocks noChangeShapeType="1"/>
          </p:cNvSpPr>
          <p:nvPr/>
        </p:nvSpPr>
        <p:spPr bwMode="auto">
          <a:xfrm flipH="1">
            <a:off x="5715000" y="4495800"/>
            <a:ext cx="152400" cy="304800"/>
          </a:xfrm>
          <a:prstGeom prst="line">
            <a:avLst/>
          </a:prstGeom>
          <a:noFill/>
          <a:ln w="9525">
            <a:solidFill>
              <a:schemeClr val="tx1"/>
            </a:solidFill>
            <a:round/>
            <a:headEnd/>
            <a:tailEnd type="triangle" w="sm" len="med"/>
          </a:ln>
        </p:spPr>
        <p:txBody>
          <a:bodyPr wrap="none" anchor="ctr"/>
          <a:lstStyle/>
          <a:p>
            <a:endParaRPr lang="en-US" dirty="0"/>
          </a:p>
        </p:txBody>
      </p:sp>
      <p:sp>
        <p:nvSpPr>
          <p:cNvPr id="54276" name="Text Box 4"/>
          <p:cNvSpPr txBox="1">
            <a:spLocks noChangeArrowheads="1"/>
          </p:cNvSpPr>
          <p:nvPr/>
        </p:nvSpPr>
        <p:spPr bwMode="auto">
          <a:xfrm>
            <a:off x="1219200" y="3352800"/>
            <a:ext cx="793750" cy="457200"/>
          </a:xfrm>
          <a:prstGeom prst="rect">
            <a:avLst/>
          </a:prstGeom>
          <a:noFill/>
          <a:ln w="9525">
            <a:noFill/>
            <a:miter lim="800000"/>
            <a:headEnd/>
            <a:tailEnd/>
          </a:ln>
        </p:spPr>
        <p:txBody>
          <a:bodyPr wrap="none">
            <a:spAutoFit/>
          </a:bodyPr>
          <a:lstStyle/>
          <a:p>
            <a:pPr eaLnBrk="0" hangingPunct="0"/>
            <a:r>
              <a:rPr lang="en-US" sz="2400" dirty="0">
                <a:solidFill>
                  <a:srgbClr val="FF3300"/>
                </a:solidFill>
                <a:latin typeface="Times New Roman" pitchFamily="18" charset="0"/>
                <a:cs typeface="Arial" pitchFamily="34" charset="0"/>
              </a:rPr>
              <a:t>1995</a:t>
            </a:r>
            <a:endParaRPr lang="en-US" sz="2400" dirty="0">
              <a:latin typeface="Times New Roman" pitchFamily="18" charset="0"/>
              <a:cs typeface="Arial" pitchFamily="34" charset="0"/>
            </a:endParaRPr>
          </a:p>
        </p:txBody>
      </p:sp>
      <p:sp>
        <p:nvSpPr>
          <p:cNvPr id="54277" name="Text Box 5"/>
          <p:cNvSpPr txBox="1">
            <a:spLocks noChangeArrowheads="1"/>
          </p:cNvSpPr>
          <p:nvPr/>
        </p:nvSpPr>
        <p:spPr bwMode="auto">
          <a:xfrm>
            <a:off x="5791200" y="4114800"/>
            <a:ext cx="793750" cy="457200"/>
          </a:xfrm>
          <a:prstGeom prst="rect">
            <a:avLst/>
          </a:prstGeom>
          <a:noFill/>
          <a:ln w="9525">
            <a:noFill/>
            <a:miter lim="800000"/>
            <a:headEnd/>
            <a:tailEnd/>
          </a:ln>
        </p:spPr>
        <p:txBody>
          <a:bodyPr wrap="none">
            <a:spAutoFit/>
          </a:bodyPr>
          <a:lstStyle/>
          <a:p>
            <a:pPr eaLnBrk="0" hangingPunct="0"/>
            <a:r>
              <a:rPr lang="en-US" sz="2400" dirty="0">
                <a:solidFill>
                  <a:srgbClr val="FF3300"/>
                </a:solidFill>
                <a:latin typeface="Times New Roman" pitchFamily="18" charset="0"/>
                <a:cs typeface="Arial" pitchFamily="34" charset="0"/>
              </a:rPr>
              <a:t>1962</a:t>
            </a:r>
            <a:endParaRPr lang="en-US" sz="2400" dirty="0">
              <a:latin typeface="Times New Roman" pitchFamily="18" charset="0"/>
              <a:cs typeface="Arial" pitchFamily="34" charset="0"/>
            </a:endParaRPr>
          </a:p>
        </p:txBody>
      </p:sp>
      <p:sp>
        <p:nvSpPr>
          <p:cNvPr id="54278" name="Line 6"/>
          <p:cNvSpPr>
            <a:spLocks noChangeShapeType="1"/>
          </p:cNvSpPr>
          <p:nvPr/>
        </p:nvSpPr>
        <p:spPr bwMode="auto">
          <a:xfrm flipH="1">
            <a:off x="914400" y="3733800"/>
            <a:ext cx="304800" cy="228600"/>
          </a:xfrm>
          <a:prstGeom prst="line">
            <a:avLst/>
          </a:prstGeom>
          <a:noFill/>
          <a:ln w="9525">
            <a:solidFill>
              <a:schemeClr val="tx1"/>
            </a:solidFill>
            <a:round/>
            <a:headEnd/>
            <a:tailEnd type="triangle" w="med" len="med"/>
          </a:ln>
        </p:spPr>
        <p:txBody>
          <a:bodyPr wrap="none" anchor="ctr"/>
          <a:lstStyle/>
          <a:p>
            <a:endParaRPr lang="en-US" dirty="0"/>
          </a:p>
        </p:txBody>
      </p:sp>
      <p:sp>
        <p:nvSpPr>
          <p:cNvPr id="54279" name="Text Box 7"/>
          <p:cNvSpPr txBox="1">
            <a:spLocks noChangeArrowheads="1"/>
          </p:cNvSpPr>
          <p:nvPr/>
        </p:nvSpPr>
        <p:spPr bwMode="auto">
          <a:xfrm>
            <a:off x="0" y="5272088"/>
            <a:ext cx="9144000" cy="523875"/>
          </a:xfrm>
          <a:prstGeom prst="rect">
            <a:avLst/>
          </a:prstGeom>
          <a:noFill/>
          <a:ln w="9525">
            <a:noFill/>
            <a:miter lim="800000"/>
            <a:headEnd/>
            <a:tailEnd/>
          </a:ln>
        </p:spPr>
        <p:txBody>
          <a:bodyPr>
            <a:spAutoFit/>
          </a:bodyPr>
          <a:lstStyle/>
          <a:p>
            <a:pPr algn="ctr" eaLnBrk="0" hangingPunct="0"/>
            <a:r>
              <a:rPr lang="en-US" sz="2800" dirty="0">
                <a:latin typeface="Times New Roman" pitchFamily="18" charset="0"/>
                <a:cs typeface="Arial" pitchFamily="34" charset="0"/>
              </a:rPr>
              <a:t>Recession of Dokriani glacier over the period 1962-1995</a:t>
            </a:r>
          </a:p>
        </p:txBody>
      </p:sp>
      <p:sp>
        <p:nvSpPr>
          <p:cNvPr id="54280" name="Rectangle 8"/>
          <p:cNvSpPr>
            <a:spLocks noChangeArrowheads="1"/>
          </p:cNvSpPr>
          <p:nvPr/>
        </p:nvSpPr>
        <p:spPr bwMode="auto">
          <a:xfrm>
            <a:off x="0" y="5694363"/>
            <a:ext cx="9144000" cy="457200"/>
          </a:xfrm>
          <a:prstGeom prst="rect">
            <a:avLst/>
          </a:prstGeom>
          <a:noFill/>
          <a:ln w="9525">
            <a:noFill/>
            <a:miter lim="800000"/>
            <a:headEnd/>
            <a:tailEnd/>
          </a:ln>
        </p:spPr>
        <p:txBody>
          <a:bodyPr>
            <a:spAutoFit/>
          </a:bodyPr>
          <a:lstStyle/>
          <a:p>
            <a:pPr algn="ctr"/>
            <a:r>
              <a:rPr lang="en-US" sz="2400" dirty="0"/>
              <a:t>Average rate of recession = 16.5 m/yr (snout monitoring)     </a:t>
            </a:r>
            <a:endParaRPr lang="en-IN" sz="2400" dirty="0"/>
          </a:p>
        </p:txBody>
      </p:sp>
      <p:sp>
        <p:nvSpPr>
          <p:cNvPr id="54281" name="Rectangle 9"/>
          <p:cNvSpPr>
            <a:spLocks noChangeArrowheads="1"/>
          </p:cNvSpPr>
          <p:nvPr/>
        </p:nvSpPr>
        <p:spPr bwMode="auto">
          <a:xfrm>
            <a:off x="0" y="6519863"/>
            <a:ext cx="9144000" cy="307975"/>
          </a:xfrm>
          <a:prstGeom prst="rect">
            <a:avLst/>
          </a:prstGeom>
          <a:noFill/>
          <a:ln w="9525">
            <a:noFill/>
            <a:miter lim="800000"/>
            <a:headEnd/>
            <a:tailEnd/>
          </a:ln>
        </p:spPr>
        <p:txBody>
          <a:bodyPr>
            <a:spAutoFit/>
          </a:bodyPr>
          <a:lstStyle/>
          <a:p>
            <a:pPr algn="ctr">
              <a:buFont typeface="Wingdings" pitchFamily="2" charset="2"/>
              <a:buNone/>
            </a:pPr>
            <a:r>
              <a:rPr lang="en-US" sz="1400" dirty="0">
                <a:latin typeface="Times New Roman" pitchFamily="18" charset="0"/>
                <a:cs typeface="Times New Roman" pitchFamily="18" charset="0"/>
              </a:rPr>
              <a:t>Source: Baldev R. Arora; Wadia Institute of Himalayan Geology, 2</a:t>
            </a:r>
            <a:r>
              <a:rPr lang="en-US" sz="1400" baseline="30000" dirty="0">
                <a:latin typeface="Times New Roman" pitchFamily="18" charset="0"/>
                <a:cs typeface="Times New Roman" pitchFamily="18" charset="0"/>
              </a:rPr>
              <a:t>nd</a:t>
            </a:r>
            <a:r>
              <a:rPr lang="en-US" sz="1400" dirty="0">
                <a:latin typeface="Times New Roman" pitchFamily="18" charset="0"/>
                <a:cs typeface="Times New Roman" pitchFamily="18" charset="0"/>
              </a:rPr>
              <a:t> TPE  Workshop in Kathmandu 2010</a:t>
            </a:r>
          </a:p>
        </p:txBody>
      </p:sp>
      <p:sp>
        <p:nvSpPr>
          <p:cNvPr id="10" name="Rectangle 9"/>
          <p:cNvSpPr/>
          <p:nvPr/>
        </p:nvSpPr>
        <p:spPr>
          <a:xfrm>
            <a:off x="0" y="238125"/>
            <a:ext cx="6430963" cy="1015663"/>
          </a:xfrm>
          <a:prstGeom prst="rect">
            <a:avLst/>
          </a:prstGeom>
        </p:spPr>
        <p:txBody>
          <a:bodyPr wrap="square">
            <a:spAutoFit/>
          </a:bodyPr>
          <a:lstStyle/>
          <a:p>
            <a:pPr>
              <a:defRPr/>
            </a:pPr>
            <a:r>
              <a:rPr lang="en-US" sz="2800" dirty="0" smtClean="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Receding of Dokriani </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glacier, </a:t>
            </a:r>
            <a:r>
              <a:rPr lang="en-US" sz="3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Uttarakhand</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India</a:t>
            </a:r>
            <a:r>
              <a:rPr lang="en-US" sz="2800" dirty="0">
                <a:latin typeface="Arial Unicode MS" pitchFamily="34" charset="-128"/>
                <a:ea typeface="Arial Unicode MS" pitchFamily="34" charset="-128"/>
                <a:cs typeface="Arial Unicode MS" pitchFamily="34" charset="-128"/>
              </a:rPr>
              <a:t> </a:t>
            </a: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0"/>
            <a:ext cx="8229600" cy="1143000"/>
          </a:xfrm>
        </p:spPr>
        <p:txBody>
          <a:bodyPr/>
          <a:lstStyle/>
          <a:p>
            <a:r>
              <a:rPr lang="de-DE" sz="3200" dirty="0" smtClean="0">
                <a:latin typeface="Arial Unicode MS" pitchFamily="34" charset="-128"/>
                <a:ea typeface="Arial Unicode MS" pitchFamily="34" charset="-128"/>
                <a:cs typeface="Arial Unicode MS" pitchFamily="34" charset="-128"/>
              </a:rPr>
              <a:t>Increasing GLOF incidents, from Andes to Himalayas</a:t>
            </a:r>
            <a:endParaRPr lang="es-ES" sz="3200" dirty="0">
              <a:latin typeface="Arial Unicode MS" pitchFamily="34" charset="-128"/>
              <a:ea typeface="Arial Unicode MS" pitchFamily="34" charset="-128"/>
              <a:cs typeface="Arial Unicode MS" pitchFamily="34" charset="-128"/>
            </a:endParaRPr>
          </a:p>
        </p:txBody>
      </p:sp>
      <p:pic>
        <p:nvPicPr>
          <p:cNvPr id="110600" name="Picture 8" descr="K1024_DSCN9986-Martiin Apaza Ticona"/>
          <p:cNvPicPr>
            <a:picLocks noChangeAspect="1" noChangeArrowheads="1"/>
          </p:cNvPicPr>
          <p:nvPr/>
        </p:nvPicPr>
        <p:blipFill>
          <a:blip r:embed="rId2" cstate="print"/>
          <a:srcRect/>
          <a:stretch>
            <a:fillRect/>
          </a:stretch>
        </p:blipFill>
        <p:spPr bwMode="auto">
          <a:xfrm>
            <a:off x="0" y="1219200"/>
            <a:ext cx="3733800" cy="2819400"/>
          </a:xfrm>
          <a:prstGeom prst="rect">
            <a:avLst/>
          </a:prstGeom>
          <a:noFill/>
          <a:ln w="9525">
            <a:noFill/>
            <a:miter lim="800000"/>
            <a:headEnd/>
            <a:tailEnd/>
          </a:ln>
        </p:spPr>
      </p:pic>
      <p:sp>
        <p:nvSpPr>
          <p:cNvPr id="110602" name="Text Box 10"/>
          <p:cNvSpPr txBox="1">
            <a:spLocks noChangeArrowheads="1"/>
          </p:cNvSpPr>
          <p:nvPr/>
        </p:nvSpPr>
        <p:spPr bwMode="auto">
          <a:xfrm>
            <a:off x="6227763" y="5876925"/>
            <a:ext cx="2665412" cy="641350"/>
          </a:xfrm>
          <a:prstGeom prst="rect">
            <a:avLst/>
          </a:prstGeom>
          <a:noFill/>
          <a:ln w="9525">
            <a:noFill/>
            <a:miter lim="800000"/>
            <a:headEnd/>
            <a:tailEnd/>
          </a:ln>
          <a:effectLst/>
        </p:spPr>
        <p:txBody>
          <a:bodyPr>
            <a:spAutoFit/>
          </a:bodyPr>
          <a:lstStyle/>
          <a:p>
            <a:pPr>
              <a:spcBef>
                <a:spcPct val="50000"/>
              </a:spcBef>
            </a:pPr>
            <a:r>
              <a:rPr lang="de-DE" b="1">
                <a:solidFill>
                  <a:schemeClr val="bg1"/>
                </a:solidFill>
              </a:rPr>
              <a:t>Photos: </a:t>
            </a:r>
            <a:br>
              <a:rPr lang="de-DE" b="1">
                <a:solidFill>
                  <a:schemeClr val="bg1"/>
                </a:solidFill>
              </a:rPr>
            </a:br>
            <a:r>
              <a:rPr lang="de-DE" b="1">
                <a:solidFill>
                  <a:schemeClr val="bg1"/>
                </a:solidFill>
              </a:rPr>
              <a:t>Martín Apaza Ticona</a:t>
            </a:r>
            <a:endParaRPr lang="es-ES" dirty="0"/>
          </a:p>
        </p:txBody>
      </p:sp>
      <p:pic>
        <p:nvPicPr>
          <p:cNvPr id="110603" name="Picture 11" descr="DSCN0046-Martin Apaza Ticona"/>
          <p:cNvPicPr>
            <a:picLocks noChangeAspect="1" noChangeArrowheads="1"/>
          </p:cNvPicPr>
          <p:nvPr/>
        </p:nvPicPr>
        <p:blipFill>
          <a:blip r:embed="rId3" cstate="print"/>
          <a:srcRect/>
          <a:stretch>
            <a:fillRect/>
          </a:stretch>
        </p:blipFill>
        <p:spPr bwMode="auto">
          <a:xfrm>
            <a:off x="0" y="4049713"/>
            <a:ext cx="3744912" cy="2808287"/>
          </a:xfrm>
          <a:prstGeom prst="rect">
            <a:avLst/>
          </a:prstGeom>
          <a:noFill/>
          <a:ln w="9525">
            <a:noFill/>
            <a:miter lim="800000"/>
            <a:headEnd/>
            <a:tailEnd/>
          </a:ln>
        </p:spPr>
      </p:pic>
      <p:pic>
        <p:nvPicPr>
          <p:cNvPr id="8" name="Picture 7" descr="10_20"/>
          <p:cNvPicPr>
            <a:picLocks noChangeAspect="1" noChangeArrowheads="1"/>
          </p:cNvPicPr>
          <p:nvPr/>
        </p:nvPicPr>
        <p:blipFill>
          <a:blip r:embed="rId4" cstate="print"/>
          <a:srcRect/>
          <a:stretch>
            <a:fillRect/>
          </a:stretch>
        </p:blipFill>
        <p:spPr bwMode="auto">
          <a:xfrm>
            <a:off x="3733800" y="1219200"/>
            <a:ext cx="4257675"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3"/>
          <p:cNvPicPr>
            <a:picLocks noChangeAspect="1" noChangeArrowheads="1"/>
          </p:cNvPicPr>
          <p:nvPr/>
        </p:nvPicPr>
        <p:blipFill>
          <a:blip r:embed="rId3" cstate="print"/>
          <a:srcRect/>
          <a:stretch>
            <a:fillRect/>
          </a:stretch>
        </p:blipFill>
        <p:spPr bwMode="auto">
          <a:xfrm>
            <a:off x="3440113" y="1617663"/>
            <a:ext cx="3200400" cy="2133600"/>
          </a:xfrm>
          <a:prstGeom prst="rect">
            <a:avLst/>
          </a:prstGeom>
          <a:noFill/>
          <a:ln w="9525">
            <a:noFill/>
            <a:miter lim="800000"/>
            <a:headEnd/>
            <a:tailEnd/>
          </a:ln>
        </p:spPr>
      </p:pic>
      <p:pic>
        <p:nvPicPr>
          <p:cNvPr id="21507" name="Picture 1" descr="G:\NABIN PHOTO (F)\manang global warming\IMG_8255.JPG"/>
          <p:cNvPicPr>
            <a:picLocks noChangeAspect="1" noChangeArrowheads="1"/>
          </p:cNvPicPr>
          <p:nvPr/>
        </p:nvPicPr>
        <p:blipFill>
          <a:blip r:embed="rId4" cstate="print"/>
          <a:srcRect/>
          <a:stretch>
            <a:fillRect/>
          </a:stretch>
        </p:blipFill>
        <p:spPr bwMode="auto">
          <a:xfrm>
            <a:off x="4635500" y="3854450"/>
            <a:ext cx="4508500" cy="3006725"/>
          </a:xfrm>
          <a:prstGeom prst="rect">
            <a:avLst/>
          </a:prstGeom>
          <a:noFill/>
          <a:ln w="9525">
            <a:noFill/>
            <a:miter lim="800000"/>
            <a:headEnd/>
            <a:tailEnd/>
          </a:ln>
        </p:spPr>
      </p:pic>
      <p:pic>
        <p:nvPicPr>
          <p:cNvPr id="21508" name="Picture 4" descr="manang1.jpg"/>
          <p:cNvPicPr>
            <a:picLocks noChangeAspect="1"/>
          </p:cNvPicPr>
          <p:nvPr/>
        </p:nvPicPr>
        <p:blipFill>
          <a:blip r:embed="rId5" cstate="print"/>
          <a:srcRect/>
          <a:stretch>
            <a:fillRect/>
          </a:stretch>
        </p:blipFill>
        <p:spPr bwMode="auto">
          <a:xfrm>
            <a:off x="0" y="3865563"/>
            <a:ext cx="4587875" cy="2984500"/>
          </a:xfrm>
          <a:prstGeom prst="rect">
            <a:avLst/>
          </a:prstGeom>
          <a:noFill/>
          <a:ln w="9525">
            <a:noFill/>
            <a:miter lim="800000"/>
            <a:headEnd/>
            <a:tailEnd/>
          </a:ln>
        </p:spPr>
      </p:pic>
      <p:sp>
        <p:nvSpPr>
          <p:cNvPr id="11268" name="TextBox 9"/>
          <p:cNvSpPr txBox="1">
            <a:spLocks noChangeArrowheads="1"/>
          </p:cNvSpPr>
          <p:nvPr/>
        </p:nvSpPr>
        <p:spPr bwMode="auto">
          <a:xfrm>
            <a:off x="3059113" y="4999038"/>
            <a:ext cx="1204912" cy="215900"/>
          </a:xfrm>
          <a:prstGeom prst="rect">
            <a:avLst/>
          </a:prstGeom>
          <a:noFill/>
          <a:ln w="9525">
            <a:noFill/>
            <a:miter lim="800000"/>
            <a:headEnd/>
            <a:tailEnd/>
          </a:ln>
        </p:spPr>
        <p:txBody>
          <a:bodyPr wrap="none">
            <a:spAutoFit/>
          </a:bodyPr>
          <a:lstStyle/>
          <a:p>
            <a:pPr>
              <a:defRPr/>
            </a:pPr>
            <a:r>
              <a:rPr lang="en-US" sz="800" dirty="0">
                <a:effectLst>
                  <a:outerShdw blurRad="38100" dist="38100" dir="2700000" algn="tl">
                    <a:srgbClr val="000000">
                      <a:alpha val="43137"/>
                    </a:srgbClr>
                  </a:outerShdw>
                </a:effectLst>
                <a:latin typeface="Arial" charset="0"/>
              </a:rPr>
              <a:t>Rothlishberger, 1980</a:t>
            </a:r>
          </a:p>
        </p:txBody>
      </p:sp>
      <p:sp>
        <p:nvSpPr>
          <p:cNvPr id="11270" name="TextBox 13"/>
          <p:cNvSpPr txBox="1">
            <a:spLocks noChangeArrowheads="1"/>
          </p:cNvSpPr>
          <p:nvPr/>
        </p:nvSpPr>
        <p:spPr bwMode="auto">
          <a:xfrm>
            <a:off x="7824788" y="5432425"/>
            <a:ext cx="1084262" cy="215900"/>
          </a:xfrm>
          <a:prstGeom prst="rect">
            <a:avLst/>
          </a:prstGeom>
          <a:noFill/>
          <a:ln w="9525">
            <a:noFill/>
            <a:miter lim="800000"/>
            <a:headEnd/>
            <a:tailEnd/>
          </a:ln>
        </p:spPr>
        <p:txBody>
          <a:bodyPr>
            <a:spAutoFit/>
          </a:bodyPr>
          <a:lstStyle/>
          <a:p>
            <a:pPr>
              <a:defRPr/>
            </a:pPr>
            <a:r>
              <a:rPr lang="en-US" sz="800" dirty="0">
                <a:effectLst>
                  <a:outerShdw blurRad="38100" dist="38100" dir="2700000" algn="tl">
                    <a:srgbClr val="000000">
                      <a:alpha val="43137"/>
                    </a:srgbClr>
                  </a:outerShdw>
                </a:effectLst>
                <a:latin typeface="Arial" charset="0"/>
              </a:rPr>
              <a:t>Nabin Baral, 2007</a:t>
            </a:r>
            <a:endParaRPr lang="en-GB" sz="800" dirty="0">
              <a:effectLst>
                <a:outerShdw blurRad="38100" dist="38100" dir="2700000" algn="tl">
                  <a:srgbClr val="000000">
                    <a:alpha val="43137"/>
                  </a:srgbClr>
                </a:outerShdw>
              </a:effectLst>
              <a:latin typeface="Arial" charset="0"/>
            </a:endParaRPr>
          </a:p>
        </p:txBody>
      </p:sp>
      <p:sp>
        <p:nvSpPr>
          <p:cNvPr id="6" name="TextBox 12"/>
          <p:cNvSpPr txBox="1">
            <a:spLocks noChangeArrowheads="1"/>
          </p:cNvSpPr>
          <p:nvPr/>
        </p:nvSpPr>
        <p:spPr bwMode="auto">
          <a:xfrm>
            <a:off x="0" y="2"/>
            <a:ext cx="9144000" cy="1200329"/>
          </a:xfrm>
          <a:prstGeom prst="rect">
            <a:avLst/>
          </a:prstGeom>
          <a:noFill/>
          <a:ln w="9525">
            <a:noFill/>
            <a:miter lim="800000"/>
            <a:headEnd/>
            <a:tailEnd/>
          </a:ln>
        </p:spPr>
        <p:txBody>
          <a:bodyPr wrap="square">
            <a:spAutoFit/>
          </a:bodyPr>
          <a:lstStyle/>
          <a:p>
            <a:pPr>
              <a:defRPr/>
            </a:pPr>
            <a:r>
              <a:rPr lang="en-US" sz="3600" b="0" dirty="0" smtClean="0">
                <a:effectLst>
                  <a:outerShdw blurRad="38100" dist="38100" dir="2700000" algn="tl">
                    <a:srgbClr val="000000">
                      <a:alpha val="43137"/>
                    </a:srgbClr>
                  </a:outerShdw>
                </a:effectLst>
                <a:latin typeface="Arial" charset="0"/>
              </a:rPr>
              <a:t>Fast retreating Glaciers in Nepal Himalayas</a:t>
            </a:r>
          </a:p>
          <a:p>
            <a:pPr>
              <a:defRPr/>
            </a:pPr>
            <a:r>
              <a:rPr lang="en-US" sz="3600" dirty="0" smtClean="0">
                <a:effectLst>
                  <a:outerShdw blurRad="38100" dist="38100" dir="2700000" algn="tl">
                    <a:srgbClr val="000000">
                      <a:alpha val="43137"/>
                    </a:srgbClr>
                  </a:outerShdw>
                </a:effectLst>
                <a:latin typeface="Arial" charset="0"/>
              </a:rPr>
              <a:t>  </a:t>
            </a:r>
            <a:endParaRPr lang="en-US" sz="3200" dirty="0">
              <a:latin typeface="Arial" charset="0"/>
            </a:endParaRPr>
          </a:p>
        </p:txBody>
      </p:sp>
      <p:sp>
        <p:nvSpPr>
          <p:cNvPr id="21512" name="Title 1"/>
          <p:cNvSpPr>
            <a:spLocks noGrp="1"/>
          </p:cNvSpPr>
          <p:nvPr>
            <p:ph type="title"/>
          </p:nvPr>
        </p:nvSpPr>
        <p:spPr>
          <a:xfrm>
            <a:off x="6748463" y="1795463"/>
            <a:ext cx="2319337" cy="1851025"/>
          </a:xfrm>
        </p:spPr>
        <p:txBody>
          <a:bodyPr/>
          <a:lstStyle/>
          <a:p>
            <a:r>
              <a:rPr lang="en-US" sz="1600" dirty="0" smtClean="0"/>
              <a:t>Fast retreating Gangapurna glacier at the northern slope of Annapurna Range, Manang Lake and Manang Village, Nepal</a:t>
            </a:r>
          </a:p>
        </p:txBody>
      </p:sp>
      <p:pic>
        <p:nvPicPr>
          <p:cNvPr id="21513" name="Content Placeholder 3" descr="manang3.jpg"/>
          <p:cNvPicPr>
            <a:picLocks noGrp="1" noChangeAspect="1"/>
          </p:cNvPicPr>
          <p:nvPr>
            <p:ph idx="1"/>
          </p:nvPr>
        </p:nvPicPr>
        <p:blipFill>
          <a:blip r:embed="rId6" cstate="print"/>
          <a:srcRect/>
          <a:stretch>
            <a:fillRect/>
          </a:stretch>
        </p:blipFill>
        <p:spPr>
          <a:xfrm>
            <a:off x="0" y="1604963"/>
            <a:ext cx="3241675" cy="2090737"/>
          </a:xfrm>
        </p:spPr>
      </p:pic>
      <p:sp>
        <p:nvSpPr>
          <p:cNvPr id="9" name="TextBox 10"/>
          <p:cNvSpPr txBox="1">
            <a:spLocks noChangeArrowheads="1"/>
          </p:cNvSpPr>
          <p:nvPr/>
        </p:nvSpPr>
        <p:spPr bwMode="auto">
          <a:xfrm>
            <a:off x="411163" y="3409950"/>
            <a:ext cx="1033462" cy="215900"/>
          </a:xfrm>
          <a:prstGeom prst="rect">
            <a:avLst/>
          </a:prstGeom>
          <a:noFill/>
          <a:ln w="9525">
            <a:noFill/>
            <a:miter lim="800000"/>
            <a:headEnd/>
            <a:tailEnd/>
          </a:ln>
        </p:spPr>
        <p:txBody>
          <a:bodyPr wrap="none">
            <a:spAutoFit/>
          </a:bodyPr>
          <a:lstStyle/>
          <a:p>
            <a:pPr>
              <a:defRPr/>
            </a:pPr>
            <a:r>
              <a:rPr lang="en-US" sz="800" dirty="0">
                <a:effectLst>
                  <a:outerShdw blurRad="38100" dist="38100" dir="2700000" algn="tl">
                    <a:srgbClr val="000000">
                      <a:alpha val="43137"/>
                    </a:srgbClr>
                  </a:outerShdw>
                </a:effectLst>
                <a:latin typeface="Arial" charset="0"/>
              </a:rPr>
              <a:t>1957 Tony Hagen</a:t>
            </a:r>
          </a:p>
        </p:txBody>
      </p:sp>
      <p:sp>
        <p:nvSpPr>
          <p:cNvPr id="11" name="Rectangle 11"/>
          <p:cNvSpPr>
            <a:spLocks noChangeArrowheads="1"/>
          </p:cNvSpPr>
          <p:nvPr/>
        </p:nvSpPr>
        <p:spPr bwMode="auto">
          <a:xfrm>
            <a:off x="4956175" y="3451225"/>
            <a:ext cx="1619250" cy="222250"/>
          </a:xfrm>
          <a:prstGeom prst="rect">
            <a:avLst/>
          </a:prstGeom>
          <a:noFill/>
          <a:ln w="9525">
            <a:noFill/>
            <a:miter lim="800000"/>
            <a:headEnd/>
            <a:tailEnd/>
          </a:ln>
        </p:spPr>
        <p:txBody>
          <a:bodyPr>
            <a:spAutoFit/>
          </a:bodyPr>
          <a:lstStyle/>
          <a:p>
            <a:pPr>
              <a:defRPr/>
            </a:pPr>
            <a:r>
              <a:rPr lang="en-US" sz="800" dirty="0">
                <a:effectLst>
                  <a:outerShdw blurRad="38100" dist="38100" dir="2700000" algn="tl">
                    <a:srgbClr val="000000">
                      <a:alpha val="43137"/>
                    </a:srgbClr>
                  </a:outerShdw>
                </a:effectLst>
                <a:latin typeface="Arial" charset="0"/>
              </a:rPr>
              <a:t>2010 Nabin Baral, ICIMOD</a:t>
            </a:r>
          </a:p>
        </p:txBody>
      </p:sp>
      <p:cxnSp>
        <p:nvCxnSpPr>
          <p:cNvPr id="14" name="Straight Arrow Connector 13"/>
          <p:cNvCxnSpPr/>
          <p:nvPr/>
        </p:nvCxnSpPr>
        <p:spPr>
          <a:xfrm rot="5400000">
            <a:off x="7404100" y="5694363"/>
            <a:ext cx="296863"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096125" y="3543300"/>
            <a:ext cx="1392238" cy="215900"/>
          </a:xfrm>
          <a:prstGeom prst="rect">
            <a:avLst/>
          </a:prstGeom>
          <a:noFill/>
        </p:spPr>
        <p:txBody>
          <a:bodyPr wrap="none">
            <a:spAutoFit/>
          </a:bodyPr>
          <a:lstStyle/>
          <a:p>
            <a:pPr>
              <a:defRPr/>
            </a:pPr>
            <a:r>
              <a:rPr lang="en-US" sz="800" dirty="0">
                <a:effectLst>
                  <a:outerShdw blurRad="38100" dist="38100" dir="2700000" algn="tl">
                    <a:srgbClr val="000000">
                      <a:alpha val="43137"/>
                    </a:srgbClr>
                  </a:outerShdw>
                </a:effectLst>
              </a:rPr>
              <a:t>© Pradeep Mool, ICIMOD</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274638"/>
            <a:ext cx="8229600" cy="777875"/>
          </a:xfrm>
        </p:spPr>
        <p:txBody>
          <a:bodyPr>
            <a:normAutofit/>
          </a:bodyPr>
          <a:lstStyle/>
          <a:p>
            <a:r>
              <a:rPr lang="de-DE" sz="4000" b="1" dirty="0" smtClean="0"/>
              <a:t>Alarming Impact of Melting in Andes</a:t>
            </a:r>
            <a:endParaRPr lang="es-ES" sz="4000" b="1" dirty="0"/>
          </a:p>
        </p:txBody>
      </p:sp>
      <p:pic>
        <p:nvPicPr>
          <p:cNvPr id="101379" name="Picture 3" descr="K1024_Laguna Moro Khala-Dirk Hoffmann-7186"/>
          <p:cNvPicPr>
            <a:picLocks noChangeAspect="1" noChangeArrowheads="1"/>
          </p:cNvPicPr>
          <p:nvPr/>
        </p:nvPicPr>
        <p:blipFill>
          <a:blip r:embed="rId2" cstate="print"/>
          <a:srcRect/>
          <a:stretch>
            <a:fillRect/>
          </a:stretch>
        </p:blipFill>
        <p:spPr bwMode="auto">
          <a:xfrm>
            <a:off x="3708400" y="1844675"/>
            <a:ext cx="5435600" cy="3671888"/>
          </a:xfrm>
          <a:prstGeom prst="rect">
            <a:avLst/>
          </a:prstGeom>
          <a:noFill/>
        </p:spPr>
      </p:pic>
      <p:pic>
        <p:nvPicPr>
          <p:cNvPr id="101380" name="Picture 4" descr="K1024_Laguna Moro Khala-Dirk Hoffmann-9047"/>
          <p:cNvPicPr>
            <a:picLocks noChangeAspect="1" noChangeArrowheads="1"/>
          </p:cNvPicPr>
          <p:nvPr/>
        </p:nvPicPr>
        <p:blipFill>
          <a:blip r:embed="rId3" cstate="print"/>
          <a:srcRect/>
          <a:stretch>
            <a:fillRect/>
          </a:stretch>
        </p:blipFill>
        <p:spPr bwMode="auto">
          <a:xfrm>
            <a:off x="0" y="2743200"/>
            <a:ext cx="3708400" cy="2781300"/>
          </a:xfrm>
          <a:prstGeom prst="rect">
            <a:avLst/>
          </a:prstGeom>
          <a:noFill/>
        </p:spPr>
      </p:pic>
      <p:sp>
        <p:nvSpPr>
          <p:cNvPr id="101381" name="Line 5"/>
          <p:cNvSpPr>
            <a:spLocks noChangeShapeType="1"/>
          </p:cNvSpPr>
          <p:nvPr/>
        </p:nvSpPr>
        <p:spPr bwMode="auto">
          <a:xfrm flipV="1">
            <a:off x="1835150" y="4508500"/>
            <a:ext cx="0" cy="649288"/>
          </a:xfrm>
          <a:prstGeom prst="line">
            <a:avLst/>
          </a:prstGeom>
          <a:noFill/>
          <a:ln w="57150">
            <a:solidFill>
              <a:srgbClr val="FF0000"/>
            </a:solidFill>
            <a:round/>
            <a:headEnd/>
            <a:tailEnd type="triangle" w="med" len="med"/>
          </a:ln>
          <a:effectLst/>
        </p:spPr>
        <p:txBody>
          <a:bodyPr/>
          <a:lstStyle/>
          <a:p>
            <a:endParaRPr lang="en-US" dirty="0"/>
          </a:p>
        </p:txBody>
      </p:sp>
      <p:sp>
        <p:nvSpPr>
          <p:cNvPr id="101382" name="Line 6"/>
          <p:cNvSpPr>
            <a:spLocks noChangeShapeType="1"/>
          </p:cNvSpPr>
          <p:nvPr/>
        </p:nvSpPr>
        <p:spPr bwMode="auto">
          <a:xfrm flipV="1">
            <a:off x="6588125" y="4581525"/>
            <a:ext cx="0" cy="647700"/>
          </a:xfrm>
          <a:prstGeom prst="line">
            <a:avLst/>
          </a:prstGeom>
          <a:noFill/>
          <a:ln w="57150">
            <a:solidFill>
              <a:srgbClr val="FF0000"/>
            </a:solidFill>
            <a:round/>
            <a:headEnd/>
            <a:tailEnd type="triangle" w="med" len="med"/>
          </a:ln>
          <a:effectLst/>
        </p:spPr>
        <p:txBody>
          <a:bodyPr/>
          <a:lstStyle/>
          <a:p>
            <a:endParaRPr lang="en-US" dirty="0"/>
          </a:p>
        </p:txBody>
      </p:sp>
      <p:sp>
        <p:nvSpPr>
          <p:cNvPr id="101383" name="Text Box 7"/>
          <p:cNvSpPr txBox="1">
            <a:spLocks noChangeArrowheads="1"/>
          </p:cNvSpPr>
          <p:nvPr/>
        </p:nvSpPr>
        <p:spPr bwMode="auto">
          <a:xfrm>
            <a:off x="755650" y="5589588"/>
            <a:ext cx="2232025" cy="457200"/>
          </a:xfrm>
          <a:prstGeom prst="rect">
            <a:avLst/>
          </a:prstGeom>
          <a:noFill/>
          <a:ln w="9525">
            <a:noFill/>
            <a:miter lim="800000"/>
            <a:headEnd/>
            <a:tailEnd/>
          </a:ln>
          <a:effectLst/>
        </p:spPr>
        <p:txBody>
          <a:bodyPr>
            <a:spAutoFit/>
          </a:bodyPr>
          <a:lstStyle/>
          <a:p>
            <a:pPr>
              <a:spcBef>
                <a:spcPct val="50000"/>
              </a:spcBef>
            </a:pPr>
            <a:r>
              <a:rPr lang="de-DE" sz="2400" b="1"/>
              <a:t>March 2007</a:t>
            </a:r>
            <a:endParaRPr lang="es-ES" sz="2400" b="1" dirty="0"/>
          </a:p>
        </p:txBody>
      </p:sp>
      <p:sp>
        <p:nvSpPr>
          <p:cNvPr id="101384" name="Text Box 8"/>
          <p:cNvSpPr txBox="1">
            <a:spLocks noChangeArrowheads="1"/>
          </p:cNvSpPr>
          <p:nvPr/>
        </p:nvSpPr>
        <p:spPr bwMode="auto">
          <a:xfrm>
            <a:off x="5148263" y="5661025"/>
            <a:ext cx="2520950" cy="457200"/>
          </a:xfrm>
          <a:prstGeom prst="rect">
            <a:avLst/>
          </a:prstGeom>
          <a:noFill/>
          <a:ln w="9525">
            <a:noFill/>
            <a:miter lim="800000"/>
            <a:headEnd/>
            <a:tailEnd/>
          </a:ln>
          <a:effectLst/>
        </p:spPr>
        <p:txBody>
          <a:bodyPr>
            <a:spAutoFit/>
          </a:bodyPr>
          <a:lstStyle/>
          <a:p>
            <a:pPr>
              <a:spcBef>
                <a:spcPct val="50000"/>
              </a:spcBef>
            </a:pPr>
            <a:r>
              <a:rPr lang="de-DE" sz="2400" b="1"/>
              <a:t>October 2009</a:t>
            </a:r>
            <a:endParaRPr lang="es-ES" sz="2400" b="1" dirty="0"/>
          </a:p>
        </p:txBody>
      </p:sp>
      <p:sp>
        <p:nvSpPr>
          <p:cNvPr id="101385" name="Text Box 9"/>
          <p:cNvSpPr txBox="1">
            <a:spLocks noChangeArrowheads="1"/>
          </p:cNvSpPr>
          <p:nvPr/>
        </p:nvSpPr>
        <p:spPr bwMode="auto">
          <a:xfrm>
            <a:off x="1042988" y="1196975"/>
            <a:ext cx="6913562" cy="457200"/>
          </a:xfrm>
          <a:prstGeom prst="rect">
            <a:avLst/>
          </a:prstGeom>
          <a:noFill/>
          <a:ln w="9525">
            <a:noFill/>
            <a:miter lim="800000"/>
            <a:headEnd/>
            <a:tailEnd/>
          </a:ln>
          <a:effectLst/>
        </p:spPr>
        <p:txBody>
          <a:bodyPr>
            <a:spAutoFit/>
          </a:bodyPr>
          <a:lstStyle/>
          <a:p>
            <a:pPr>
              <a:spcBef>
                <a:spcPct val="50000"/>
              </a:spcBef>
            </a:pPr>
            <a:r>
              <a:rPr lang="de-DE" sz="2400" b="1">
                <a:solidFill>
                  <a:schemeClr val="tx2"/>
                </a:solidFill>
              </a:rPr>
              <a:t>Laguna Moro Kholla, Cordillera Real, Bolivia</a:t>
            </a:r>
            <a:endParaRPr lang="es-ES" sz="2400" b="1" dirty="0">
              <a:solidFill>
                <a:schemeClr val="tx2"/>
              </a:solidFill>
            </a:endParaRPr>
          </a:p>
        </p:txBody>
      </p:sp>
      <p:sp>
        <p:nvSpPr>
          <p:cNvPr id="101386" name="Text Box 10"/>
          <p:cNvSpPr txBox="1">
            <a:spLocks noChangeArrowheads="1"/>
          </p:cNvSpPr>
          <p:nvPr/>
        </p:nvSpPr>
        <p:spPr bwMode="auto">
          <a:xfrm>
            <a:off x="6804025" y="6381750"/>
            <a:ext cx="2089150" cy="336550"/>
          </a:xfrm>
          <a:prstGeom prst="rect">
            <a:avLst/>
          </a:prstGeom>
          <a:noFill/>
          <a:ln w="9525">
            <a:noFill/>
            <a:miter lim="800000"/>
            <a:headEnd/>
            <a:tailEnd/>
          </a:ln>
          <a:effectLst/>
        </p:spPr>
        <p:txBody>
          <a:bodyPr>
            <a:spAutoFit/>
          </a:bodyPr>
          <a:lstStyle/>
          <a:p>
            <a:pPr>
              <a:spcBef>
                <a:spcPct val="50000"/>
              </a:spcBef>
            </a:pPr>
            <a:r>
              <a:rPr lang="de-DE" sz="1600" b="1"/>
              <a:t>Photos: Hoffmann</a:t>
            </a:r>
            <a:endParaRPr lang="es-ES" sz="1600" b="1" dirty="0"/>
          </a:p>
        </p:txBody>
      </p:sp>
      <p:pic>
        <p:nvPicPr>
          <p:cNvPr id="101387" name="Picture 11" descr="Logo BMI-bw"/>
          <p:cNvPicPr>
            <a:picLocks noChangeAspect="1" noChangeArrowheads="1"/>
          </p:cNvPicPr>
          <p:nvPr/>
        </p:nvPicPr>
        <p:blipFill>
          <a:blip r:embed="rId4" cstate="print"/>
          <a:srcRect/>
          <a:stretch>
            <a:fillRect/>
          </a:stretch>
        </p:blipFill>
        <p:spPr bwMode="auto">
          <a:xfrm>
            <a:off x="250825" y="6092825"/>
            <a:ext cx="477838" cy="576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1828800"/>
            <a:ext cx="4876800" cy="5029200"/>
          </a:xfrm>
          <a:prstGeom prst="rect">
            <a:avLst/>
          </a:prstGeom>
          <a:noFill/>
          <a:ln w="9525">
            <a:noFill/>
            <a:miter lim="800000"/>
            <a:headEnd/>
            <a:tailEnd/>
          </a:ln>
        </p:spPr>
      </p:pic>
      <p:sp>
        <p:nvSpPr>
          <p:cNvPr id="3" name="Title 2"/>
          <p:cNvSpPr txBox="1">
            <a:spLocks/>
          </p:cNvSpPr>
          <p:nvPr/>
        </p:nvSpPr>
        <p:spPr>
          <a:xfrm>
            <a:off x="0" y="0"/>
            <a:ext cx="9144000" cy="1981200"/>
          </a:xfrm>
          <a:prstGeom prst="rect">
            <a:avLst/>
          </a:prstGeom>
        </p:spPr>
        <p:txBody>
          <a:bodyPr>
            <a:noAutofit/>
          </a:bodyPr>
          <a:lstStyle/>
          <a:p>
            <a:pPr algn="ctr" eaLnBrk="0" hangingPunct="0">
              <a:defRPr/>
            </a:pPr>
            <a:r>
              <a:rPr lang="en-GB" sz="4000" b="0" dirty="0" smtClean="0">
                <a:solidFill>
                  <a:srgbClr val="7030A0"/>
                </a:solidFill>
                <a:latin typeface="Aharoni" pitchFamily="2" charset="-79"/>
                <a:ea typeface="+mj-ea"/>
                <a:cs typeface="Aharoni" pitchFamily="2" charset="-79"/>
              </a:rPr>
              <a:t>Climate Change is a major threat to rare, endangered and threatened floras and faunas</a:t>
            </a:r>
            <a:endParaRPr lang="en-GB" sz="4000" b="0" dirty="0">
              <a:solidFill>
                <a:srgbClr val="7030A0"/>
              </a:solidFill>
              <a:latin typeface="Aharoni" pitchFamily="2" charset="-79"/>
              <a:ea typeface="+mj-ea"/>
              <a:cs typeface="Aharoni" pitchFamily="2" charset="-79"/>
            </a:endParaRPr>
          </a:p>
        </p:txBody>
      </p:sp>
      <p:pic>
        <p:nvPicPr>
          <p:cNvPr id="32770" name="Picture 2" descr="C:\Users\madhav\Pictures\13sl10.jpg"/>
          <p:cNvPicPr>
            <a:picLocks noChangeAspect="1" noChangeArrowheads="1"/>
          </p:cNvPicPr>
          <p:nvPr/>
        </p:nvPicPr>
        <p:blipFill>
          <a:blip r:embed="rId3" cstate="print"/>
          <a:srcRect/>
          <a:stretch>
            <a:fillRect/>
          </a:stretch>
        </p:blipFill>
        <p:spPr bwMode="auto">
          <a:xfrm>
            <a:off x="4724400" y="1828800"/>
            <a:ext cx="4419600" cy="50292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6873766" cy="1143000"/>
          </a:xfrm>
        </p:spPr>
        <p:txBody>
          <a:bodyPr>
            <a:noAutofit/>
          </a:bodyPr>
          <a:lstStyle/>
          <a:p>
            <a:r>
              <a:rPr lang="en-US" sz="2800" dirty="0" smtClean="0">
                <a:latin typeface="Arial Unicode MS" pitchFamily="34" charset="-128"/>
                <a:ea typeface="Arial Unicode MS" pitchFamily="34" charset="-128"/>
                <a:cs typeface="Arial Unicode MS" pitchFamily="34" charset="-128"/>
              </a:rPr>
              <a:t>Climate change will depress agricultural yields in most of the mountain regions</a:t>
            </a:r>
            <a:endParaRPr lang="en-US" sz="2800" dirty="0">
              <a:latin typeface="Arial Unicode MS" pitchFamily="34" charset="-128"/>
              <a:ea typeface="Arial Unicode MS" pitchFamily="34" charset="-128"/>
              <a:cs typeface="Arial Unicode MS" pitchFamily="34" charset="-128"/>
            </a:endParaRPr>
          </a:p>
        </p:txBody>
      </p:sp>
      <p:pic>
        <p:nvPicPr>
          <p:cNvPr id="4" name="Picture 2" descr="ftp://ftp.worldbank.org/Stephen%20McGroarty/WDR10_figures/WDR10_JPGs/WDR10_OVJPGs/WDR10_MOV01.jpg"/>
          <p:cNvPicPr>
            <a:picLocks noGrp="1" noChangeAspect="1" noChangeArrowheads="1"/>
          </p:cNvPicPr>
          <p:nvPr>
            <p:ph idx="1"/>
          </p:nvPr>
        </p:nvPicPr>
        <p:blipFill>
          <a:blip r:embed="rId3" cstate="print"/>
          <a:srcRect t="4504"/>
          <a:stretch>
            <a:fillRect/>
          </a:stretch>
        </p:blipFill>
        <p:spPr bwMode="auto">
          <a:xfrm>
            <a:off x="882551" y="1575076"/>
            <a:ext cx="7378898" cy="4525963"/>
          </a:xfrm>
          <a:prstGeom prst="rect">
            <a:avLst/>
          </a:prstGeom>
          <a:noFill/>
        </p:spPr>
      </p:pic>
      <p:sp>
        <p:nvSpPr>
          <p:cNvPr id="5" name="TextBox 4"/>
          <p:cNvSpPr txBox="1"/>
          <p:nvPr/>
        </p:nvSpPr>
        <p:spPr>
          <a:xfrm>
            <a:off x="349769" y="6088936"/>
            <a:ext cx="8572560" cy="1815882"/>
          </a:xfrm>
          <a:prstGeom prst="rect">
            <a:avLst/>
          </a:prstGeom>
          <a:noFill/>
        </p:spPr>
        <p:txBody>
          <a:bodyPr wrap="square" rtlCol="0">
            <a:spAutoFit/>
          </a:bodyPr>
          <a:lstStyle/>
          <a:p>
            <a:r>
              <a:rPr lang="en-US" sz="2000" i="0" dirty="0" smtClean="0">
                <a:solidFill>
                  <a:srgbClr val="0070C0"/>
                </a:solidFill>
              </a:rPr>
              <a:t>Sources: Müller and others 2009; World Bank 2008c. The figure shows the projected percentage change in yields of 11 major crops </a:t>
            </a:r>
            <a:r>
              <a:rPr lang="en-US" sz="1200" i="0" dirty="0" smtClean="0">
                <a:solidFill>
                  <a:srgbClr val="0070C0"/>
                </a:solidFill>
              </a:rPr>
              <a:t>(wheat, rice, maize, millet, field pea, sugar beet, sweet potato, soybean, groundnut, sunflower, and rapeseed) from 2046 to 2055, compared with 1996–2005. The yield-change values are the mean of three emission scenarios across five global climate models, assuming no CO2 fertilization (a possible boost to plant growth and water-use efficiency from higher ambient CO2 concentrations). The numbers indicate the share of GDP derived from agriculture in each region. (The share for Sub-Saharan Africa is 23 percent if South Africa is excluded.) Large negative yield impacts are projected in many areas that are highly dependent on agriculture.</a:t>
            </a:r>
            <a:endParaRPr lang="en-US" sz="1200" dirty="0">
              <a:solidFill>
                <a:srgbClr val="0070C0"/>
              </a:solidFill>
            </a:endParaRPr>
          </a:p>
        </p:txBody>
      </p:sp>
      <p:sp>
        <p:nvSpPr>
          <p:cNvPr id="6" name="Oval 5"/>
          <p:cNvSpPr/>
          <p:nvPr/>
        </p:nvSpPr>
        <p:spPr>
          <a:xfrm>
            <a:off x="5883910" y="2795005"/>
            <a:ext cx="576064" cy="648072"/>
          </a:xfrm>
          <a:prstGeom prst="ellipse">
            <a:avLst/>
          </a:prstGeom>
          <a:no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TotalTime>
  <Words>996</Words>
  <Application>Microsoft Office PowerPoint</Application>
  <PresentationFormat>On-screen Show (4:3)</PresentationFormat>
  <Paragraphs>101</Paragraphs>
  <Slides>32</Slides>
  <Notes>6</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Slide 1</vt:lpstr>
      <vt:lpstr>Outline</vt:lpstr>
      <vt:lpstr>The Latest Predictions On Climate Change Should Shock Us Into Action</vt:lpstr>
      <vt:lpstr>Slide 4</vt:lpstr>
      <vt:lpstr>Increasing GLOF incidents, from Andes to Himalayas</vt:lpstr>
      <vt:lpstr>Fast retreating Gangapurna glacier at the northern slope of Annapurna Range, Manang Lake and Manang Village, Nepal</vt:lpstr>
      <vt:lpstr>Alarming Impact of Melting in Andes</vt:lpstr>
      <vt:lpstr>Slide 8</vt:lpstr>
      <vt:lpstr>Climate change will depress agricultural yields in most of the mountain regions</vt:lpstr>
      <vt:lpstr>Mountain Waters are Critcal for cities in Andes  </vt:lpstr>
      <vt:lpstr>Slide 11</vt:lpstr>
      <vt:lpstr>Slide 12</vt:lpstr>
      <vt:lpstr>Increasing incidence of floods and their trans-boundary impacts </vt:lpstr>
      <vt:lpstr>Slide 14</vt:lpstr>
      <vt:lpstr> 4ºC Warmer World Would be Catastrophic to Mountains</vt:lpstr>
      <vt:lpstr>Doha Climate Change Talks: What Are The Key Messages from Rio+20?  </vt:lpstr>
      <vt:lpstr>It is too late to adapt to 2 degree;  Mountains have to prepare for more to reduce catestrophic disasters !! </vt:lpstr>
      <vt:lpstr> “Time Is Running Out: The Doha Climate Talks Must Put An End To Excuses”  Guardian, UK </vt:lpstr>
      <vt:lpstr>Reducing risk of Glacier Lake Outburst Floods (GLOFs) is a major challenge to Mountains</vt:lpstr>
      <vt:lpstr>Kailash Sacred Landscape (KSL)  Common Problems require common solutions e.g., ICIMOD Kailash Sacred Landscape Conservation Initiative between China – India - Nepal</vt:lpstr>
      <vt:lpstr>Scientific Investigation in selected glacial lakes and downstream areas for GLOF Risk Assessment</vt:lpstr>
      <vt:lpstr>Rio+20 Redefined and Reinvigorated the Mountain Agenda  </vt:lpstr>
      <vt:lpstr> Building Consensus In Climate Change Negotiations in Doha: Sustainable Development is the way forward </vt:lpstr>
      <vt:lpstr>Use Early Warning Tools To Their Best Potential to Reduce Disasters in Mountains </vt:lpstr>
      <vt:lpstr>Mountian Water – Binding environment, development, and people togther from upstream to downstreams     </vt:lpstr>
      <vt:lpstr>Developing Synergistic  Relationships Between Biodiversity, Carbon, Forests and People: A must for mountains  </vt:lpstr>
      <vt:lpstr>Capacity Building is key for Addressing Climate Change </vt:lpstr>
      <vt:lpstr>One example of South-South Co-operation: The Andes – Himalayan Imja Lake Expedition</vt:lpstr>
      <vt:lpstr>Rio+20 – a platform of opportunities</vt:lpstr>
      <vt:lpstr>We need a new Mountain Agenda</vt:lpstr>
      <vt:lpstr>Key messages</vt:lpstr>
      <vt:lpstr>Slide 32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madhav</dc:creator>
  <cp:lastModifiedBy>madhav</cp:lastModifiedBy>
  <cp:revision>28</cp:revision>
  <dcterms:created xsi:type="dcterms:W3CDTF">2012-11-29T01:13:39Z</dcterms:created>
  <dcterms:modified xsi:type="dcterms:W3CDTF">2012-12-03T03:31:22Z</dcterms:modified>
</cp:coreProperties>
</file>