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</p:sldMasterIdLst>
  <p:notesMasterIdLst>
    <p:notesMasterId r:id="rId22"/>
  </p:notesMasterIdLst>
  <p:handoutMasterIdLst>
    <p:handoutMasterId r:id="rId23"/>
  </p:handoutMasterIdLst>
  <p:sldIdLst>
    <p:sldId id="258" r:id="rId2"/>
    <p:sldId id="365" r:id="rId3"/>
    <p:sldId id="288" r:id="rId4"/>
    <p:sldId id="366" r:id="rId5"/>
    <p:sldId id="361" r:id="rId6"/>
    <p:sldId id="345" r:id="rId7"/>
    <p:sldId id="344" r:id="rId8"/>
    <p:sldId id="364" r:id="rId9"/>
    <p:sldId id="347" r:id="rId10"/>
    <p:sldId id="348" r:id="rId11"/>
    <p:sldId id="349" r:id="rId12"/>
    <p:sldId id="350" r:id="rId13"/>
    <p:sldId id="352" r:id="rId14"/>
    <p:sldId id="351" r:id="rId15"/>
    <p:sldId id="353" r:id="rId16"/>
    <p:sldId id="357" r:id="rId17"/>
    <p:sldId id="354" r:id="rId18"/>
    <p:sldId id="346" r:id="rId19"/>
    <p:sldId id="355" r:id="rId20"/>
    <p:sldId id="334" r:id="rId21"/>
  </p:sldIdLst>
  <p:sldSz cx="9144000" cy="6858000" type="screen4x3"/>
  <p:notesSz cx="6794500" cy="99314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99"/>
    <a:srgbClr val="FFCC00"/>
    <a:srgbClr val="FF9966"/>
    <a:srgbClr val="FFFF99"/>
    <a:srgbClr val="99CCFF"/>
    <a:srgbClr val="75B17F"/>
    <a:srgbClr val="FF9933"/>
    <a:srgbClr val="196753"/>
    <a:srgbClr val="CCFFCC"/>
    <a:srgbClr val="66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3108" autoAdjust="0"/>
    <p:restoredTop sz="92718" autoAdjust="0"/>
  </p:normalViewPr>
  <p:slideViewPr>
    <p:cSldViewPr snapToGrid="0">
      <p:cViewPr varScale="1">
        <p:scale>
          <a:sx n="114" d="100"/>
          <a:sy n="114" d="100"/>
        </p:scale>
        <p:origin x="-504" y="-102"/>
      </p:cViewPr>
      <p:guideLst>
        <p:guide orient="horz" pos="3745"/>
        <p:guide pos="4863"/>
      </p:guideLst>
    </p:cSldViewPr>
  </p:slideViewPr>
  <p:outlineViewPr>
    <p:cViewPr>
      <p:scale>
        <a:sx n="33" d="100"/>
        <a:sy n="33" d="100"/>
      </p:scale>
      <p:origin x="0" y="3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/>
              <a:t>Food Wastage Cost</a:t>
            </a:r>
          </a:p>
        </c:rich>
      </c:tx>
      <c:layout/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dPt>
            <c:idx val="1"/>
            <c:spPr>
              <a:solidFill>
                <a:schemeClr val="accent5"/>
              </a:solidFill>
              <a:ln w="25400" cap="flat" cmpd="sng" algn="ctr">
                <a:solidFill>
                  <a:schemeClr val="accent5">
                    <a:shade val="50000"/>
                  </a:schemeClr>
                </a:solidFill>
                <a:prstDash val="solid"/>
              </a:ln>
              <a:effectLst/>
            </c:spPr>
          </c:dPt>
          <c:cat>
            <c:strRef>
              <c:f>Sheet1!$B$15:$B$17</c:f>
              <c:strCache>
                <c:ptCount val="3"/>
                <c:pt idx="0">
                  <c:v>Selected environmental costs (low estimate)</c:v>
                </c:pt>
                <c:pt idx="1">
                  <c:v>Economic cost</c:v>
                </c:pt>
                <c:pt idx="2">
                  <c:v>Selected environmental costs (high estimate)</c:v>
                </c:pt>
              </c:strCache>
            </c:strRef>
          </c:cat>
          <c:val>
            <c:numRef>
              <c:f>Sheet1!$C$15:$C$17</c:f>
              <c:numCache>
                <c:formatCode>General</c:formatCode>
                <c:ptCount val="3"/>
                <c:pt idx="0">
                  <c:v>356</c:v>
                </c:pt>
                <c:pt idx="1">
                  <c:v>750</c:v>
                </c:pt>
                <c:pt idx="2">
                  <c:v>1020</c:v>
                </c:pt>
              </c:numCache>
            </c:numRef>
          </c:val>
        </c:ser>
        <c:shape val="cylinder"/>
        <c:axId val="45072768"/>
        <c:axId val="45074304"/>
        <c:axId val="0"/>
      </c:bar3DChart>
      <c:catAx>
        <c:axId val="45072768"/>
        <c:scaling>
          <c:orientation val="minMax"/>
        </c:scaling>
        <c:axPos val="b"/>
        <c:majorTickMark val="none"/>
        <c:tickLblPos val="nextTo"/>
        <c:crossAx val="45074304"/>
        <c:crosses val="autoZero"/>
        <c:auto val="1"/>
        <c:lblAlgn val="ctr"/>
        <c:lblOffset val="100"/>
      </c:catAx>
      <c:valAx>
        <c:axId val="45074304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USD billion</a:t>
                </a:r>
              </a:p>
            </c:rich>
          </c:tx>
          <c:layout/>
        </c:title>
        <c:numFmt formatCode="General" sourceLinked="1"/>
        <c:majorTickMark val="none"/>
        <c:tickLblPos val="nextTo"/>
        <c:crossAx val="45072768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</c:chart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6B5ABF7-825E-447C-9CCD-2169BBAED6A2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896465E-B620-49F7-9260-7577F995C3F1}">
      <dgm:prSet phldrT="[Text]"/>
      <dgm:spPr/>
      <dgm:t>
        <a:bodyPr/>
        <a:lstStyle/>
        <a:p>
          <a:r>
            <a:rPr lang="en-US" b="1" dirty="0" smtClean="0"/>
            <a:t>FULL-COST ACCOUNTING </a:t>
          </a:r>
          <a:endParaRPr lang="en-US" b="1" dirty="0"/>
        </a:p>
      </dgm:t>
    </dgm:pt>
    <dgm:pt modelId="{52CFB583-0729-4DDF-94E4-683F2390BEB9}" type="parTrans" cxnId="{B6A3C5FE-ED36-402B-85C2-E42F505FE5FA}">
      <dgm:prSet/>
      <dgm:spPr/>
      <dgm:t>
        <a:bodyPr/>
        <a:lstStyle/>
        <a:p>
          <a:endParaRPr lang="en-US"/>
        </a:p>
      </dgm:t>
    </dgm:pt>
    <dgm:pt modelId="{7B3B1600-064D-4FC5-A50B-38796F87362B}" type="sibTrans" cxnId="{B6A3C5FE-ED36-402B-85C2-E42F505FE5FA}">
      <dgm:prSet/>
      <dgm:spPr/>
      <dgm:t>
        <a:bodyPr/>
        <a:lstStyle/>
        <a:p>
          <a:endParaRPr lang="en-US"/>
        </a:p>
      </dgm:t>
    </dgm:pt>
    <dgm:pt modelId="{7D593ADB-137A-4E53-BB13-B8591EF377C5}">
      <dgm:prSet phldrT="[Text]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en-US" b="1" cap="small" baseline="0" dirty="0" smtClean="0">
              <a:solidFill>
                <a:schemeClr val="tx1"/>
              </a:solidFill>
            </a:rPr>
            <a:t>DOUBLE COUNTING     OF IMPACTS</a:t>
          </a:r>
          <a:endParaRPr lang="en-US" b="1" cap="small" baseline="0" dirty="0">
            <a:solidFill>
              <a:schemeClr val="tx1"/>
            </a:solidFill>
          </a:endParaRPr>
        </a:p>
      </dgm:t>
    </dgm:pt>
    <dgm:pt modelId="{C0260BFB-D3C8-445C-A186-8CBD95B0ACA9}" type="parTrans" cxnId="{F20781C0-4A3B-42EC-9B89-9E09F2897A48}">
      <dgm:prSet/>
      <dgm:spPr/>
      <dgm:t>
        <a:bodyPr/>
        <a:lstStyle/>
        <a:p>
          <a:endParaRPr lang="en-US"/>
        </a:p>
      </dgm:t>
    </dgm:pt>
    <dgm:pt modelId="{0885B120-CA92-459C-88B2-459A2DE9A310}" type="sibTrans" cxnId="{F20781C0-4A3B-42EC-9B89-9E09F2897A48}">
      <dgm:prSet/>
      <dgm:spPr/>
      <dgm:t>
        <a:bodyPr/>
        <a:lstStyle/>
        <a:p>
          <a:endParaRPr lang="en-US"/>
        </a:p>
      </dgm:t>
    </dgm:pt>
    <dgm:pt modelId="{8261AA83-61AC-4315-9D30-91A47FCBFA82}">
      <dgm:prSet phldrT="[Text]"/>
      <dgm:spPr/>
      <dgm:t>
        <a:bodyPr/>
        <a:lstStyle/>
        <a:p>
          <a:r>
            <a:rPr lang="en-US" b="1" cap="small" baseline="0" dirty="0" smtClean="0">
              <a:solidFill>
                <a:schemeClr val="tx1"/>
              </a:solidFill>
            </a:rPr>
            <a:t>DATA AVAILABILITY / BENEFIT TRANSFER OPPORTUNITY</a:t>
          </a:r>
          <a:endParaRPr lang="en-US" b="1" cap="small" baseline="0" dirty="0">
            <a:solidFill>
              <a:schemeClr val="tx1"/>
            </a:solidFill>
          </a:endParaRPr>
        </a:p>
      </dgm:t>
    </dgm:pt>
    <dgm:pt modelId="{604EA682-6E60-4769-8234-5CA16FA9677D}" type="parTrans" cxnId="{06725E54-15C9-4FB1-9616-0FEC3B48ACCF}">
      <dgm:prSet/>
      <dgm:spPr/>
      <dgm:t>
        <a:bodyPr/>
        <a:lstStyle/>
        <a:p>
          <a:endParaRPr lang="en-US"/>
        </a:p>
      </dgm:t>
    </dgm:pt>
    <dgm:pt modelId="{6C7FDD32-ED19-4238-AD00-1F7B3B5BC55B}" type="sibTrans" cxnId="{06725E54-15C9-4FB1-9616-0FEC3B48ACCF}">
      <dgm:prSet/>
      <dgm:spPr/>
      <dgm:t>
        <a:bodyPr/>
        <a:lstStyle/>
        <a:p>
          <a:endParaRPr lang="en-US"/>
        </a:p>
      </dgm:t>
    </dgm:pt>
    <dgm:pt modelId="{F4B373A2-1A4A-43B0-9DE5-08156C9A1CD0}">
      <dgm:prSet phldrT="[Text]"/>
      <dgm:spPr>
        <a:solidFill>
          <a:srgbClr val="FFCC00"/>
        </a:solidFill>
      </dgm:spPr>
      <dgm:t>
        <a:bodyPr/>
        <a:lstStyle/>
        <a:p>
          <a:r>
            <a:rPr lang="en-US" b="1" cap="small" baseline="0" dirty="0" smtClean="0">
              <a:solidFill>
                <a:schemeClr val="tx1"/>
              </a:solidFill>
            </a:rPr>
            <a:t>SOCIAL COSTS ACCOUNTING</a:t>
          </a:r>
        </a:p>
      </dgm:t>
    </dgm:pt>
    <dgm:pt modelId="{E43BFB70-6BE1-451E-878B-4B87D8A7699F}" type="parTrans" cxnId="{1D11A6F4-06E6-442D-BB7F-AA7F9162D878}">
      <dgm:prSet/>
      <dgm:spPr/>
      <dgm:t>
        <a:bodyPr/>
        <a:lstStyle/>
        <a:p>
          <a:endParaRPr lang="en-US"/>
        </a:p>
      </dgm:t>
    </dgm:pt>
    <dgm:pt modelId="{89317300-05FA-40C6-ACAB-0CDDC249D61E}" type="sibTrans" cxnId="{1D11A6F4-06E6-442D-BB7F-AA7F9162D878}">
      <dgm:prSet/>
      <dgm:spPr/>
      <dgm:t>
        <a:bodyPr/>
        <a:lstStyle/>
        <a:p>
          <a:endParaRPr lang="en-US"/>
        </a:p>
      </dgm:t>
    </dgm:pt>
    <dgm:pt modelId="{29F751B5-93A2-4250-AE5D-5D425674C8B9}">
      <dgm:prSet/>
      <dgm:spPr>
        <a:solidFill>
          <a:srgbClr val="FFFF99"/>
        </a:solidFill>
      </dgm:spPr>
      <dgm:t>
        <a:bodyPr/>
        <a:lstStyle/>
        <a:p>
          <a:r>
            <a:rPr lang="en-US" b="1" cap="small" baseline="0" dirty="0" smtClean="0">
              <a:solidFill>
                <a:schemeClr val="tx1"/>
              </a:solidFill>
            </a:rPr>
            <a:t>NARROWING ESTIMATES RANGE</a:t>
          </a:r>
        </a:p>
      </dgm:t>
    </dgm:pt>
    <dgm:pt modelId="{BCBB6F5B-14B2-431E-9E14-81333BB44A93}" type="parTrans" cxnId="{D2C64BDD-AE39-4A03-9B6A-F6365EEF41F4}">
      <dgm:prSet/>
      <dgm:spPr/>
      <dgm:t>
        <a:bodyPr/>
        <a:lstStyle/>
        <a:p>
          <a:endParaRPr lang="en-GB"/>
        </a:p>
      </dgm:t>
    </dgm:pt>
    <dgm:pt modelId="{2B5CFE01-911D-446B-86E1-55AF379F5F34}" type="sibTrans" cxnId="{D2C64BDD-AE39-4A03-9B6A-F6365EEF41F4}">
      <dgm:prSet/>
      <dgm:spPr/>
      <dgm:t>
        <a:bodyPr/>
        <a:lstStyle/>
        <a:p>
          <a:endParaRPr lang="en-GB"/>
        </a:p>
      </dgm:t>
    </dgm:pt>
    <dgm:pt modelId="{8E61B558-0670-4EA0-B4DE-F39DDA94DE1A}" type="pres">
      <dgm:prSet presAssocID="{F6B5ABF7-825E-447C-9CCD-2169BBAED6A2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de-CH"/>
        </a:p>
      </dgm:t>
    </dgm:pt>
    <dgm:pt modelId="{43D13BBF-E9AF-4342-9EE6-7C2B05F15516}" type="pres">
      <dgm:prSet presAssocID="{F6B5ABF7-825E-447C-9CCD-2169BBAED6A2}" presName="matrix" presStyleCnt="0"/>
      <dgm:spPr/>
    </dgm:pt>
    <dgm:pt modelId="{312A8C82-A08C-4CA0-91A1-F9997310705E}" type="pres">
      <dgm:prSet presAssocID="{F6B5ABF7-825E-447C-9CCD-2169BBAED6A2}" presName="tile1" presStyleLbl="node1" presStyleIdx="0" presStyleCnt="4"/>
      <dgm:spPr/>
      <dgm:t>
        <a:bodyPr/>
        <a:lstStyle/>
        <a:p>
          <a:endParaRPr lang="de-CH"/>
        </a:p>
      </dgm:t>
    </dgm:pt>
    <dgm:pt modelId="{4E7CC153-35A2-4D15-A0F8-AB29B56A54FC}" type="pres">
      <dgm:prSet presAssocID="{F6B5ABF7-825E-447C-9CCD-2169BBAED6A2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CH"/>
        </a:p>
      </dgm:t>
    </dgm:pt>
    <dgm:pt modelId="{A36BF17B-5A41-4B89-9856-C094804532D9}" type="pres">
      <dgm:prSet presAssocID="{F6B5ABF7-825E-447C-9CCD-2169BBAED6A2}" presName="tile2" presStyleLbl="node1" presStyleIdx="1" presStyleCnt="4"/>
      <dgm:spPr/>
      <dgm:t>
        <a:bodyPr/>
        <a:lstStyle/>
        <a:p>
          <a:endParaRPr lang="en-US"/>
        </a:p>
      </dgm:t>
    </dgm:pt>
    <dgm:pt modelId="{C3DBF4CB-195F-4A77-9ED6-DDE1816E3575}" type="pres">
      <dgm:prSet presAssocID="{F6B5ABF7-825E-447C-9CCD-2169BBAED6A2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D5B713-F7CA-419F-84EB-8740CD329893}" type="pres">
      <dgm:prSet presAssocID="{F6B5ABF7-825E-447C-9CCD-2169BBAED6A2}" presName="tile3" presStyleLbl="node1" presStyleIdx="2" presStyleCnt="4"/>
      <dgm:spPr/>
      <dgm:t>
        <a:bodyPr/>
        <a:lstStyle/>
        <a:p>
          <a:endParaRPr lang="en-US"/>
        </a:p>
      </dgm:t>
    </dgm:pt>
    <dgm:pt modelId="{BC2A526F-D127-4E88-A221-3BC24B0553CB}" type="pres">
      <dgm:prSet presAssocID="{F6B5ABF7-825E-447C-9CCD-2169BBAED6A2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45E4D1-9494-4F0C-9BF6-CA9FBE7F15B6}" type="pres">
      <dgm:prSet presAssocID="{F6B5ABF7-825E-447C-9CCD-2169BBAED6A2}" presName="tile4" presStyleLbl="node1" presStyleIdx="3" presStyleCnt="4"/>
      <dgm:spPr/>
      <dgm:t>
        <a:bodyPr/>
        <a:lstStyle/>
        <a:p>
          <a:endParaRPr lang="de-CH"/>
        </a:p>
      </dgm:t>
    </dgm:pt>
    <dgm:pt modelId="{A165698D-705B-46C6-B550-09864A64329B}" type="pres">
      <dgm:prSet presAssocID="{F6B5ABF7-825E-447C-9CCD-2169BBAED6A2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CH"/>
        </a:p>
      </dgm:t>
    </dgm:pt>
    <dgm:pt modelId="{857EA411-0622-403E-BBBC-6092371CB415}" type="pres">
      <dgm:prSet presAssocID="{F6B5ABF7-825E-447C-9CCD-2169BBAED6A2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de-CH"/>
        </a:p>
      </dgm:t>
    </dgm:pt>
  </dgm:ptLst>
  <dgm:cxnLst>
    <dgm:cxn modelId="{F20781C0-4A3B-42EC-9B89-9E09F2897A48}" srcId="{4896465E-B620-49F7-9260-7577F995C3F1}" destId="{7D593ADB-137A-4E53-BB13-B8591EF377C5}" srcOrd="0" destOrd="0" parTransId="{C0260BFB-D3C8-445C-A186-8CBD95B0ACA9}" sibTransId="{0885B120-CA92-459C-88B2-459A2DE9A310}"/>
    <dgm:cxn modelId="{4E8D8EE3-A07F-49AE-BE47-D51A966E990D}" type="presOf" srcId="{8261AA83-61AC-4315-9D30-91A47FCBFA82}" destId="{A36BF17B-5A41-4B89-9856-C094804532D9}" srcOrd="0" destOrd="0" presId="urn:microsoft.com/office/officeart/2005/8/layout/matrix1"/>
    <dgm:cxn modelId="{B6A3C5FE-ED36-402B-85C2-E42F505FE5FA}" srcId="{F6B5ABF7-825E-447C-9CCD-2169BBAED6A2}" destId="{4896465E-B620-49F7-9260-7577F995C3F1}" srcOrd="0" destOrd="0" parTransId="{52CFB583-0729-4DDF-94E4-683F2390BEB9}" sibTransId="{7B3B1600-064D-4FC5-A50B-38796F87362B}"/>
    <dgm:cxn modelId="{D9413BEF-9088-4EDC-AC16-F3910D62388A}" type="presOf" srcId="{29F751B5-93A2-4250-AE5D-5D425674C8B9}" destId="{A165698D-705B-46C6-B550-09864A64329B}" srcOrd="1" destOrd="0" presId="urn:microsoft.com/office/officeart/2005/8/layout/matrix1"/>
    <dgm:cxn modelId="{E4882AE5-BB9C-4FB5-AEB9-4242907D0F0C}" type="presOf" srcId="{7D593ADB-137A-4E53-BB13-B8591EF377C5}" destId="{4E7CC153-35A2-4D15-A0F8-AB29B56A54FC}" srcOrd="1" destOrd="0" presId="urn:microsoft.com/office/officeart/2005/8/layout/matrix1"/>
    <dgm:cxn modelId="{D2C64BDD-AE39-4A03-9B6A-F6365EEF41F4}" srcId="{4896465E-B620-49F7-9260-7577F995C3F1}" destId="{29F751B5-93A2-4250-AE5D-5D425674C8B9}" srcOrd="3" destOrd="0" parTransId="{BCBB6F5B-14B2-431E-9E14-81333BB44A93}" sibTransId="{2B5CFE01-911D-446B-86E1-55AF379F5F34}"/>
    <dgm:cxn modelId="{D4270FD6-4A85-404F-8FB6-D03BE69736F3}" type="presOf" srcId="{4896465E-B620-49F7-9260-7577F995C3F1}" destId="{857EA411-0622-403E-BBBC-6092371CB415}" srcOrd="0" destOrd="0" presId="urn:microsoft.com/office/officeart/2005/8/layout/matrix1"/>
    <dgm:cxn modelId="{4008FF2C-2979-4542-A101-E62AEF985A45}" type="presOf" srcId="{8261AA83-61AC-4315-9D30-91A47FCBFA82}" destId="{C3DBF4CB-195F-4A77-9ED6-DDE1816E3575}" srcOrd="1" destOrd="0" presId="urn:microsoft.com/office/officeart/2005/8/layout/matrix1"/>
    <dgm:cxn modelId="{F5032558-2EA7-4A5F-AB11-C9033B8FD536}" type="presOf" srcId="{F4B373A2-1A4A-43B0-9DE5-08156C9A1CD0}" destId="{33D5B713-F7CA-419F-84EB-8740CD329893}" srcOrd="0" destOrd="0" presId="urn:microsoft.com/office/officeart/2005/8/layout/matrix1"/>
    <dgm:cxn modelId="{06725E54-15C9-4FB1-9616-0FEC3B48ACCF}" srcId="{4896465E-B620-49F7-9260-7577F995C3F1}" destId="{8261AA83-61AC-4315-9D30-91A47FCBFA82}" srcOrd="1" destOrd="0" parTransId="{604EA682-6E60-4769-8234-5CA16FA9677D}" sibTransId="{6C7FDD32-ED19-4238-AD00-1F7B3B5BC55B}"/>
    <dgm:cxn modelId="{B4E68EB3-8D56-4980-A512-2057CFA4C55D}" type="presOf" srcId="{7D593ADB-137A-4E53-BB13-B8591EF377C5}" destId="{312A8C82-A08C-4CA0-91A1-F9997310705E}" srcOrd="0" destOrd="0" presId="urn:microsoft.com/office/officeart/2005/8/layout/matrix1"/>
    <dgm:cxn modelId="{2E2B8145-E140-4070-81FA-60184FC8FDA8}" type="presOf" srcId="{F4B373A2-1A4A-43B0-9DE5-08156C9A1CD0}" destId="{BC2A526F-D127-4E88-A221-3BC24B0553CB}" srcOrd="1" destOrd="0" presId="urn:microsoft.com/office/officeart/2005/8/layout/matrix1"/>
    <dgm:cxn modelId="{22503E09-2CDB-4496-9F01-CD69F77FE52D}" type="presOf" srcId="{F6B5ABF7-825E-447C-9CCD-2169BBAED6A2}" destId="{8E61B558-0670-4EA0-B4DE-F39DDA94DE1A}" srcOrd="0" destOrd="0" presId="urn:microsoft.com/office/officeart/2005/8/layout/matrix1"/>
    <dgm:cxn modelId="{72ADDEC1-DA4A-4349-AA57-1ABA3D0BB531}" type="presOf" srcId="{29F751B5-93A2-4250-AE5D-5D425674C8B9}" destId="{0F45E4D1-9494-4F0C-9BF6-CA9FBE7F15B6}" srcOrd="0" destOrd="0" presId="urn:microsoft.com/office/officeart/2005/8/layout/matrix1"/>
    <dgm:cxn modelId="{1D11A6F4-06E6-442D-BB7F-AA7F9162D878}" srcId="{4896465E-B620-49F7-9260-7577F995C3F1}" destId="{F4B373A2-1A4A-43B0-9DE5-08156C9A1CD0}" srcOrd="2" destOrd="0" parTransId="{E43BFB70-6BE1-451E-878B-4B87D8A7699F}" sibTransId="{89317300-05FA-40C6-ACAB-0CDDC249D61E}"/>
    <dgm:cxn modelId="{EFE81274-40B4-4DBD-93EA-F7BB5F84113D}" type="presParOf" srcId="{8E61B558-0670-4EA0-B4DE-F39DDA94DE1A}" destId="{43D13BBF-E9AF-4342-9EE6-7C2B05F15516}" srcOrd="0" destOrd="0" presId="urn:microsoft.com/office/officeart/2005/8/layout/matrix1"/>
    <dgm:cxn modelId="{13E43CBA-0141-4921-B6BF-7827C17CC778}" type="presParOf" srcId="{43D13BBF-E9AF-4342-9EE6-7C2B05F15516}" destId="{312A8C82-A08C-4CA0-91A1-F9997310705E}" srcOrd="0" destOrd="0" presId="urn:microsoft.com/office/officeart/2005/8/layout/matrix1"/>
    <dgm:cxn modelId="{B954D2EE-BA22-4FA8-BFC7-DF9CE9B9BAFC}" type="presParOf" srcId="{43D13BBF-E9AF-4342-9EE6-7C2B05F15516}" destId="{4E7CC153-35A2-4D15-A0F8-AB29B56A54FC}" srcOrd="1" destOrd="0" presId="urn:microsoft.com/office/officeart/2005/8/layout/matrix1"/>
    <dgm:cxn modelId="{46076471-E6EE-42CB-A148-AA30CF8337F1}" type="presParOf" srcId="{43D13BBF-E9AF-4342-9EE6-7C2B05F15516}" destId="{A36BF17B-5A41-4B89-9856-C094804532D9}" srcOrd="2" destOrd="0" presId="urn:microsoft.com/office/officeart/2005/8/layout/matrix1"/>
    <dgm:cxn modelId="{40B69108-42AB-4145-A153-85F474793CAC}" type="presParOf" srcId="{43D13BBF-E9AF-4342-9EE6-7C2B05F15516}" destId="{C3DBF4CB-195F-4A77-9ED6-DDE1816E3575}" srcOrd="3" destOrd="0" presId="urn:microsoft.com/office/officeart/2005/8/layout/matrix1"/>
    <dgm:cxn modelId="{ECC808FB-A990-4FC6-987E-BD63D8D79937}" type="presParOf" srcId="{43D13BBF-E9AF-4342-9EE6-7C2B05F15516}" destId="{33D5B713-F7CA-419F-84EB-8740CD329893}" srcOrd="4" destOrd="0" presId="urn:microsoft.com/office/officeart/2005/8/layout/matrix1"/>
    <dgm:cxn modelId="{B69EF76C-7874-4F5F-8A40-2A232F793D57}" type="presParOf" srcId="{43D13BBF-E9AF-4342-9EE6-7C2B05F15516}" destId="{BC2A526F-D127-4E88-A221-3BC24B0553CB}" srcOrd="5" destOrd="0" presId="urn:microsoft.com/office/officeart/2005/8/layout/matrix1"/>
    <dgm:cxn modelId="{3F5A3BAA-70B3-4BAB-819B-CE349276308F}" type="presParOf" srcId="{43D13BBF-E9AF-4342-9EE6-7C2B05F15516}" destId="{0F45E4D1-9494-4F0C-9BF6-CA9FBE7F15B6}" srcOrd="6" destOrd="0" presId="urn:microsoft.com/office/officeart/2005/8/layout/matrix1"/>
    <dgm:cxn modelId="{407E67DE-A0FF-4515-9E02-82758B0E4071}" type="presParOf" srcId="{43D13BBF-E9AF-4342-9EE6-7C2B05F15516}" destId="{A165698D-705B-46C6-B550-09864A64329B}" srcOrd="7" destOrd="0" presId="urn:microsoft.com/office/officeart/2005/8/layout/matrix1"/>
    <dgm:cxn modelId="{81D8D178-51DE-4217-9FF2-6660940A8EEF}" type="presParOf" srcId="{8E61B558-0670-4EA0-B4DE-F39DDA94DE1A}" destId="{857EA411-0622-403E-BBBC-6092371CB415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12A8C82-A08C-4CA0-91A1-F9997310705E}">
      <dsp:nvSpPr>
        <dsp:cNvPr id="0" name=""/>
        <dsp:cNvSpPr/>
      </dsp:nvSpPr>
      <dsp:spPr>
        <a:xfrm rot="16200000">
          <a:off x="508000" y="-508000"/>
          <a:ext cx="2031999" cy="3048000"/>
        </a:xfrm>
        <a:prstGeom prst="round1Rect">
          <a:avLst/>
        </a:prstGeom>
        <a:solidFill>
          <a:schemeClr val="accent5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cap="small" baseline="0" dirty="0" smtClean="0">
              <a:solidFill>
                <a:schemeClr val="tx1"/>
              </a:solidFill>
            </a:rPr>
            <a:t>DOUBLE COUNTING     OF IMPACTS</a:t>
          </a:r>
          <a:endParaRPr lang="en-US" sz="2100" b="1" kern="1200" cap="small" baseline="0" dirty="0">
            <a:solidFill>
              <a:schemeClr val="tx1"/>
            </a:solidFill>
          </a:endParaRPr>
        </a:p>
      </dsp:txBody>
      <dsp:txXfrm rot="16200000">
        <a:off x="762000" y="-762000"/>
        <a:ext cx="1524000" cy="3048000"/>
      </dsp:txXfrm>
    </dsp:sp>
    <dsp:sp modelId="{A36BF17B-5A41-4B89-9856-C094804532D9}">
      <dsp:nvSpPr>
        <dsp:cNvPr id="0" name=""/>
        <dsp:cNvSpPr/>
      </dsp:nvSpPr>
      <dsp:spPr>
        <a:xfrm>
          <a:off x="3048000" y="0"/>
          <a:ext cx="3048000" cy="2031999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cap="small" baseline="0" dirty="0" smtClean="0">
              <a:solidFill>
                <a:schemeClr val="tx1"/>
              </a:solidFill>
            </a:rPr>
            <a:t>DATA AVAILABILITY / BENEFIT TRANSFER OPPORTUNITY</a:t>
          </a:r>
          <a:endParaRPr lang="en-US" sz="2100" b="1" kern="1200" cap="small" baseline="0" dirty="0">
            <a:solidFill>
              <a:schemeClr val="tx1"/>
            </a:solidFill>
          </a:endParaRPr>
        </a:p>
      </dsp:txBody>
      <dsp:txXfrm>
        <a:off x="3048000" y="0"/>
        <a:ext cx="3048000" cy="1524000"/>
      </dsp:txXfrm>
    </dsp:sp>
    <dsp:sp modelId="{33D5B713-F7CA-419F-84EB-8740CD329893}">
      <dsp:nvSpPr>
        <dsp:cNvPr id="0" name=""/>
        <dsp:cNvSpPr/>
      </dsp:nvSpPr>
      <dsp:spPr>
        <a:xfrm rot="10800000">
          <a:off x="0" y="2031999"/>
          <a:ext cx="3048000" cy="2031999"/>
        </a:xfrm>
        <a:prstGeom prst="round1Rect">
          <a:avLst/>
        </a:prstGeom>
        <a:solidFill>
          <a:srgbClr val="FFCC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cap="small" baseline="0" dirty="0" smtClean="0">
              <a:solidFill>
                <a:schemeClr val="tx1"/>
              </a:solidFill>
            </a:rPr>
            <a:t>SOCIAL COSTS ACCOUNTING</a:t>
          </a:r>
        </a:p>
      </dsp:txBody>
      <dsp:txXfrm rot="10800000">
        <a:off x="0" y="2539999"/>
        <a:ext cx="3048000" cy="1524000"/>
      </dsp:txXfrm>
    </dsp:sp>
    <dsp:sp modelId="{0F45E4D1-9494-4F0C-9BF6-CA9FBE7F15B6}">
      <dsp:nvSpPr>
        <dsp:cNvPr id="0" name=""/>
        <dsp:cNvSpPr/>
      </dsp:nvSpPr>
      <dsp:spPr>
        <a:xfrm rot="5400000">
          <a:off x="3556000" y="1523999"/>
          <a:ext cx="2031999" cy="3048000"/>
        </a:xfrm>
        <a:prstGeom prst="round1Rect">
          <a:avLst/>
        </a:prstGeom>
        <a:solidFill>
          <a:srgbClr val="FFFF9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cap="small" baseline="0" dirty="0" smtClean="0">
              <a:solidFill>
                <a:schemeClr val="tx1"/>
              </a:solidFill>
            </a:rPr>
            <a:t>NARROWING ESTIMATES RANGE</a:t>
          </a:r>
        </a:p>
      </dsp:txBody>
      <dsp:txXfrm rot="5400000">
        <a:off x="3810000" y="1777999"/>
        <a:ext cx="1524000" cy="3048000"/>
      </dsp:txXfrm>
    </dsp:sp>
    <dsp:sp modelId="{857EA411-0622-403E-BBBC-6092371CB415}">
      <dsp:nvSpPr>
        <dsp:cNvPr id="0" name=""/>
        <dsp:cNvSpPr/>
      </dsp:nvSpPr>
      <dsp:spPr>
        <a:xfrm>
          <a:off x="2133599" y="1523999"/>
          <a:ext cx="1828800" cy="1015999"/>
        </a:xfrm>
        <a:prstGeom prst="round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 smtClean="0"/>
            <a:t>FULL-COST ACCOUNTING </a:t>
          </a:r>
          <a:endParaRPr lang="en-US" sz="2100" b="1" kern="1200" dirty="0"/>
        </a:p>
      </dsp:txBody>
      <dsp:txXfrm>
        <a:off x="2133599" y="1523999"/>
        <a:ext cx="1828800" cy="10159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63D863-FEFE-47F8-990C-778E32EC13BC}" type="datetimeFigureOut">
              <a:rPr lang="en-US" smtClean="0"/>
              <a:pPr/>
              <a:t>12/19/2013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5421B2-8843-494B-819D-4C5FFEC7CD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977288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717B63-85EC-443B-92A5-8E99026B5685}" type="datetimeFigureOut">
              <a:rPr lang="en-US" smtClean="0"/>
              <a:pPr/>
              <a:t>12/19/2013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854688-3DAA-46AB-B1B6-4DC38ED0DF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746603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854688-3DAA-46AB-B1B6-4DC38ED0DFF6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844083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endParaRPr lang="fr-FR" b="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D8127ED-15CA-44E5-A17F-7565A3E3E191}" type="slidenum">
              <a:rPr lang="fr-FR" smtClean="0"/>
              <a:pPr>
                <a:defRPr/>
              </a:pPr>
              <a:t>11</a:t>
            </a:fld>
            <a:endParaRPr lang="fr-F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844083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fr-FR" b="0" dirty="0" smtClean="0"/>
              <a:t>Note: The USD 200</a:t>
            </a:r>
            <a:r>
              <a:rPr lang="fr-FR" b="0" baseline="0" dirty="0" smtClean="0"/>
              <a:t> billion </a:t>
            </a:r>
            <a:r>
              <a:rPr lang="fr-FR" b="0" baseline="0" dirty="0" err="1" smtClean="0"/>
              <a:t>is</a:t>
            </a:r>
            <a:r>
              <a:rPr lang="fr-FR" b="0" baseline="0" dirty="0" smtClean="0"/>
              <a:t> a partial </a:t>
            </a:r>
            <a:r>
              <a:rPr lang="fr-FR" b="0" baseline="0" dirty="0" err="1" smtClean="0"/>
              <a:t>estimate</a:t>
            </a:r>
            <a:r>
              <a:rPr lang="fr-FR" b="0" baseline="0" dirty="0" smtClean="0"/>
              <a:t> as </a:t>
            </a:r>
            <a:r>
              <a:rPr lang="fr-FR" b="0" baseline="0" dirty="0" err="1" smtClean="0"/>
              <a:t>it</a:t>
            </a:r>
            <a:r>
              <a:rPr lang="fr-FR" b="0" baseline="0" dirty="0" smtClean="0"/>
              <a:t> </a:t>
            </a:r>
            <a:r>
              <a:rPr lang="en-US" dirty="0" smtClean="0"/>
              <a:t>only includes the 19 couples agricultural sector/regions with the strongest land degradation as these are</a:t>
            </a:r>
            <a:r>
              <a:rPr lang="en-US" baseline="0" dirty="0" smtClean="0"/>
              <a:t> only ones showcased in </a:t>
            </a:r>
            <a:r>
              <a:rPr lang="en-US" baseline="0" dirty="0" err="1" smtClean="0"/>
              <a:t>TruCost</a:t>
            </a:r>
            <a:r>
              <a:rPr lang="en-US" baseline="0" dirty="0" smtClean="0"/>
              <a:t> report</a:t>
            </a:r>
            <a:endParaRPr lang="fr-FR" b="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D8127ED-15CA-44E5-A17F-7565A3E3E191}" type="slidenum">
              <a:rPr lang="fr-FR" smtClean="0"/>
              <a:pPr>
                <a:defRPr/>
              </a:pPr>
              <a:t>12</a:t>
            </a:fld>
            <a:endParaRPr lang="fr-F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844083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endParaRPr lang="fr-FR" b="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D8127ED-15CA-44E5-A17F-7565A3E3E191}" type="slidenum">
              <a:rPr lang="fr-FR" smtClean="0"/>
              <a:pPr>
                <a:defRPr/>
              </a:pPr>
              <a:t>13</a:t>
            </a:fld>
            <a:endParaRPr lang="fr-F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844083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endParaRPr lang="fr-FR" b="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D8127ED-15CA-44E5-A17F-7565A3E3E191}" type="slidenum">
              <a:rPr lang="fr-FR" smtClean="0"/>
              <a:pPr>
                <a:defRPr/>
              </a:pPr>
              <a:t>14</a:t>
            </a:fld>
            <a:endParaRPr lang="fr-F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844083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endParaRPr lang="fr-FR" b="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D8127ED-15CA-44E5-A17F-7565A3E3E191}" type="slidenum">
              <a:rPr lang="fr-FR" smtClean="0"/>
              <a:pPr>
                <a:defRPr/>
              </a:pPr>
              <a:t>15</a:t>
            </a:fld>
            <a:endParaRPr lang="fr-F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844083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endParaRPr lang="fr-FR" b="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D8127ED-15CA-44E5-A17F-7565A3E3E191}" type="slidenum">
              <a:rPr lang="fr-FR" smtClean="0"/>
              <a:pPr>
                <a:defRPr/>
              </a:pPr>
              <a:t>16</a:t>
            </a:fld>
            <a:endParaRPr lang="fr-F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844083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fr-FR" b="0" dirty="0" err="1" smtClean="0"/>
              <a:t>What</a:t>
            </a:r>
            <a:r>
              <a:rPr lang="fr-FR" b="0" dirty="0" smtClean="0"/>
              <a:t> I </a:t>
            </a:r>
            <a:r>
              <a:rPr lang="fr-FR" b="0" dirty="0" err="1" smtClean="0"/>
              <a:t>mean</a:t>
            </a:r>
            <a:r>
              <a:rPr lang="fr-FR" b="0" dirty="0" smtClean="0"/>
              <a:t> by </a:t>
            </a:r>
            <a:r>
              <a:rPr lang="fr-FR" b="0" dirty="0" err="1" smtClean="0"/>
              <a:t>Ethics</a:t>
            </a:r>
            <a:r>
              <a:rPr lang="fr-FR" b="0" baseline="0" dirty="0" smtClean="0"/>
              <a:t> in Social </a:t>
            </a:r>
            <a:r>
              <a:rPr lang="fr-FR" b="0" baseline="0" dirty="0" err="1" smtClean="0"/>
              <a:t>Costs</a:t>
            </a:r>
            <a:r>
              <a:rPr lang="fr-FR" b="0" baseline="0" dirty="0" smtClean="0"/>
              <a:t> </a:t>
            </a:r>
            <a:r>
              <a:rPr lang="fr-FR" b="0" baseline="0" dirty="0" err="1" smtClean="0"/>
              <a:t>is</a:t>
            </a:r>
            <a:r>
              <a:rPr lang="fr-FR" b="0" baseline="0" dirty="0" smtClean="0"/>
              <a:t> « how do </a:t>
            </a:r>
            <a:r>
              <a:rPr lang="fr-FR" b="0" baseline="0" dirty="0" err="1" smtClean="0"/>
              <a:t>you</a:t>
            </a:r>
            <a:r>
              <a:rPr lang="fr-FR" b="0" baseline="0" dirty="0" smtClean="0"/>
              <a:t> </a:t>
            </a:r>
            <a:r>
              <a:rPr lang="fr-FR" b="0" baseline="0" dirty="0" err="1" smtClean="0"/>
              <a:t>ethically</a:t>
            </a:r>
            <a:r>
              <a:rPr lang="fr-FR" b="0" baseline="0" dirty="0" smtClean="0"/>
              <a:t> value a life? » </a:t>
            </a:r>
            <a:endParaRPr lang="fr-FR" b="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D8127ED-15CA-44E5-A17F-7565A3E3E191}" type="slidenum">
              <a:rPr lang="fr-FR" smtClean="0"/>
              <a:pPr>
                <a:defRPr/>
              </a:pPr>
              <a:t>18</a:t>
            </a:fld>
            <a:endParaRPr lang="fr-F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854688-3DAA-46AB-B1B6-4DC38ED0DFF6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854688-3DAA-46AB-B1B6-4DC38ED0DFF6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844083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endParaRPr lang="fr-FR" b="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D8127ED-15CA-44E5-A17F-7565A3E3E191}" type="slidenum">
              <a:rPr lang="fr-FR" smtClean="0"/>
              <a:pPr>
                <a:defRPr/>
              </a:pPr>
              <a:t>4</a:t>
            </a:fld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844083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endParaRPr lang="fr-FR" b="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D8127ED-15CA-44E5-A17F-7565A3E3E191}" type="slidenum">
              <a:rPr lang="fr-FR" smtClean="0"/>
              <a:pPr>
                <a:defRPr/>
              </a:pPr>
              <a:t>5</a:t>
            </a:fld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844083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fr-FR" b="0" dirty="0" err="1" smtClean="0"/>
              <a:t>Cf</a:t>
            </a:r>
            <a:r>
              <a:rPr lang="fr-FR" b="0" dirty="0" smtClean="0"/>
              <a:t> notes </a:t>
            </a:r>
            <a:r>
              <a:rPr lang="fr-FR" b="0" dirty="0" err="1" smtClean="0"/>
              <a:t>from</a:t>
            </a:r>
            <a:r>
              <a:rPr lang="fr-FR" b="0" dirty="0" smtClean="0"/>
              <a:t> Soren </a:t>
            </a:r>
            <a:r>
              <a:rPr lang="fr-FR" b="0" dirty="0" err="1" smtClean="0"/>
              <a:t>apart</a:t>
            </a:r>
            <a:r>
              <a:rPr lang="fr-FR" b="0" dirty="0" smtClean="0"/>
              <a:t> for</a:t>
            </a:r>
            <a:r>
              <a:rPr lang="fr-FR" b="0" baseline="0" dirty="0" smtClean="0"/>
              <a:t> the </a:t>
            </a:r>
            <a:r>
              <a:rPr lang="fr-FR" b="0" baseline="0" dirty="0" err="1" smtClean="0"/>
              <a:t>carbon</a:t>
            </a:r>
            <a:r>
              <a:rPr lang="fr-FR" b="0" baseline="0" dirty="0" smtClean="0"/>
              <a:t> taxes and fines</a:t>
            </a:r>
            <a:endParaRPr lang="fr-FR" b="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D8127ED-15CA-44E5-A17F-7565A3E3E191}" type="slidenum">
              <a:rPr lang="fr-FR" smtClean="0"/>
              <a:pPr>
                <a:defRPr/>
              </a:pPr>
              <a:t>6</a:t>
            </a:fld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844083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endParaRPr lang="en-GB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D8127ED-15CA-44E5-A17F-7565A3E3E191}" type="slidenum">
              <a:rPr lang="fr-FR" smtClean="0"/>
              <a:pPr>
                <a:defRPr/>
              </a:pPr>
              <a:t>7</a:t>
            </a:fld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844083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endParaRPr lang="fr-FR" b="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D8127ED-15CA-44E5-A17F-7565A3E3E191}" type="slidenum">
              <a:rPr lang="fr-FR" smtClean="0"/>
              <a:pPr>
                <a:defRPr/>
              </a:pPr>
              <a:t>8</a:t>
            </a:fld>
            <a:endParaRPr 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844083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endParaRPr lang="fr-FR" b="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D8127ED-15CA-44E5-A17F-7565A3E3E191}" type="slidenum">
              <a:rPr lang="fr-FR" smtClean="0"/>
              <a:pPr>
                <a:defRPr/>
              </a:pPr>
              <a:t>9</a:t>
            </a:fld>
            <a:endParaRPr 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844083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fr-FR" b="0" dirty="0" smtClean="0"/>
              <a:t>The </a:t>
            </a:r>
            <a:r>
              <a:rPr lang="fr-FR" b="0" dirty="0" err="1" smtClean="0"/>
              <a:t>realistic</a:t>
            </a:r>
            <a:r>
              <a:rPr lang="fr-FR" b="0" dirty="0" smtClean="0"/>
              <a:t> </a:t>
            </a:r>
            <a:r>
              <a:rPr lang="fr-FR" b="0" dirty="0" err="1" smtClean="0"/>
              <a:t>number</a:t>
            </a:r>
            <a:r>
              <a:rPr lang="fr-FR" b="0" dirty="0" smtClean="0"/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 based on taking into account which values are the most frequent values. It is less extreme than the other values for the large range. It corresponds to a range of 0.2 cent to 1 Dollar, instead of the extreme range from 0.01 to 5 Dollars</a:t>
            </a:r>
            <a:endParaRPr lang="fr-FR" b="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D8127ED-15CA-44E5-A17F-7565A3E3E191}" type="slidenum">
              <a:rPr lang="fr-FR" smtClean="0"/>
              <a:pPr>
                <a:defRPr/>
              </a:pPr>
              <a:t>10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e 11"/>
          <p:cNvGrpSpPr>
            <a:grpSpLocks noChangeAspect="1"/>
          </p:cNvGrpSpPr>
          <p:nvPr userDrawn="1"/>
        </p:nvGrpSpPr>
        <p:grpSpPr>
          <a:xfrm>
            <a:off x="8424000" y="6138000"/>
            <a:ext cx="720000" cy="720000"/>
            <a:chOff x="-12061848" y="-6796136"/>
            <a:chExt cx="8496944" cy="8496944"/>
          </a:xfrm>
        </p:grpSpPr>
        <p:pic>
          <p:nvPicPr>
            <p:cNvPr id="3074" name="Picture 2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 l="45900" t="10800" r="1001" b="4241"/>
            <a:stretch>
              <a:fillRect/>
            </a:stretch>
          </p:blipFill>
          <p:spPr bwMode="auto">
            <a:xfrm>
              <a:off x="-12061848" y="-6796136"/>
              <a:ext cx="8496944" cy="84969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2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 l="89099" t="58319" r="4151" b="30881"/>
            <a:stretch>
              <a:fillRect/>
            </a:stretch>
          </p:blipFill>
          <p:spPr bwMode="auto">
            <a:xfrm>
              <a:off x="-6013176" y="-2043608"/>
              <a:ext cx="1080120" cy="1080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 l="22272" r="20129" b="90841"/>
          <a:stretch>
            <a:fillRect/>
          </a:stretch>
        </p:blipFill>
        <p:spPr bwMode="auto">
          <a:xfrm>
            <a:off x="-1800" y="0"/>
            <a:ext cx="9147600" cy="909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371600" y="31755"/>
            <a:ext cx="7772400" cy="357190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defRPr sz="2200" b="1">
                <a:solidFill>
                  <a:srgbClr val="EB650C"/>
                </a:solidFill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16" name="Espace réservé du texte 16"/>
          <p:cNvSpPr>
            <a:spLocks noGrp="1"/>
          </p:cNvSpPr>
          <p:nvPr>
            <p:ph type="body" sz="quarter" idx="15"/>
          </p:nvPr>
        </p:nvSpPr>
        <p:spPr>
          <a:xfrm>
            <a:off x="1357313" y="431695"/>
            <a:ext cx="7786687" cy="285750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buNone/>
              <a:defRPr sz="2800" b="1" baseline="0">
                <a:solidFill>
                  <a:srgbClr val="231F20"/>
                </a:solidFill>
              </a:defRPr>
            </a:lvl1pPr>
            <a:lvl2pPr algn="r">
              <a:defRPr sz="1600"/>
            </a:lvl2pPr>
            <a:lvl3pPr algn="r">
              <a:defRPr sz="1600"/>
            </a:lvl3pPr>
            <a:lvl4pPr algn="r">
              <a:defRPr sz="1600"/>
            </a:lvl4pPr>
            <a:lvl5pPr algn="r">
              <a:defRPr sz="1600"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8" name="Espace réservé du texte 20"/>
          <p:cNvSpPr>
            <a:spLocks noGrp="1"/>
          </p:cNvSpPr>
          <p:nvPr>
            <p:ph type="body" sz="quarter" idx="17"/>
          </p:nvPr>
        </p:nvSpPr>
        <p:spPr>
          <a:xfrm>
            <a:off x="0" y="1228724"/>
            <a:ext cx="9029700" cy="648000"/>
          </a:xfrm>
          <a:prstGeom prst="rect">
            <a:avLst/>
          </a:prstGeom>
        </p:spPr>
        <p:txBody>
          <a:bodyPr/>
          <a:lstStyle>
            <a:lvl1pPr marL="576000" indent="-576000">
              <a:spcBef>
                <a:spcPts val="0"/>
              </a:spcBef>
              <a:spcAft>
                <a:spcPts val="1200"/>
              </a:spcAft>
              <a:buSzPct val="170000"/>
              <a:buFontTx/>
              <a:buBlip>
                <a:blip r:embed="rId4"/>
              </a:buBlip>
              <a:defRPr sz="2400" b="1" baseline="0">
                <a:solidFill>
                  <a:srgbClr val="05683A"/>
                </a:solidFill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  <a:endParaRPr lang="fr-FR" dirty="0"/>
          </a:p>
        </p:txBody>
      </p:sp>
      <p:sp>
        <p:nvSpPr>
          <p:cNvPr id="10" name="Espace réservé du texte 8"/>
          <p:cNvSpPr>
            <a:spLocks noGrp="1"/>
          </p:cNvSpPr>
          <p:nvPr>
            <p:ph type="body" sz="quarter" idx="22"/>
          </p:nvPr>
        </p:nvSpPr>
        <p:spPr>
          <a:xfrm>
            <a:off x="0" y="2228850"/>
            <a:ext cx="9029700" cy="4426636"/>
          </a:xfrm>
          <a:prstGeom prst="rect">
            <a:avLst/>
          </a:prstGeom>
        </p:spPr>
        <p:txBody>
          <a:bodyPr/>
          <a:lstStyle>
            <a:lvl1pPr marL="180975" indent="363538">
              <a:spcBef>
                <a:spcPts val="1800"/>
              </a:spcBef>
              <a:buClr>
                <a:srgbClr val="05683A"/>
              </a:buClr>
              <a:buFont typeface="Wingdings" pitchFamily="2" charset="2"/>
              <a:buChar char="q"/>
              <a:tabLst/>
              <a:defRPr sz="2200" b="1" baseline="0">
                <a:solidFill>
                  <a:srgbClr val="231F20"/>
                </a:solidFill>
              </a:defRPr>
            </a:lvl1pPr>
            <a:lvl2pPr marL="534988" indent="266700">
              <a:buClr>
                <a:srgbClr val="05683A"/>
              </a:buClr>
              <a:buFont typeface="Wingdings" pitchFamily="2" charset="2"/>
              <a:buChar char="§"/>
              <a:tabLst/>
              <a:defRPr sz="2000" baseline="0">
                <a:solidFill>
                  <a:srgbClr val="231F20"/>
                </a:solidFill>
              </a:defRPr>
            </a:lvl2pPr>
            <a:lvl3pPr marL="896938" indent="268288">
              <a:buClr>
                <a:srgbClr val="05683A"/>
              </a:buClr>
              <a:buFont typeface="Arial" pitchFamily="34" charset="0"/>
              <a:buChar char="•"/>
              <a:defRPr sz="1600" b="0" baseline="0">
                <a:solidFill>
                  <a:srgbClr val="231F20"/>
                </a:solidFill>
              </a:defRPr>
            </a:lvl3pPr>
            <a:lvl4pPr marL="1262063" indent="350838">
              <a:buClr>
                <a:srgbClr val="05683A"/>
              </a:buClr>
              <a:buFont typeface="Calibri" pitchFamily="34" charset="0"/>
              <a:buChar char="–"/>
              <a:defRPr sz="1600" baseline="0">
                <a:solidFill>
                  <a:srgbClr val="231F20"/>
                </a:solidFill>
              </a:defRPr>
            </a:lvl4pPr>
            <a:lvl5pPr marL="1616075" indent="-228600">
              <a:buClr>
                <a:srgbClr val="05683A"/>
              </a:buClr>
              <a:buFont typeface="Arial" pitchFamily="34" charset="0"/>
              <a:buChar char="•"/>
              <a:defRPr sz="1600" baseline="0">
                <a:solidFill>
                  <a:srgbClr val="231F20"/>
                </a:solidFill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23"/>
          </p:nvPr>
        </p:nvSpPr>
        <p:spPr>
          <a:xfrm>
            <a:off x="8466137" y="6481911"/>
            <a:ext cx="714375" cy="214312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1" baseline="0">
                <a:solidFill>
                  <a:srgbClr val="05683A"/>
                </a:solidFill>
                <a:latin typeface="+mn-lt"/>
              </a:defRPr>
            </a:lvl1pPr>
          </a:lstStyle>
          <a:p>
            <a:pPr>
              <a:defRPr/>
            </a:pPr>
            <a:fld id="{4ACB4CB6-F7EC-4732-A173-E0AEABF6ECE7}" type="slidenum">
              <a:rPr lang="fr-FR" smtClean="0"/>
              <a:pPr>
                <a:defRPr/>
              </a:pPr>
              <a:t>‹#›</a:t>
            </a:fld>
            <a:endParaRPr lang="fr-FR" dirty="0"/>
          </a:p>
        </p:txBody>
      </p:sp>
      <p:pic>
        <p:nvPicPr>
          <p:cNvPr id="7" name="Picture 7" descr="FAO_2cm_RGB_20_69_168_200dpi"/>
          <p:cNvPicPr>
            <a:picLocks noChangeAspect="1" noChangeArrowheads="1"/>
          </p:cNvPicPr>
          <p:nvPr userDrawn="1"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6561" y="94900"/>
            <a:ext cx="718417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4" name="Connecteur droit 13"/>
          <p:cNvCxnSpPr/>
          <p:nvPr userDrawn="1"/>
        </p:nvCxnSpPr>
        <p:spPr>
          <a:xfrm>
            <a:off x="-1800" y="914399"/>
            <a:ext cx="9147600" cy="0"/>
          </a:xfrm>
          <a:prstGeom prst="line">
            <a:avLst/>
          </a:prstGeom>
          <a:ln w="25400">
            <a:solidFill>
              <a:srgbClr val="05683A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ogo carr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 l="18678" t="53970" r="19001"/>
          <a:stretch>
            <a:fillRect/>
          </a:stretch>
        </p:blipFill>
        <p:spPr bwMode="auto">
          <a:xfrm>
            <a:off x="0" y="2636912"/>
            <a:ext cx="9144000" cy="422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3" cstate="print"/>
          <a:srcRect l="60940" t="79018" r="32374" b="10179"/>
          <a:stretch>
            <a:fillRect/>
          </a:stretch>
        </p:blipFill>
        <p:spPr bwMode="auto">
          <a:xfrm>
            <a:off x="7429500" y="5153025"/>
            <a:ext cx="98107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7" descr="FAO_2cm_RGB_20_69_168_200dpi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54556" y="4814537"/>
            <a:ext cx="1436837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0" y="2905125"/>
            <a:ext cx="9143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5732B"/>
                </a:solidFill>
                <a:latin typeface="Comic Sans MS" pitchFamily="66" charset="0"/>
              </a:rPr>
              <a:t>State-of-art after the E-Forum</a:t>
            </a:r>
            <a:endParaRPr lang="en-US" sz="2800" b="1" dirty="0">
              <a:solidFill>
                <a:srgbClr val="F5732B"/>
              </a:solidFill>
              <a:latin typeface="Comic Sans MS" pitchFamily="66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2638425"/>
          </a:xfrm>
          <a:prstGeom prst="rect">
            <a:avLst/>
          </a:prstGeom>
          <a:solidFill>
            <a:srgbClr val="4F7963"/>
          </a:solidFill>
          <a:ln>
            <a:solidFill>
              <a:srgbClr val="4F7963"/>
            </a:solidFill>
          </a:ln>
          <a:effectLst>
            <a:outerShdw blurRad="50800" dist="50800" dir="5400000" algn="ctr" rotWithShape="0">
              <a:srgbClr val="000000">
                <a:alpha val="45000"/>
              </a:srgb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0" y="1171575"/>
            <a:ext cx="9143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Comic Sans MS" pitchFamily="66" charset="0"/>
              </a:rPr>
              <a:t>Full Cost Accounting of Food Wastage</a:t>
            </a:r>
          </a:p>
        </p:txBody>
      </p:sp>
      <p:sp>
        <p:nvSpPr>
          <p:cNvPr id="12" name="Sous-titre 11"/>
          <p:cNvSpPr txBox="1">
            <a:spLocks/>
          </p:cNvSpPr>
          <p:nvPr/>
        </p:nvSpPr>
        <p:spPr>
          <a:xfrm>
            <a:off x="397883" y="134224"/>
            <a:ext cx="8424936" cy="164654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 smtClean="0">
                <a:solidFill>
                  <a:schemeClr val="bg1"/>
                </a:solidFill>
                <a:latin typeface="Calibri"/>
              </a:rPr>
              <a:t> </a:t>
            </a:r>
            <a:endParaRPr lang="en-US" sz="2000" kern="0" baseline="0" dirty="0" smtClean="0">
              <a:solidFill>
                <a:schemeClr val="bg1"/>
              </a:solidFill>
              <a:latin typeface="Calibri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u="none" strike="noStrike" kern="0" cap="none" spc="0" normalizeH="0" baseline="0" noProof="0" dirty="0" smtClean="0">
              <a:ln>
                <a:noFill/>
              </a:ln>
              <a:solidFill>
                <a:srgbClr val="42534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u="none" strike="noStrike" kern="0" cap="none" spc="0" normalizeH="0" noProof="0" dirty="0" smtClean="0">
                <a:ln>
                  <a:noFill/>
                </a:ln>
                <a:solidFill>
                  <a:srgbClr val="42534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</a:t>
            </a:r>
            <a:endParaRPr kumimoji="0" lang="en-US" sz="2000" b="0" u="none" strike="noStrike" kern="0" cap="none" spc="0" normalizeH="0" baseline="0" noProof="0" dirty="0" smtClean="0">
              <a:ln>
                <a:noFill/>
              </a:ln>
              <a:solidFill>
                <a:srgbClr val="42534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Full Cost Accounting of Food wastage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Water Use Accounting</a:t>
            </a:r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22"/>
          </p:nvPr>
        </p:nvSpPr>
        <p:spPr>
          <a:xfrm>
            <a:off x="330020" y="3187520"/>
            <a:ext cx="8042455" cy="460555"/>
          </a:xfrm>
        </p:spPr>
        <p:txBody>
          <a:bodyPr/>
          <a:lstStyle/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4ACB4CB6-F7EC-4732-A173-E0AEABF6ECE7}" type="slidenum">
              <a:rPr lang="fr-FR" smtClean="0"/>
              <a:pPr/>
              <a:t>10</a:t>
            </a:fld>
            <a:endParaRPr lang="fr-FR" dirty="0"/>
          </a:p>
        </p:txBody>
      </p:sp>
      <p:sp>
        <p:nvSpPr>
          <p:cNvPr id="50" name="Espace réservé du texte 3"/>
          <p:cNvSpPr txBox="1">
            <a:spLocks/>
          </p:cNvSpPr>
          <p:nvPr/>
        </p:nvSpPr>
        <p:spPr>
          <a:xfrm>
            <a:off x="0" y="1142999"/>
            <a:ext cx="9144000" cy="648000"/>
          </a:xfrm>
          <a:prstGeom prst="rect">
            <a:avLst/>
          </a:prstGeom>
        </p:spPr>
        <p:txBody>
          <a:bodyPr/>
          <a:lstStyle/>
          <a:p>
            <a:pPr marL="576000" lvl="0" indent="-576000" eaLnBrk="0" fontAlgn="base" hangingPunct="0">
              <a:spcAft>
                <a:spcPts val="1200"/>
              </a:spcAft>
              <a:buSzPct val="170000"/>
              <a:buBlip>
                <a:blip r:embed="rId3"/>
              </a:buBlip>
              <a:defRPr/>
            </a:pPr>
            <a:r>
              <a:rPr lang="en-US" sz="2400" b="1" dirty="0" smtClean="0">
                <a:solidFill>
                  <a:srgbClr val="05683A"/>
                </a:solidFill>
              </a:rPr>
              <a:t>Draft Water use monetization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38125" y="1647825"/>
            <a:ext cx="7810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5683A"/>
                </a:solidFill>
              </a:rPr>
              <a:t>Direct use (irrigation water)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724149" y="1771650"/>
            <a:ext cx="33813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Food wastage water </a:t>
            </a:r>
            <a:r>
              <a:rPr lang="en-US" dirty="0"/>
              <a:t>u</a:t>
            </a:r>
            <a:r>
              <a:rPr lang="en-US" dirty="0" smtClean="0"/>
              <a:t>se</a:t>
            </a:r>
          </a:p>
          <a:p>
            <a:pPr algn="ctr"/>
            <a:r>
              <a:rPr lang="en-US" dirty="0" smtClean="0"/>
              <a:t>= 250 km</a:t>
            </a:r>
            <a:r>
              <a:rPr lang="en-US" baseline="30000" dirty="0" smtClean="0"/>
              <a:t>3</a:t>
            </a:r>
            <a:r>
              <a:rPr lang="en-US" dirty="0" smtClean="0"/>
              <a:t>/year</a:t>
            </a:r>
          </a:p>
        </p:txBody>
      </p:sp>
      <p:sp>
        <p:nvSpPr>
          <p:cNvPr id="14" name="Left-Right Arrow 13"/>
          <p:cNvSpPr/>
          <p:nvPr/>
        </p:nvSpPr>
        <p:spPr>
          <a:xfrm>
            <a:off x="2752726" y="2286000"/>
            <a:ext cx="3352800" cy="523875"/>
          </a:xfrm>
          <a:prstGeom prst="leftRightArrow">
            <a:avLst/>
          </a:prstGeom>
          <a:gradFill flip="none" rotWithShape="1">
            <a:gsLst>
              <a:gs pos="0">
                <a:schemeClr val="accent5">
                  <a:lumMod val="60000"/>
                  <a:lumOff val="4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360000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66700" y="2162175"/>
            <a:ext cx="2190750" cy="1133476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>
                <a:solidFill>
                  <a:schemeClr val="accent5"/>
                </a:solidFill>
              </a:rPr>
              <a:t>USD 0.56 billion</a:t>
            </a:r>
          </a:p>
          <a:p>
            <a:pPr algn="ctr"/>
            <a:r>
              <a:rPr lang="en-GB" sz="1400" dirty="0" smtClean="0">
                <a:solidFill>
                  <a:schemeClr val="accent5"/>
                </a:solidFill>
              </a:rPr>
              <a:t> (using benefit transfer for USD 0.01/m</a:t>
            </a:r>
            <a:r>
              <a:rPr lang="en-GB" sz="1400" baseline="30000" dirty="0" smtClean="0">
                <a:solidFill>
                  <a:schemeClr val="accent5"/>
                </a:solidFill>
              </a:rPr>
              <a:t>3</a:t>
            </a:r>
            <a:r>
              <a:rPr lang="en-GB" sz="1400" dirty="0" smtClean="0">
                <a:solidFill>
                  <a:schemeClr val="accent5"/>
                </a:solidFill>
              </a:rPr>
              <a:t> in the UK)</a:t>
            </a:r>
            <a:endParaRPr lang="en-US" sz="1400" dirty="0" smtClean="0">
              <a:solidFill>
                <a:schemeClr val="accent5"/>
              </a:solidFill>
            </a:endParaRPr>
          </a:p>
        </p:txBody>
      </p:sp>
      <p:sp useBgFill="1">
        <p:nvSpPr>
          <p:cNvPr id="16" name="Rectangle 15"/>
          <p:cNvSpPr/>
          <p:nvPr/>
        </p:nvSpPr>
        <p:spPr>
          <a:xfrm>
            <a:off x="6286501" y="2095500"/>
            <a:ext cx="2152650" cy="11620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>
                <a:solidFill>
                  <a:schemeClr val="accent2">
                    <a:lumMod val="75000"/>
                  </a:schemeClr>
                </a:solidFill>
              </a:rPr>
              <a:t>USD 280 billion</a:t>
            </a:r>
            <a:endParaRPr lang="en-US" sz="20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en-GB" sz="1400" dirty="0" smtClean="0">
                <a:solidFill>
                  <a:schemeClr val="accent5"/>
                </a:solidFill>
              </a:rPr>
              <a:t> </a:t>
            </a:r>
            <a:r>
              <a:rPr lang="en-GB" sz="1400" dirty="0" smtClean="0">
                <a:solidFill>
                  <a:schemeClr val="accent4">
                    <a:lumMod val="75000"/>
                  </a:schemeClr>
                </a:solidFill>
              </a:rPr>
              <a:t>(using benefit transfer for USD 0.25/m</a:t>
            </a:r>
            <a:r>
              <a:rPr lang="en-GB" sz="1400" baseline="30000" dirty="0" smtClean="0">
                <a:solidFill>
                  <a:schemeClr val="accent4">
                    <a:lumMod val="75000"/>
                  </a:schemeClr>
                </a:solidFill>
              </a:rPr>
              <a:t>3</a:t>
            </a:r>
            <a:r>
              <a:rPr lang="en-GB" sz="1400" dirty="0" smtClean="0">
                <a:solidFill>
                  <a:schemeClr val="accent4">
                    <a:lumMod val="75000"/>
                  </a:schemeClr>
                </a:solidFill>
              </a:rPr>
              <a:t> in Bangladesh)</a:t>
            </a:r>
            <a:endParaRPr lang="en-US" sz="1400" dirty="0" smtClean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271706" y="2847975"/>
            <a:ext cx="2365696" cy="5143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Realistic estimate 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USD 10-50 billion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19075" y="3819525"/>
            <a:ext cx="7810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5683A"/>
                </a:solidFill>
              </a:rPr>
              <a:t>Indirect use (ecosystem services)</a:t>
            </a:r>
          </a:p>
        </p:txBody>
      </p:sp>
      <p:sp>
        <p:nvSpPr>
          <p:cNvPr id="23" name="Rectangle 22"/>
          <p:cNvSpPr/>
          <p:nvPr/>
        </p:nvSpPr>
        <p:spPr>
          <a:xfrm>
            <a:off x="257874" y="4827447"/>
            <a:ext cx="8686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As water for irrigation is not viable if water cost more than USD 1/m</a:t>
            </a:r>
            <a:r>
              <a:rPr lang="en-US" baseline="30000" dirty="0" smtClean="0"/>
              <a:t>3</a:t>
            </a:r>
            <a:r>
              <a:rPr lang="en-US" dirty="0" smtClean="0"/>
              <a:t>, could 10 cents/m</a:t>
            </a:r>
            <a:r>
              <a:rPr lang="en-US" baseline="30000" dirty="0" smtClean="0"/>
              <a:t>3</a:t>
            </a:r>
            <a:r>
              <a:rPr lang="en-US" dirty="0" smtClean="0"/>
              <a:t> be a realistic global estimate for the valuation? 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There is need to account for water scarcities under direct use value: best method?</a:t>
            </a:r>
          </a:p>
          <a:p>
            <a:r>
              <a:rPr lang="en-US" dirty="0" smtClean="0"/>
              <a:t>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How to do benefits transfer of ecosystem services?</a:t>
            </a:r>
          </a:p>
        </p:txBody>
      </p:sp>
      <p:sp>
        <p:nvSpPr>
          <p:cNvPr id="24" name="Espace réservé du texte 3"/>
          <p:cNvSpPr txBox="1">
            <a:spLocks/>
          </p:cNvSpPr>
          <p:nvPr/>
        </p:nvSpPr>
        <p:spPr>
          <a:xfrm>
            <a:off x="0" y="4345059"/>
            <a:ext cx="9144000" cy="648000"/>
          </a:xfrm>
          <a:prstGeom prst="rect">
            <a:avLst/>
          </a:prstGeom>
        </p:spPr>
        <p:txBody>
          <a:bodyPr/>
          <a:lstStyle/>
          <a:p>
            <a:pPr marL="576000" lvl="0" indent="-576000" eaLnBrk="0" fontAlgn="base" hangingPunct="0">
              <a:spcAft>
                <a:spcPts val="1200"/>
              </a:spcAft>
              <a:buSzPct val="170000"/>
              <a:buBlip>
                <a:blip r:embed="rId3"/>
              </a:buBlip>
              <a:defRPr/>
            </a:pPr>
            <a:r>
              <a:rPr lang="en-US" sz="2400" b="1" dirty="0" smtClean="0">
                <a:solidFill>
                  <a:srgbClr val="05683A"/>
                </a:solidFill>
              </a:rPr>
              <a:t>Open questions</a:t>
            </a:r>
          </a:p>
        </p:txBody>
      </p:sp>
      <p:pic>
        <p:nvPicPr>
          <p:cNvPr id="18" name="Picture 5" descr="Drop clip ar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6228" y="1720953"/>
            <a:ext cx="156537" cy="216000"/>
          </a:xfrm>
          <a:prstGeom prst="rect">
            <a:avLst/>
          </a:prstGeom>
          <a:noFill/>
        </p:spPr>
      </p:pic>
      <p:pic>
        <p:nvPicPr>
          <p:cNvPr id="19" name="Picture 5" descr="Drop clip ar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7029" y="3886572"/>
            <a:ext cx="156537" cy="216000"/>
          </a:xfrm>
          <a:prstGeom prst="rect">
            <a:avLst/>
          </a:prstGeom>
          <a:noFill/>
        </p:spPr>
      </p:pic>
      <p:grpSp>
        <p:nvGrpSpPr>
          <p:cNvPr id="22" name="Groupe 29"/>
          <p:cNvGrpSpPr/>
          <p:nvPr/>
        </p:nvGrpSpPr>
        <p:grpSpPr>
          <a:xfrm>
            <a:off x="4004270" y="201753"/>
            <a:ext cx="648072" cy="648072"/>
            <a:chOff x="7635925" y="5211802"/>
            <a:chExt cx="648072" cy="648072"/>
          </a:xfrm>
        </p:grpSpPr>
        <p:sp>
          <p:nvSpPr>
            <p:cNvPr id="25" name="Rectangle à coins arrondis 30"/>
            <p:cNvSpPr/>
            <p:nvPr/>
          </p:nvSpPr>
          <p:spPr>
            <a:xfrm>
              <a:off x="7635925" y="5211802"/>
              <a:ext cx="648072" cy="648072"/>
            </a:xfrm>
            <a:prstGeom prst="roundRect">
              <a:avLst/>
            </a:prstGeom>
            <a:solidFill>
              <a:schemeClr val="bg1"/>
            </a:solidFill>
            <a:ln w="254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26" name="Picture 5" descr="Drop clip art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721390" y="5276260"/>
              <a:ext cx="156537" cy="216000"/>
            </a:xfrm>
            <a:prstGeom prst="rect">
              <a:avLst/>
            </a:prstGeom>
            <a:noFill/>
          </p:spPr>
        </p:pic>
        <p:pic>
          <p:nvPicPr>
            <p:cNvPr id="27" name="Picture 5" descr="Drop clip art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843633" y="5597527"/>
              <a:ext cx="156537" cy="216000"/>
            </a:xfrm>
            <a:prstGeom prst="rect">
              <a:avLst/>
            </a:prstGeom>
            <a:noFill/>
          </p:spPr>
        </p:pic>
        <p:pic>
          <p:nvPicPr>
            <p:cNvPr id="28" name="Picture 5" descr="Drop clip art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048416" y="5421312"/>
              <a:ext cx="156537" cy="21600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Full Cost Accounting of Food wastage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Land Use Accounting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22"/>
          </p:nvPr>
        </p:nvSpPr>
        <p:spPr>
          <a:xfrm>
            <a:off x="330020" y="3187520"/>
            <a:ext cx="8042455" cy="1346380"/>
          </a:xfrm>
        </p:spPr>
        <p:txBody>
          <a:bodyPr/>
          <a:lstStyle/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4ACB4CB6-F7EC-4732-A173-E0AEABF6ECE7}" type="slidenum">
              <a:rPr lang="fr-FR" smtClean="0"/>
              <a:pPr/>
              <a:t>11</a:t>
            </a:fld>
            <a:endParaRPr lang="fr-FR" dirty="0"/>
          </a:p>
        </p:txBody>
      </p:sp>
      <p:sp>
        <p:nvSpPr>
          <p:cNvPr id="50" name="Espace réservé du texte 3"/>
          <p:cNvSpPr txBox="1">
            <a:spLocks/>
          </p:cNvSpPr>
          <p:nvPr/>
        </p:nvSpPr>
        <p:spPr>
          <a:xfrm>
            <a:off x="0" y="1142999"/>
            <a:ext cx="9144000" cy="648000"/>
          </a:xfrm>
          <a:prstGeom prst="rect">
            <a:avLst/>
          </a:prstGeom>
        </p:spPr>
        <p:txBody>
          <a:bodyPr/>
          <a:lstStyle/>
          <a:p>
            <a:pPr marL="576000" marR="0" lvl="0" indent="-5760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Pct val="170000"/>
              <a:buFontTx/>
              <a:buBlip>
                <a:blip r:embed="rId3"/>
              </a:buBlip>
              <a:tabLst/>
              <a:defRPr/>
            </a:pPr>
            <a:r>
              <a:rPr lang="en-US" sz="2400" b="1" dirty="0" smtClean="0">
                <a:solidFill>
                  <a:srgbClr val="05683A"/>
                </a:solidFill>
              </a:rPr>
              <a:t>Focusing on direct and indirect use of land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rgbClr val="05683A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72" name="Groupe 14"/>
          <p:cNvGrpSpPr/>
          <p:nvPr/>
        </p:nvGrpSpPr>
        <p:grpSpPr>
          <a:xfrm>
            <a:off x="4030992" y="184030"/>
            <a:ext cx="648072" cy="648072"/>
            <a:chOff x="1954262" y="4621780"/>
            <a:chExt cx="648072" cy="648072"/>
          </a:xfrm>
        </p:grpSpPr>
        <p:sp>
          <p:nvSpPr>
            <p:cNvPr id="73" name="Rectangle à coins arrondis 15"/>
            <p:cNvSpPr/>
            <p:nvPr/>
          </p:nvSpPr>
          <p:spPr>
            <a:xfrm>
              <a:off x="1954262" y="4621780"/>
              <a:ext cx="648072" cy="648072"/>
            </a:xfrm>
            <a:prstGeom prst="roundRect">
              <a:avLst/>
            </a:prstGeom>
            <a:solidFill>
              <a:schemeClr val="bg1"/>
            </a:solidFill>
            <a:ln w="254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74" name="Groupe 33"/>
            <p:cNvGrpSpPr/>
            <p:nvPr/>
          </p:nvGrpSpPr>
          <p:grpSpPr>
            <a:xfrm>
              <a:off x="1960665" y="4795838"/>
              <a:ext cx="639311" cy="353910"/>
              <a:chOff x="1960665" y="4795838"/>
              <a:chExt cx="639311" cy="353910"/>
            </a:xfrm>
          </p:grpSpPr>
          <p:cxnSp>
            <p:nvCxnSpPr>
              <p:cNvPr id="75" name="Connecteur droit 17"/>
              <p:cNvCxnSpPr/>
              <p:nvPr/>
            </p:nvCxnSpPr>
            <p:spPr>
              <a:xfrm>
                <a:off x="1960665" y="4795838"/>
                <a:ext cx="634896" cy="0"/>
              </a:xfrm>
              <a:prstGeom prst="line">
                <a:avLst/>
              </a:prstGeom>
              <a:ln w="22225"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6" name="Ellipse 18"/>
              <p:cNvSpPr/>
              <p:nvPr/>
            </p:nvSpPr>
            <p:spPr>
              <a:xfrm>
                <a:off x="2194087" y="4885134"/>
                <a:ext cx="36000" cy="36000"/>
              </a:xfrm>
              <a:prstGeom prst="ellipse">
                <a:avLst/>
              </a:prstGeom>
              <a:noFill/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Ellipse 19"/>
              <p:cNvSpPr/>
              <p:nvPr/>
            </p:nvSpPr>
            <p:spPr>
              <a:xfrm>
                <a:off x="1986915" y="4885134"/>
                <a:ext cx="36000" cy="36000"/>
              </a:xfrm>
              <a:prstGeom prst="ellipse">
                <a:avLst/>
              </a:prstGeom>
              <a:noFill/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Ellipse 20"/>
              <p:cNvSpPr/>
              <p:nvPr/>
            </p:nvSpPr>
            <p:spPr>
              <a:xfrm>
                <a:off x="2396489" y="4885134"/>
                <a:ext cx="36000" cy="36000"/>
              </a:xfrm>
              <a:prstGeom prst="ellipse">
                <a:avLst/>
              </a:prstGeom>
              <a:noFill/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Ellipse 21"/>
              <p:cNvSpPr/>
              <p:nvPr/>
            </p:nvSpPr>
            <p:spPr>
              <a:xfrm>
                <a:off x="2289343" y="4993084"/>
                <a:ext cx="36000" cy="36000"/>
              </a:xfrm>
              <a:prstGeom prst="ellipse">
                <a:avLst/>
              </a:prstGeom>
              <a:noFill/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Ellipse 22"/>
              <p:cNvSpPr/>
              <p:nvPr/>
            </p:nvSpPr>
            <p:spPr>
              <a:xfrm>
                <a:off x="2082171" y="4993084"/>
                <a:ext cx="36000" cy="36000"/>
              </a:xfrm>
              <a:prstGeom prst="ellipse">
                <a:avLst/>
              </a:prstGeom>
              <a:noFill/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Ellipse 23"/>
              <p:cNvSpPr/>
              <p:nvPr/>
            </p:nvSpPr>
            <p:spPr>
              <a:xfrm>
                <a:off x="2491745" y="4993084"/>
                <a:ext cx="36000" cy="36000"/>
              </a:xfrm>
              <a:prstGeom prst="ellipse">
                <a:avLst/>
              </a:prstGeom>
              <a:noFill/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Ellipse 24"/>
              <p:cNvSpPr/>
              <p:nvPr/>
            </p:nvSpPr>
            <p:spPr>
              <a:xfrm>
                <a:off x="2197269" y="5113732"/>
                <a:ext cx="36000" cy="36000"/>
              </a:xfrm>
              <a:prstGeom prst="ellipse">
                <a:avLst/>
              </a:prstGeom>
              <a:noFill/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Ellipse 25"/>
              <p:cNvSpPr/>
              <p:nvPr/>
            </p:nvSpPr>
            <p:spPr>
              <a:xfrm>
                <a:off x="1990097" y="5113732"/>
                <a:ext cx="36000" cy="36000"/>
              </a:xfrm>
              <a:prstGeom prst="ellipse">
                <a:avLst/>
              </a:prstGeom>
              <a:noFill/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Ellipse 26"/>
              <p:cNvSpPr/>
              <p:nvPr/>
            </p:nvSpPr>
            <p:spPr>
              <a:xfrm>
                <a:off x="2399671" y="5113732"/>
                <a:ext cx="36000" cy="36000"/>
              </a:xfrm>
              <a:prstGeom prst="ellipse">
                <a:avLst/>
              </a:prstGeom>
              <a:noFill/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Ellipse 27"/>
              <p:cNvSpPr/>
              <p:nvPr/>
            </p:nvSpPr>
            <p:spPr>
              <a:xfrm>
                <a:off x="2560794" y="4885150"/>
                <a:ext cx="36000" cy="36000"/>
              </a:xfrm>
              <a:prstGeom prst="ellipse">
                <a:avLst/>
              </a:prstGeom>
              <a:noFill/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Ellipse 28"/>
              <p:cNvSpPr/>
              <p:nvPr/>
            </p:nvSpPr>
            <p:spPr>
              <a:xfrm>
                <a:off x="2563976" y="5113748"/>
                <a:ext cx="36000" cy="36000"/>
              </a:xfrm>
              <a:prstGeom prst="ellipse">
                <a:avLst/>
              </a:prstGeom>
              <a:noFill/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87" name="Gruppieren 37"/>
          <p:cNvGrpSpPr/>
          <p:nvPr/>
        </p:nvGrpSpPr>
        <p:grpSpPr>
          <a:xfrm>
            <a:off x="382960" y="1520116"/>
            <a:ext cx="8352928" cy="5337884"/>
            <a:chOff x="0" y="188640"/>
            <a:chExt cx="8892480" cy="6129972"/>
          </a:xfrm>
        </p:grpSpPr>
        <p:grpSp>
          <p:nvGrpSpPr>
            <p:cNvPr id="88" name="Group 63"/>
            <p:cNvGrpSpPr/>
            <p:nvPr/>
          </p:nvGrpSpPr>
          <p:grpSpPr>
            <a:xfrm>
              <a:off x="0" y="188640"/>
              <a:ext cx="8892480" cy="6129972"/>
              <a:chOff x="0" y="188640"/>
              <a:chExt cx="8892480" cy="6129972"/>
            </a:xfrm>
          </p:grpSpPr>
          <p:sp>
            <p:nvSpPr>
              <p:cNvPr id="95" name="TextBox 94"/>
              <p:cNvSpPr txBox="1"/>
              <p:nvPr/>
            </p:nvSpPr>
            <p:spPr>
              <a:xfrm>
                <a:off x="3419872" y="188640"/>
                <a:ext cx="201622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 smtClean="0"/>
                  <a:t>Total Economic Value</a:t>
                </a:r>
                <a:endParaRPr lang="en-US" sz="1400" b="1" dirty="0"/>
              </a:p>
            </p:txBody>
          </p:sp>
          <p:sp>
            <p:nvSpPr>
              <p:cNvPr id="96" name="TextBox 95"/>
              <p:cNvSpPr txBox="1"/>
              <p:nvPr/>
            </p:nvSpPr>
            <p:spPr>
              <a:xfrm>
                <a:off x="1475656" y="1124744"/>
                <a:ext cx="115212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 smtClean="0"/>
                  <a:t>Use value</a:t>
                </a:r>
                <a:endParaRPr lang="en-US" sz="1400" b="1" dirty="0"/>
              </a:p>
            </p:txBody>
          </p:sp>
          <p:sp>
            <p:nvSpPr>
              <p:cNvPr id="97" name="TextBox 96"/>
              <p:cNvSpPr txBox="1"/>
              <p:nvPr/>
            </p:nvSpPr>
            <p:spPr>
              <a:xfrm>
                <a:off x="6228184" y="1124744"/>
                <a:ext cx="136815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 smtClean="0"/>
                  <a:t>Non-use value</a:t>
                </a:r>
                <a:endParaRPr lang="en-US" sz="1400" b="1" dirty="0"/>
              </a:p>
            </p:txBody>
          </p:sp>
          <p:sp>
            <p:nvSpPr>
              <p:cNvPr id="98" name="TextBox 97"/>
              <p:cNvSpPr txBox="1"/>
              <p:nvPr/>
            </p:nvSpPr>
            <p:spPr>
              <a:xfrm>
                <a:off x="251520" y="1916832"/>
                <a:ext cx="115212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 smtClean="0"/>
                  <a:t>Direct use value</a:t>
                </a:r>
                <a:endParaRPr lang="en-US" sz="1400" b="1" dirty="0"/>
              </a:p>
            </p:txBody>
          </p:sp>
          <p:sp>
            <p:nvSpPr>
              <p:cNvPr id="99" name="TextBox 98"/>
              <p:cNvSpPr txBox="1"/>
              <p:nvPr/>
            </p:nvSpPr>
            <p:spPr>
              <a:xfrm>
                <a:off x="6588224" y="1844824"/>
                <a:ext cx="86409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 smtClean="0"/>
                  <a:t>Bequest</a:t>
                </a:r>
              </a:p>
              <a:p>
                <a:r>
                  <a:rPr lang="en-US" sz="1400" b="1" dirty="0" smtClean="0"/>
                  <a:t>value</a:t>
                </a:r>
                <a:endParaRPr lang="en-US" sz="1400" b="1" dirty="0"/>
              </a:p>
            </p:txBody>
          </p:sp>
          <p:sp>
            <p:nvSpPr>
              <p:cNvPr id="100" name="TextBox 99"/>
              <p:cNvSpPr txBox="1"/>
              <p:nvPr/>
            </p:nvSpPr>
            <p:spPr>
              <a:xfrm>
                <a:off x="5436096" y="1844824"/>
                <a:ext cx="93610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 smtClean="0"/>
                  <a:t>Existence</a:t>
                </a:r>
              </a:p>
              <a:p>
                <a:r>
                  <a:rPr lang="en-US" sz="1400" b="1" dirty="0" smtClean="0"/>
                  <a:t>value</a:t>
                </a:r>
                <a:endParaRPr lang="en-US" sz="1400" b="1" dirty="0"/>
              </a:p>
            </p:txBody>
          </p:sp>
          <p:sp>
            <p:nvSpPr>
              <p:cNvPr id="101" name="TextBox 100"/>
              <p:cNvSpPr txBox="1"/>
              <p:nvPr/>
            </p:nvSpPr>
            <p:spPr>
              <a:xfrm>
                <a:off x="0" y="3284984"/>
                <a:ext cx="1691680" cy="2246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 smtClean="0"/>
                  <a:t>Provisioning: </a:t>
                </a:r>
                <a:r>
                  <a:rPr lang="en-US" sz="1400" dirty="0" smtClean="0"/>
                  <a:t>Food, fiber and timber production </a:t>
                </a:r>
              </a:p>
              <a:p>
                <a:endParaRPr lang="en-US" sz="1400" dirty="0" smtClean="0"/>
              </a:p>
              <a:p>
                <a:r>
                  <a:rPr lang="en-US" sz="1400" b="1" dirty="0" smtClean="0"/>
                  <a:t>Regulating: </a:t>
                </a:r>
                <a:r>
                  <a:rPr lang="en-US" sz="1400" dirty="0" smtClean="0"/>
                  <a:t>Carbon storage</a:t>
                </a:r>
              </a:p>
              <a:p>
                <a:endParaRPr lang="en-US" sz="1400" dirty="0" smtClean="0"/>
              </a:p>
              <a:p>
                <a:r>
                  <a:rPr lang="en-US" sz="1400" b="1" dirty="0" smtClean="0"/>
                  <a:t>Cultural: </a:t>
                </a:r>
                <a:r>
                  <a:rPr lang="en-US" sz="1400" dirty="0" smtClean="0"/>
                  <a:t>Tourism, recreational hunting</a:t>
                </a:r>
              </a:p>
              <a:p>
                <a:endParaRPr lang="en-US" sz="1400" dirty="0"/>
              </a:p>
            </p:txBody>
          </p:sp>
          <p:cxnSp>
            <p:nvCxnSpPr>
              <p:cNvPr id="102" name="Straight Connector 101"/>
              <p:cNvCxnSpPr/>
              <p:nvPr/>
            </p:nvCxnSpPr>
            <p:spPr>
              <a:xfrm>
                <a:off x="4427984" y="620688"/>
                <a:ext cx="0" cy="28803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/>
              <p:cNvCxnSpPr/>
              <p:nvPr/>
            </p:nvCxnSpPr>
            <p:spPr>
              <a:xfrm>
                <a:off x="2051720" y="908720"/>
                <a:ext cx="489654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103"/>
              <p:cNvCxnSpPr>
                <a:endCxn id="96" idx="0"/>
              </p:cNvCxnSpPr>
              <p:nvPr/>
            </p:nvCxnSpPr>
            <p:spPr>
              <a:xfrm>
                <a:off x="2051720" y="908720"/>
                <a:ext cx="0" cy="21602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04"/>
              <p:cNvCxnSpPr>
                <a:endCxn id="97" idx="0"/>
              </p:cNvCxnSpPr>
              <p:nvPr/>
            </p:nvCxnSpPr>
            <p:spPr>
              <a:xfrm flipH="1">
                <a:off x="6945923" y="908720"/>
                <a:ext cx="2341" cy="23428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05"/>
              <p:cNvCxnSpPr>
                <a:stCxn id="96" idx="2"/>
              </p:cNvCxnSpPr>
              <p:nvPr/>
            </p:nvCxnSpPr>
            <p:spPr>
              <a:xfrm>
                <a:off x="2051720" y="1432521"/>
                <a:ext cx="0" cy="34029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/>
              <p:cNvCxnSpPr/>
              <p:nvPr/>
            </p:nvCxnSpPr>
            <p:spPr>
              <a:xfrm>
                <a:off x="2051720" y="1556792"/>
                <a:ext cx="237626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/>
              <p:cNvCxnSpPr/>
              <p:nvPr/>
            </p:nvCxnSpPr>
            <p:spPr>
              <a:xfrm>
                <a:off x="683568" y="1772816"/>
                <a:ext cx="0" cy="14401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/>
              <p:cNvCxnSpPr/>
              <p:nvPr/>
            </p:nvCxnSpPr>
            <p:spPr>
              <a:xfrm>
                <a:off x="683568" y="1772816"/>
                <a:ext cx="216024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109"/>
              <p:cNvCxnSpPr/>
              <p:nvPr/>
            </p:nvCxnSpPr>
            <p:spPr>
              <a:xfrm>
                <a:off x="683568" y="2420888"/>
                <a:ext cx="0" cy="7920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1" name="TextBox 110"/>
              <p:cNvSpPr txBox="1"/>
              <p:nvPr/>
            </p:nvSpPr>
            <p:spPr>
              <a:xfrm>
                <a:off x="2555776" y="1916832"/>
                <a:ext cx="115212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 smtClean="0"/>
                  <a:t>Indirect</a:t>
                </a:r>
              </a:p>
              <a:p>
                <a:r>
                  <a:rPr lang="en-US" sz="1400" b="1" dirty="0" smtClean="0"/>
                  <a:t>use value</a:t>
                </a:r>
                <a:endParaRPr lang="en-US" sz="1400" b="1" dirty="0"/>
              </a:p>
            </p:txBody>
          </p:sp>
          <p:cxnSp>
            <p:nvCxnSpPr>
              <p:cNvPr id="112" name="Straight Connector 111"/>
              <p:cNvCxnSpPr/>
              <p:nvPr/>
            </p:nvCxnSpPr>
            <p:spPr>
              <a:xfrm>
                <a:off x="2843808" y="1772816"/>
                <a:ext cx="0" cy="14401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Connector 112"/>
              <p:cNvCxnSpPr/>
              <p:nvPr/>
            </p:nvCxnSpPr>
            <p:spPr>
              <a:xfrm>
                <a:off x="2843808" y="2492896"/>
                <a:ext cx="0" cy="7920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14" name="Group 53"/>
              <p:cNvGrpSpPr/>
              <p:nvPr/>
            </p:nvGrpSpPr>
            <p:grpSpPr>
              <a:xfrm>
                <a:off x="3851920" y="1556792"/>
                <a:ext cx="1728192" cy="2900065"/>
                <a:chOff x="3203848" y="1556792"/>
                <a:chExt cx="1728192" cy="2900065"/>
              </a:xfrm>
            </p:grpSpPr>
            <p:sp>
              <p:nvSpPr>
                <p:cNvPr id="126" name="TextBox 125"/>
                <p:cNvSpPr txBox="1"/>
                <p:nvPr/>
              </p:nvSpPr>
              <p:spPr>
                <a:xfrm>
                  <a:off x="3203848" y="1988840"/>
                  <a:ext cx="1152128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b="1" dirty="0" smtClean="0"/>
                    <a:t>Option value</a:t>
                  </a:r>
                  <a:endParaRPr lang="en-US" sz="1400" b="1" dirty="0"/>
                </a:p>
              </p:txBody>
            </p:sp>
            <p:sp>
              <p:nvSpPr>
                <p:cNvPr id="127" name="TextBox 126"/>
                <p:cNvSpPr txBox="1"/>
                <p:nvPr/>
              </p:nvSpPr>
              <p:spPr>
                <a:xfrm>
                  <a:off x="3347864" y="3429000"/>
                  <a:ext cx="1584176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endParaRPr lang="en-US" sz="1400" dirty="0"/>
                </a:p>
              </p:txBody>
            </p:sp>
            <p:sp>
              <p:nvSpPr>
                <p:cNvPr id="128" name="TextBox 127"/>
                <p:cNvSpPr txBox="1"/>
                <p:nvPr/>
              </p:nvSpPr>
              <p:spPr>
                <a:xfrm>
                  <a:off x="3347864" y="4149080"/>
                  <a:ext cx="1584176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endParaRPr lang="en-US" sz="1400" dirty="0"/>
                </a:p>
              </p:txBody>
            </p:sp>
            <p:cxnSp>
              <p:nvCxnSpPr>
                <p:cNvPr id="129" name="Straight Connector 128"/>
                <p:cNvCxnSpPr/>
                <p:nvPr/>
              </p:nvCxnSpPr>
              <p:spPr>
                <a:xfrm>
                  <a:off x="3779912" y="1556792"/>
                  <a:ext cx="8384" cy="368424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15" name="Straight Connector 114"/>
              <p:cNvCxnSpPr/>
              <p:nvPr/>
            </p:nvCxnSpPr>
            <p:spPr>
              <a:xfrm>
                <a:off x="5796136" y="1556792"/>
                <a:ext cx="252028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/>
              <p:cNvCxnSpPr/>
              <p:nvPr/>
            </p:nvCxnSpPr>
            <p:spPr>
              <a:xfrm>
                <a:off x="5796136" y="1556792"/>
                <a:ext cx="0" cy="28803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/>
              <p:cNvCxnSpPr/>
              <p:nvPr/>
            </p:nvCxnSpPr>
            <p:spPr>
              <a:xfrm>
                <a:off x="8316416" y="1556792"/>
                <a:ext cx="0" cy="28803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/>
              <p:cNvCxnSpPr>
                <a:stCxn id="97" idx="2"/>
                <a:endCxn id="97" idx="2"/>
              </p:cNvCxnSpPr>
              <p:nvPr/>
            </p:nvCxnSpPr>
            <p:spPr>
              <a:xfrm>
                <a:off x="6912260" y="1432521"/>
                <a:ext cx="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/>
              <p:cNvCxnSpPr/>
              <p:nvPr/>
            </p:nvCxnSpPr>
            <p:spPr>
              <a:xfrm>
                <a:off x="6948264" y="1340768"/>
                <a:ext cx="0" cy="21602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0" name="TextBox 119"/>
              <p:cNvSpPr txBox="1"/>
              <p:nvPr/>
            </p:nvSpPr>
            <p:spPr>
              <a:xfrm>
                <a:off x="395536" y="5949280"/>
                <a:ext cx="316835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dirty="0"/>
              </a:p>
            </p:txBody>
          </p:sp>
          <p:cxnSp>
            <p:nvCxnSpPr>
              <p:cNvPr id="121" name="Straight Connector 120"/>
              <p:cNvCxnSpPr/>
              <p:nvPr/>
            </p:nvCxnSpPr>
            <p:spPr>
              <a:xfrm>
                <a:off x="6948264" y="1556792"/>
                <a:ext cx="0" cy="28803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2" name="TextBox 121"/>
              <p:cNvSpPr txBox="1"/>
              <p:nvPr/>
            </p:nvSpPr>
            <p:spPr>
              <a:xfrm>
                <a:off x="7668344" y="1916832"/>
                <a:ext cx="122413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 smtClean="0"/>
                  <a:t>Stewardship value</a:t>
                </a:r>
                <a:endParaRPr lang="en-US" sz="1400" b="1" dirty="0"/>
              </a:p>
            </p:txBody>
          </p:sp>
          <p:sp>
            <p:nvSpPr>
              <p:cNvPr id="123" name="TextBox 122"/>
              <p:cNvSpPr txBox="1"/>
              <p:nvPr/>
            </p:nvSpPr>
            <p:spPr>
              <a:xfrm>
                <a:off x="1907704" y="3284984"/>
                <a:ext cx="1656184" cy="24622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 smtClean="0"/>
                  <a:t>Supporting: </a:t>
                </a:r>
                <a:r>
                  <a:rPr lang="en-US" sz="1400" dirty="0" smtClean="0"/>
                  <a:t>Nutrient cycling, micro-climate</a:t>
                </a:r>
              </a:p>
              <a:p>
                <a:endParaRPr lang="en-US" sz="1400" dirty="0" smtClean="0"/>
              </a:p>
              <a:p>
                <a:r>
                  <a:rPr lang="en-US" sz="1400" b="1" dirty="0" smtClean="0"/>
                  <a:t>Regulating &amp; Cultural: </a:t>
                </a:r>
                <a:r>
                  <a:rPr lang="en-US" sz="1400" dirty="0" smtClean="0"/>
                  <a:t>Watershed protection, flood attenuation, pollution assimilation</a:t>
                </a:r>
              </a:p>
              <a:p>
                <a:endParaRPr lang="en-US" sz="1400" dirty="0"/>
              </a:p>
            </p:txBody>
          </p:sp>
          <p:cxnSp>
            <p:nvCxnSpPr>
              <p:cNvPr id="124" name="Straight Connector 123"/>
              <p:cNvCxnSpPr/>
              <p:nvPr/>
            </p:nvCxnSpPr>
            <p:spPr>
              <a:xfrm>
                <a:off x="4427984" y="2420888"/>
                <a:ext cx="0" cy="7920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5" name="TextBox 124"/>
              <p:cNvSpPr txBox="1"/>
              <p:nvPr/>
            </p:nvSpPr>
            <p:spPr>
              <a:xfrm>
                <a:off x="3635896" y="3284984"/>
                <a:ext cx="1728192" cy="2677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 smtClean="0"/>
                  <a:t>Regulating: </a:t>
                </a:r>
                <a:r>
                  <a:rPr lang="en-US" sz="1400" dirty="0" smtClean="0"/>
                  <a:t>Area used for waste recycling</a:t>
                </a:r>
              </a:p>
              <a:p>
                <a:endParaRPr lang="en-US" sz="1400" dirty="0" smtClean="0"/>
              </a:p>
              <a:p>
                <a:r>
                  <a:rPr lang="en-US" sz="1400" b="1" dirty="0" smtClean="0"/>
                  <a:t>Cultural: </a:t>
                </a:r>
                <a:r>
                  <a:rPr lang="en-US" sz="1400" dirty="0" smtClean="0"/>
                  <a:t>Area that becomes of recreational value </a:t>
                </a:r>
              </a:p>
              <a:p>
                <a:endParaRPr lang="en-US" sz="1400" b="1" dirty="0" smtClean="0"/>
              </a:p>
              <a:p>
                <a:r>
                  <a:rPr lang="en-US" sz="1400" b="1" dirty="0" smtClean="0"/>
                  <a:t>Provisioning</a:t>
                </a:r>
                <a:r>
                  <a:rPr lang="en-US" sz="1400" dirty="0" smtClean="0"/>
                  <a:t>: biodiversity possibly useful for humans</a:t>
                </a:r>
              </a:p>
              <a:p>
                <a:endParaRPr lang="en-US" sz="1400" dirty="0"/>
              </a:p>
            </p:txBody>
          </p:sp>
        </p:grpSp>
        <p:cxnSp>
          <p:nvCxnSpPr>
            <p:cNvPr id="89" name="Gerade Verbindung 13"/>
            <p:cNvCxnSpPr/>
            <p:nvPr/>
          </p:nvCxnSpPr>
          <p:spPr>
            <a:xfrm>
              <a:off x="48858" y="1628800"/>
              <a:ext cx="351503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Gerade Verbindung 45"/>
            <p:cNvCxnSpPr/>
            <p:nvPr/>
          </p:nvCxnSpPr>
          <p:spPr>
            <a:xfrm>
              <a:off x="35496" y="1646643"/>
              <a:ext cx="13362" cy="3159968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Gerade Verbindung 21"/>
            <p:cNvCxnSpPr/>
            <p:nvPr/>
          </p:nvCxnSpPr>
          <p:spPr>
            <a:xfrm>
              <a:off x="48858" y="4805975"/>
              <a:ext cx="1570814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Gerade Verbindung 25"/>
            <p:cNvCxnSpPr/>
            <p:nvPr/>
          </p:nvCxnSpPr>
          <p:spPr>
            <a:xfrm>
              <a:off x="1619672" y="4817549"/>
              <a:ext cx="683" cy="1326048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Gerade Verbindung 29"/>
            <p:cNvCxnSpPr/>
            <p:nvPr/>
          </p:nvCxnSpPr>
          <p:spPr>
            <a:xfrm>
              <a:off x="1639952" y="6131600"/>
              <a:ext cx="1944217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Gerade Verbindung 33"/>
            <p:cNvCxnSpPr>
              <a:stCxn id="120" idx="3"/>
            </p:cNvCxnSpPr>
            <p:nvPr/>
          </p:nvCxnSpPr>
          <p:spPr>
            <a:xfrm flipV="1">
              <a:off x="3563888" y="1646644"/>
              <a:ext cx="0" cy="448730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Full Cost Accounting of Food wastage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Land Use Accounting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22"/>
          </p:nvPr>
        </p:nvSpPr>
        <p:spPr>
          <a:xfrm>
            <a:off x="330020" y="3187520"/>
            <a:ext cx="8042455" cy="1346380"/>
          </a:xfrm>
        </p:spPr>
        <p:txBody>
          <a:bodyPr/>
          <a:lstStyle/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4ACB4CB6-F7EC-4732-A173-E0AEABF6ECE7}" type="slidenum">
              <a:rPr lang="fr-FR" smtClean="0"/>
              <a:pPr/>
              <a:t>12</a:t>
            </a:fld>
            <a:endParaRPr lang="fr-FR" dirty="0"/>
          </a:p>
        </p:txBody>
      </p:sp>
      <p:sp>
        <p:nvSpPr>
          <p:cNvPr id="50" name="Espace réservé du texte 3"/>
          <p:cNvSpPr txBox="1">
            <a:spLocks/>
          </p:cNvSpPr>
          <p:nvPr/>
        </p:nvSpPr>
        <p:spPr>
          <a:xfrm>
            <a:off x="0" y="1142999"/>
            <a:ext cx="9144000" cy="648000"/>
          </a:xfrm>
          <a:prstGeom prst="rect">
            <a:avLst/>
          </a:prstGeom>
        </p:spPr>
        <p:txBody>
          <a:bodyPr/>
          <a:lstStyle/>
          <a:p>
            <a:pPr marL="576000" marR="0" lvl="0" indent="-5760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Pct val="170000"/>
              <a:buFontTx/>
              <a:buBlip>
                <a:blip r:embed="rId3"/>
              </a:buBlip>
              <a:tabLst/>
              <a:defRPr/>
            </a:pPr>
            <a:r>
              <a:rPr lang="en-US" sz="2400" b="1" dirty="0" smtClean="0">
                <a:solidFill>
                  <a:srgbClr val="05683A"/>
                </a:solidFill>
              </a:rPr>
              <a:t>Draft land use monetization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rgbClr val="05683A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7" name="Groupe 14"/>
          <p:cNvGrpSpPr/>
          <p:nvPr/>
        </p:nvGrpSpPr>
        <p:grpSpPr>
          <a:xfrm>
            <a:off x="4030992" y="184030"/>
            <a:ext cx="648072" cy="648072"/>
            <a:chOff x="1954262" y="4621780"/>
            <a:chExt cx="648072" cy="648072"/>
          </a:xfrm>
        </p:grpSpPr>
        <p:sp>
          <p:nvSpPr>
            <p:cNvPr id="73" name="Rectangle à coins arrondis 15"/>
            <p:cNvSpPr/>
            <p:nvPr/>
          </p:nvSpPr>
          <p:spPr>
            <a:xfrm>
              <a:off x="1954262" y="4621780"/>
              <a:ext cx="648072" cy="648072"/>
            </a:xfrm>
            <a:prstGeom prst="roundRect">
              <a:avLst/>
            </a:prstGeom>
            <a:solidFill>
              <a:schemeClr val="bg1"/>
            </a:solidFill>
            <a:ln w="254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8" name="Groupe 33"/>
            <p:cNvGrpSpPr/>
            <p:nvPr/>
          </p:nvGrpSpPr>
          <p:grpSpPr>
            <a:xfrm>
              <a:off x="1960665" y="4795838"/>
              <a:ext cx="639311" cy="353910"/>
              <a:chOff x="1960665" y="4795838"/>
              <a:chExt cx="639311" cy="353910"/>
            </a:xfrm>
          </p:grpSpPr>
          <p:cxnSp>
            <p:nvCxnSpPr>
              <p:cNvPr id="75" name="Connecteur droit 17"/>
              <p:cNvCxnSpPr/>
              <p:nvPr/>
            </p:nvCxnSpPr>
            <p:spPr>
              <a:xfrm>
                <a:off x="1960665" y="4795838"/>
                <a:ext cx="634896" cy="0"/>
              </a:xfrm>
              <a:prstGeom prst="line">
                <a:avLst/>
              </a:prstGeom>
              <a:ln w="22225"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6" name="Ellipse 18"/>
              <p:cNvSpPr/>
              <p:nvPr/>
            </p:nvSpPr>
            <p:spPr>
              <a:xfrm>
                <a:off x="2194087" y="4885134"/>
                <a:ext cx="36000" cy="36000"/>
              </a:xfrm>
              <a:prstGeom prst="ellipse">
                <a:avLst/>
              </a:prstGeom>
              <a:noFill/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Ellipse 19"/>
              <p:cNvSpPr/>
              <p:nvPr/>
            </p:nvSpPr>
            <p:spPr>
              <a:xfrm>
                <a:off x="1986915" y="4885134"/>
                <a:ext cx="36000" cy="36000"/>
              </a:xfrm>
              <a:prstGeom prst="ellipse">
                <a:avLst/>
              </a:prstGeom>
              <a:noFill/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Ellipse 20"/>
              <p:cNvSpPr/>
              <p:nvPr/>
            </p:nvSpPr>
            <p:spPr>
              <a:xfrm>
                <a:off x="2396489" y="4885134"/>
                <a:ext cx="36000" cy="36000"/>
              </a:xfrm>
              <a:prstGeom prst="ellipse">
                <a:avLst/>
              </a:prstGeom>
              <a:noFill/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Ellipse 21"/>
              <p:cNvSpPr/>
              <p:nvPr/>
            </p:nvSpPr>
            <p:spPr>
              <a:xfrm>
                <a:off x="2289343" y="4993084"/>
                <a:ext cx="36000" cy="36000"/>
              </a:xfrm>
              <a:prstGeom prst="ellipse">
                <a:avLst/>
              </a:prstGeom>
              <a:noFill/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Ellipse 22"/>
              <p:cNvSpPr/>
              <p:nvPr/>
            </p:nvSpPr>
            <p:spPr>
              <a:xfrm>
                <a:off x="2082171" y="4993084"/>
                <a:ext cx="36000" cy="36000"/>
              </a:xfrm>
              <a:prstGeom prst="ellipse">
                <a:avLst/>
              </a:prstGeom>
              <a:noFill/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Ellipse 23"/>
              <p:cNvSpPr/>
              <p:nvPr/>
            </p:nvSpPr>
            <p:spPr>
              <a:xfrm>
                <a:off x="2491745" y="4993084"/>
                <a:ext cx="36000" cy="36000"/>
              </a:xfrm>
              <a:prstGeom prst="ellipse">
                <a:avLst/>
              </a:prstGeom>
              <a:noFill/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Ellipse 24"/>
              <p:cNvSpPr/>
              <p:nvPr/>
            </p:nvSpPr>
            <p:spPr>
              <a:xfrm>
                <a:off x="2197269" y="5113732"/>
                <a:ext cx="36000" cy="36000"/>
              </a:xfrm>
              <a:prstGeom prst="ellipse">
                <a:avLst/>
              </a:prstGeom>
              <a:noFill/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Ellipse 25"/>
              <p:cNvSpPr/>
              <p:nvPr/>
            </p:nvSpPr>
            <p:spPr>
              <a:xfrm>
                <a:off x="1990097" y="5113732"/>
                <a:ext cx="36000" cy="36000"/>
              </a:xfrm>
              <a:prstGeom prst="ellipse">
                <a:avLst/>
              </a:prstGeom>
              <a:noFill/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Ellipse 26"/>
              <p:cNvSpPr/>
              <p:nvPr/>
            </p:nvSpPr>
            <p:spPr>
              <a:xfrm>
                <a:off x="2399671" y="5113732"/>
                <a:ext cx="36000" cy="36000"/>
              </a:xfrm>
              <a:prstGeom prst="ellipse">
                <a:avLst/>
              </a:prstGeom>
              <a:noFill/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Ellipse 27"/>
              <p:cNvSpPr/>
              <p:nvPr/>
            </p:nvSpPr>
            <p:spPr>
              <a:xfrm>
                <a:off x="2560794" y="4885150"/>
                <a:ext cx="36000" cy="36000"/>
              </a:xfrm>
              <a:prstGeom prst="ellipse">
                <a:avLst/>
              </a:prstGeom>
              <a:noFill/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Ellipse 28"/>
              <p:cNvSpPr/>
              <p:nvPr/>
            </p:nvSpPr>
            <p:spPr>
              <a:xfrm>
                <a:off x="2563976" y="5113748"/>
                <a:ext cx="36000" cy="36000"/>
              </a:xfrm>
              <a:prstGeom prst="ellipse">
                <a:avLst/>
              </a:prstGeom>
              <a:noFill/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6" name="Espace réservé du texte 3"/>
          <p:cNvSpPr txBox="1">
            <a:spLocks/>
          </p:cNvSpPr>
          <p:nvPr/>
        </p:nvSpPr>
        <p:spPr>
          <a:xfrm>
            <a:off x="0" y="4019549"/>
            <a:ext cx="9144000" cy="648000"/>
          </a:xfrm>
          <a:prstGeom prst="rect">
            <a:avLst/>
          </a:prstGeom>
        </p:spPr>
        <p:txBody>
          <a:bodyPr/>
          <a:lstStyle/>
          <a:p>
            <a:pPr marL="576000" marR="0" lvl="0" indent="-5760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Pct val="170000"/>
              <a:buFontTx/>
              <a:buBlip>
                <a:blip r:embed="rId3"/>
              </a:buBlip>
              <a:tabLst/>
              <a:defRPr/>
            </a:pP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rgbClr val="05683A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7" name="Espace réservé du texte 3"/>
          <p:cNvSpPr txBox="1">
            <a:spLocks/>
          </p:cNvSpPr>
          <p:nvPr/>
        </p:nvSpPr>
        <p:spPr>
          <a:xfrm>
            <a:off x="0" y="5290262"/>
            <a:ext cx="9144000" cy="648000"/>
          </a:xfrm>
          <a:prstGeom prst="rect">
            <a:avLst/>
          </a:prstGeom>
        </p:spPr>
        <p:txBody>
          <a:bodyPr/>
          <a:lstStyle/>
          <a:p>
            <a:pPr marL="576000" marR="0" lvl="0" indent="-5760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Pct val="170000"/>
              <a:buFontTx/>
              <a:buBlip>
                <a:blip r:embed="rId3"/>
              </a:buBlip>
              <a:tabLst/>
              <a:defRPr/>
            </a:pPr>
            <a:r>
              <a:rPr lang="en-US" sz="2400" b="1" dirty="0" smtClean="0">
                <a:solidFill>
                  <a:srgbClr val="05683A"/>
                </a:solidFill>
              </a:rPr>
              <a:t>Question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238125" y="1647825"/>
            <a:ext cx="7810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5683A"/>
                </a:solidFill>
              </a:rPr>
              <a:t>Land occupation 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266700" y="2733675"/>
            <a:ext cx="7810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5683A"/>
                </a:solidFill>
              </a:rPr>
              <a:t>Land degradation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266699" y="1981200"/>
            <a:ext cx="33813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Land occupation by food wastage</a:t>
            </a:r>
          </a:p>
          <a:p>
            <a:pPr algn="ctr"/>
            <a:r>
              <a:rPr lang="en-US" dirty="0" smtClean="0"/>
              <a:t>= 1.5 billion ha/year</a:t>
            </a:r>
          </a:p>
        </p:txBody>
      </p:sp>
      <p:sp>
        <p:nvSpPr>
          <p:cNvPr id="88" name="Left-Right Arrow 87"/>
          <p:cNvSpPr/>
          <p:nvPr/>
        </p:nvSpPr>
        <p:spPr>
          <a:xfrm>
            <a:off x="2590801" y="3495675"/>
            <a:ext cx="3609974" cy="523875"/>
          </a:xfrm>
          <a:prstGeom prst="leftRightArrow">
            <a:avLst/>
          </a:prstGeom>
          <a:gradFill flip="none" rotWithShape="1">
            <a:gsLst>
              <a:gs pos="0">
                <a:schemeClr val="accent5">
                  <a:lumMod val="60000"/>
                  <a:lumOff val="4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360000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TextBox 113"/>
          <p:cNvSpPr txBox="1"/>
          <p:nvPr/>
        </p:nvSpPr>
        <p:spPr>
          <a:xfrm>
            <a:off x="2543176" y="2895600"/>
            <a:ext cx="36004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Food wastage </a:t>
            </a:r>
            <a:r>
              <a:rPr lang="en-US" dirty="0"/>
              <a:t>d</a:t>
            </a:r>
            <a:r>
              <a:rPr lang="en-US" dirty="0" smtClean="0"/>
              <a:t>egradation potential (using crops degradation potential)</a:t>
            </a:r>
          </a:p>
        </p:txBody>
      </p:sp>
      <p:sp>
        <p:nvSpPr>
          <p:cNvPr id="130" name="Rectangle 129"/>
          <p:cNvSpPr/>
          <p:nvPr/>
        </p:nvSpPr>
        <p:spPr>
          <a:xfrm>
            <a:off x="276225" y="3163660"/>
            <a:ext cx="2190750" cy="1669597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>
                <a:solidFill>
                  <a:schemeClr val="accent5"/>
                </a:solidFill>
              </a:rPr>
              <a:t>USD 10 billion</a:t>
            </a:r>
          </a:p>
          <a:p>
            <a:pPr algn="ctr"/>
            <a:r>
              <a:rPr lang="en-GB" sz="1400" dirty="0" smtClean="0">
                <a:solidFill>
                  <a:schemeClr val="accent5"/>
                </a:solidFill>
              </a:rPr>
              <a:t> considering only financial costs from agriculture to society </a:t>
            </a:r>
            <a:r>
              <a:rPr lang="en-US" sz="1400" dirty="0" smtClean="0">
                <a:solidFill>
                  <a:schemeClr val="accent5"/>
                </a:solidFill>
              </a:rPr>
              <a:t>(i.e. treatment, prevention, administration and monitoring costs)</a:t>
            </a:r>
            <a:endParaRPr lang="en-GB" sz="1400" dirty="0" smtClean="0">
              <a:solidFill>
                <a:schemeClr val="accent5"/>
              </a:solidFill>
            </a:endParaRPr>
          </a:p>
          <a:p>
            <a:pPr algn="ctr"/>
            <a:r>
              <a:rPr lang="en-GB" sz="1400" dirty="0" smtClean="0">
                <a:solidFill>
                  <a:schemeClr val="accent5"/>
                </a:solidFill>
              </a:rPr>
              <a:t>Pretty, Brett </a:t>
            </a:r>
            <a:r>
              <a:rPr lang="en-GB" sz="1400" i="1" dirty="0" smtClean="0">
                <a:solidFill>
                  <a:schemeClr val="accent5"/>
                </a:solidFill>
              </a:rPr>
              <a:t>et al. </a:t>
            </a:r>
            <a:r>
              <a:rPr lang="en-GB" sz="1400" dirty="0" smtClean="0">
                <a:solidFill>
                  <a:schemeClr val="accent5"/>
                </a:solidFill>
              </a:rPr>
              <a:t>(2011)</a:t>
            </a:r>
            <a:endParaRPr lang="en-US" sz="1400" dirty="0" smtClean="0">
              <a:solidFill>
                <a:schemeClr val="accent5"/>
              </a:solidFill>
            </a:endParaRPr>
          </a:p>
        </p:txBody>
      </p:sp>
      <p:sp useBgFill="1">
        <p:nvSpPr>
          <p:cNvPr id="131" name="Rectangle 130"/>
          <p:cNvSpPr/>
          <p:nvPr/>
        </p:nvSpPr>
        <p:spPr>
          <a:xfrm>
            <a:off x="6267644" y="2930590"/>
            <a:ext cx="2549785" cy="20426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>
                <a:solidFill>
                  <a:schemeClr val="accent2">
                    <a:lumMod val="75000"/>
                  </a:schemeClr>
                </a:solidFill>
              </a:rPr>
              <a:t>USD 130 billion</a:t>
            </a:r>
          </a:p>
          <a:p>
            <a:pPr algn="ctr"/>
            <a:r>
              <a:rPr lang="en-GB" sz="1400" dirty="0" smtClean="0">
                <a:solidFill>
                  <a:schemeClr val="accent2">
                    <a:lumMod val="75000"/>
                  </a:schemeClr>
                </a:solidFill>
              </a:rPr>
              <a:t>Large spectrum assessment of costs including damages on site (e.g. yield loss, drop in land value) and off site (e.g. flooding, sedimentation, health)</a:t>
            </a:r>
          </a:p>
          <a:p>
            <a:pPr algn="ctr"/>
            <a:r>
              <a:rPr lang="en-GB" sz="1400" dirty="0" smtClean="0">
                <a:solidFill>
                  <a:schemeClr val="accent2">
                    <a:lumMod val="75000"/>
                  </a:schemeClr>
                </a:solidFill>
              </a:rPr>
              <a:t>Pimentel, Harvey </a:t>
            </a:r>
            <a:r>
              <a:rPr lang="en-GB" sz="1400" i="1" dirty="0" smtClean="0">
                <a:solidFill>
                  <a:schemeClr val="accent2">
                    <a:lumMod val="75000"/>
                  </a:schemeClr>
                </a:solidFill>
              </a:rPr>
              <a:t>et al. </a:t>
            </a:r>
            <a:r>
              <a:rPr lang="en-GB" sz="1400" dirty="0" smtClean="0">
                <a:solidFill>
                  <a:schemeClr val="accent2">
                    <a:lumMod val="75000"/>
                  </a:schemeClr>
                </a:solidFill>
              </a:rPr>
              <a:t>(1995)</a:t>
            </a:r>
            <a:endParaRPr lang="en-US" sz="1400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33" name="Chevron 132"/>
          <p:cNvSpPr/>
          <p:nvPr/>
        </p:nvSpPr>
        <p:spPr>
          <a:xfrm>
            <a:off x="3667125" y="2057400"/>
            <a:ext cx="484632" cy="484632"/>
          </a:xfrm>
          <a:prstGeom prst="chevron">
            <a:avLst/>
          </a:prstGeom>
          <a:gradFill flip="none" rotWithShape="1">
            <a:gsLst>
              <a:gs pos="0">
                <a:schemeClr val="accent5">
                  <a:lumMod val="60000"/>
                  <a:lumOff val="4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360000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TextBox 137"/>
          <p:cNvSpPr txBox="1"/>
          <p:nvPr/>
        </p:nvSpPr>
        <p:spPr>
          <a:xfrm>
            <a:off x="4267198" y="1933575"/>
            <a:ext cx="48768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 smtClean="0"/>
              <a:t>Trucost</a:t>
            </a:r>
            <a:r>
              <a:rPr lang="en-US" i="1" dirty="0" smtClean="0"/>
              <a:t>, 2013 uses land values dependent on provision of ecosystem services &gt; USD 200 billion </a:t>
            </a:r>
          </a:p>
        </p:txBody>
      </p:sp>
      <p:sp>
        <p:nvSpPr>
          <p:cNvPr id="139" name="Rectangle 138"/>
          <p:cNvSpPr/>
          <p:nvPr/>
        </p:nvSpPr>
        <p:spPr>
          <a:xfrm>
            <a:off x="209550" y="5604219"/>
            <a:ext cx="8686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 </a:t>
            </a:r>
          </a:p>
          <a:p>
            <a:r>
              <a:rPr lang="en-US" dirty="0" smtClean="0"/>
              <a:t>Which methodology could be used to best estimate land occupation costs: </a:t>
            </a:r>
            <a:r>
              <a:rPr lang="en-GB" dirty="0" smtClean="0"/>
              <a:t>opportunity cost, rental cost, possible production value, etc.?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Full Cost Accounting of Food Wastage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Biodiversity/Ecosystems Accounting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22"/>
          </p:nvPr>
        </p:nvSpPr>
        <p:spPr>
          <a:xfrm>
            <a:off x="330020" y="3187520"/>
            <a:ext cx="8042455" cy="1346380"/>
          </a:xfrm>
        </p:spPr>
        <p:txBody>
          <a:bodyPr/>
          <a:lstStyle/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4ACB4CB6-F7EC-4732-A173-E0AEABF6ECE7}" type="slidenum">
              <a:rPr lang="fr-FR" smtClean="0"/>
              <a:pPr/>
              <a:t>13</a:t>
            </a:fld>
            <a:endParaRPr lang="fr-FR" dirty="0"/>
          </a:p>
        </p:txBody>
      </p:sp>
      <p:sp>
        <p:nvSpPr>
          <p:cNvPr id="50" name="Espace réservé du texte 3"/>
          <p:cNvSpPr txBox="1">
            <a:spLocks/>
          </p:cNvSpPr>
          <p:nvPr/>
        </p:nvSpPr>
        <p:spPr>
          <a:xfrm>
            <a:off x="0" y="1142999"/>
            <a:ext cx="9144000" cy="648000"/>
          </a:xfrm>
          <a:prstGeom prst="rect">
            <a:avLst/>
          </a:prstGeom>
        </p:spPr>
        <p:txBody>
          <a:bodyPr/>
          <a:lstStyle/>
          <a:p>
            <a:pPr marL="576000" marR="0" lvl="0" indent="-5760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Pct val="170000"/>
              <a:buFontTx/>
              <a:buBlip>
                <a:blip r:embed="rId3"/>
              </a:buBlip>
              <a:tabLst/>
              <a:defRPr/>
            </a:pP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rgbClr val="05683A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65" name="Group 64"/>
          <p:cNvGrpSpPr/>
          <p:nvPr/>
        </p:nvGrpSpPr>
        <p:grpSpPr>
          <a:xfrm>
            <a:off x="3091795" y="249667"/>
            <a:ext cx="577782" cy="562183"/>
            <a:chOff x="4110970" y="259192"/>
            <a:chExt cx="577782" cy="562183"/>
          </a:xfrm>
        </p:grpSpPr>
        <p:sp>
          <p:nvSpPr>
            <p:cNvPr id="23" name="Rectangle à coins arrondis 34"/>
            <p:cNvSpPr/>
            <p:nvPr/>
          </p:nvSpPr>
          <p:spPr>
            <a:xfrm>
              <a:off x="4110970" y="259192"/>
              <a:ext cx="577782" cy="562183"/>
            </a:xfrm>
            <a:prstGeom prst="roundRect">
              <a:avLst/>
            </a:prstGeom>
            <a:solidFill>
              <a:schemeClr val="bg1"/>
            </a:solidFill>
            <a:ln w="254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0" cap="none" spc="0" normalizeH="0" baseline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24" name="Picture 23" descr="OiseauMI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166236" y="333375"/>
              <a:ext cx="472440" cy="438150"/>
            </a:xfrm>
            <a:prstGeom prst="rect">
              <a:avLst/>
            </a:prstGeom>
          </p:spPr>
        </p:pic>
      </p:grpSp>
      <p:sp>
        <p:nvSpPr>
          <p:cNvPr id="47105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0" y="1261145"/>
            <a:ext cx="8964488" cy="5214268"/>
            <a:chOff x="35496" y="908720"/>
            <a:chExt cx="8964488" cy="5214268"/>
          </a:xfrm>
        </p:grpSpPr>
        <p:grpSp>
          <p:nvGrpSpPr>
            <p:cNvPr id="15" name="Group 55"/>
            <p:cNvGrpSpPr/>
            <p:nvPr/>
          </p:nvGrpSpPr>
          <p:grpSpPr>
            <a:xfrm>
              <a:off x="35496" y="908720"/>
              <a:ext cx="8964488" cy="4696782"/>
              <a:chOff x="35496" y="908720"/>
              <a:chExt cx="8964488" cy="4696782"/>
            </a:xfrm>
          </p:grpSpPr>
          <p:sp>
            <p:nvSpPr>
              <p:cNvPr id="20" name="TextBox 19"/>
              <p:cNvSpPr txBox="1"/>
              <p:nvPr/>
            </p:nvSpPr>
            <p:spPr>
              <a:xfrm>
                <a:off x="3455368" y="908720"/>
                <a:ext cx="201622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 smtClean="0"/>
                  <a:t>Total Economic Value</a:t>
                </a:r>
                <a:endParaRPr lang="en-US" sz="1400" b="1" dirty="0"/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1511152" y="1844824"/>
                <a:ext cx="115212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 smtClean="0"/>
                  <a:t>Use value</a:t>
                </a:r>
                <a:endParaRPr lang="en-US" sz="1400" b="1" dirty="0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6263680" y="1844824"/>
                <a:ext cx="136815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 smtClean="0"/>
                  <a:t>Non-use value</a:t>
                </a:r>
                <a:endParaRPr lang="en-US" sz="1400" b="1" dirty="0"/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287016" y="2636912"/>
                <a:ext cx="115212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 smtClean="0"/>
                  <a:t>Direct use value</a:t>
                </a:r>
                <a:endParaRPr lang="en-US" sz="1400" b="1" dirty="0"/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6623720" y="2564904"/>
                <a:ext cx="86409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 smtClean="0"/>
                  <a:t>Altruistic</a:t>
                </a:r>
              </a:p>
              <a:p>
                <a:r>
                  <a:rPr lang="en-US" sz="1400" b="1" dirty="0" smtClean="0"/>
                  <a:t>value</a:t>
                </a:r>
                <a:endParaRPr lang="en-US" sz="1400" b="1" dirty="0"/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5471592" y="2564904"/>
                <a:ext cx="93610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 smtClean="0"/>
                  <a:t>Existence</a:t>
                </a:r>
              </a:p>
              <a:p>
                <a:r>
                  <a:rPr lang="en-US" sz="1400" b="1" dirty="0" smtClean="0"/>
                  <a:t>value</a:t>
                </a:r>
                <a:endParaRPr lang="en-US" sz="1400" b="1" dirty="0"/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35496" y="4005064"/>
                <a:ext cx="169168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/>
                  <a:t>Direct harvest of wild species for pharmaceutics; pollination services </a:t>
                </a:r>
                <a:r>
                  <a:rPr lang="en-US" sz="1400" smtClean="0"/>
                  <a:t>of pollinators</a:t>
                </a:r>
                <a:endParaRPr lang="en-US" sz="1400" dirty="0" smtClean="0"/>
              </a:p>
              <a:p>
                <a:endParaRPr lang="en-US" sz="1400" dirty="0"/>
              </a:p>
            </p:txBody>
          </p:sp>
          <p:cxnSp>
            <p:nvCxnSpPr>
              <p:cNvPr id="29" name="Straight Connector 28"/>
              <p:cNvCxnSpPr/>
              <p:nvPr/>
            </p:nvCxnSpPr>
            <p:spPr>
              <a:xfrm>
                <a:off x="4463480" y="1340768"/>
                <a:ext cx="0" cy="28803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>
                <a:off x="2087216" y="1628800"/>
                <a:ext cx="489654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>
                <a:endCxn id="21" idx="0"/>
              </p:cNvCxnSpPr>
              <p:nvPr/>
            </p:nvCxnSpPr>
            <p:spPr>
              <a:xfrm>
                <a:off x="2087216" y="1628800"/>
                <a:ext cx="0" cy="21602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>
                <a:endCxn id="22" idx="0"/>
              </p:cNvCxnSpPr>
              <p:nvPr/>
            </p:nvCxnSpPr>
            <p:spPr>
              <a:xfrm flipH="1">
                <a:off x="6981419" y="1628800"/>
                <a:ext cx="2341" cy="23428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>
                <a:stCxn id="21" idx="2"/>
              </p:cNvCxnSpPr>
              <p:nvPr/>
            </p:nvCxnSpPr>
            <p:spPr>
              <a:xfrm>
                <a:off x="2087216" y="2152601"/>
                <a:ext cx="0" cy="34029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>
                <a:off x="2087216" y="2276872"/>
                <a:ext cx="237626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>
                <a:off x="719064" y="2492896"/>
                <a:ext cx="0" cy="14401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>
                <a:off x="719064" y="2492896"/>
                <a:ext cx="216024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>
                <a:off x="719064" y="3140968"/>
                <a:ext cx="0" cy="7920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" name="TextBox 37"/>
              <p:cNvSpPr txBox="1"/>
              <p:nvPr/>
            </p:nvSpPr>
            <p:spPr>
              <a:xfrm>
                <a:off x="2591272" y="2636912"/>
                <a:ext cx="115212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 smtClean="0"/>
                  <a:t>Indirect</a:t>
                </a:r>
              </a:p>
              <a:p>
                <a:r>
                  <a:rPr lang="en-US" sz="1400" b="1" dirty="0" smtClean="0"/>
                  <a:t>use value</a:t>
                </a:r>
                <a:endParaRPr lang="en-US" sz="1400" b="1" dirty="0"/>
              </a:p>
            </p:txBody>
          </p:sp>
          <p:cxnSp>
            <p:nvCxnSpPr>
              <p:cNvPr id="39" name="Straight Connector 38"/>
              <p:cNvCxnSpPr/>
              <p:nvPr/>
            </p:nvCxnSpPr>
            <p:spPr>
              <a:xfrm>
                <a:off x="2879304" y="2492896"/>
                <a:ext cx="0" cy="14401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>
                <a:off x="2879304" y="3212976"/>
                <a:ext cx="0" cy="7920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1" name="Group 53"/>
              <p:cNvGrpSpPr/>
              <p:nvPr/>
            </p:nvGrpSpPr>
            <p:grpSpPr>
              <a:xfrm>
                <a:off x="3887416" y="2276872"/>
                <a:ext cx="1728192" cy="2900065"/>
                <a:chOff x="3203848" y="1556792"/>
                <a:chExt cx="1728192" cy="2900065"/>
              </a:xfrm>
            </p:grpSpPr>
            <p:sp>
              <p:nvSpPr>
                <p:cNvPr id="61" name="TextBox 60"/>
                <p:cNvSpPr txBox="1"/>
                <p:nvPr/>
              </p:nvSpPr>
              <p:spPr>
                <a:xfrm>
                  <a:off x="3203848" y="1988840"/>
                  <a:ext cx="1152128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b="1" dirty="0" smtClean="0"/>
                    <a:t>Option value</a:t>
                  </a:r>
                  <a:endParaRPr lang="en-US" sz="1400" b="1" dirty="0"/>
                </a:p>
              </p:txBody>
            </p:sp>
            <p:sp>
              <p:nvSpPr>
                <p:cNvPr id="62" name="TextBox 61"/>
                <p:cNvSpPr txBox="1"/>
                <p:nvPr/>
              </p:nvSpPr>
              <p:spPr>
                <a:xfrm>
                  <a:off x="3347864" y="3429000"/>
                  <a:ext cx="1584176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endParaRPr lang="en-US" sz="1400" dirty="0"/>
                </a:p>
              </p:txBody>
            </p:sp>
            <p:sp>
              <p:nvSpPr>
                <p:cNvPr id="63" name="TextBox 62"/>
                <p:cNvSpPr txBox="1"/>
                <p:nvPr/>
              </p:nvSpPr>
              <p:spPr>
                <a:xfrm>
                  <a:off x="3347864" y="4149080"/>
                  <a:ext cx="1584176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endParaRPr lang="en-US" sz="1400" dirty="0"/>
                </a:p>
              </p:txBody>
            </p:sp>
            <p:cxnSp>
              <p:nvCxnSpPr>
                <p:cNvPr id="64" name="Straight Connector 63"/>
                <p:cNvCxnSpPr/>
                <p:nvPr/>
              </p:nvCxnSpPr>
              <p:spPr>
                <a:xfrm>
                  <a:off x="3779912" y="1556792"/>
                  <a:ext cx="8384" cy="368424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2" name="Straight Connector 41"/>
              <p:cNvCxnSpPr/>
              <p:nvPr/>
            </p:nvCxnSpPr>
            <p:spPr>
              <a:xfrm>
                <a:off x="5831632" y="2276872"/>
                <a:ext cx="252028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>
                <a:off x="5831632" y="2276872"/>
                <a:ext cx="0" cy="28803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>
              <a:xfrm>
                <a:off x="8351912" y="2276872"/>
                <a:ext cx="0" cy="28803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>
                <a:stCxn id="22" idx="2"/>
                <a:endCxn id="22" idx="2"/>
              </p:cNvCxnSpPr>
              <p:nvPr/>
            </p:nvCxnSpPr>
            <p:spPr>
              <a:xfrm>
                <a:off x="6947756" y="2152601"/>
                <a:ext cx="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>
                <a:off x="6983760" y="2060848"/>
                <a:ext cx="0" cy="21602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>
                <a:off x="6983760" y="2276872"/>
                <a:ext cx="0" cy="28803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" name="TextBox 47"/>
              <p:cNvSpPr txBox="1"/>
              <p:nvPr/>
            </p:nvSpPr>
            <p:spPr>
              <a:xfrm>
                <a:off x="7703840" y="2564904"/>
                <a:ext cx="122413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 smtClean="0"/>
                  <a:t>Bequest value</a:t>
                </a:r>
                <a:endParaRPr lang="en-US" sz="1400" b="1" dirty="0"/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1943200" y="4005064"/>
                <a:ext cx="1656184" cy="16004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/>
                  <a:t>Water purification, climate change mitigation (e.g. </a:t>
                </a:r>
                <a:r>
                  <a:rPr lang="en-US" sz="1400" dirty="0"/>
                  <a:t>s</a:t>
                </a:r>
                <a:r>
                  <a:rPr lang="en-US" sz="1400" dirty="0" smtClean="0"/>
                  <a:t>oil carbon sequestration in wetlands)</a:t>
                </a:r>
              </a:p>
              <a:p>
                <a:endParaRPr lang="en-US" sz="1400" dirty="0"/>
              </a:p>
            </p:txBody>
          </p:sp>
          <p:cxnSp>
            <p:nvCxnSpPr>
              <p:cNvPr id="51" name="Straight Connector 50"/>
              <p:cNvCxnSpPr/>
              <p:nvPr/>
            </p:nvCxnSpPr>
            <p:spPr>
              <a:xfrm>
                <a:off x="4463480" y="3140968"/>
                <a:ext cx="0" cy="7920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2" name="TextBox 51"/>
              <p:cNvSpPr txBox="1"/>
              <p:nvPr/>
            </p:nvSpPr>
            <p:spPr>
              <a:xfrm>
                <a:off x="3743400" y="4005064"/>
                <a:ext cx="1368152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/>
                  <a:t>Pharmaceutics not yet discovered</a:t>
                </a:r>
                <a:endParaRPr lang="en-US" sz="1400" dirty="0"/>
              </a:p>
            </p:txBody>
          </p:sp>
          <p:sp>
            <p:nvSpPr>
              <p:cNvPr id="53" name="TextBox 57"/>
              <p:cNvSpPr txBox="1"/>
              <p:nvPr/>
            </p:nvSpPr>
            <p:spPr>
              <a:xfrm>
                <a:off x="5327576" y="3969057"/>
                <a:ext cx="1152128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/>
                  <a:t>Existence of the Great Barrier </a:t>
                </a:r>
                <a:r>
                  <a:rPr lang="en-US" sz="1400" dirty="0"/>
                  <a:t>R</a:t>
                </a:r>
                <a:r>
                  <a:rPr lang="en-US" sz="1400" dirty="0" smtClean="0"/>
                  <a:t>eef</a:t>
                </a:r>
                <a:endParaRPr lang="en-US" sz="1400" dirty="0"/>
              </a:p>
            </p:txBody>
          </p:sp>
          <p:sp>
            <p:nvSpPr>
              <p:cNvPr id="54" name="TextBox 57"/>
              <p:cNvSpPr txBox="1"/>
              <p:nvPr/>
            </p:nvSpPr>
            <p:spPr>
              <a:xfrm>
                <a:off x="6551712" y="3988221"/>
                <a:ext cx="1152128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/>
                  <a:t>Knowledge that others can use the Great Barrier </a:t>
                </a:r>
                <a:r>
                  <a:rPr lang="en-US" sz="1400" dirty="0"/>
                  <a:t>R</a:t>
                </a:r>
                <a:r>
                  <a:rPr lang="en-US" sz="1400" dirty="0" smtClean="0"/>
                  <a:t>eef (e.g. for tourism)</a:t>
                </a:r>
                <a:endParaRPr lang="en-US" sz="1400" dirty="0"/>
              </a:p>
            </p:txBody>
          </p:sp>
          <p:sp>
            <p:nvSpPr>
              <p:cNvPr id="55" name="TextBox 57"/>
              <p:cNvSpPr txBox="1"/>
              <p:nvPr/>
            </p:nvSpPr>
            <p:spPr>
              <a:xfrm>
                <a:off x="7847856" y="3969057"/>
                <a:ext cx="1152128" cy="11695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/>
                  <a:t>Conserving the Great Barrier Reef for future generations</a:t>
                </a:r>
                <a:endParaRPr lang="en-US" sz="1400" dirty="0"/>
              </a:p>
            </p:txBody>
          </p:sp>
          <p:cxnSp>
            <p:nvCxnSpPr>
              <p:cNvPr id="56" name="Straight Connector 46"/>
              <p:cNvCxnSpPr/>
              <p:nvPr/>
            </p:nvCxnSpPr>
            <p:spPr>
              <a:xfrm>
                <a:off x="5831632" y="3140132"/>
                <a:ext cx="0" cy="7920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47"/>
              <p:cNvCxnSpPr/>
              <p:nvPr/>
            </p:nvCxnSpPr>
            <p:spPr>
              <a:xfrm>
                <a:off x="6983760" y="3140968"/>
                <a:ext cx="0" cy="7920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43"/>
              <p:cNvCxnSpPr/>
              <p:nvPr/>
            </p:nvCxnSpPr>
            <p:spPr>
              <a:xfrm>
                <a:off x="8317806" y="3088124"/>
                <a:ext cx="0" cy="7920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0" name="Rechteck 17"/>
              <p:cNvSpPr/>
              <p:nvPr/>
            </p:nvSpPr>
            <p:spPr>
              <a:xfrm>
                <a:off x="107504" y="2204864"/>
                <a:ext cx="3672408" cy="3328630"/>
              </a:xfrm>
              <a:prstGeom prst="rect">
                <a:avLst/>
              </a:prstGeom>
              <a:noFill/>
              <a:ln w="25400">
                <a:solidFill>
                  <a:srgbClr val="FF000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755576" y="6021288"/>
              <a:ext cx="864096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1685320" y="5815211"/>
              <a:ext cx="27421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/>
                <a:t>Focus area for the FWF Project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Full Cost Accounting of Food Wastage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Biodiversity/ Ecosystems Accounting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7"/>
          </p:nvPr>
        </p:nvSpPr>
        <p:spPr>
          <a:xfrm>
            <a:off x="0" y="1257299"/>
            <a:ext cx="9029700" cy="648000"/>
          </a:xfrm>
        </p:spPr>
        <p:txBody>
          <a:bodyPr/>
          <a:lstStyle/>
          <a:p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22"/>
          </p:nvPr>
        </p:nvSpPr>
        <p:spPr>
          <a:xfrm>
            <a:off x="330020" y="3187520"/>
            <a:ext cx="8042455" cy="1346380"/>
          </a:xfrm>
        </p:spPr>
        <p:txBody>
          <a:bodyPr/>
          <a:lstStyle/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4ACB4CB6-F7EC-4732-A173-E0AEABF6ECE7}" type="slidenum">
              <a:rPr lang="fr-FR" smtClean="0"/>
              <a:pPr/>
              <a:t>14</a:t>
            </a:fld>
            <a:endParaRPr lang="fr-FR" dirty="0"/>
          </a:p>
        </p:txBody>
      </p:sp>
      <p:sp>
        <p:nvSpPr>
          <p:cNvPr id="50" name="Espace réservé du texte 3"/>
          <p:cNvSpPr txBox="1">
            <a:spLocks/>
          </p:cNvSpPr>
          <p:nvPr/>
        </p:nvSpPr>
        <p:spPr>
          <a:xfrm>
            <a:off x="0" y="1142999"/>
            <a:ext cx="9144000" cy="648000"/>
          </a:xfrm>
          <a:prstGeom prst="rect">
            <a:avLst/>
          </a:prstGeom>
        </p:spPr>
        <p:txBody>
          <a:bodyPr/>
          <a:lstStyle/>
          <a:p>
            <a:pPr marL="576000" marR="0" lvl="0" indent="-5760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Pct val="170000"/>
              <a:buFontTx/>
              <a:buBlip>
                <a:blip r:embed="rId3"/>
              </a:buBlip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5683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Drivers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05683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of biodiversity loss </a:t>
            </a:r>
            <a:r>
              <a:rPr kumimoji="0" lang="en-US" sz="2400" i="0" u="none" strike="noStrike" kern="1200" cap="none" spc="0" normalizeH="0" noProof="0" dirty="0" smtClean="0">
                <a:ln>
                  <a:noFill/>
                </a:ln>
                <a:solidFill>
                  <a:srgbClr val="05683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(MEA, 2005) 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05683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and draft indicators 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rgbClr val="05683A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3" name="Rectangle à coins arrondis 34"/>
          <p:cNvSpPr/>
          <p:nvPr/>
        </p:nvSpPr>
        <p:spPr>
          <a:xfrm>
            <a:off x="2891770" y="230617"/>
            <a:ext cx="577782" cy="562183"/>
          </a:xfrm>
          <a:prstGeom prst="roundRect">
            <a:avLst/>
          </a:prstGeom>
          <a:solidFill>
            <a:schemeClr val="bg1"/>
          </a:solidFill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4" name="Picture 23" descr="OiseauM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18461" y="285750"/>
            <a:ext cx="472440" cy="438150"/>
          </a:xfrm>
          <a:prstGeom prst="rect">
            <a:avLst/>
          </a:prstGeom>
        </p:spPr>
      </p:pic>
      <p:sp>
        <p:nvSpPr>
          <p:cNvPr id="49153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915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4" name="Group 63"/>
          <p:cNvGrpSpPr/>
          <p:nvPr/>
        </p:nvGrpSpPr>
        <p:grpSpPr>
          <a:xfrm>
            <a:off x="0" y="1895475"/>
            <a:ext cx="9686925" cy="4560332"/>
            <a:chOff x="0" y="1438275"/>
            <a:chExt cx="9686925" cy="4560332"/>
          </a:xfrm>
        </p:grpSpPr>
        <p:sp>
          <p:nvSpPr>
            <p:cNvPr id="54" name="TextBox 53"/>
            <p:cNvSpPr txBox="1"/>
            <p:nvPr/>
          </p:nvSpPr>
          <p:spPr>
            <a:xfrm>
              <a:off x="180975" y="4391025"/>
              <a:ext cx="16573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Habitat change</a:t>
              </a:r>
              <a:endParaRPr lang="en-US" b="1" dirty="0"/>
            </a:p>
          </p:txBody>
        </p:sp>
        <p:pic>
          <p:nvPicPr>
            <p:cNvPr id="38" name="Picture 37" descr="bioiversity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543300" y="2328862"/>
              <a:ext cx="2095500" cy="1925241"/>
            </a:xfrm>
            <a:prstGeom prst="rect">
              <a:avLst/>
            </a:prstGeom>
          </p:spPr>
        </p:pic>
        <p:sp>
          <p:nvSpPr>
            <p:cNvPr id="43" name="Right Arrow 42"/>
            <p:cNvSpPr/>
            <p:nvPr/>
          </p:nvSpPr>
          <p:spPr>
            <a:xfrm rot="12529957">
              <a:off x="5572126" y="3533774"/>
              <a:ext cx="1057275" cy="66675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ight Arrow 43"/>
            <p:cNvSpPr/>
            <p:nvPr/>
          </p:nvSpPr>
          <p:spPr>
            <a:xfrm rot="8861670">
              <a:off x="5438776" y="1866900"/>
              <a:ext cx="1057275" cy="66675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ight Arrow 44"/>
            <p:cNvSpPr/>
            <p:nvPr/>
          </p:nvSpPr>
          <p:spPr>
            <a:xfrm rot="16200000">
              <a:off x="4086227" y="4610099"/>
              <a:ext cx="1057275" cy="66675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ight Arrow 45"/>
            <p:cNvSpPr/>
            <p:nvPr/>
          </p:nvSpPr>
          <p:spPr>
            <a:xfrm rot="954813">
              <a:off x="2438403" y="2257423"/>
              <a:ext cx="1057275" cy="66675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ight Arrow 46"/>
            <p:cNvSpPr/>
            <p:nvPr/>
          </p:nvSpPr>
          <p:spPr>
            <a:xfrm rot="19184719">
              <a:off x="2714628" y="3952874"/>
              <a:ext cx="1057275" cy="66675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3952875" y="2771775"/>
              <a:ext cx="153352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 smtClean="0">
                  <a:ln>
                    <a:solidFill>
                      <a:schemeClr val="tx1"/>
                    </a:solidFill>
                  </a:ln>
                  <a:solidFill>
                    <a:srgbClr val="C00000"/>
                  </a:solidFill>
                </a:rPr>
                <a:t>Loss</a:t>
              </a:r>
              <a:endParaRPr lang="en-US" sz="54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6581775" y="4029075"/>
              <a:ext cx="23241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Climate change</a:t>
              </a:r>
              <a:endParaRPr lang="en-US" b="1" dirty="0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6686550" y="1438275"/>
              <a:ext cx="23241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Over-exploitation</a:t>
              </a:r>
              <a:endParaRPr lang="en-US" b="1" dirty="0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0" y="1752600"/>
              <a:ext cx="23241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Pollution</a:t>
              </a:r>
              <a:endParaRPr lang="en-US" b="1" dirty="0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3933825" y="5629275"/>
              <a:ext cx="23241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Invasive Species</a:t>
              </a:r>
              <a:endParaRPr lang="en-US" b="1" dirty="0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6581775" y="1790700"/>
              <a:ext cx="310515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Font typeface="Arial" pitchFamily="34" charset="0"/>
                <a:buChar char="•"/>
              </a:pPr>
              <a:r>
                <a:rPr lang="en-US" b="1" i="1" dirty="0" smtClean="0">
                  <a:solidFill>
                    <a:schemeClr val="accent2"/>
                  </a:solidFill>
                </a:rPr>
                <a:t> Fisheries depletion</a:t>
              </a:r>
            </a:p>
            <a:p>
              <a:pPr>
                <a:buFont typeface="Arial" pitchFamily="34" charset="0"/>
                <a:buChar char="•"/>
              </a:pPr>
              <a:r>
                <a:rPr lang="en-US" i="1" dirty="0" smtClean="0"/>
                <a:t> Grassland degradation </a:t>
              </a:r>
            </a:p>
            <a:p>
              <a:r>
                <a:rPr lang="en-US" i="1" dirty="0" smtClean="0"/>
                <a:t>  (</a:t>
              </a:r>
              <a:r>
                <a:rPr lang="en-US" i="1" dirty="0" err="1" smtClean="0"/>
                <a:t>cf</a:t>
              </a:r>
              <a:r>
                <a:rPr lang="en-US" i="1" dirty="0" smtClean="0"/>
                <a:t> land use component)</a:t>
              </a:r>
              <a:endParaRPr lang="en-US" i="1" dirty="0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6420231" y="4381500"/>
              <a:ext cx="310515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Font typeface="Arial" pitchFamily="34" charset="0"/>
                <a:buChar char="•"/>
              </a:pPr>
              <a:r>
                <a:rPr lang="en-US" i="1" dirty="0" smtClean="0"/>
                <a:t> Global Warming Potential</a:t>
              </a:r>
            </a:p>
            <a:p>
              <a:r>
                <a:rPr lang="en-US" i="1" dirty="0" smtClean="0"/>
                <a:t>(</a:t>
              </a:r>
              <a:r>
                <a:rPr lang="en-US" i="1" dirty="0" err="1" smtClean="0"/>
                <a:t>cf</a:t>
              </a:r>
              <a:r>
                <a:rPr lang="en-US" i="1" dirty="0" smtClean="0"/>
                <a:t> carbon component)</a:t>
              </a:r>
              <a:endParaRPr lang="en-US" i="1" dirty="0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0" y="2076450"/>
              <a:ext cx="310515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Font typeface="Arial" pitchFamily="34" charset="0"/>
                <a:buChar char="•"/>
              </a:pPr>
              <a:r>
                <a:rPr lang="en-GB" b="1" i="1" dirty="0" smtClean="0">
                  <a:solidFill>
                    <a:schemeClr val="accent2"/>
                  </a:solidFill>
                </a:rPr>
                <a:t> N-eutrophication </a:t>
              </a:r>
            </a:p>
            <a:p>
              <a:pPr>
                <a:buFont typeface="Arial" pitchFamily="34" charset="0"/>
                <a:buChar char="•"/>
              </a:pPr>
              <a:r>
                <a:rPr lang="en-GB" i="1" dirty="0" smtClean="0"/>
                <a:t> P-eutrophication</a:t>
              </a:r>
              <a:r>
                <a:rPr lang="en-GB" b="1" i="1" dirty="0" smtClean="0">
                  <a:solidFill>
                    <a:schemeClr val="accent2"/>
                  </a:solidFill>
                </a:rPr>
                <a:t> </a:t>
              </a:r>
            </a:p>
            <a:p>
              <a:pPr>
                <a:buFont typeface="Arial" pitchFamily="34" charset="0"/>
                <a:buChar char="•"/>
              </a:pPr>
              <a:r>
                <a:rPr lang="en-US" b="1" i="1" dirty="0" smtClean="0">
                  <a:solidFill>
                    <a:schemeClr val="accent2"/>
                  </a:solidFill>
                </a:rPr>
                <a:t> Pollinator loss (linked to pesticides)</a:t>
              </a:r>
              <a:endParaRPr lang="en-US" b="1" i="1" dirty="0">
                <a:solidFill>
                  <a:schemeClr val="accent2"/>
                </a:solidFill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0" y="4752975"/>
              <a:ext cx="310515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Font typeface="Arial" pitchFamily="34" charset="0"/>
                <a:buChar char="•"/>
              </a:pPr>
              <a:r>
                <a:rPr lang="en-US" i="1" dirty="0" smtClean="0"/>
                <a:t> Deforestation  (</a:t>
              </a:r>
              <a:r>
                <a:rPr lang="en-US" i="1" dirty="0" err="1" smtClean="0"/>
                <a:t>cf</a:t>
              </a:r>
              <a:r>
                <a:rPr lang="en-US" i="1" dirty="0" smtClean="0"/>
                <a:t> land use component)</a:t>
              </a:r>
              <a:endParaRPr lang="en-US" i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Full Cost Accounting of Food Wastage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Biodiversity/ Ecosystems Accounting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22"/>
          </p:nvPr>
        </p:nvSpPr>
        <p:spPr>
          <a:xfrm>
            <a:off x="330020" y="3187520"/>
            <a:ext cx="8042455" cy="1346380"/>
          </a:xfrm>
        </p:spPr>
        <p:txBody>
          <a:bodyPr/>
          <a:lstStyle/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4ACB4CB6-F7EC-4732-A173-E0AEABF6ECE7}" type="slidenum">
              <a:rPr lang="fr-FR" smtClean="0"/>
              <a:pPr/>
              <a:t>15</a:t>
            </a:fld>
            <a:endParaRPr lang="fr-FR" dirty="0"/>
          </a:p>
        </p:txBody>
      </p:sp>
      <p:sp>
        <p:nvSpPr>
          <p:cNvPr id="50" name="Espace réservé du texte 3"/>
          <p:cNvSpPr txBox="1">
            <a:spLocks/>
          </p:cNvSpPr>
          <p:nvPr/>
        </p:nvSpPr>
        <p:spPr>
          <a:xfrm>
            <a:off x="0" y="1142999"/>
            <a:ext cx="9144000" cy="648000"/>
          </a:xfrm>
          <a:prstGeom prst="rect">
            <a:avLst/>
          </a:prstGeom>
        </p:spPr>
        <p:txBody>
          <a:bodyPr/>
          <a:lstStyle/>
          <a:p>
            <a:pPr marL="576000" marR="0" lvl="0" indent="-5760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Pct val="170000"/>
              <a:buFontTx/>
              <a:buBlip>
                <a:blip r:embed="rId3"/>
              </a:buBlip>
              <a:tabLst/>
              <a:defRPr/>
            </a:pP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rgbClr val="05683A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3" name="Rectangle à coins arrondis 34"/>
          <p:cNvSpPr/>
          <p:nvPr/>
        </p:nvSpPr>
        <p:spPr>
          <a:xfrm>
            <a:off x="2996545" y="259192"/>
            <a:ext cx="577782" cy="562183"/>
          </a:xfrm>
          <a:prstGeom prst="roundRect">
            <a:avLst/>
          </a:prstGeom>
          <a:solidFill>
            <a:schemeClr val="bg1"/>
          </a:solidFill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4" name="Picture 23" descr="OiseauM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42286" y="314325"/>
            <a:ext cx="472440" cy="438150"/>
          </a:xfrm>
          <a:prstGeom prst="rect">
            <a:avLst/>
          </a:prstGeom>
        </p:spPr>
      </p:pic>
      <p:sp>
        <p:nvSpPr>
          <p:cNvPr id="47105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5" name="Text Placeholder 6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pPr lvl="0"/>
            <a:r>
              <a:rPr lang="en-US" dirty="0" smtClean="0"/>
              <a:t>Draft Biodiversity/Ecosystem Loss Monetization</a:t>
            </a:r>
          </a:p>
          <a:p>
            <a:endParaRPr lang="en-US" dirty="0"/>
          </a:p>
        </p:txBody>
      </p:sp>
      <p:grpSp>
        <p:nvGrpSpPr>
          <p:cNvPr id="76" name="Group 75"/>
          <p:cNvGrpSpPr/>
          <p:nvPr/>
        </p:nvGrpSpPr>
        <p:grpSpPr>
          <a:xfrm>
            <a:off x="366713" y="1757363"/>
            <a:ext cx="8301037" cy="585788"/>
            <a:chOff x="376238" y="1862138"/>
            <a:chExt cx="8301037" cy="585788"/>
          </a:xfrm>
        </p:grpSpPr>
        <p:pic>
          <p:nvPicPr>
            <p:cNvPr id="66" name="Picture 65" descr="fish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76238" y="1862138"/>
              <a:ext cx="585788" cy="585788"/>
            </a:xfrm>
            <a:prstGeom prst="rect">
              <a:avLst/>
            </a:prstGeom>
          </p:spPr>
        </p:pic>
        <p:sp>
          <p:nvSpPr>
            <p:cNvPr id="67" name="TextBox 66"/>
            <p:cNvSpPr txBox="1"/>
            <p:nvPr/>
          </p:nvSpPr>
          <p:spPr>
            <a:xfrm>
              <a:off x="1038225" y="1990725"/>
              <a:ext cx="36766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Overfishing costs for lost/wasted fish</a:t>
              </a:r>
              <a:endParaRPr lang="en-US" dirty="0"/>
            </a:p>
          </p:txBody>
        </p:sp>
        <p:sp>
          <p:nvSpPr>
            <p:cNvPr id="68" name="Chevron 67"/>
            <p:cNvSpPr/>
            <p:nvPr/>
          </p:nvSpPr>
          <p:spPr>
            <a:xfrm>
              <a:off x="4543425" y="1952625"/>
              <a:ext cx="484632" cy="484632"/>
            </a:xfrm>
            <a:prstGeom prst="chevron">
              <a:avLst/>
            </a:prstGeom>
            <a:gradFill flip="none" rotWithShape="1">
              <a:gsLst>
                <a:gs pos="0">
                  <a:schemeClr val="accent5">
                    <a:lumMod val="60000"/>
                    <a:lumOff val="4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3600000" scaled="0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5324475" y="1990725"/>
              <a:ext cx="3352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 smtClean="0"/>
                <a:t>USD 50 billion</a:t>
              </a:r>
              <a:r>
                <a:rPr lang="en-GB" dirty="0" smtClean="0"/>
                <a:t>/ year </a:t>
              </a:r>
              <a:endParaRPr lang="en-US" dirty="0"/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377170" y="2647949"/>
            <a:ext cx="9538355" cy="621351"/>
            <a:chOff x="367645" y="3162299"/>
            <a:chExt cx="9538355" cy="621351"/>
          </a:xfrm>
        </p:grpSpPr>
        <p:sp>
          <p:nvSpPr>
            <p:cNvPr id="72" name="Rectangle à coins arrondis 34"/>
            <p:cNvSpPr/>
            <p:nvPr/>
          </p:nvSpPr>
          <p:spPr>
            <a:xfrm>
              <a:off x="367645" y="3221467"/>
              <a:ext cx="577782" cy="562183"/>
            </a:xfrm>
            <a:prstGeom prst="roundRect">
              <a:avLst/>
            </a:prstGeom>
            <a:solidFill>
              <a:schemeClr val="bg1"/>
            </a:solidFill>
            <a:ln w="254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N</a:t>
              </a:r>
              <a:endParaRPr kumimoji="0" lang="en-US" sz="2800" b="1" i="0" u="none" strike="noStrike" kern="0" cap="none" spc="0" normalizeH="0" baseline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3" name="Rectangle 72"/>
            <p:cNvSpPr/>
            <p:nvPr/>
          </p:nvSpPr>
          <p:spPr>
            <a:xfrm>
              <a:off x="1151030" y="3320534"/>
              <a:ext cx="454957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dirty="0" smtClean="0"/>
                <a:t>Damages due to N runoff into protected areas </a:t>
              </a:r>
              <a:endParaRPr lang="en-US" dirty="0"/>
            </a:p>
          </p:txBody>
        </p:sp>
        <p:sp>
          <p:nvSpPr>
            <p:cNvPr id="74" name="Equal 73"/>
            <p:cNvSpPr/>
            <p:nvPr/>
          </p:nvSpPr>
          <p:spPr>
            <a:xfrm>
              <a:off x="5562600" y="3162299"/>
              <a:ext cx="914400" cy="571501"/>
            </a:xfrm>
            <a:prstGeom prst="mathEqual">
              <a:avLst/>
            </a:prstGeom>
            <a:gradFill flip="none" rotWithShape="1">
              <a:gsLst>
                <a:gs pos="0">
                  <a:schemeClr val="accent5">
                    <a:lumMod val="60000"/>
                    <a:lumOff val="4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3600000" scaled="0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6553200" y="3267075"/>
              <a:ext cx="3352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 smtClean="0"/>
                <a:t>USD 20 billion</a:t>
              </a:r>
              <a:r>
                <a:rPr lang="en-GB" dirty="0" smtClean="0"/>
                <a:t>/ year</a:t>
              </a:r>
              <a:endParaRPr lang="en-US" dirty="0"/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438150" y="3581400"/>
            <a:ext cx="7248525" cy="685800"/>
            <a:chOff x="390525" y="4286250"/>
            <a:chExt cx="7248525" cy="685800"/>
          </a:xfrm>
        </p:grpSpPr>
        <p:pic>
          <p:nvPicPr>
            <p:cNvPr id="71" name="Picture 70" descr="black-bee-drawing-vector-image_91-2147487462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90525" y="4286250"/>
              <a:ext cx="638174" cy="638174"/>
            </a:xfrm>
            <a:prstGeom prst="rect">
              <a:avLst/>
            </a:prstGeom>
          </p:spPr>
        </p:pic>
        <p:sp>
          <p:nvSpPr>
            <p:cNvPr id="78" name="TextBox 77"/>
            <p:cNvSpPr txBox="1"/>
            <p:nvPr/>
          </p:nvSpPr>
          <p:spPr>
            <a:xfrm>
              <a:off x="1219200" y="4476750"/>
              <a:ext cx="36766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Loss of pollinators</a:t>
              </a:r>
              <a:endParaRPr lang="en-US" dirty="0"/>
            </a:p>
          </p:txBody>
        </p:sp>
        <p:sp>
          <p:nvSpPr>
            <p:cNvPr id="79" name="Equal 78"/>
            <p:cNvSpPr/>
            <p:nvPr/>
          </p:nvSpPr>
          <p:spPr>
            <a:xfrm>
              <a:off x="3209925" y="4400549"/>
              <a:ext cx="914400" cy="571501"/>
            </a:xfrm>
            <a:prstGeom prst="mathEqual">
              <a:avLst/>
            </a:prstGeom>
            <a:gradFill flip="none" rotWithShape="1">
              <a:gsLst>
                <a:gs pos="0">
                  <a:schemeClr val="accent5">
                    <a:lumMod val="60000"/>
                    <a:lumOff val="4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3600000" scaled="0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4286250" y="4505325"/>
              <a:ext cx="3352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 smtClean="0"/>
                <a:t>USD 20-25 billion</a:t>
              </a:r>
              <a:r>
                <a:rPr lang="en-GB" dirty="0" smtClean="0"/>
                <a:t>/ year</a:t>
              </a:r>
              <a:endParaRPr lang="en-US" dirty="0"/>
            </a:p>
          </p:txBody>
        </p:sp>
      </p:grpSp>
      <p:sp>
        <p:nvSpPr>
          <p:cNvPr id="82" name="Espace réservé du texte 3"/>
          <p:cNvSpPr txBox="1">
            <a:spLocks/>
          </p:cNvSpPr>
          <p:nvPr/>
        </p:nvSpPr>
        <p:spPr>
          <a:xfrm>
            <a:off x="203200" y="4943474"/>
            <a:ext cx="8678333" cy="648000"/>
          </a:xfrm>
          <a:prstGeom prst="rect">
            <a:avLst/>
          </a:prstGeom>
        </p:spPr>
        <p:txBody>
          <a:bodyPr/>
          <a:lstStyle/>
          <a:p>
            <a:pPr marL="576000" marR="0" lvl="0" indent="-5760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Pct val="170000"/>
              <a:buFontTx/>
              <a:buBlip>
                <a:blip r:embed="rId3"/>
              </a:buBlip>
              <a:tabLst/>
              <a:defRPr/>
            </a:pPr>
            <a:r>
              <a:rPr lang="en-US" sz="2400" b="1" dirty="0" smtClean="0">
                <a:solidFill>
                  <a:srgbClr val="05683A"/>
                </a:solidFill>
              </a:rPr>
              <a:t>Remark: the quantification of biodiversity impact is too rough, incomplete and difficult to estimate meaningfully</a:t>
            </a:r>
          </a:p>
          <a:p>
            <a:pPr marL="576000" marR="0" lvl="0" indent="-5760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Pct val="170000"/>
              <a:tabLst/>
              <a:defRPr/>
            </a:pPr>
            <a:endParaRPr lang="en-US" sz="2400" b="1" dirty="0" smtClean="0">
              <a:solidFill>
                <a:srgbClr val="05683A"/>
              </a:solidFill>
            </a:endParaRPr>
          </a:p>
        </p:txBody>
      </p:sp>
      <p:sp>
        <p:nvSpPr>
          <p:cNvPr id="27" name="Rectangle 138"/>
          <p:cNvSpPr/>
          <p:nvPr/>
        </p:nvSpPr>
        <p:spPr>
          <a:xfrm>
            <a:off x="209550" y="4904422"/>
            <a:ext cx="8686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 </a:t>
            </a:r>
          </a:p>
          <a:p>
            <a:r>
              <a:rPr lang="en-US" dirty="0" smtClean="0"/>
              <a:t> </a:t>
            </a:r>
            <a:r>
              <a:rPr lang="en-GB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Full Cost Accounting of Food Wastage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Accounting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22"/>
          </p:nvPr>
        </p:nvSpPr>
        <p:spPr>
          <a:xfrm>
            <a:off x="330020" y="3187520"/>
            <a:ext cx="8042455" cy="1346380"/>
          </a:xfrm>
        </p:spPr>
        <p:txBody>
          <a:bodyPr/>
          <a:lstStyle/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4ACB4CB6-F7EC-4732-A173-E0AEABF6ECE7}" type="slidenum">
              <a:rPr lang="fr-FR" smtClean="0"/>
              <a:pPr/>
              <a:t>16</a:t>
            </a:fld>
            <a:endParaRPr lang="fr-FR" dirty="0"/>
          </a:p>
        </p:txBody>
      </p:sp>
      <p:sp>
        <p:nvSpPr>
          <p:cNvPr id="50" name="Espace réservé du texte 3"/>
          <p:cNvSpPr txBox="1">
            <a:spLocks/>
          </p:cNvSpPr>
          <p:nvPr/>
        </p:nvSpPr>
        <p:spPr>
          <a:xfrm>
            <a:off x="0" y="1142999"/>
            <a:ext cx="9144000" cy="648000"/>
          </a:xfrm>
          <a:prstGeom prst="rect">
            <a:avLst/>
          </a:prstGeom>
        </p:spPr>
        <p:txBody>
          <a:bodyPr/>
          <a:lstStyle/>
          <a:p>
            <a:pPr marL="576000" marR="0" lvl="0" indent="-5760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Pct val="170000"/>
              <a:buFontTx/>
              <a:buBlip>
                <a:blip r:embed="rId3"/>
              </a:buBlip>
              <a:tabLst/>
              <a:defRPr/>
            </a:pP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rgbClr val="05683A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7105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7" name="Chart 26"/>
          <p:cNvGraphicFramePr/>
          <p:nvPr>
            <p:extLst>
              <p:ext uri="{D42A27DB-BD31-4B8C-83A1-F6EECF244321}">
                <p14:modId xmlns:p14="http://schemas.microsoft.com/office/powerpoint/2010/main" xmlns="" val="2130730037"/>
              </p:ext>
            </p:extLst>
          </p:nvPr>
        </p:nvGraphicFramePr>
        <p:xfrm>
          <a:off x="1552575" y="1790999"/>
          <a:ext cx="5858256" cy="48771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8" name="Rectangle 27"/>
          <p:cNvSpPr/>
          <p:nvPr/>
        </p:nvSpPr>
        <p:spPr>
          <a:xfrm>
            <a:off x="1552575" y="4972050"/>
            <a:ext cx="542925" cy="2762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Espace réservé du texte 3"/>
          <p:cNvSpPr txBox="1">
            <a:spLocks noGrp="1"/>
          </p:cNvSpPr>
          <p:nvPr>
            <p:ph type="body" sz="quarter" idx="17"/>
          </p:nvPr>
        </p:nvSpPr>
        <p:spPr>
          <a:prstGeom prst="rect">
            <a:avLst/>
          </a:prstGeom>
        </p:spPr>
        <p:txBody>
          <a:bodyPr/>
          <a:lstStyle/>
          <a:p>
            <a:pPr marL="576000" marR="0" lvl="0" indent="-5760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Pct val="170000"/>
              <a:buFontTx/>
              <a:buBlip>
                <a:blip r:embed="rId3"/>
              </a:buBlip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5683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Accounting for </a:t>
            </a:r>
            <a:r>
              <a:rPr kumimoji="0" lang="en-US" sz="2400" b="1" i="0" u="sng" strike="noStrike" kern="1200" cap="none" spc="0" normalizeH="0" baseline="0" noProof="0" dirty="0" smtClean="0">
                <a:ln>
                  <a:noFill/>
                </a:ln>
                <a:solidFill>
                  <a:srgbClr val="05683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part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5683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of the e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05683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nvironmental externalities doubles </a:t>
            </a:r>
          </a:p>
          <a:p>
            <a:pPr marL="576000" marR="0" lvl="0" indent="-5760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Pct val="170000"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rgbClr val="05683A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Picture 56" descr="OiseauM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73090" y="4962524"/>
            <a:ext cx="594360" cy="600075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Full Cost Accounting of Food Wastage</a:t>
            </a:r>
            <a:endParaRPr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The way ahead for environmental monetization</a:t>
            </a:r>
            <a:endParaRPr lang="en-US" dirty="0"/>
          </a:p>
        </p:txBody>
      </p:sp>
      <p:grpSp>
        <p:nvGrpSpPr>
          <p:cNvPr id="5" name="Groupe 47"/>
          <p:cNvGrpSpPr/>
          <p:nvPr/>
        </p:nvGrpSpPr>
        <p:grpSpPr>
          <a:xfrm>
            <a:off x="2771800" y="1988840"/>
            <a:ext cx="3600400" cy="3607747"/>
            <a:chOff x="2771800" y="1988840"/>
            <a:chExt cx="3600400" cy="3607747"/>
          </a:xfrm>
          <a:effectLst/>
        </p:grpSpPr>
        <p:grpSp>
          <p:nvGrpSpPr>
            <p:cNvPr id="6" name="Groupe 5"/>
            <p:cNvGrpSpPr/>
            <p:nvPr/>
          </p:nvGrpSpPr>
          <p:grpSpPr>
            <a:xfrm>
              <a:off x="2771800" y="1996187"/>
              <a:ext cx="3600400" cy="3600400"/>
              <a:chOff x="2771800" y="2047900"/>
              <a:chExt cx="3600400" cy="3600400"/>
            </a:xfrm>
          </p:grpSpPr>
          <p:grpSp>
            <p:nvGrpSpPr>
              <p:cNvPr id="7" name="Groupe 6"/>
              <p:cNvGrpSpPr/>
              <p:nvPr/>
            </p:nvGrpSpPr>
            <p:grpSpPr>
              <a:xfrm>
                <a:off x="2771800" y="2047900"/>
                <a:ext cx="1759712" cy="1759712"/>
                <a:chOff x="1247648" y="159639"/>
                <a:chExt cx="1759712" cy="1759712"/>
              </a:xfrm>
            </p:grpSpPr>
            <p:sp>
              <p:nvSpPr>
                <p:cNvPr id="17" name="Secteurs 16"/>
                <p:cNvSpPr/>
                <p:nvPr/>
              </p:nvSpPr>
              <p:spPr>
                <a:xfrm>
                  <a:off x="1247648" y="159639"/>
                  <a:ext cx="1759712" cy="1759712"/>
                </a:xfrm>
                <a:prstGeom prst="pieWedge">
                  <a:avLst/>
                </a:prstGeom>
                <a:solidFill>
                  <a:srgbClr val="666666">
                    <a:lumMod val="40000"/>
                    <a:lumOff val="60000"/>
                    <a:alpha val="70000"/>
                  </a:srgbClr>
                </a:solidFill>
                <a:ln w="25400" cap="flat" cmpd="sng" algn="ctr">
                  <a:solidFill>
                    <a:srgbClr val="262626"/>
                  </a:solidFill>
                  <a:prstDash val="solid"/>
                </a:ln>
                <a:effectLst/>
              </p:spPr>
              <p:style>
                <a:lnRef idx="2">
                  <a:scrgbClr r="0" g="0" b="0"/>
                </a:lnRef>
                <a:fillRef idx="1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</p:sp>
            <p:sp>
              <p:nvSpPr>
                <p:cNvPr id="18" name="Secteurs 4"/>
                <p:cNvSpPr/>
                <p:nvPr/>
              </p:nvSpPr>
              <p:spPr>
                <a:xfrm>
                  <a:off x="1763057" y="663695"/>
                  <a:ext cx="1244303" cy="1244306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0" tIns="0" rIns="0" bIns="0" numCol="1" spcCol="1270" anchor="ctr" anchorCtr="0">
                  <a:noAutofit/>
                </a:bodyPr>
                <a:lstStyle/>
                <a:p>
                  <a:pPr lvl="0" algn="ctr" defTabSz="12446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n-US" sz="2800" b="1" kern="1200" dirty="0" smtClean="0">
                      <a:solidFill>
                        <a:srgbClr val="262626"/>
                      </a:solidFill>
                      <a:latin typeface="Calibri"/>
                      <a:ea typeface="+mn-ea"/>
                      <a:cs typeface="+mn-cs"/>
                    </a:rPr>
                    <a:t>Carbon</a:t>
                  </a:r>
                  <a:endParaRPr lang="en-US" sz="2800" b="1" kern="1200" dirty="0">
                    <a:solidFill>
                      <a:srgbClr val="262626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8" name="Groupe 9"/>
              <p:cNvGrpSpPr/>
              <p:nvPr/>
            </p:nvGrpSpPr>
            <p:grpSpPr>
              <a:xfrm>
                <a:off x="2771800" y="3888588"/>
                <a:ext cx="1759712" cy="1759712"/>
                <a:chOff x="1319656" y="1969112"/>
                <a:chExt cx="1759712" cy="1759712"/>
              </a:xfrm>
            </p:grpSpPr>
            <p:sp>
              <p:nvSpPr>
                <p:cNvPr id="15" name="Secteurs 14"/>
                <p:cNvSpPr/>
                <p:nvPr/>
              </p:nvSpPr>
              <p:spPr>
                <a:xfrm rot="16200000">
                  <a:off x="1319656" y="1969112"/>
                  <a:ext cx="1759712" cy="1759712"/>
                </a:xfrm>
                <a:prstGeom prst="pieWedge">
                  <a:avLst/>
                </a:prstGeom>
                <a:solidFill>
                  <a:srgbClr val="C9925B">
                    <a:alpha val="70000"/>
                  </a:srgbClr>
                </a:solidFill>
                <a:ln w="25400" cap="flat" cmpd="sng" algn="ctr">
                  <a:solidFill>
                    <a:srgbClr val="462300"/>
                  </a:solidFill>
                  <a:prstDash val="solid"/>
                </a:ln>
                <a:effectLst/>
              </p:spPr>
              <p:style>
                <a:lnRef idx="2">
                  <a:scrgbClr r="0" g="0" b="0"/>
                </a:lnRef>
                <a:fillRef idx="1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</p:sp>
            <p:sp>
              <p:nvSpPr>
                <p:cNvPr id="16" name="Secteurs 4"/>
                <p:cNvSpPr/>
                <p:nvPr/>
              </p:nvSpPr>
              <p:spPr>
                <a:xfrm>
                  <a:off x="1823712" y="1980465"/>
                  <a:ext cx="1244306" cy="1244303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0" tIns="0" rIns="0" bIns="0" numCol="1" spcCol="1270" anchor="ctr" anchorCtr="0">
                  <a:noAutofit/>
                </a:bodyPr>
                <a:lstStyle/>
                <a:p>
                  <a:pPr lvl="0" algn="ctr" defTabSz="12446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n-US" sz="2800" b="1" kern="1200" baseline="0" dirty="0" smtClean="0">
                      <a:solidFill>
                        <a:srgbClr val="462300"/>
                      </a:solidFill>
                      <a:latin typeface="Calibri"/>
                      <a:ea typeface="+mn-ea"/>
                      <a:cs typeface="+mn-cs"/>
                    </a:rPr>
                    <a:t>Land</a:t>
                  </a:r>
                  <a:endParaRPr lang="en-US" sz="2800" b="1" kern="1200" baseline="0" dirty="0">
                    <a:solidFill>
                      <a:srgbClr val="462300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9" name="Groupe 13"/>
              <p:cNvGrpSpPr/>
              <p:nvPr/>
            </p:nvGrpSpPr>
            <p:grpSpPr>
              <a:xfrm>
                <a:off x="4612488" y="3888588"/>
                <a:ext cx="1759712" cy="1759712"/>
                <a:chOff x="3088640" y="2072640"/>
                <a:chExt cx="1759712" cy="1759712"/>
              </a:xfrm>
            </p:grpSpPr>
            <p:sp>
              <p:nvSpPr>
                <p:cNvPr id="13" name="Secteurs 12"/>
                <p:cNvSpPr/>
                <p:nvPr/>
              </p:nvSpPr>
              <p:spPr>
                <a:xfrm rot="10800000">
                  <a:off x="3088640" y="2072640"/>
                  <a:ext cx="1759712" cy="1759712"/>
                </a:xfrm>
                <a:prstGeom prst="pieWedge">
                  <a:avLst/>
                </a:prstGeom>
                <a:solidFill>
                  <a:srgbClr val="007200">
                    <a:alpha val="69804"/>
                  </a:srgbClr>
                </a:solidFill>
                <a:ln w="25400" cap="flat" cmpd="sng" algn="ctr">
                  <a:solidFill>
                    <a:srgbClr val="004821"/>
                  </a:solidFill>
                  <a:prstDash val="solid"/>
                </a:ln>
                <a:effectLst/>
              </p:spPr>
              <p:style>
                <a:lnRef idx="2">
                  <a:scrgbClr r="0" g="0" b="0"/>
                </a:lnRef>
                <a:fillRef idx="1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</p:sp>
            <p:sp>
              <p:nvSpPr>
                <p:cNvPr id="14" name="Secteurs 4"/>
                <p:cNvSpPr/>
                <p:nvPr/>
              </p:nvSpPr>
              <p:spPr>
                <a:xfrm rot="21600000">
                  <a:off x="3088640" y="2072640"/>
                  <a:ext cx="1244303" cy="1244306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0" tIns="0" rIns="0" bIns="0" numCol="1" spcCol="1270" anchor="ctr" anchorCtr="0">
                  <a:noAutofit/>
                </a:bodyPr>
                <a:lstStyle/>
                <a:p>
                  <a:pPr lvl="0" algn="ctr" defTabSz="12446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n-US" sz="2800" b="1" kern="1200" baseline="0" dirty="0" err="1" smtClean="0">
                      <a:solidFill>
                        <a:srgbClr val="003C21"/>
                      </a:solidFill>
                      <a:latin typeface="Calibri"/>
                      <a:ea typeface="+mn-ea"/>
                      <a:cs typeface="+mn-cs"/>
                    </a:rPr>
                    <a:t>Biodiv</a:t>
                  </a:r>
                  <a:r>
                    <a:rPr lang="en-US" sz="2800" b="1" kern="1200" baseline="0" dirty="0" smtClean="0">
                      <a:solidFill>
                        <a:srgbClr val="003C21"/>
                      </a:solidFill>
                      <a:latin typeface="Calibri"/>
                      <a:ea typeface="+mn-ea"/>
                      <a:cs typeface="+mn-cs"/>
                    </a:rPr>
                    <a:t>.</a:t>
                  </a:r>
                  <a:endParaRPr lang="en-US" sz="2800" b="1" kern="1200" baseline="0" dirty="0">
                    <a:solidFill>
                      <a:srgbClr val="003C21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0" name="Groupe 17"/>
              <p:cNvGrpSpPr/>
              <p:nvPr/>
            </p:nvGrpSpPr>
            <p:grpSpPr>
              <a:xfrm>
                <a:off x="4612488" y="2047900"/>
                <a:ext cx="1759712" cy="1759712"/>
                <a:chOff x="3088640" y="231647"/>
                <a:chExt cx="1759712" cy="1759712"/>
              </a:xfrm>
            </p:grpSpPr>
            <p:sp>
              <p:nvSpPr>
                <p:cNvPr id="11" name="Secteurs 10"/>
                <p:cNvSpPr/>
                <p:nvPr/>
              </p:nvSpPr>
              <p:spPr>
                <a:xfrm rot="5400000">
                  <a:off x="3088640" y="231647"/>
                  <a:ext cx="1759712" cy="1759712"/>
                </a:xfrm>
                <a:prstGeom prst="pieWedge">
                  <a:avLst/>
                </a:prstGeom>
                <a:solidFill>
                  <a:srgbClr val="95B3D7">
                    <a:alpha val="70000"/>
                  </a:srgbClr>
                </a:solidFill>
                <a:ln w="25400" cap="flat" cmpd="sng" algn="ctr">
                  <a:solidFill>
                    <a:srgbClr val="122B4A"/>
                  </a:solidFill>
                  <a:prstDash val="solid"/>
                </a:ln>
                <a:effectLst/>
              </p:spPr>
              <p:style>
                <a:lnRef idx="2">
                  <a:scrgbClr r="0" g="0" b="0"/>
                </a:lnRef>
                <a:fillRef idx="1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</p:sp>
            <p:sp>
              <p:nvSpPr>
                <p:cNvPr id="12" name="Secteurs 4"/>
                <p:cNvSpPr/>
                <p:nvPr/>
              </p:nvSpPr>
              <p:spPr>
                <a:xfrm>
                  <a:off x="3088641" y="747056"/>
                  <a:ext cx="1244306" cy="1244303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0" tIns="0" rIns="0" bIns="0" numCol="1" spcCol="1270" anchor="ctr" anchorCtr="0">
                  <a:noAutofit/>
                </a:bodyPr>
                <a:lstStyle/>
                <a:p>
                  <a:pPr lvl="0" algn="ctr" defTabSz="12446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n-US" sz="2800" b="1" kern="1200" baseline="0" dirty="0" smtClean="0">
                      <a:solidFill>
                        <a:srgbClr val="002060"/>
                      </a:solidFill>
                      <a:latin typeface="Calibri"/>
                      <a:ea typeface="+mn-ea"/>
                      <a:cs typeface="+mn-cs"/>
                    </a:rPr>
                    <a:t>Water</a:t>
                  </a:r>
                  <a:r>
                    <a:rPr lang="en-US" sz="2400" kern="1200" dirty="0" smtClean="0">
                      <a:solidFill>
                        <a:srgbClr val="FFFFFF"/>
                      </a:solidFill>
                      <a:latin typeface="Calibri"/>
                      <a:ea typeface="+mn-ea"/>
                      <a:cs typeface="+mn-cs"/>
                    </a:rPr>
                    <a:t> </a:t>
                  </a:r>
                  <a:endParaRPr lang="en-US" sz="2400" kern="1200" dirty="0">
                    <a:solidFill>
                      <a:srgbClr val="FFFFFF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9" name="Groupe 18"/>
            <p:cNvGrpSpPr/>
            <p:nvPr/>
          </p:nvGrpSpPr>
          <p:grpSpPr>
            <a:xfrm>
              <a:off x="2843808" y="4944841"/>
              <a:ext cx="648072" cy="648072"/>
              <a:chOff x="1954262" y="4621780"/>
              <a:chExt cx="648072" cy="648072"/>
            </a:xfrm>
          </p:grpSpPr>
          <p:sp>
            <p:nvSpPr>
              <p:cNvPr id="20" name="Rectangle à coins arrondis 19"/>
              <p:cNvSpPr/>
              <p:nvPr/>
            </p:nvSpPr>
            <p:spPr>
              <a:xfrm>
                <a:off x="1954262" y="4621780"/>
                <a:ext cx="648072" cy="648072"/>
              </a:xfrm>
              <a:prstGeom prst="roundRect">
                <a:avLst/>
              </a:prstGeom>
              <a:solidFill>
                <a:schemeClr val="bg1"/>
              </a:solidFill>
              <a:ln w="25400" cap="flat" cmpd="sng" algn="ctr">
                <a:solidFill>
                  <a:srgbClr val="000000"/>
                </a:solidFill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1" i="0" u="none" strike="noStrike" kern="0" cap="none" spc="0" normalizeH="0" baseline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21" name="Groupe 33"/>
              <p:cNvGrpSpPr/>
              <p:nvPr/>
            </p:nvGrpSpPr>
            <p:grpSpPr>
              <a:xfrm>
                <a:off x="1960665" y="4795838"/>
                <a:ext cx="639311" cy="353910"/>
                <a:chOff x="1960665" y="4795838"/>
                <a:chExt cx="639311" cy="353910"/>
              </a:xfrm>
            </p:grpSpPr>
            <p:cxnSp>
              <p:nvCxnSpPr>
                <p:cNvPr id="22" name="Connecteur droit 21"/>
                <p:cNvCxnSpPr/>
                <p:nvPr/>
              </p:nvCxnSpPr>
              <p:spPr>
                <a:xfrm>
                  <a:off x="1960665" y="4795838"/>
                  <a:ext cx="634896" cy="0"/>
                </a:xfrm>
                <a:prstGeom prst="line">
                  <a:avLst/>
                </a:prstGeom>
                <a:ln w="22225"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3" name="Ellipse 22"/>
                <p:cNvSpPr/>
                <p:nvPr/>
              </p:nvSpPr>
              <p:spPr>
                <a:xfrm>
                  <a:off x="2194087" y="4885134"/>
                  <a:ext cx="36000" cy="36000"/>
                </a:xfrm>
                <a:prstGeom prst="ellipse">
                  <a:avLst/>
                </a:prstGeom>
                <a:noFill/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" name="Ellipse 23"/>
                <p:cNvSpPr/>
                <p:nvPr/>
              </p:nvSpPr>
              <p:spPr>
                <a:xfrm>
                  <a:off x="1986915" y="4885134"/>
                  <a:ext cx="36000" cy="36000"/>
                </a:xfrm>
                <a:prstGeom prst="ellipse">
                  <a:avLst/>
                </a:prstGeom>
                <a:noFill/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" name="Ellipse 24"/>
                <p:cNvSpPr/>
                <p:nvPr/>
              </p:nvSpPr>
              <p:spPr>
                <a:xfrm>
                  <a:off x="2396489" y="4885134"/>
                  <a:ext cx="36000" cy="36000"/>
                </a:xfrm>
                <a:prstGeom prst="ellipse">
                  <a:avLst/>
                </a:prstGeom>
                <a:noFill/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Ellipse 25"/>
                <p:cNvSpPr/>
                <p:nvPr/>
              </p:nvSpPr>
              <p:spPr>
                <a:xfrm>
                  <a:off x="2289343" y="4993084"/>
                  <a:ext cx="36000" cy="36000"/>
                </a:xfrm>
                <a:prstGeom prst="ellipse">
                  <a:avLst/>
                </a:prstGeom>
                <a:noFill/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Ellipse 26"/>
                <p:cNvSpPr/>
                <p:nvPr/>
              </p:nvSpPr>
              <p:spPr>
                <a:xfrm>
                  <a:off x="2082171" y="4993084"/>
                  <a:ext cx="36000" cy="36000"/>
                </a:xfrm>
                <a:prstGeom prst="ellipse">
                  <a:avLst/>
                </a:prstGeom>
                <a:noFill/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Ellipse 27"/>
                <p:cNvSpPr/>
                <p:nvPr/>
              </p:nvSpPr>
              <p:spPr>
                <a:xfrm>
                  <a:off x="2491745" y="4993084"/>
                  <a:ext cx="36000" cy="36000"/>
                </a:xfrm>
                <a:prstGeom prst="ellipse">
                  <a:avLst/>
                </a:prstGeom>
                <a:noFill/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" name="Ellipse 28"/>
                <p:cNvSpPr/>
                <p:nvPr/>
              </p:nvSpPr>
              <p:spPr>
                <a:xfrm>
                  <a:off x="2197269" y="5113732"/>
                  <a:ext cx="36000" cy="36000"/>
                </a:xfrm>
                <a:prstGeom prst="ellipse">
                  <a:avLst/>
                </a:prstGeom>
                <a:noFill/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" name="Ellipse 29"/>
                <p:cNvSpPr/>
                <p:nvPr/>
              </p:nvSpPr>
              <p:spPr>
                <a:xfrm>
                  <a:off x="1990097" y="5113732"/>
                  <a:ext cx="36000" cy="36000"/>
                </a:xfrm>
                <a:prstGeom prst="ellipse">
                  <a:avLst/>
                </a:prstGeom>
                <a:noFill/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" name="Ellipse 30"/>
                <p:cNvSpPr/>
                <p:nvPr/>
              </p:nvSpPr>
              <p:spPr>
                <a:xfrm>
                  <a:off x="2399671" y="5113732"/>
                  <a:ext cx="36000" cy="36000"/>
                </a:xfrm>
                <a:prstGeom prst="ellipse">
                  <a:avLst/>
                </a:prstGeom>
                <a:noFill/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" name="Ellipse 31"/>
                <p:cNvSpPr/>
                <p:nvPr/>
              </p:nvSpPr>
              <p:spPr>
                <a:xfrm>
                  <a:off x="2560794" y="4885150"/>
                  <a:ext cx="36000" cy="36000"/>
                </a:xfrm>
                <a:prstGeom prst="ellipse">
                  <a:avLst/>
                </a:prstGeom>
                <a:noFill/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" name="Ellipse 32"/>
                <p:cNvSpPr/>
                <p:nvPr/>
              </p:nvSpPr>
              <p:spPr>
                <a:xfrm>
                  <a:off x="2563976" y="5113748"/>
                  <a:ext cx="36000" cy="36000"/>
                </a:xfrm>
                <a:prstGeom prst="ellipse">
                  <a:avLst/>
                </a:prstGeom>
                <a:noFill/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35" name="Rectangle à coins arrondis 34"/>
            <p:cNvSpPr/>
            <p:nvPr/>
          </p:nvSpPr>
          <p:spPr>
            <a:xfrm>
              <a:off x="5652120" y="4944841"/>
              <a:ext cx="648072" cy="648072"/>
            </a:xfrm>
            <a:prstGeom prst="roundRect">
              <a:avLst/>
            </a:prstGeom>
            <a:solidFill>
              <a:schemeClr val="bg1"/>
            </a:solidFill>
            <a:ln w="254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0" cap="none" spc="0" normalizeH="0" baseline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34" name="Groupe 36"/>
            <p:cNvGrpSpPr/>
            <p:nvPr/>
          </p:nvGrpSpPr>
          <p:grpSpPr>
            <a:xfrm>
              <a:off x="5652120" y="2000952"/>
              <a:ext cx="648072" cy="648072"/>
              <a:chOff x="7635925" y="5211802"/>
              <a:chExt cx="648072" cy="648072"/>
            </a:xfrm>
          </p:grpSpPr>
          <p:sp>
            <p:nvSpPr>
              <p:cNvPr id="38" name="Rectangle à coins arrondis 37"/>
              <p:cNvSpPr/>
              <p:nvPr/>
            </p:nvSpPr>
            <p:spPr>
              <a:xfrm>
                <a:off x="7635925" y="5211802"/>
                <a:ext cx="648072" cy="648072"/>
              </a:xfrm>
              <a:prstGeom prst="roundRect">
                <a:avLst/>
              </a:prstGeom>
              <a:solidFill>
                <a:schemeClr val="bg1"/>
              </a:solidFill>
              <a:ln w="25400" cap="flat" cmpd="sng" algn="ctr">
                <a:solidFill>
                  <a:srgbClr val="000000"/>
                </a:solidFill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1" i="0" u="none" strike="noStrike" kern="0" cap="none" spc="0" normalizeH="0" baseline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pic>
            <p:nvPicPr>
              <p:cNvPr id="39" name="Picture 5" descr="Drop clip art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7721390" y="5276260"/>
                <a:ext cx="156537" cy="216000"/>
              </a:xfrm>
              <a:prstGeom prst="rect">
                <a:avLst/>
              </a:prstGeom>
              <a:noFill/>
            </p:spPr>
          </p:pic>
          <p:pic>
            <p:nvPicPr>
              <p:cNvPr id="40" name="Picture 5" descr="Drop clip art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7843633" y="5597527"/>
                <a:ext cx="156537" cy="216000"/>
              </a:xfrm>
              <a:prstGeom prst="rect">
                <a:avLst/>
              </a:prstGeom>
              <a:noFill/>
            </p:spPr>
          </p:pic>
          <p:pic>
            <p:nvPicPr>
              <p:cNvPr id="41" name="Picture 5" descr="Drop clip art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8048416" y="5421312"/>
                <a:ext cx="156537" cy="216000"/>
              </a:xfrm>
              <a:prstGeom prst="rect">
                <a:avLst/>
              </a:prstGeom>
              <a:noFill/>
            </p:spPr>
          </p:pic>
        </p:grpSp>
        <p:grpSp>
          <p:nvGrpSpPr>
            <p:cNvPr id="36" name="Groupe 41"/>
            <p:cNvGrpSpPr/>
            <p:nvPr/>
          </p:nvGrpSpPr>
          <p:grpSpPr>
            <a:xfrm>
              <a:off x="2771800" y="1988840"/>
              <a:ext cx="760473" cy="672296"/>
              <a:chOff x="6806519" y="2513522"/>
              <a:chExt cx="760473" cy="672296"/>
            </a:xfrm>
          </p:grpSpPr>
          <p:sp>
            <p:nvSpPr>
              <p:cNvPr id="43" name="Rectangle à coins arrondis 42"/>
              <p:cNvSpPr/>
              <p:nvPr/>
            </p:nvSpPr>
            <p:spPr>
              <a:xfrm>
                <a:off x="6874913" y="2537746"/>
                <a:ext cx="648072" cy="648072"/>
              </a:xfrm>
              <a:prstGeom prst="roundRect">
                <a:avLst/>
              </a:prstGeom>
              <a:solidFill>
                <a:schemeClr val="bg1"/>
              </a:solidFill>
              <a:ln w="25400" cap="flat" cmpd="sng" algn="ctr">
                <a:solidFill>
                  <a:srgbClr val="000000"/>
                </a:solidFill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1" i="0" u="none" strike="noStrike" kern="0" cap="none" spc="0" normalizeH="0" baseline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37" name="Groupe 32"/>
              <p:cNvGrpSpPr/>
              <p:nvPr/>
            </p:nvGrpSpPr>
            <p:grpSpPr>
              <a:xfrm>
                <a:off x="6806519" y="2513522"/>
                <a:ext cx="760473" cy="615883"/>
                <a:chOff x="1001984" y="4580764"/>
                <a:chExt cx="760473" cy="615883"/>
              </a:xfrm>
            </p:grpSpPr>
            <p:sp>
              <p:nvSpPr>
                <p:cNvPr id="45" name="Rectangle 44"/>
                <p:cNvSpPr/>
                <p:nvPr/>
              </p:nvSpPr>
              <p:spPr>
                <a:xfrm>
                  <a:off x="1001984" y="4580764"/>
                  <a:ext cx="617028" cy="43088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 fontAlgn="b"/>
                  <a:r>
                    <a:rPr lang="en-US" sz="2200" b="1" dirty="0" smtClean="0">
                      <a:solidFill>
                        <a:srgbClr val="000000"/>
                      </a:solidFill>
                    </a:rPr>
                    <a:t>CO</a:t>
                  </a:r>
                  <a:r>
                    <a:rPr lang="en-US" sz="2200" b="1" baseline="-25000" dirty="0" smtClean="0">
                      <a:solidFill>
                        <a:srgbClr val="000000"/>
                      </a:solidFill>
                    </a:rPr>
                    <a:t>2</a:t>
                  </a:r>
                  <a:endParaRPr lang="en-US" sz="2200" b="1" baseline="-25000" dirty="0">
                    <a:solidFill>
                      <a:srgbClr val="000000"/>
                    </a:solidFill>
                  </a:endParaRPr>
                </a:p>
              </p:txBody>
            </p:sp>
            <p:pic>
              <p:nvPicPr>
                <p:cNvPr id="46" name="Picture 2" descr="C:\Documents and Settings\ctostivint\Bureau\MC900278860.WMF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 rot="1668093">
                  <a:off x="1439778" y="4725345"/>
                  <a:ext cx="322679" cy="471302"/>
                </a:xfrm>
                <a:prstGeom prst="rect">
                  <a:avLst/>
                </a:prstGeom>
                <a:noFill/>
              </p:spPr>
            </p:pic>
          </p:grpSp>
        </p:grpSp>
      </p:grpSp>
      <p:sp>
        <p:nvSpPr>
          <p:cNvPr id="51" name="Espace réservé du numéro de diapositive 5"/>
          <p:cNvSpPr>
            <a:spLocks noGrp="1"/>
          </p:cNvSpPr>
          <p:nvPr>
            <p:ph type="sldNum" sz="quarter" idx="23"/>
          </p:nvPr>
        </p:nvSpPr>
        <p:spPr>
          <a:xfrm>
            <a:off x="8466137" y="6481911"/>
            <a:ext cx="714375" cy="214312"/>
          </a:xfr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1" baseline="0">
                <a:solidFill>
                  <a:srgbClr val="05683A"/>
                </a:solidFill>
                <a:latin typeface="+mn-lt"/>
              </a:defRPr>
            </a:lvl1pPr>
          </a:lstStyle>
          <a:p>
            <a:fld id="{4ACB4CB6-F7EC-4732-A173-E0AEABF6ECE7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58" name="Picture 57" descr="OiseauM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92140" y="5029199"/>
            <a:ext cx="594360" cy="495301"/>
          </a:xfrm>
          <a:prstGeom prst="rect">
            <a:avLst/>
          </a:prstGeom>
        </p:spPr>
      </p:pic>
      <p:sp>
        <p:nvSpPr>
          <p:cNvPr id="50" name="Rounded Rectangle 49"/>
          <p:cNvSpPr/>
          <p:nvPr/>
        </p:nvSpPr>
        <p:spPr>
          <a:xfrm>
            <a:off x="6372225" y="1552575"/>
            <a:ext cx="2647950" cy="1400175"/>
          </a:xfrm>
          <a:prstGeom prst="round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endParaRPr lang="en-US" dirty="0" smtClean="0">
              <a:solidFill>
                <a:schemeClr val="accent5">
                  <a:lumMod val="7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endParaRPr lang="en-US" sz="16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16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600" dirty="0" smtClean="0">
                <a:solidFill>
                  <a:schemeClr val="accent5">
                    <a:lumMod val="75000"/>
                  </a:schemeClr>
                </a:solidFill>
              </a:rPr>
              <a:t>Reality check for upper estimates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accent5">
                    <a:lumMod val="75000"/>
                  </a:schemeClr>
                </a:solidFill>
              </a:rPr>
              <a:t> Inclusion of water scarcities into costs evaluation</a:t>
            </a:r>
          </a:p>
          <a:p>
            <a:pPr>
              <a:buFont typeface="Arial" pitchFamily="34" charset="0"/>
              <a:buChar char="•"/>
            </a:pPr>
            <a:endParaRPr lang="en-US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114300" y="4552950"/>
            <a:ext cx="2647950" cy="1400175"/>
          </a:xfrm>
          <a:prstGeom prst="roundRect">
            <a:avLst/>
          </a:prstGeom>
          <a:noFill/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en-US" sz="1600" b="1" dirty="0" smtClean="0">
                <a:solidFill>
                  <a:srgbClr val="663300"/>
                </a:solidFill>
              </a:rPr>
              <a:t> </a:t>
            </a:r>
            <a:r>
              <a:rPr lang="en-US" sz="1600" dirty="0" smtClean="0">
                <a:solidFill>
                  <a:srgbClr val="663300"/>
                </a:solidFill>
              </a:rPr>
              <a:t>Alternative </a:t>
            </a:r>
            <a:r>
              <a:rPr lang="en-US" sz="1600" dirty="0">
                <a:solidFill>
                  <a:srgbClr val="663300"/>
                </a:solidFill>
              </a:rPr>
              <a:t>land occupation </a:t>
            </a:r>
            <a:r>
              <a:rPr lang="en-US" sz="1600" dirty="0" smtClean="0">
                <a:solidFill>
                  <a:srgbClr val="663300"/>
                </a:solidFill>
              </a:rPr>
              <a:t>valuations</a:t>
            </a:r>
            <a:endParaRPr lang="en-US" sz="1600" dirty="0">
              <a:solidFill>
                <a:srgbClr val="6633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663300"/>
                </a:solidFill>
              </a:rPr>
              <a:t> Refined </a:t>
            </a:r>
            <a:r>
              <a:rPr lang="en-US" sz="1600" dirty="0">
                <a:solidFill>
                  <a:srgbClr val="663300"/>
                </a:solidFill>
              </a:rPr>
              <a:t>erosion rates per country</a:t>
            </a:r>
          </a:p>
        </p:txBody>
      </p:sp>
      <p:sp>
        <p:nvSpPr>
          <p:cNvPr id="53" name="Rounded Rectangle 52"/>
          <p:cNvSpPr/>
          <p:nvPr/>
        </p:nvSpPr>
        <p:spPr>
          <a:xfrm>
            <a:off x="6381750" y="4572000"/>
            <a:ext cx="2647950" cy="1400175"/>
          </a:xfrm>
          <a:prstGeom prst="round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en-US" sz="16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1600" dirty="0" smtClean="0">
                <a:solidFill>
                  <a:schemeClr val="accent4">
                    <a:lumMod val="75000"/>
                  </a:schemeClr>
                </a:solidFill>
              </a:rPr>
              <a:t>Improvement of current calculations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accent4">
                    <a:lumMod val="75000"/>
                  </a:schemeClr>
                </a:solidFill>
              </a:rPr>
              <a:t> Inclusion of new parameter valuations: P-eutrophication, species’ loss</a:t>
            </a:r>
            <a:endParaRPr lang="en-US" sz="16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56" name="Rounded Rectangle 49"/>
          <p:cNvSpPr/>
          <p:nvPr/>
        </p:nvSpPr>
        <p:spPr>
          <a:xfrm>
            <a:off x="114300" y="1647222"/>
            <a:ext cx="2647950" cy="1400175"/>
          </a:xfrm>
          <a:prstGeom prst="round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2"/>
                </a:solidFill>
              </a:rPr>
              <a:t> Improving </a:t>
            </a:r>
            <a:r>
              <a:rPr lang="en-US" sz="1600" dirty="0">
                <a:solidFill>
                  <a:schemeClr val="tx2"/>
                </a:solidFill>
              </a:rPr>
              <a:t>the </a:t>
            </a:r>
            <a:r>
              <a:rPr lang="en-US" sz="1600" dirty="0" smtClean="0">
                <a:solidFill>
                  <a:schemeClr val="tx2"/>
                </a:solidFill>
              </a:rPr>
              <a:t>database</a:t>
            </a:r>
            <a:endParaRPr lang="en-US" sz="1600" dirty="0">
              <a:solidFill>
                <a:schemeClr val="tx2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2"/>
                </a:solidFill>
              </a:rPr>
              <a:t> Identifying </a:t>
            </a:r>
            <a:r>
              <a:rPr lang="en-US" sz="1600" dirty="0">
                <a:solidFill>
                  <a:schemeClr val="tx2"/>
                </a:solidFill>
              </a:rPr>
              <a:t>the adequate estimate for the </a:t>
            </a:r>
            <a:r>
              <a:rPr lang="en-US" sz="1600" dirty="0" smtClean="0">
                <a:solidFill>
                  <a:schemeClr val="tx2"/>
                </a:solidFill>
              </a:rPr>
              <a:t>social </a:t>
            </a:r>
            <a:r>
              <a:rPr lang="en-US" sz="1600" dirty="0">
                <a:solidFill>
                  <a:schemeClr val="tx2"/>
                </a:solidFill>
              </a:rPr>
              <a:t>c</a:t>
            </a:r>
            <a:r>
              <a:rPr lang="en-US" sz="1600" dirty="0" smtClean="0">
                <a:solidFill>
                  <a:schemeClr val="tx2"/>
                </a:solidFill>
              </a:rPr>
              <a:t>osts </a:t>
            </a:r>
            <a:r>
              <a:rPr lang="en-US" sz="1600" dirty="0">
                <a:solidFill>
                  <a:schemeClr val="tx2"/>
                </a:solidFill>
              </a:rPr>
              <a:t>of </a:t>
            </a:r>
            <a:r>
              <a:rPr lang="en-US" sz="1600" dirty="0" smtClean="0">
                <a:solidFill>
                  <a:schemeClr val="tx2"/>
                </a:solidFill>
              </a:rPr>
              <a:t>Carbon</a:t>
            </a:r>
          </a:p>
          <a:p>
            <a:pPr>
              <a:buFont typeface="Arial" pitchFamily="34" charset="0"/>
              <a:buChar char="•"/>
            </a:pPr>
            <a:endParaRPr lang="en-US" sz="1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Full Cost Accounting of Food wastage</a:t>
            </a:r>
            <a:endParaRPr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Challenges</a:t>
            </a:r>
            <a:endParaRPr lang="en-US" dirty="0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 smtClean="0"/>
              <a:t>Challenges ahead for Full-Cost Accounting</a:t>
            </a:r>
            <a:endParaRPr lang="en-US" dirty="0"/>
          </a:p>
        </p:txBody>
      </p:sp>
      <p:graphicFrame>
        <p:nvGraphicFramePr>
          <p:cNvPr id="35" name="Diagram 34"/>
          <p:cNvGraphicFramePr/>
          <p:nvPr>
            <p:extLst>
              <p:ext uri="{D42A27DB-BD31-4B8C-83A1-F6EECF244321}">
                <p14:modId xmlns:p14="http://schemas.microsoft.com/office/powerpoint/2010/main" xmlns="" val="4196478796"/>
              </p:ext>
            </p:extLst>
          </p:nvPr>
        </p:nvGraphicFramePr>
        <p:xfrm>
          <a:off x="1419225" y="1978025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Full Cost Accounting of Food Wastage</a:t>
            </a:r>
            <a:endParaRPr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5"/>
          </p:nvPr>
        </p:nvSpPr>
        <p:spPr>
          <a:xfrm>
            <a:off x="1223201" y="370735"/>
            <a:ext cx="7786687" cy="285750"/>
          </a:xfrm>
        </p:spPr>
        <p:txBody>
          <a:bodyPr/>
          <a:lstStyle/>
          <a:p>
            <a:r>
              <a:rPr lang="en-US" dirty="0" smtClean="0"/>
              <a:t>So what?</a:t>
            </a:r>
            <a:endParaRPr lang="en-US" dirty="0"/>
          </a:p>
        </p:txBody>
      </p:sp>
      <p:sp>
        <p:nvSpPr>
          <p:cNvPr id="51" name="Espace réservé du numéro de diapositive 5"/>
          <p:cNvSpPr>
            <a:spLocks noGrp="1"/>
          </p:cNvSpPr>
          <p:nvPr>
            <p:ph type="sldNum" sz="quarter" idx="23"/>
          </p:nvPr>
        </p:nvSpPr>
        <p:spPr>
          <a:xfrm>
            <a:off x="8466137" y="6481911"/>
            <a:ext cx="714375" cy="214312"/>
          </a:xfr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1" baseline="0">
                <a:solidFill>
                  <a:srgbClr val="05683A"/>
                </a:solidFill>
                <a:latin typeface="+mn-lt"/>
              </a:defRPr>
            </a:lvl1pPr>
          </a:lstStyle>
          <a:p>
            <a:fld id="{4ACB4CB6-F7EC-4732-A173-E0AEABF6ECE7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182879" y="984884"/>
            <a:ext cx="8848977" cy="5873116"/>
          </a:xfrm>
        </p:spPr>
        <p:txBody>
          <a:bodyPr/>
          <a:lstStyle/>
          <a:p>
            <a:r>
              <a:rPr lang="en-US" sz="2000" b="0" dirty="0" smtClean="0"/>
              <a:t>Monetizing the environmental and social cost of food waste has several limitations but acts as a wake-up call on the magnitude of the problem and future risks (e.g. increased mitigation costs, ecosystem services collapse, natural events)</a:t>
            </a:r>
          </a:p>
          <a:p>
            <a:r>
              <a:rPr lang="en-US" sz="2000" b="0" dirty="0"/>
              <a:t>Agriculture does not generate enough revenue to cover its environmental </a:t>
            </a:r>
            <a:r>
              <a:rPr lang="en-US" sz="2000" b="0" dirty="0" smtClean="0"/>
              <a:t>damage: natural capital cost is USD 2 369 billion when revenue is USD 1 567 billion – with an impact ratio of 1.5 (</a:t>
            </a:r>
            <a:r>
              <a:rPr lang="en-US" sz="2000" b="0" dirty="0" err="1" smtClean="0"/>
              <a:t>Trucost</a:t>
            </a:r>
            <a:r>
              <a:rPr lang="en-US" sz="2000" b="0" dirty="0" smtClean="0"/>
              <a:t>, 2013)</a:t>
            </a:r>
          </a:p>
          <a:p>
            <a:r>
              <a:rPr lang="en-US" sz="2000" dirty="0" smtClean="0"/>
              <a:t>Integrating FCA in market prices would unrealistically inflate food prices! </a:t>
            </a:r>
          </a:p>
          <a:p>
            <a:r>
              <a:rPr lang="en-US" sz="2000" b="0" dirty="0" smtClean="0"/>
              <a:t>Valuation studies identify hotspots requiring consideration in the food supply chain (price volatility from scarcity) in order to:</a:t>
            </a:r>
          </a:p>
          <a:p>
            <a:pPr lvl="1"/>
            <a:r>
              <a:rPr lang="en-US" sz="2000" dirty="0" smtClean="0">
                <a:solidFill>
                  <a:srgbClr val="05683A"/>
                </a:solidFill>
              </a:rPr>
              <a:t>anticipate decreased company profitability </a:t>
            </a:r>
          </a:p>
          <a:p>
            <a:pPr lvl="1"/>
            <a:r>
              <a:rPr lang="en-US" sz="2000" dirty="0" smtClean="0">
                <a:solidFill>
                  <a:srgbClr val="05683A"/>
                </a:solidFill>
              </a:rPr>
              <a:t>consider shadow pricing in sustainable procurement</a:t>
            </a:r>
          </a:p>
          <a:p>
            <a:pPr lvl="1"/>
            <a:r>
              <a:rPr lang="en-US" sz="2000" dirty="0" smtClean="0">
                <a:solidFill>
                  <a:srgbClr val="05683A"/>
                </a:solidFill>
              </a:rPr>
              <a:t>appraise natural resources assets and risks for investments</a:t>
            </a:r>
          </a:p>
          <a:p>
            <a:pPr lvl="1"/>
            <a:r>
              <a:rPr lang="en-US" sz="2000" dirty="0" smtClean="0">
                <a:solidFill>
                  <a:srgbClr val="05683A"/>
                </a:solidFill>
              </a:rPr>
              <a:t>evaluate trade-offs and opportunities among sectoral policies</a:t>
            </a:r>
          </a:p>
          <a:p>
            <a:pPr lvl="1"/>
            <a:r>
              <a:rPr lang="en-US" sz="2000" dirty="0" smtClean="0">
                <a:solidFill>
                  <a:srgbClr val="05683A"/>
                </a:solidFill>
              </a:rPr>
              <a:t>develop forward-looking regulation</a:t>
            </a:r>
          </a:p>
          <a:p>
            <a:pPr lvl="1"/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Full Cost Accounting of Food Wastage</a:t>
            </a:r>
            <a:endParaRPr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5"/>
          </p:nvPr>
        </p:nvSpPr>
        <p:spPr>
          <a:xfrm>
            <a:off x="1223201" y="370735"/>
            <a:ext cx="7786687" cy="285750"/>
          </a:xfrm>
        </p:spPr>
        <p:txBody>
          <a:bodyPr/>
          <a:lstStyle/>
          <a:p>
            <a:r>
              <a:rPr lang="en-US" dirty="0" smtClean="0"/>
              <a:t>Why bother?</a:t>
            </a:r>
            <a:endParaRPr lang="en-US" dirty="0"/>
          </a:p>
        </p:txBody>
      </p:sp>
      <p:sp>
        <p:nvSpPr>
          <p:cNvPr id="51" name="Espace réservé du numéro de diapositive 5"/>
          <p:cNvSpPr>
            <a:spLocks noGrp="1"/>
          </p:cNvSpPr>
          <p:nvPr>
            <p:ph type="sldNum" sz="quarter" idx="23"/>
          </p:nvPr>
        </p:nvSpPr>
        <p:spPr>
          <a:xfrm>
            <a:off x="8466137" y="6481911"/>
            <a:ext cx="714375" cy="214312"/>
          </a:xfr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1" baseline="0">
                <a:solidFill>
                  <a:srgbClr val="05683A"/>
                </a:solidFill>
                <a:latin typeface="+mn-lt"/>
              </a:defRPr>
            </a:lvl1pPr>
          </a:lstStyle>
          <a:p>
            <a:fld id="{4ACB4CB6-F7EC-4732-A173-E0AEABF6ECE7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268224" y="1265300"/>
            <a:ext cx="8558784" cy="5354956"/>
          </a:xfrm>
        </p:spPr>
        <p:txBody>
          <a:bodyPr/>
          <a:lstStyle/>
          <a:p>
            <a:r>
              <a:rPr lang="en-US" dirty="0" smtClean="0"/>
              <a:t>After coal power generation, agriculture has globally the highest impact sector on the environment when measured in monetary terms</a:t>
            </a:r>
          </a:p>
          <a:p>
            <a:r>
              <a:rPr lang="en-US" dirty="0" smtClean="0"/>
              <a:t>The economic loss incurred by food wastage has not triggered the necessary investments in reduction measures, despite decades of FAO assistance to countries on post-harvest losses; at the retail and consumer levels, it is economically “profitable” to waste food</a:t>
            </a:r>
          </a:p>
          <a:p>
            <a:r>
              <a:rPr lang="en-US" dirty="0" smtClean="0"/>
              <a:t>FCA seeks to lower </a:t>
            </a:r>
            <a:r>
              <a:rPr lang="en-US" dirty="0"/>
              <a:t>the “profitability” of unsustainable </a:t>
            </a:r>
            <a:r>
              <a:rPr lang="en-US" dirty="0" smtClean="0"/>
              <a:t>production and consumption practices </a:t>
            </a:r>
            <a:r>
              <a:rPr lang="en-US" dirty="0"/>
              <a:t>by monetizing </a:t>
            </a:r>
            <a:r>
              <a:rPr lang="en-US" dirty="0" err="1"/>
              <a:t>unpriced</a:t>
            </a:r>
            <a:r>
              <a:rPr lang="en-US" dirty="0"/>
              <a:t> natural resources’ inputs to </a:t>
            </a:r>
            <a:r>
              <a:rPr lang="en-US" dirty="0" smtClean="0"/>
              <a:t>food production</a:t>
            </a:r>
          </a:p>
          <a:p>
            <a:r>
              <a:rPr lang="en-US" dirty="0" smtClean="0"/>
              <a:t>Social costs are used to assess the contribution of ecosystems to human wellbeing and inform strategic decision-making 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22534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2" cstate="print"/>
          <a:srcRect l="18678" t="53970" r="19001" b="22035"/>
          <a:stretch>
            <a:fillRect/>
          </a:stretch>
        </p:blipFill>
        <p:spPr bwMode="auto">
          <a:xfrm>
            <a:off x="0" y="0"/>
            <a:ext cx="9144000" cy="2200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2" cstate="print"/>
          <a:srcRect l="18678" t="53970" r="19001" b="22035"/>
          <a:stretch>
            <a:fillRect/>
          </a:stretch>
        </p:blipFill>
        <p:spPr bwMode="auto">
          <a:xfrm>
            <a:off x="0" y="592667"/>
            <a:ext cx="9144000" cy="2200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2" cstate="print"/>
          <a:srcRect l="18678" t="53970" r="19001"/>
          <a:stretch>
            <a:fillRect/>
          </a:stretch>
        </p:blipFill>
        <p:spPr bwMode="auto">
          <a:xfrm>
            <a:off x="0" y="2636912"/>
            <a:ext cx="9144000" cy="422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2" cstate="print"/>
          <a:srcRect l="60940" t="79018" r="32374" b="10179"/>
          <a:stretch>
            <a:fillRect/>
          </a:stretch>
        </p:blipFill>
        <p:spPr bwMode="auto">
          <a:xfrm>
            <a:off x="7429500" y="5153025"/>
            <a:ext cx="98107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7" descr="FAO_2cm_RGB_20_69_168_200dpi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54556" y="4814537"/>
            <a:ext cx="1436837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152401" y="1352550"/>
            <a:ext cx="8848724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rgbClr val="EB650C"/>
                </a:solidFill>
                <a:latin typeface="+mj-lt"/>
                <a:ea typeface="+mj-ea"/>
                <a:cs typeface="+mj-cs"/>
              </a:rPr>
              <a:t>THANK YOU</a:t>
            </a:r>
          </a:p>
          <a:p>
            <a:pPr algn="ctr"/>
            <a:r>
              <a:rPr lang="en-US" sz="2800" b="1" u="sng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www.fao.org/nr/sustainability/food-loss-and-waste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Food Wastage Footprint </a:t>
            </a:r>
            <a:endParaRPr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Environmental Impacts</a:t>
            </a:r>
            <a:endParaRPr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7"/>
          </p:nvPr>
        </p:nvSpPr>
        <p:spPr>
          <a:xfrm>
            <a:off x="0" y="1142999"/>
            <a:ext cx="9144000" cy="648000"/>
          </a:xfrm>
        </p:spPr>
        <p:txBody>
          <a:bodyPr/>
          <a:lstStyle/>
          <a:p>
            <a:r>
              <a:rPr lang="en-US" dirty="0" smtClean="0"/>
              <a:t>Environmental impact of 1.3 </a:t>
            </a:r>
            <a:r>
              <a:rPr lang="en-US" dirty="0" err="1" smtClean="0"/>
              <a:t>Gtonnes</a:t>
            </a:r>
            <a:r>
              <a:rPr lang="en-US" dirty="0" smtClean="0"/>
              <a:t> of food wastage/ year </a:t>
            </a:r>
          </a:p>
        </p:txBody>
      </p:sp>
      <p:sp>
        <p:nvSpPr>
          <p:cNvPr id="51" name="Espace réservé du numéro de diapositive 5"/>
          <p:cNvSpPr>
            <a:spLocks noGrp="1"/>
          </p:cNvSpPr>
          <p:nvPr>
            <p:ph type="sldNum" sz="quarter" idx="23"/>
          </p:nvPr>
        </p:nvSpPr>
        <p:spPr>
          <a:xfrm>
            <a:off x="8466137" y="6481911"/>
            <a:ext cx="714375" cy="214312"/>
          </a:xfr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1" baseline="0">
                <a:solidFill>
                  <a:srgbClr val="05683A"/>
                </a:solidFill>
                <a:latin typeface="+mn-lt"/>
              </a:defRPr>
            </a:lvl1pPr>
          </a:lstStyle>
          <a:p>
            <a:fld id="{4ACB4CB6-F7EC-4732-A173-E0AEABF6ECE7}" type="slidenum">
              <a:rPr lang="en-US" smtClean="0"/>
              <a:pPr/>
              <a:t>3</a:t>
            </a:fld>
            <a:endParaRPr lang="en-US"/>
          </a:p>
        </p:txBody>
      </p:sp>
      <p:grpSp>
        <p:nvGrpSpPr>
          <p:cNvPr id="59" name="Group 58"/>
          <p:cNvGrpSpPr/>
          <p:nvPr/>
        </p:nvGrpSpPr>
        <p:grpSpPr>
          <a:xfrm>
            <a:off x="114300" y="1828800"/>
            <a:ext cx="8915400" cy="4419600"/>
            <a:chOff x="114300" y="1552575"/>
            <a:chExt cx="8915400" cy="4419600"/>
          </a:xfrm>
        </p:grpSpPr>
        <p:grpSp>
          <p:nvGrpSpPr>
            <p:cNvPr id="48" name="Groupe 47"/>
            <p:cNvGrpSpPr/>
            <p:nvPr/>
          </p:nvGrpSpPr>
          <p:grpSpPr>
            <a:xfrm>
              <a:off x="2771800" y="1988840"/>
              <a:ext cx="3600400" cy="3607747"/>
              <a:chOff x="2771800" y="1988840"/>
              <a:chExt cx="3600400" cy="3607747"/>
            </a:xfrm>
            <a:effectLst/>
          </p:grpSpPr>
          <p:grpSp>
            <p:nvGrpSpPr>
              <p:cNvPr id="6" name="Groupe 5"/>
              <p:cNvGrpSpPr/>
              <p:nvPr/>
            </p:nvGrpSpPr>
            <p:grpSpPr>
              <a:xfrm>
                <a:off x="2771800" y="1996187"/>
                <a:ext cx="3600400" cy="3600400"/>
                <a:chOff x="2771800" y="2047900"/>
                <a:chExt cx="3600400" cy="3600400"/>
              </a:xfrm>
            </p:grpSpPr>
            <p:grpSp>
              <p:nvGrpSpPr>
                <p:cNvPr id="7" name="Groupe 6"/>
                <p:cNvGrpSpPr/>
                <p:nvPr/>
              </p:nvGrpSpPr>
              <p:grpSpPr>
                <a:xfrm>
                  <a:off x="2771800" y="2047900"/>
                  <a:ext cx="1759712" cy="1759712"/>
                  <a:chOff x="1247648" y="159639"/>
                  <a:chExt cx="1759712" cy="1759712"/>
                </a:xfrm>
              </p:grpSpPr>
              <p:sp>
                <p:nvSpPr>
                  <p:cNvPr id="17" name="Secteurs 16"/>
                  <p:cNvSpPr/>
                  <p:nvPr/>
                </p:nvSpPr>
                <p:spPr>
                  <a:xfrm>
                    <a:off x="1247648" y="159639"/>
                    <a:ext cx="1759712" cy="1759712"/>
                  </a:xfrm>
                  <a:prstGeom prst="pieWedge">
                    <a:avLst/>
                  </a:prstGeom>
                  <a:solidFill>
                    <a:srgbClr val="666666">
                      <a:lumMod val="40000"/>
                      <a:lumOff val="60000"/>
                      <a:alpha val="70000"/>
                    </a:srgbClr>
                  </a:solidFill>
                  <a:ln w="25400" cap="flat" cmpd="sng" algn="ctr">
                    <a:solidFill>
                      <a:srgbClr val="262626"/>
                    </a:solidFill>
                    <a:prstDash val="solid"/>
                  </a:ln>
                  <a:effectLst/>
                </p:spPr>
                <p:style>
                  <a:lnRef idx="2">
                    <a:scrgbClr r="0" g="0" b="0"/>
                  </a:lnRef>
                  <a:fillRef idx="1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lt1"/>
                  </a:fontRef>
                </p:style>
              </p:sp>
              <p:sp>
                <p:nvSpPr>
                  <p:cNvPr id="18" name="Secteurs 4"/>
                  <p:cNvSpPr/>
                  <p:nvPr/>
                </p:nvSpPr>
                <p:spPr>
                  <a:xfrm>
                    <a:off x="1763057" y="663695"/>
                    <a:ext cx="1244303" cy="1244306"/>
                  </a:xfrm>
                  <a:prstGeom prst="rect">
                    <a:avLst/>
                  </a:prstGeom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lt1"/>
                  </a:fontRef>
                </p:style>
                <p:txBody>
                  <a:bodyPr spcFirstLastPara="0" vert="horz" wrap="square" lIns="0" tIns="0" rIns="0" bIns="0" numCol="1" spcCol="1270" anchor="ctr" anchorCtr="0">
                    <a:noAutofit/>
                  </a:bodyPr>
                  <a:lstStyle/>
                  <a:p>
                    <a:pPr lvl="0" algn="ctr" defTabSz="124460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</a:pPr>
                    <a:r>
                      <a:rPr lang="en-US" sz="2800" b="1" kern="1200" dirty="0" smtClean="0">
                        <a:solidFill>
                          <a:srgbClr val="262626"/>
                        </a:solidFill>
                        <a:latin typeface="Calibri"/>
                        <a:ea typeface="+mn-ea"/>
                        <a:cs typeface="+mn-cs"/>
                      </a:rPr>
                      <a:t>Carbon</a:t>
                    </a:r>
                    <a:endParaRPr lang="en-US" sz="2800" b="1" kern="1200" dirty="0">
                      <a:solidFill>
                        <a:srgbClr val="262626"/>
                      </a:solidFill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8" name="Groupe 9"/>
                <p:cNvGrpSpPr/>
                <p:nvPr/>
              </p:nvGrpSpPr>
              <p:grpSpPr>
                <a:xfrm>
                  <a:off x="2771800" y="3888588"/>
                  <a:ext cx="1759712" cy="1759712"/>
                  <a:chOff x="1319656" y="1969112"/>
                  <a:chExt cx="1759712" cy="1759712"/>
                </a:xfrm>
              </p:grpSpPr>
              <p:sp>
                <p:nvSpPr>
                  <p:cNvPr id="15" name="Secteurs 14"/>
                  <p:cNvSpPr/>
                  <p:nvPr/>
                </p:nvSpPr>
                <p:spPr>
                  <a:xfrm rot="16200000">
                    <a:off x="1319656" y="1969112"/>
                    <a:ext cx="1759712" cy="1759712"/>
                  </a:xfrm>
                  <a:prstGeom prst="pieWedge">
                    <a:avLst/>
                  </a:prstGeom>
                  <a:solidFill>
                    <a:srgbClr val="C9925B">
                      <a:alpha val="70000"/>
                    </a:srgbClr>
                  </a:solidFill>
                  <a:ln w="25400" cap="flat" cmpd="sng" algn="ctr">
                    <a:solidFill>
                      <a:srgbClr val="462300"/>
                    </a:solidFill>
                    <a:prstDash val="solid"/>
                  </a:ln>
                  <a:effectLst/>
                </p:spPr>
                <p:style>
                  <a:lnRef idx="2">
                    <a:scrgbClr r="0" g="0" b="0"/>
                  </a:lnRef>
                  <a:fillRef idx="1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lt1"/>
                  </a:fontRef>
                </p:style>
              </p:sp>
              <p:sp>
                <p:nvSpPr>
                  <p:cNvPr id="16" name="Secteurs 4"/>
                  <p:cNvSpPr/>
                  <p:nvPr/>
                </p:nvSpPr>
                <p:spPr>
                  <a:xfrm>
                    <a:off x="1823712" y="1980465"/>
                    <a:ext cx="1244306" cy="1244303"/>
                  </a:xfrm>
                  <a:prstGeom prst="rect">
                    <a:avLst/>
                  </a:prstGeom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lt1"/>
                  </a:fontRef>
                </p:style>
                <p:txBody>
                  <a:bodyPr spcFirstLastPara="0" vert="horz" wrap="square" lIns="0" tIns="0" rIns="0" bIns="0" numCol="1" spcCol="1270" anchor="ctr" anchorCtr="0">
                    <a:noAutofit/>
                  </a:bodyPr>
                  <a:lstStyle/>
                  <a:p>
                    <a:pPr lvl="0" algn="ctr" defTabSz="124460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</a:pPr>
                    <a:r>
                      <a:rPr lang="en-US" sz="2800" b="1" kern="1200" baseline="0" dirty="0" smtClean="0">
                        <a:solidFill>
                          <a:srgbClr val="462300"/>
                        </a:solidFill>
                        <a:latin typeface="Calibri"/>
                        <a:ea typeface="+mn-ea"/>
                        <a:cs typeface="+mn-cs"/>
                      </a:rPr>
                      <a:t>Land</a:t>
                    </a:r>
                    <a:endParaRPr lang="en-US" sz="2800" b="1" kern="1200" baseline="0" dirty="0">
                      <a:solidFill>
                        <a:srgbClr val="462300"/>
                      </a:solidFill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9" name="Groupe 13"/>
                <p:cNvGrpSpPr/>
                <p:nvPr/>
              </p:nvGrpSpPr>
              <p:grpSpPr>
                <a:xfrm>
                  <a:off x="4612488" y="3888588"/>
                  <a:ext cx="1759712" cy="1759712"/>
                  <a:chOff x="3088640" y="2072640"/>
                  <a:chExt cx="1759712" cy="1759712"/>
                </a:xfrm>
              </p:grpSpPr>
              <p:sp>
                <p:nvSpPr>
                  <p:cNvPr id="13" name="Secteurs 12"/>
                  <p:cNvSpPr/>
                  <p:nvPr/>
                </p:nvSpPr>
                <p:spPr>
                  <a:xfrm rot="10800000">
                    <a:off x="3088640" y="2072640"/>
                    <a:ext cx="1759712" cy="1759712"/>
                  </a:xfrm>
                  <a:prstGeom prst="pieWedge">
                    <a:avLst/>
                  </a:prstGeom>
                  <a:solidFill>
                    <a:srgbClr val="007200">
                      <a:alpha val="69804"/>
                    </a:srgbClr>
                  </a:solidFill>
                  <a:ln w="25400" cap="flat" cmpd="sng" algn="ctr">
                    <a:solidFill>
                      <a:srgbClr val="004821"/>
                    </a:solidFill>
                    <a:prstDash val="solid"/>
                  </a:ln>
                  <a:effectLst/>
                </p:spPr>
                <p:style>
                  <a:lnRef idx="2">
                    <a:scrgbClr r="0" g="0" b="0"/>
                  </a:lnRef>
                  <a:fillRef idx="1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lt1"/>
                  </a:fontRef>
                </p:style>
              </p:sp>
              <p:sp>
                <p:nvSpPr>
                  <p:cNvPr id="14" name="Secteurs 4"/>
                  <p:cNvSpPr/>
                  <p:nvPr/>
                </p:nvSpPr>
                <p:spPr>
                  <a:xfrm rot="21600000">
                    <a:off x="3088640" y="2072640"/>
                    <a:ext cx="1244303" cy="1244306"/>
                  </a:xfrm>
                  <a:prstGeom prst="rect">
                    <a:avLst/>
                  </a:prstGeom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lt1"/>
                  </a:fontRef>
                </p:style>
                <p:txBody>
                  <a:bodyPr spcFirstLastPara="0" vert="horz" wrap="square" lIns="0" tIns="0" rIns="0" bIns="0" numCol="1" spcCol="1270" anchor="ctr" anchorCtr="0">
                    <a:noAutofit/>
                  </a:bodyPr>
                  <a:lstStyle/>
                  <a:p>
                    <a:pPr lvl="0" algn="ctr" defTabSz="124460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</a:pPr>
                    <a:r>
                      <a:rPr lang="en-US" sz="2800" b="1" kern="1200" baseline="0" dirty="0" err="1" smtClean="0">
                        <a:solidFill>
                          <a:srgbClr val="003C21"/>
                        </a:solidFill>
                        <a:latin typeface="Calibri"/>
                        <a:ea typeface="+mn-ea"/>
                        <a:cs typeface="+mn-cs"/>
                      </a:rPr>
                      <a:t>Biodiv</a:t>
                    </a:r>
                    <a:r>
                      <a:rPr lang="en-US" sz="2800" b="1" kern="1200" baseline="0" dirty="0" smtClean="0">
                        <a:solidFill>
                          <a:srgbClr val="003C21"/>
                        </a:solidFill>
                        <a:latin typeface="Calibri"/>
                        <a:ea typeface="+mn-ea"/>
                        <a:cs typeface="+mn-cs"/>
                      </a:rPr>
                      <a:t>.</a:t>
                    </a:r>
                    <a:endParaRPr lang="en-US" sz="2800" b="1" kern="1200" baseline="0" dirty="0">
                      <a:solidFill>
                        <a:srgbClr val="003C21"/>
                      </a:solidFill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10" name="Groupe 17"/>
                <p:cNvGrpSpPr/>
                <p:nvPr/>
              </p:nvGrpSpPr>
              <p:grpSpPr>
                <a:xfrm>
                  <a:off x="4612488" y="2047900"/>
                  <a:ext cx="1759712" cy="1759712"/>
                  <a:chOff x="3088640" y="231647"/>
                  <a:chExt cx="1759712" cy="1759712"/>
                </a:xfrm>
              </p:grpSpPr>
              <p:sp>
                <p:nvSpPr>
                  <p:cNvPr id="11" name="Secteurs 10"/>
                  <p:cNvSpPr/>
                  <p:nvPr/>
                </p:nvSpPr>
                <p:spPr>
                  <a:xfrm rot="5400000">
                    <a:off x="3088640" y="231647"/>
                    <a:ext cx="1759712" cy="1759712"/>
                  </a:xfrm>
                  <a:prstGeom prst="pieWedge">
                    <a:avLst/>
                  </a:prstGeom>
                  <a:solidFill>
                    <a:srgbClr val="95B3D7">
                      <a:alpha val="70000"/>
                    </a:srgbClr>
                  </a:solidFill>
                  <a:ln w="25400" cap="flat" cmpd="sng" algn="ctr">
                    <a:solidFill>
                      <a:srgbClr val="122B4A"/>
                    </a:solidFill>
                    <a:prstDash val="solid"/>
                  </a:ln>
                  <a:effectLst/>
                </p:spPr>
                <p:style>
                  <a:lnRef idx="2">
                    <a:scrgbClr r="0" g="0" b="0"/>
                  </a:lnRef>
                  <a:fillRef idx="1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lt1"/>
                  </a:fontRef>
                </p:style>
              </p:sp>
              <p:sp>
                <p:nvSpPr>
                  <p:cNvPr id="12" name="Secteurs 4"/>
                  <p:cNvSpPr/>
                  <p:nvPr/>
                </p:nvSpPr>
                <p:spPr>
                  <a:xfrm>
                    <a:off x="3088641" y="747056"/>
                    <a:ext cx="1244306" cy="1244303"/>
                  </a:xfrm>
                  <a:prstGeom prst="rect">
                    <a:avLst/>
                  </a:prstGeom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lt1"/>
                  </a:fontRef>
                </p:style>
                <p:txBody>
                  <a:bodyPr spcFirstLastPara="0" vert="horz" wrap="square" lIns="0" tIns="0" rIns="0" bIns="0" numCol="1" spcCol="1270" anchor="ctr" anchorCtr="0">
                    <a:noAutofit/>
                  </a:bodyPr>
                  <a:lstStyle/>
                  <a:p>
                    <a:pPr lvl="0" algn="ctr" defTabSz="124460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</a:pPr>
                    <a:r>
                      <a:rPr lang="en-US" sz="2800" b="1" kern="1200" baseline="0" dirty="0" smtClean="0">
                        <a:solidFill>
                          <a:srgbClr val="002060"/>
                        </a:solidFill>
                        <a:latin typeface="Calibri"/>
                        <a:ea typeface="+mn-ea"/>
                        <a:cs typeface="+mn-cs"/>
                      </a:rPr>
                      <a:t>Water</a:t>
                    </a:r>
                    <a:r>
                      <a:rPr lang="en-US" sz="2400" kern="1200" dirty="0" smtClean="0">
                        <a:solidFill>
                          <a:srgbClr val="FFFFFF"/>
                        </a:solidFill>
                        <a:latin typeface="Calibri"/>
                        <a:ea typeface="+mn-ea"/>
                        <a:cs typeface="+mn-cs"/>
                      </a:rPr>
                      <a:t> </a:t>
                    </a:r>
                    <a:endParaRPr lang="en-US" sz="2400" kern="1200" dirty="0">
                      <a:solidFill>
                        <a:srgbClr val="FFFFFF"/>
                      </a:solidFill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19" name="Groupe 18"/>
              <p:cNvGrpSpPr/>
              <p:nvPr/>
            </p:nvGrpSpPr>
            <p:grpSpPr>
              <a:xfrm>
                <a:off x="2843808" y="4944841"/>
                <a:ext cx="648072" cy="648072"/>
                <a:chOff x="1954262" y="4621780"/>
                <a:chExt cx="648072" cy="648072"/>
              </a:xfrm>
            </p:grpSpPr>
            <p:sp>
              <p:nvSpPr>
                <p:cNvPr id="20" name="Rectangle à coins arrondis 19"/>
                <p:cNvSpPr/>
                <p:nvPr/>
              </p:nvSpPr>
              <p:spPr>
                <a:xfrm>
                  <a:off x="1954262" y="4621780"/>
                  <a:ext cx="648072" cy="648072"/>
                </a:xfrm>
                <a:prstGeom prst="roundRect">
                  <a:avLst/>
                </a:prstGeom>
                <a:solidFill>
                  <a:schemeClr val="bg1"/>
                </a:solidFill>
                <a:ln w="2540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  <p:txBody>
                <a:bodyPr lIns="0" tIns="0" rIns="0" bIns="0"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1" i="0" u="none" strike="noStrike" kern="0" cap="none" spc="0" normalizeH="0" baseline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grpSp>
              <p:nvGrpSpPr>
                <p:cNvPr id="21" name="Groupe 33"/>
                <p:cNvGrpSpPr/>
                <p:nvPr/>
              </p:nvGrpSpPr>
              <p:grpSpPr>
                <a:xfrm>
                  <a:off x="1960665" y="4795838"/>
                  <a:ext cx="639311" cy="353910"/>
                  <a:chOff x="1960665" y="4795838"/>
                  <a:chExt cx="639311" cy="353910"/>
                </a:xfrm>
              </p:grpSpPr>
              <p:cxnSp>
                <p:nvCxnSpPr>
                  <p:cNvPr id="22" name="Connecteur droit 21"/>
                  <p:cNvCxnSpPr/>
                  <p:nvPr/>
                </p:nvCxnSpPr>
                <p:spPr>
                  <a:xfrm>
                    <a:off x="1960665" y="4795838"/>
                    <a:ext cx="634896" cy="0"/>
                  </a:xfrm>
                  <a:prstGeom prst="line">
                    <a:avLst/>
                  </a:prstGeom>
                  <a:ln w="22225">
                    <a:solidFill>
                      <a:srgbClr val="000000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3" name="Ellipse 22"/>
                  <p:cNvSpPr/>
                  <p:nvPr/>
                </p:nvSpPr>
                <p:spPr>
                  <a:xfrm>
                    <a:off x="2194087" y="4885134"/>
                    <a:ext cx="36000" cy="36000"/>
                  </a:xfrm>
                  <a:prstGeom prst="ellipse">
                    <a:avLst/>
                  </a:prstGeom>
                  <a:noFill/>
                  <a:ln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" name="Ellipse 23"/>
                  <p:cNvSpPr/>
                  <p:nvPr/>
                </p:nvSpPr>
                <p:spPr>
                  <a:xfrm>
                    <a:off x="1986915" y="4885134"/>
                    <a:ext cx="36000" cy="36000"/>
                  </a:xfrm>
                  <a:prstGeom prst="ellipse">
                    <a:avLst/>
                  </a:prstGeom>
                  <a:noFill/>
                  <a:ln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" name="Ellipse 24"/>
                  <p:cNvSpPr/>
                  <p:nvPr/>
                </p:nvSpPr>
                <p:spPr>
                  <a:xfrm>
                    <a:off x="2396489" y="4885134"/>
                    <a:ext cx="36000" cy="36000"/>
                  </a:xfrm>
                  <a:prstGeom prst="ellipse">
                    <a:avLst/>
                  </a:prstGeom>
                  <a:noFill/>
                  <a:ln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" name="Ellipse 25"/>
                  <p:cNvSpPr/>
                  <p:nvPr/>
                </p:nvSpPr>
                <p:spPr>
                  <a:xfrm>
                    <a:off x="2289343" y="4993084"/>
                    <a:ext cx="36000" cy="36000"/>
                  </a:xfrm>
                  <a:prstGeom prst="ellipse">
                    <a:avLst/>
                  </a:prstGeom>
                  <a:noFill/>
                  <a:ln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" name="Ellipse 26"/>
                  <p:cNvSpPr/>
                  <p:nvPr/>
                </p:nvSpPr>
                <p:spPr>
                  <a:xfrm>
                    <a:off x="2082171" y="4993084"/>
                    <a:ext cx="36000" cy="36000"/>
                  </a:xfrm>
                  <a:prstGeom prst="ellipse">
                    <a:avLst/>
                  </a:prstGeom>
                  <a:noFill/>
                  <a:ln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" name="Ellipse 27"/>
                  <p:cNvSpPr/>
                  <p:nvPr/>
                </p:nvSpPr>
                <p:spPr>
                  <a:xfrm>
                    <a:off x="2491745" y="4993084"/>
                    <a:ext cx="36000" cy="36000"/>
                  </a:xfrm>
                  <a:prstGeom prst="ellipse">
                    <a:avLst/>
                  </a:prstGeom>
                  <a:noFill/>
                  <a:ln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" name="Ellipse 28"/>
                  <p:cNvSpPr/>
                  <p:nvPr/>
                </p:nvSpPr>
                <p:spPr>
                  <a:xfrm>
                    <a:off x="2197269" y="5113732"/>
                    <a:ext cx="36000" cy="36000"/>
                  </a:xfrm>
                  <a:prstGeom prst="ellipse">
                    <a:avLst/>
                  </a:prstGeom>
                  <a:noFill/>
                  <a:ln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" name="Ellipse 29"/>
                  <p:cNvSpPr/>
                  <p:nvPr/>
                </p:nvSpPr>
                <p:spPr>
                  <a:xfrm>
                    <a:off x="1990097" y="5113732"/>
                    <a:ext cx="36000" cy="36000"/>
                  </a:xfrm>
                  <a:prstGeom prst="ellipse">
                    <a:avLst/>
                  </a:prstGeom>
                  <a:noFill/>
                  <a:ln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1" name="Ellipse 30"/>
                  <p:cNvSpPr/>
                  <p:nvPr/>
                </p:nvSpPr>
                <p:spPr>
                  <a:xfrm>
                    <a:off x="2399671" y="5113732"/>
                    <a:ext cx="36000" cy="36000"/>
                  </a:xfrm>
                  <a:prstGeom prst="ellipse">
                    <a:avLst/>
                  </a:prstGeom>
                  <a:noFill/>
                  <a:ln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" name="Ellipse 31"/>
                  <p:cNvSpPr/>
                  <p:nvPr/>
                </p:nvSpPr>
                <p:spPr>
                  <a:xfrm>
                    <a:off x="2560794" y="4885150"/>
                    <a:ext cx="36000" cy="36000"/>
                  </a:xfrm>
                  <a:prstGeom prst="ellipse">
                    <a:avLst/>
                  </a:prstGeom>
                  <a:noFill/>
                  <a:ln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3" name="Ellipse 32"/>
                  <p:cNvSpPr/>
                  <p:nvPr/>
                </p:nvSpPr>
                <p:spPr>
                  <a:xfrm>
                    <a:off x="2563976" y="5113748"/>
                    <a:ext cx="36000" cy="36000"/>
                  </a:xfrm>
                  <a:prstGeom prst="ellipse">
                    <a:avLst/>
                  </a:prstGeom>
                  <a:noFill/>
                  <a:ln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sp>
            <p:nvSpPr>
              <p:cNvPr id="35" name="Rectangle à coins arrondis 34"/>
              <p:cNvSpPr/>
              <p:nvPr/>
            </p:nvSpPr>
            <p:spPr>
              <a:xfrm>
                <a:off x="5652120" y="4944841"/>
                <a:ext cx="648072" cy="648072"/>
              </a:xfrm>
              <a:prstGeom prst="roundRect">
                <a:avLst/>
              </a:prstGeom>
              <a:solidFill>
                <a:schemeClr val="bg1"/>
              </a:solidFill>
              <a:ln w="25400" cap="flat" cmpd="sng" algn="ctr">
                <a:solidFill>
                  <a:srgbClr val="000000"/>
                </a:solidFill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1" i="0" u="none" strike="noStrike" kern="0" cap="none" spc="0" normalizeH="0" baseline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37" name="Groupe 36"/>
              <p:cNvGrpSpPr/>
              <p:nvPr/>
            </p:nvGrpSpPr>
            <p:grpSpPr>
              <a:xfrm>
                <a:off x="5652120" y="2000952"/>
                <a:ext cx="648072" cy="648072"/>
                <a:chOff x="7635925" y="5211802"/>
                <a:chExt cx="648072" cy="648072"/>
              </a:xfrm>
            </p:grpSpPr>
            <p:sp>
              <p:nvSpPr>
                <p:cNvPr id="38" name="Rectangle à coins arrondis 37"/>
                <p:cNvSpPr/>
                <p:nvPr/>
              </p:nvSpPr>
              <p:spPr>
                <a:xfrm>
                  <a:off x="7635925" y="5211802"/>
                  <a:ext cx="648072" cy="648072"/>
                </a:xfrm>
                <a:prstGeom prst="roundRect">
                  <a:avLst/>
                </a:prstGeom>
                <a:solidFill>
                  <a:schemeClr val="bg1"/>
                </a:solidFill>
                <a:ln w="2540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  <p:txBody>
                <a:bodyPr lIns="0" tIns="0" rIns="0" bIns="0"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1" i="0" u="none" strike="noStrike" kern="0" cap="none" spc="0" normalizeH="0" baseline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pic>
              <p:nvPicPr>
                <p:cNvPr id="39" name="Picture 5" descr="Drop clip art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7721390" y="5276260"/>
                  <a:ext cx="156537" cy="216000"/>
                </a:xfrm>
                <a:prstGeom prst="rect">
                  <a:avLst/>
                </a:prstGeom>
                <a:noFill/>
              </p:spPr>
            </p:pic>
            <p:pic>
              <p:nvPicPr>
                <p:cNvPr id="40" name="Picture 5" descr="Drop clip art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7843633" y="5597527"/>
                  <a:ext cx="156537" cy="216000"/>
                </a:xfrm>
                <a:prstGeom prst="rect">
                  <a:avLst/>
                </a:prstGeom>
                <a:noFill/>
              </p:spPr>
            </p:pic>
            <p:pic>
              <p:nvPicPr>
                <p:cNvPr id="41" name="Picture 5" descr="Drop clip art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8048416" y="5421312"/>
                  <a:ext cx="156537" cy="216000"/>
                </a:xfrm>
                <a:prstGeom prst="rect">
                  <a:avLst/>
                </a:prstGeom>
                <a:noFill/>
              </p:spPr>
            </p:pic>
          </p:grpSp>
          <p:grpSp>
            <p:nvGrpSpPr>
              <p:cNvPr id="42" name="Groupe 41"/>
              <p:cNvGrpSpPr/>
              <p:nvPr/>
            </p:nvGrpSpPr>
            <p:grpSpPr>
              <a:xfrm>
                <a:off x="2771800" y="1988840"/>
                <a:ext cx="760473" cy="672296"/>
                <a:chOff x="6806519" y="2513522"/>
                <a:chExt cx="760473" cy="672296"/>
              </a:xfrm>
            </p:grpSpPr>
            <p:sp>
              <p:nvSpPr>
                <p:cNvPr id="43" name="Rectangle à coins arrondis 42"/>
                <p:cNvSpPr/>
                <p:nvPr/>
              </p:nvSpPr>
              <p:spPr>
                <a:xfrm>
                  <a:off x="6874913" y="2537746"/>
                  <a:ext cx="648072" cy="648072"/>
                </a:xfrm>
                <a:prstGeom prst="roundRect">
                  <a:avLst/>
                </a:prstGeom>
                <a:solidFill>
                  <a:schemeClr val="bg1"/>
                </a:solidFill>
                <a:ln w="2540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  <p:txBody>
                <a:bodyPr lIns="0" tIns="0" rIns="0" bIns="0"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1" i="0" u="none" strike="noStrike" kern="0" cap="none" spc="0" normalizeH="0" baseline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grpSp>
              <p:nvGrpSpPr>
                <p:cNvPr id="44" name="Groupe 32"/>
                <p:cNvGrpSpPr/>
                <p:nvPr/>
              </p:nvGrpSpPr>
              <p:grpSpPr>
                <a:xfrm>
                  <a:off x="6806519" y="2513522"/>
                  <a:ext cx="760473" cy="615883"/>
                  <a:chOff x="1001984" y="4580764"/>
                  <a:chExt cx="760473" cy="615883"/>
                </a:xfrm>
              </p:grpSpPr>
              <p:sp>
                <p:nvSpPr>
                  <p:cNvPr id="45" name="Rectangle 44"/>
                  <p:cNvSpPr/>
                  <p:nvPr/>
                </p:nvSpPr>
                <p:spPr>
                  <a:xfrm>
                    <a:off x="1001984" y="4580764"/>
                    <a:ext cx="617028" cy="430887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algn="ctr" fontAlgn="b"/>
                    <a:r>
                      <a:rPr lang="en-US" sz="2200" b="1" dirty="0" smtClean="0">
                        <a:solidFill>
                          <a:srgbClr val="000000"/>
                        </a:solidFill>
                      </a:rPr>
                      <a:t>CO</a:t>
                    </a:r>
                    <a:r>
                      <a:rPr lang="en-US" sz="2200" b="1" baseline="-25000" dirty="0" smtClean="0">
                        <a:solidFill>
                          <a:srgbClr val="000000"/>
                        </a:solidFill>
                      </a:rPr>
                      <a:t>2</a:t>
                    </a:r>
                    <a:endParaRPr lang="en-US" sz="2200" b="1" baseline="-25000" dirty="0">
                      <a:solidFill>
                        <a:srgbClr val="000000"/>
                      </a:solidFill>
                    </a:endParaRPr>
                  </a:p>
                </p:txBody>
              </p:sp>
              <p:pic>
                <p:nvPicPr>
                  <p:cNvPr id="46" name="Picture 2" descr="C:\Documents and Settings\ctostivint\Bureau\MC900278860.WMF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/>
                  <a:srcRect/>
                  <a:stretch>
                    <a:fillRect/>
                  </a:stretch>
                </p:blipFill>
                <p:spPr bwMode="auto">
                  <a:xfrm rot="1668093">
                    <a:off x="1439778" y="4725345"/>
                    <a:ext cx="322679" cy="471302"/>
                  </a:xfrm>
                  <a:prstGeom prst="rect">
                    <a:avLst/>
                  </a:prstGeom>
                  <a:noFill/>
                </p:spPr>
              </p:pic>
            </p:grpSp>
          </p:grpSp>
        </p:grpSp>
        <p:pic>
          <p:nvPicPr>
            <p:cNvPr id="58" name="Picture 57" descr="OiseauMI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692140" y="5029199"/>
              <a:ext cx="594360" cy="495301"/>
            </a:xfrm>
            <a:prstGeom prst="rect">
              <a:avLst/>
            </a:prstGeom>
          </p:spPr>
        </p:pic>
        <p:sp>
          <p:nvSpPr>
            <p:cNvPr id="54" name="Rounded Rectangle 53"/>
            <p:cNvSpPr/>
            <p:nvPr/>
          </p:nvSpPr>
          <p:spPr>
            <a:xfrm>
              <a:off x="123825" y="1638300"/>
              <a:ext cx="2647950" cy="1400175"/>
            </a:xfrm>
            <a:prstGeom prst="roundRect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3.7 </a:t>
              </a:r>
              <a:r>
                <a:rPr lang="en-US" dirty="0" err="1" smtClean="0">
                  <a:solidFill>
                    <a:schemeClr val="tx1"/>
                  </a:solidFill>
                </a:rPr>
                <a:t>Gt</a:t>
              </a:r>
              <a:r>
                <a:rPr lang="en-US" dirty="0" smtClean="0">
                  <a:solidFill>
                    <a:schemeClr val="tx1"/>
                  </a:solidFill>
                </a:rPr>
                <a:t> CO</a:t>
              </a:r>
              <a:r>
                <a:rPr lang="en-US" baseline="-25000" dirty="0" smtClean="0">
                  <a:solidFill>
                    <a:schemeClr val="tx1"/>
                  </a:solidFill>
                </a:rPr>
                <a:t>2</a:t>
              </a:r>
              <a:r>
                <a:rPr lang="en-US" dirty="0" smtClean="0">
                  <a:solidFill>
                    <a:schemeClr val="tx1"/>
                  </a:solidFill>
                </a:rPr>
                <a:t>eq/year</a:t>
              </a:r>
            </a:p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=</a:t>
              </a:r>
            </a:p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3</a:t>
              </a:r>
              <a:r>
                <a:rPr lang="en-US" baseline="30000" dirty="0" smtClean="0">
                  <a:solidFill>
                    <a:schemeClr val="tx1"/>
                  </a:solidFill>
                </a:rPr>
                <a:t>rd</a:t>
              </a:r>
              <a:r>
                <a:rPr lang="en-US" dirty="0" smtClean="0">
                  <a:solidFill>
                    <a:schemeClr val="tx1"/>
                  </a:solidFill>
                </a:rPr>
                <a:t> largest emitter if food wastage was a country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50" name="Rounded Rectangle 49"/>
            <p:cNvSpPr/>
            <p:nvPr/>
          </p:nvSpPr>
          <p:spPr>
            <a:xfrm>
              <a:off x="6372225" y="1552575"/>
              <a:ext cx="2647950" cy="1400175"/>
            </a:xfrm>
            <a:prstGeom prst="roundRect">
              <a:avLst/>
            </a:prstGeom>
            <a:noFill/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accent5">
                      <a:lumMod val="75000"/>
                    </a:schemeClr>
                  </a:solidFill>
                </a:rPr>
                <a:t>250 km</a:t>
              </a:r>
              <a:r>
                <a:rPr lang="en-US" baseline="30000" dirty="0" smtClean="0">
                  <a:solidFill>
                    <a:schemeClr val="accent5">
                      <a:lumMod val="75000"/>
                    </a:schemeClr>
                  </a:solidFill>
                </a:rPr>
                <a:t>3</a:t>
              </a:r>
              <a:r>
                <a:rPr lang="en-US" dirty="0" smtClean="0">
                  <a:solidFill>
                    <a:schemeClr val="accent5">
                      <a:lumMod val="75000"/>
                    </a:schemeClr>
                  </a:solidFill>
                </a:rPr>
                <a:t>/year</a:t>
              </a:r>
            </a:p>
            <a:p>
              <a:pPr algn="ctr"/>
              <a:r>
                <a:rPr lang="en-US" dirty="0" smtClean="0">
                  <a:solidFill>
                    <a:schemeClr val="accent5">
                      <a:lumMod val="75000"/>
                    </a:schemeClr>
                  </a:solidFill>
                </a:rPr>
                <a:t>=</a:t>
              </a:r>
            </a:p>
            <a:p>
              <a:pPr algn="ctr"/>
              <a:r>
                <a:rPr lang="en-US" dirty="0" smtClean="0">
                  <a:solidFill>
                    <a:schemeClr val="accent5">
                      <a:lumMod val="75000"/>
                    </a:schemeClr>
                  </a:solidFill>
                </a:rPr>
                <a:t>3 times lake Geneva</a:t>
              </a:r>
              <a:endParaRPr lang="en-US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52" name="Rounded Rectangle 51"/>
            <p:cNvSpPr/>
            <p:nvPr/>
          </p:nvSpPr>
          <p:spPr>
            <a:xfrm>
              <a:off x="114300" y="4552950"/>
              <a:ext cx="2647950" cy="1400175"/>
            </a:xfrm>
            <a:prstGeom prst="roundRect">
              <a:avLst/>
            </a:prstGeom>
            <a:noFill/>
            <a:ln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663300"/>
                  </a:solidFill>
                </a:rPr>
                <a:t>1.5 billion ha used to grow food that is wasted</a:t>
              </a:r>
            </a:p>
            <a:p>
              <a:pPr algn="ctr"/>
              <a:r>
                <a:rPr lang="en-US" dirty="0" smtClean="0">
                  <a:solidFill>
                    <a:srgbClr val="663300"/>
                  </a:solidFill>
                </a:rPr>
                <a:t>=</a:t>
              </a:r>
            </a:p>
            <a:p>
              <a:pPr algn="ctr"/>
              <a:r>
                <a:rPr lang="en-US" dirty="0" smtClean="0">
                  <a:solidFill>
                    <a:srgbClr val="663300"/>
                  </a:solidFill>
                </a:rPr>
                <a:t>30% of agricultural land</a:t>
              </a:r>
              <a:endParaRPr lang="en-US" dirty="0">
                <a:solidFill>
                  <a:srgbClr val="663300"/>
                </a:solidFill>
              </a:endParaRPr>
            </a:p>
          </p:txBody>
        </p:sp>
        <p:sp>
          <p:nvSpPr>
            <p:cNvPr id="53" name="Rounded Rectangle 52"/>
            <p:cNvSpPr/>
            <p:nvPr/>
          </p:nvSpPr>
          <p:spPr>
            <a:xfrm>
              <a:off x="6381750" y="4572000"/>
              <a:ext cx="2647950" cy="1400175"/>
            </a:xfrm>
            <a:prstGeom prst="roundRect">
              <a:avLst/>
            </a:prstGeom>
            <a:noFill/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accent4">
                      <a:lumMod val="75000"/>
                    </a:schemeClr>
                  </a:solidFill>
                </a:rPr>
                <a:t>66% of endangered/vulnerable species threatened by food production </a:t>
              </a:r>
              <a:endParaRPr lang="en-US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Food Wastage Footprint 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Economic Impact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22"/>
          </p:nvPr>
        </p:nvSpPr>
        <p:spPr>
          <a:xfrm>
            <a:off x="330020" y="3187520"/>
            <a:ext cx="8042455" cy="1209562"/>
          </a:xfrm>
          <a:noFill/>
        </p:spPr>
        <p:txBody>
          <a:bodyPr wrap="square" rtlCol="0">
            <a:spAutoFit/>
          </a:bodyPr>
          <a:lstStyle/>
          <a:p>
            <a:pPr marL="0" eaLnBrk="1" hangingPunct="1">
              <a:buNone/>
            </a:pPr>
            <a:endParaRPr lang="fr-FR" sz="1800" dirty="0" smtClean="0">
              <a:solidFill>
                <a:schemeClr val="tx1"/>
              </a:solidFill>
            </a:endParaRPr>
          </a:p>
          <a:p>
            <a:pPr marL="0" eaLnBrk="1" hangingPunct="1">
              <a:buNone/>
            </a:pPr>
            <a:endParaRPr lang="en-US" sz="1800" dirty="0" smtClean="0">
              <a:solidFill>
                <a:schemeClr val="tx1"/>
              </a:solidFill>
            </a:endParaRPr>
          </a:p>
          <a:p>
            <a:pPr marL="0" lvl="1" eaLnBrk="1" hangingPunct="1"/>
            <a:endParaRPr lang="en-US" sz="1800" dirty="0" smtClean="0">
              <a:solidFill>
                <a:schemeClr val="tx1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4ACB4CB6-F7EC-4732-A173-E0AEABF6ECE7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50" name="Espace réservé du texte 3"/>
          <p:cNvSpPr txBox="1">
            <a:spLocks/>
          </p:cNvSpPr>
          <p:nvPr/>
        </p:nvSpPr>
        <p:spPr>
          <a:xfrm>
            <a:off x="0" y="1142999"/>
            <a:ext cx="9144000" cy="648000"/>
          </a:xfrm>
          <a:prstGeom prst="rect">
            <a:avLst/>
          </a:prstGeom>
        </p:spPr>
        <p:txBody>
          <a:bodyPr/>
          <a:lstStyle/>
          <a:p>
            <a:pPr marL="576000" marR="0" lvl="0" indent="-5760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Pct val="170000"/>
              <a:buFontTx/>
              <a:buBlip>
                <a:blip r:embed="rId3"/>
              </a:buBlip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5683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Economic quantification of 1.3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5683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Gtonnes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5683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of food wastage 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0" y="2402827"/>
            <a:ext cx="30139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USD  750 billion / year</a:t>
            </a:r>
            <a:endParaRPr lang="en-US" sz="3200" b="1" dirty="0" smtClean="0"/>
          </a:p>
        </p:txBody>
      </p:sp>
      <p:sp>
        <p:nvSpPr>
          <p:cNvPr id="53" name="TextBox 52"/>
          <p:cNvSpPr txBox="1"/>
          <p:nvPr/>
        </p:nvSpPr>
        <p:spPr>
          <a:xfrm>
            <a:off x="0" y="4200525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200" dirty="0" smtClean="0"/>
          </a:p>
          <a:p>
            <a:pPr algn="ctr"/>
            <a:r>
              <a:rPr lang="en-US" sz="2200" dirty="0" smtClean="0"/>
              <a:t>This cost is much higher numbers when socio-environmental costs monetized</a:t>
            </a:r>
            <a:endParaRPr lang="en-US" sz="2200" dirty="0"/>
          </a:p>
        </p:txBody>
      </p:sp>
      <p:sp>
        <p:nvSpPr>
          <p:cNvPr id="55" name="Curved Right Arrow 54"/>
          <p:cNvSpPr/>
          <p:nvPr/>
        </p:nvSpPr>
        <p:spPr>
          <a:xfrm>
            <a:off x="419100" y="5229225"/>
            <a:ext cx="666750" cy="752475"/>
          </a:xfrm>
          <a:prstGeom prst="curvedRightArrow">
            <a:avLst/>
          </a:prstGeom>
          <a:solidFill>
            <a:srgbClr val="4F7963"/>
          </a:solidFill>
          <a:ln>
            <a:solidFill>
              <a:srgbClr val="4F79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562100" y="5562600"/>
            <a:ext cx="69913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5683A"/>
                </a:solidFill>
              </a:rPr>
              <a:t>Full Cost Accounting of Food Wastage</a:t>
            </a:r>
          </a:p>
        </p:txBody>
      </p:sp>
      <p:sp>
        <p:nvSpPr>
          <p:cNvPr id="36866" name="AutoShape 2" descr="data:image/jpeg;base64,/9j/4AAQSkZJRgABAQAAAQABAAD/2wCEAAkGBwgHBgkIBwgKCgkLDRYPDQwMDRsUFRAWIB0iIiAdHx8kKDQsJCYxJx8fLT0tMTU3Ojo6Iys/RD84QzQ5OjcBCgoKDQwNGg8PGjclHyU3Nzc3Nzc3Nzc3Nzc3Nzc3Nzc3Nzc3Nzc3Nzc3Nzc3Nzc3Nzc3Nzc3Nzc3Nzc3Nzc3N//AABEIAFoAWgMBEQACEQEDEQH/xAAcAAABBAMBAAAAAAAAAAAAAAAGAAECBwMEBQj/xAA/EAABAwMCAgYHBAcJAAAAAAABAAIDBAURBhIhMQcTIkFRkTJhcYGhscFSYqLCFBclNkJykiMmNVNjc9HS8P/EABoBAAIDAQEAAAAAAAAAAAAAAAAEAQIDBgX/xAAyEQACAQMCAwUFCQEAAAAAAAAAAQIDBBEhMQUSUTJBUnGBE2GR4fAGFBUiI0KhsdHB/9oADAMBAAIRAxEAPwCytQ6qdaLtT25luqqiScAsexnZdzGAfHOM+A4qkqsIPEtyyi3sEbnEDgeKuVGaXHmUAP2vFADEuHegBbj4oAW855oAmDwygBF3ggCOXdxQA+/h60ATQAK6uqKinuNqfT7iWSucGBxAccAYPuJ81D20JRqWnpDsNyqHU0sslDUB5Zsq27QT/MMjzwqKrHOGO/h1w4e0hHK9wYQuD2BzXAtIyCOIKuJYa0ZNAEXFSQNzCAGbgoAfggB8oAYvQBEHKAM6ABjU+DeLQ08jOc/hUMCitRM/R77VxOH8QP4QkrmP6jZ23CKq+6xXn/ZmtN/u9nH7KuM9Oz/LB3M/pOQsY1Jw2Y/Xsbe41nFP6+IU2/pWvUDgK+ClqGDmQwsJ94OB5LeNzLvPJrcAt32W4/z9fEKLX0lMriAbYCccepqmud/S4NWiuE+4Rq8B5ezU+K+bCCn1db5Rh0dRE7wewfQq6rREp8IuI7NP1Npt+tuze+rZE3GcyZaPM8Ff2keos7C5Two58tScV9tMzN0V0ont8Wzt/wCVPNHqVdncx3pv4MzxV1LOcQ1UEh5diVp+RVl7jGVOce1Foz57ipMxweIUEmygAS1O79uWseE3/VDWxGdyntfQCPUlSB38fiUpdZU8nXcExO1x3pg2HuaeBwfmsGkz1FOUXpuZY5w7g7gVRwwMU7hS0ZkMQPo8Cq5NnTT1QZ9GlzqYr1LSzyGWOWA4ZKd7eBB7/VlNW0syweBxuk40FJaNMI+kChtU1hdUxUUVPVxzM7TBt3AnB+Y5rWvBKPMjz+D3dd3CpTm3Fp7v1K1LXdYHQkwzD+LO3d7vH2JTJ1LT7iL6WokI/SqWTAHOLHyRoVak+0jt2HVN5s8jIaSapmp88IaniB6hnl7AtI1pR7xOvw+3r6Shr12f15ltaU1TSajt4qacdXKwhs0Ljkxu+oPcU9Bqayjjr60laVOV6p7PqFKkVA/VLsX23+qYflVvCUzuVd0ox9XqNr2gjfGHD1+KVu44aOm4DP8ASl5giWh4yEnnlOhcVU1Rjc0jmPerpp7GMoyW5anR3Q2+ewRSV9spKrMjwXSwgu5+PNNUaUJQy0c7xK7r0rhxhUa27w4o9NafjmZWUVvihmYCA5hcMZGDwzj4K8aMIvmSEKvELmrTdOpNtPqcnVNkZX0clFNI9kbyCJGc8g5V5wU44KWtzK3qKpHdArDpEsOx10Lm44dbBn4g5S7tOjPdp/aDHbp58n8gSu9uijr56RtYHzxP2nc8ke4EZSzTg2me3SqU7mkqkHjPUwU4fbmP67g53BpI4KsvzG0U6SfMdrQVwmo9TUYc1zI6gmFz2nsvBHZz4HIHxTVs0qmE9zyOMUnVtJcy1Wqfl8j0DlNHHAXqw/tyi/3R+VX8Jn4isek53WXxmGjsx7eHDwS141zI6XgMW6MsLp/0Dm5acFKPU92GYvBk3KmDbn6mxSV9ZS8KSrqIRnOI5XNHwKupNd5hKjSqP80U/QNdA6mvc+o6Kinr3y08m/eyRrTnDHEccZ5gd62pVZuaTeh5XE+H29O2lVhHDWP7RZOpK8UNkrKwRiQwx79jjgHj4pmcnCLkjnrWkq1aNNvGSr/1gxF39tb3t8DHKHfMBZxuuqPWq8FlB/lnkDbzWtuFzqqtgcGTPLgHcwPXhLzfNJs9W3pulRjB9xgiraiJpYH7ozzY8bh8eXuVeVMYVacVjOhvWOrDb7bHMYY8VkRdh2Qe2P8A3etaSxNC15U5reaWmjPUibOOAnVv+OUg/wBQH4NVn+0z8RWvShTht+a4vBb1TS7Hc4j0fIZ96XvM5TSOk4ByOnKMn6fXmBrnZ7LGeaUS72z33PP5YRIF2OanBm5Y3JQnJKiSwXpSywl0PcqO0ahhra9z2wsY8Za3cQSMcveppTUZ5ZlxG3qXFs6dPfQN9Yats1fpmvjt9fHJLJGGNj2ua45cAeBA7spmpVhKDSZz1nw+5pXUHUjhLvKgkOeGEqtDo6jzoQwVYywLClEG5Y27r7bW59KshH4wtKXbQpd6UZ+R6tTRyoD6u432lH3u72NVvCZ+I4120ZbLtUOnqpawPcckMm7OfYQVpOhCW5rQ4jXoLEMfA57uja0YPV1dezP3mH8qzdpTY5Dj1zFYwvr1NR3RfSuPZuswHgYQfqq/dF1L/jtR/sX8kP1Y9WSYbuD4B9Nj4h30VJ2edpDFD7Q+z7VP+fkc2u6P73TguphT1Q8I5drvJ2B8Vg7Kotnk9Gn9orWXaTj9e4H6zT97pnES2uraPERFw8xlU9jOO6GFxC3q9iovjj+zmmCRsu2ZpYRzDuBWcpJDdGDqPOdPczI9jH+3xCzUmhqdOMjE6AjjuAC0UxaVu1rk2LA3+8Nra05JrYcY/nCYpazR5d5iNGfkerEycsA+rf3gpR94flVvCZvaRtJoVHQSJQAkAOgBkARka2Ru2RoePBwyEEptbHOqLHaZyTLbaRxPf1LQfMKjpU5bxQzC+uqfZqNerObLonT0jtxoCPZPJjy3LP7rS6DH4xe988+i/wAJUmjrJS1tPUwUr2ywyNew9a48QfWVMbenB8yRWrxW7rQ9nOWU/cv8LQWRQBtWfvHSD7zfop74mb2kbaaFh0AJACQA4QAxQAyAGKAIqSBN9NvtCh7AGKUHQI1SxztS0u1riMt4gexT3xIe0jb2O+yfJMZFcD7HfZPkjIYEGO+yfJGQwLY77J8lOQwOGO5BrvJRknDN5lseWjdIAe8YWTre42VDqyEtslb6BDh5KVWT3IlQa2NWSnmZ6UbvJaKSZk4SW5iMb8Z2Ox7FOURysZrHbm9l3MdyM6EYC9Kjou5ADoASAEgBIAYoASAHQAxQAkAJADoA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0" y="2845835"/>
            <a:ext cx="3079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Superior to Saudi Arabia GDP 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915610" y="2331291"/>
            <a:ext cx="30511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USD  920 billion / year</a:t>
            </a:r>
          </a:p>
        </p:txBody>
      </p:sp>
      <p:pic>
        <p:nvPicPr>
          <p:cNvPr id="18" name="Picture 17" descr="Waste Portland Metro Station Jonathan Bloom 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64294" y="1660849"/>
            <a:ext cx="1642188" cy="2463282"/>
          </a:xfrm>
          <a:prstGeom prst="rect">
            <a:avLst/>
          </a:prstGeom>
        </p:spPr>
      </p:pic>
      <p:sp>
        <p:nvSpPr>
          <p:cNvPr id="54" name="Rectangle à coins arrondis 48"/>
          <p:cNvSpPr/>
          <p:nvPr/>
        </p:nvSpPr>
        <p:spPr>
          <a:xfrm>
            <a:off x="4043528" y="1746396"/>
            <a:ext cx="648072" cy="648072"/>
          </a:xfrm>
          <a:prstGeom prst="roundRect">
            <a:avLst/>
          </a:prstGeom>
          <a:solidFill>
            <a:schemeClr val="bg1"/>
          </a:solidFill>
          <a:ln w="25400" cap="flat" cmpd="sng" algn="ctr">
            <a:solidFill>
              <a:schemeClr val="accent6"/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$</a:t>
            </a:r>
            <a:endParaRPr kumimoji="0" lang="en-US" sz="2800" b="1" i="0" u="none" strike="noStrike" kern="0" cap="none" spc="0" normalizeH="0" baseline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939143" y="2034072"/>
            <a:ext cx="60625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/>
              <a:t>&lt;</a:t>
            </a:r>
            <a:endParaRPr lang="en-US" sz="6600" dirty="0"/>
          </a:p>
        </p:txBody>
      </p:sp>
      <p:sp>
        <p:nvSpPr>
          <p:cNvPr id="20" name="TextBox 19"/>
          <p:cNvSpPr txBox="1"/>
          <p:nvPr/>
        </p:nvSpPr>
        <p:spPr>
          <a:xfrm>
            <a:off x="5218922" y="2009191"/>
            <a:ext cx="60625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/>
              <a:t>&lt;</a:t>
            </a:r>
            <a:endParaRPr lang="en-US" sz="6600" dirty="0"/>
          </a:p>
        </p:txBody>
      </p:sp>
      <p:pic>
        <p:nvPicPr>
          <p:cNvPr id="23" name="Picture 22" descr="SAr flag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11062" y="3172409"/>
            <a:ext cx="1206988" cy="803195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1953207"/>
            <a:ext cx="3079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If using producer prices</a:t>
            </a:r>
            <a:endParaRPr lang="en-US" i="1" dirty="0"/>
          </a:p>
        </p:txBody>
      </p:sp>
      <p:sp>
        <p:nvSpPr>
          <p:cNvPr id="25" name="TextBox 24"/>
          <p:cNvSpPr txBox="1"/>
          <p:nvPr/>
        </p:nvSpPr>
        <p:spPr>
          <a:xfrm>
            <a:off x="5582816" y="1918995"/>
            <a:ext cx="3079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If using trading prices</a:t>
            </a:r>
            <a:endParaRPr lang="en-US" i="1" dirty="0"/>
          </a:p>
        </p:txBody>
      </p:sp>
      <p:sp>
        <p:nvSpPr>
          <p:cNvPr id="22" name="TextBox 21"/>
          <p:cNvSpPr txBox="1"/>
          <p:nvPr/>
        </p:nvSpPr>
        <p:spPr>
          <a:xfrm>
            <a:off x="5816081" y="2783630"/>
            <a:ext cx="3079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Inferior to South Korea GDP </a:t>
            </a:r>
            <a:endParaRPr lang="en-US" dirty="0"/>
          </a:p>
        </p:txBody>
      </p:sp>
      <p:pic>
        <p:nvPicPr>
          <p:cNvPr id="26" name="Picture 25" descr="south korea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896254" y="3163075"/>
            <a:ext cx="985974" cy="7042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Food Wastage Footprint 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FCA Framework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22"/>
          </p:nvPr>
        </p:nvSpPr>
        <p:spPr>
          <a:xfrm>
            <a:off x="330020" y="3187520"/>
            <a:ext cx="8042455" cy="1346380"/>
          </a:xfrm>
        </p:spPr>
        <p:txBody>
          <a:bodyPr/>
          <a:lstStyle/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4ACB4CB6-F7EC-4732-A173-E0AEABF6ECE7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36866" name="AutoShape 2" descr="data:image/jpeg;base64,/9j/4AAQSkZJRgABAQAAAQABAAD/2wCEAAkGBwgHBgkIBwgKCgkLDRYPDQwMDRsUFRAWIB0iIiAdHx8kKDQsJCYxJx8fLT0tMTU3Ojo6Iys/RD84QzQ5OjcBCgoKDQwNGg8PGjclHyU3Nzc3Nzc3Nzc3Nzc3Nzc3Nzc3Nzc3Nzc3Nzc3Nzc3Nzc3Nzc3Nzc3Nzc3Nzc3Nzc3N//AABEIAFoAWgMBEQACEQEDEQH/xAAcAAABBAMBAAAAAAAAAAAAAAAGAAECBwMEBQj/xAA/EAABAwMCAgYHBAcJAAAAAAABAAIDBAURBhIhMQcTIkFRkTJhcYGhscFSYqLCFBclNkJykiMmNVNjc9HS8P/EABoBAAIDAQEAAAAAAAAAAAAAAAAEAQIDBgX/xAAyEQACAQMCAwUFCQEAAAAAAAAAAQIDBBEhMQUSUTJBUnGBE2GR4fAGFBUiI0KhsdHB/9oADAMBAAIRAxEAPwCytQ6qdaLtT25luqqiScAsexnZdzGAfHOM+A4qkqsIPEtyyi3sEbnEDgeKuVGaXHmUAP2vFADEuHegBbj4oAW855oAmDwygBF3ggCOXdxQA+/h60ATQAK6uqKinuNqfT7iWSucGBxAccAYPuJ81D20JRqWnpDsNyqHU0sslDUB5Zsq27QT/MMjzwqKrHOGO/h1w4e0hHK9wYQuD2BzXAtIyCOIKuJYa0ZNAEXFSQNzCAGbgoAfggB8oAYvQBEHKAM6ABjU+DeLQ08jOc/hUMCitRM/R77VxOH8QP4QkrmP6jZ23CKq+6xXn/ZmtN/u9nH7KuM9Oz/LB3M/pOQsY1Jw2Y/Xsbe41nFP6+IU2/pWvUDgK+ClqGDmQwsJ94OB5LeNzLvPJrcAt32W4/z9fEKLX0lMriAbYCccepqmud/S4NWiuE+4Rq8B5ezU+K+bCCn1db5Rh0dRE7wewfQq6rREp8IuI7NP1Npt+tuze+rZE3GcyZaPM8Ff2keos7C5Two58tScV9tMzN0V0ont8Wzt/wCVPNHqVdncx3pv4MzxV1LOcQ1UEh5diVp+RVl7jGVOce1Foz57ipMxweIUEmygAS1O79uWseE3/VDWxGdyntfQCPUlSB38fiUpdZU8nXcExO1x3pg2HuaeBwfmsGkz1FOUXpuZY5w7g7gVRwwMU7hS0ZkMQPo8Cq5NnTT1QZ9GlzqYr1LSzyGWOWA4ZKd7eBB7/VlNW0syweBxuk40FJaNMI+kChtU1hdUxUUVPVxzM7TBt3AnB+Y5rWvBKPMjz+D3dd3CpTm3Fp7v1K1LXdYHQkwzD+LO3d7vH2JTJ1LT7iL6WokI/SqWTAHOLHyRoVak+0jt2HVN5s8jIaSapmp88IaniB6hnl7AtI1pR7xOvw+3r6Shr12f15ltaU1TSajt4qacdXKwhs0Ljkxu+oPcU9Bqayjjr60laVOV6p7PqFKkVA/VLsX23+qYflVvCUzuVd0ox9XqNr2gjfGHD1+KVu44aOm4DP8ASl5giWh4yEnnlOhcVU1Rjc0jmPerpp7GMoyW5anR3Q2+ewRSV9spKrMjwXSwgu5+PNNUaUJQy0c7xK7r0rhxhUa27w4o9NafjmZWUVvihmYCA5hcMZGDwzj4K8aMIvmSEKvELmrTdOpNtPqcnVNkZX0clFNI9kbyCJGc8g5V5wU44KWtzK3qKpHdArDpEsOx10Lm44dbBn4g5S7tOjPdp/aDHbp58n8gSu9uijr56RtYHzxP2nc8ke4EZSzTg2me3SqU7mkqkHjPUwU4fbmP67g53BpI4KsvzG0U6SfMdrQVwmo9TUYc1zI6gmFz2nsvBHZz4HIHxTVs0qmE9zyOMUnVtJcy1Wqfl8j0DlNHHAXqw/tyi/3R+VX8Jn4isek53WXxmGjsx7eHDwS141zI6XgMW6MsLp/0Dm5acFKPU92GYvBk3KmDbn6mxSV9ZS8KSrqIRnOI5XNHwKupNd5hKjSqP80U/QNdA6mvc+o6Kinr3y08m/eyRrTnDHEccZ5gd62pVZuaTeh5XE+H29O2lVhHDWP7RZOpK8UNkrKwRiQwx79jjgHj4pmcnCLkjnrWkq1aNNvGSr/1gxF39tb3t8DHKHfMBZxuuqPWq8FlB/lnkDbzWtuFzqqtgcGTPLgHcwPXhLzfNJs9W3pulRjB9xgiraiJpYH7ozzY8bh8eXuVeVMYVacVjOhvWOrDb7bHMYY8VkRdh2Qe2P8A3etaSxNC15U5reaWmjPUibOOAnVv+OUg/wBQH4NVn+0z8RWvShTht+a4vBb1TS7Hc4j0fIZ96XvM5TSOk4ByOnKMn6fXmBrnZ7LGeaUS72z33PP5YRIF2OanBm5Y3JQnJKiSwXpSywl0PcqO0ahhra9z2wsY8Za3cQSMcveppTUZ5ZlxG3qXFs6dPfQN9Yats1fpmvjt9fHJLJGGNj2ua45cAeBA7spmpVhKDSZz1nw+5pXUHUjhLvKgkOeGEqtDo6jzoQwVYywLClEG5Y27r7bW59KshH4wtKXbQpd6UZ+R6tTRyoD6u432lH3u72NVvCZ+I4120ZbLtUOnqpawPcckMm7OfYQVpOhCW5rQ4jXoLEMfA57uja0YPV1dezP3mH8qzdpTY5Dj1zFYwvr1NR3RfSuPZuswHgYQfqq/dF1L/jtR/sX8kP1Y9WSYbuD4B9Nj4h30VJ2edpDFD7Q+z7VP+fkc2u6P73TguphT1Q8I5drvJ2B8Vg7Kotnk9Gn9orWXaTj9e4H6zT97pnES2uraPERFw8xlU9jOO6GFxC3q9iovjj+zmmCRsu2ZpYRzDuBWcpJDdGDqPOdPczI9jH+3xCzUmhqdOMjE6AjjuAC0UxaVu1rk2LA3+8Nra05JrYcY/nCYpazR5d5iNGfkerEycsA+rf3gpR94flVvCZvaRtJoVHQSJQAkAOgBkARka2Ru2RoePBwyEEptbHOqLHaZyTLbaRxPf1LQfMKjpU5bxQzC+uqfZqNerObLonT0jtxoCPZPJjy3LP7rS6DH4xe988+i/wAJUmjrJS1tPUwUr2ywyNew9a48QfWVMbenB8yRWrxW7rQ9nOWU/cv8LQWRQBtWfvHSD7zfop74mb2kbaaFh0AJACQA4QAxQAyAGKAIqSBN9NvtCh7AGKUHQI1SxztS0u1riMt4gexT3xIe0jb2O+yfJMZFcD7HfZPkjIYEGO+yfJGQwLY77J8lOQwOGO5BrvJRknDN5lseWjdIAe8YWTre42VDqyEtslb6BDh5KVWT3IlQa2NWSnmZ6UbvJaKSZk4SW5iMb8Z2Ox7FOURysZrHbm9l3MdyM6EYC9Kjou5ADoASAEgBIAYoASAHQAxQAkAJADoA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64" name="Group 63"/>
          <p:cNvGrpSpPr/>
          <p:nvPr/>
        </p:nvGrpSpPr>
        <p:grpSpPr>
          <a:xfrm>
            <a:off x="271023" y="2493966"/>
            <a:ext cx="3181302" cy="461665"/>
            <a:chOff x="179511" y="1689128"/>
            <a:chExt cx="3181302" cy="461665"/>
          </a:xfrm>
        </p:grpSpPr>
        <p:sp>
          <p:nvSpPr>
            <p:cNvPr id="101" name="TextBox 44"/>
            <p:cNvSpPr txBox="1"/>
            <p:nvPr/>
          </p:nvSpPr>
          <p:spPr>
            <a:xfrm rot="10800000" flipV="1">
              <a:off x="179511" y="1689128"/>
              <a:ext cx="959071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1200" b="1" dirty="0" smtClean="0">
                  <a:solidFill>
                    <a:srgbClr val="C00000"/>
                  </a:solidFill>
                </a:rPr>
                <a:t>Loss of productivity</a:t>
              </a:r>
              <a:endParaRPr lang="en-US" sz="1200" b="1" dirty="0"/>
            </a:p>
          </p:txBody>
        </p:sp>
        <p:sp>
          <p:nvSpPr>
            <p:cNvPr id="102" name="Down Arrow 101"/>
            <p:cNvSpPr/>
            <p:nvPr/>
          </p:nvSpPr>
          <p:spPr>
            <a:xfrm rot="10800000" flipH="1">
              <a:off x="1138583" y="1755402"/>
              <a:ext cx="142323" cy="298431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0070C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03" name="Down Arrow 102"/>
            <p:cNvSpPr/>
            <p:nvPr/>
          </p:nvSpPr>
          <p:spPr>
            <a:xfrm>
              <a:off x="1352067" y="1755402"/>
              <a:ext cx="379084" cy="298431"/>
            </a:xfrm>
            <a:prstGeom prst="downArrow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04" name="TextBox 76"/>
            <p:cNvSpPr txBox="1"/>
            <p:nvPr/>
          </p:nvSpPr>
          <p:spPr>
            <a:xfrm rot="10800000" flipV="1">
              <a:off x="1707873" y="1689128"/>
              <a:ext cx="1652940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b="1" dirty="0" smtClean="0">
                  <a:solidFill>
                    <a:schemeClr val="tx2"/>
                  </a:solidFill>
                </a:rPr>
                <a:t>Direct and indirect impacts</a:t>
              </a:r>
              <a:endParaRPr lang="en-US" sz="1200" b="1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137756" y="999755"/>
            <a:ext cx="8866285" cy="1472858"/>
            <a:chOff x="144016" y="1124744"/>
            <a:chExt cx="2568464" cy="1089221"/>
          </a:xfrm>
        </p:grpSpPr>
        <p:sp>
          <p:nvSpPr>
            <p:cNvPr id="96" name="TextBox 3"/>
            <p:cNvSpPr txBox="1"/>
            <p:nvPr/>
          </p:nvSpPr>
          <p:spPr>
            <a:xfrm>
              <a:off x="144016" y="1124744"/>
              <a:ext cx="2568464" cy="271667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600" b="1" dirty="0">
                  <a:solidFill>
                    <a:schemeClr val="tx1"/>
                  </a:solidFill>
                </a:rPr>
                <a:t>Food </a:t>
              </a:r>
              <a:r>
                <a:rPr lang="en-US" sz="1600" b="1" dirty="0" smtClean="0">
                  <a:solidFill>
                    <a:schemeClr val="tx1"/>
                  </a:solidFill>
                </a:rPr>
                <a:t>wastage during</a:t>
              </a:r>
              <a:endParaRPr lang="en-US" sz="1600" b="1" dirty="0">
                <a:solidFill>
                  <a:schemeClr val="tx1"/>
                </a:solidFill>
              </a:endParaRPr>
            </a:p>
          </p:txBody>
        </p:sp>
        <p:grpSp>
          <p:nvGrpSpPr>
            <p:cNvPr id="97" name="Group 96"/>
            <p:cNvGrpSpPr/>
            <p:nvPr/>
          </p:nvGrpSpPr>
          <p:grpSpPr>
            <a:xfrm>
              <a:off x="144016" y="1396411"/>
              <a:ext cx="2568464" cy="817554"/>
              <a:chOff x="1547664" y="764704"/>
              <a:chExt cx="2892901" cy="866804"/>
            </a:xfrm>
            <a:solidFill>
              <a:schemeClr val="accent6">
                <a:lumMod val="60000"/>
                <a:lumOff val="40000"/>
              </a:schemeClr>
            </a:solidFill>
          </p:grpSpPr>
          <p:sp>
            <p:nvSpPr>
              <p:cNvPr id="98" name="Rectangle 97"/>
              <p:cNvSpPr/>
              <p:nvPr/>
            </p:nvSpPr>
            <p:spPr>
              <a:xfrm>
                <a:off x="1547664" y="764704"/>
                <a:ext cx="2892901" cy="866804"/>
              </a:xfrm>
              <a:prstGeom prst="rect">
                <a:avLst/>
              </a:prstGeom>
              <a:solidFill>
                <a:srgbClr val="FFCC0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99" name="TextBox 6"/>
              <p:cNvSpPr txBox="1"/>
              <p:nvPr/>
            </p:nvSpPr>
            <p:spPr>
              <a:xfrm>
                <a:off x="1577109" y="797115"/>
                <a:ext cx="2843647" cy="241321"/>
              </a:xfrm>
              <a:prstGeom prst="rect">
                <a:avLst/>
              </a:prstGeom>
              <a:solidFill>
                <a:srgbClr val="FFCC00"/>
              </a:solidFill>
              <a:ln>
                <a:solidFill>
                  <a:srgbClr val="0070C0"/>
                </a:solidFill>
              </a:ln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400" b="1" dirty="0" smtClean="0"/>
                  <a:t>	Reduced food availability 		=&gt;	Food security concerns  </a:t>
                </a:r>
                <a:endParaRPr lang="en-US" sz="1400" b="1" dirty="0"/>
              </a:p>
            </p:txBody>
          </p:sp>
          <p:sp>
            <p:nvSpPr>
              <p:cNvPr id="100" name="TextBox 7"/>
              <p:cNvSpPr txBox="1"/>
              <p:nvPr/>
            </p:nvSpPr>
            <p:spPr>
              <a:xfrm>
                <a:off x="1577109" y="1342411"/>
                <a:ext cx="2843646" cy="241321"/>
              </a:xfrm>
              <a:prstGeom prst="rect">
                <a:avLst/>
              </a:prstGeom>
              <a:solidFill>
                <a:srgbClr val="FFCC00"/>
              </a:solidFill>
              <a:ln>
                <a:solidFill>
                  <a:srgbClr val="0070C0"/>
                </a:solidFill>
              </a:ln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400" b="1" dirty="0" smtClean="0"/>
                  <a:t>	Increased waste management challenges	=&gt;	Landfill concerns</a:t>
                </a:r>
                <a:endParaRPr lang="en-US" sz="1400" b="1" dirty="0"/>
              </a:p>
            </p:txBody>
          </p:sp>
        </p:grpSp>
      </p:grpSp>
      <p:grpSp>
        <p:nvGrpSpPr>
          <p:cNvPr id="67" name="Group 66"/>
          <p:cNvGrpSpPr/>
          <p:nvPr/>
        </p:nvGrpSpPr>
        <p:grpSpPr>
          <a:xfrm>
            <a:off x="111967" y="2976464"/>
            <a:ext cx="3153748" cy="3760238"/>
            <a:chOff x="4788024" y="311835"/>
            <a:chExt cx="2952328" cy="1636926"/>
          </a:xfrm>
        </p:grpSpPr>
        <p:sp>
          <p:nvSpPr>
            <p:cNvPr id="92" name="TextBox 15"/>
            <p:cNvSpPr txBox="1"/>
            <p:nvPr/>
          </p:nvSpPr>
          <p:spPr>
            <a:xfrm>
              <a:off x="4788024" y="458062"/>
              <a:ext cx="2952328" cy="1490699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95" name="TextBox 36"/>
            <p:cNvSpPr txBox="1"/>
            <p:nvPr/>
          </p:nvSpPr>
          <p:spPr>
            <a:xfrm>
              <a:off x="4788024" y="311835"/>
              <a:ext cx="2952328" cy="14216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b="1" dirty="0" smtClean="0">
                  <a:solidFill>
                    <a:schemeClr val="tx1"/>
                  </a:solidFill>
                </a:rPr>
                <a:t>Environmental impacts</a:t>
              </a:r>
              <a:endParaRPr lang="en-US" sz="16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3597997" y="2967133"/>
            <a:ext cx="2664296" cy="3760805"/>
            <a:chOff x="3290087" y="2274396"/>
            <a:chExt cx="2664296" cy="3744416"/>
          </a:xfrm>
        </p:grpSpPr>
        <p:sp>
          <p:nvSpPr>
            <p:cNvPr id="69" name="TextBox 46"/>
            <p:cNvSpPr txBox="1"/>
            <p:nvPr/>
          </p:nvSpPr>
          <p:spPr>
            <a:xfrm>
              <a:off x="3290087" y="2274396"/>
              <a:ext cx="2664296" cy="37166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b="1" dirty="0" smtClean="0">
                  <a:solidFill>
                    <a:schemeClr val="tx1"/>
                  </a:solidFill>
                </a:rPr>
                <a:t>Socio-economic impacts</a:t>
              </a:r>
              <a:endParaRPr lang="en-US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70" name="Rectangle 69"/>
            <p:cNvSpPr/>
            <p:nvPr/>
          </p:nvSpPr>
          <p:spPr>
            <a:xfrm>
              <a:off x="3290087" y="2612834"/>
              <a:ext cx="2664296" cy="3405978"/>
            </a:xfrm>
            <a:prstGeom prst="rect">
              <a:avLst/>
            </a:prstGeom>
            <a:solidFill>
              <a:srgbClr val="FFFF99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71" name="TextBox 66"/>
            <p:cNvSpPr txBox="1"/>
            <p:nvPr/>
          </p:nvSpPr>
          <p:spPr>
            <a:xfrm>
              <a:off x="3361034" y="3543537"/>
              <a:ext cx="2483151" cy="314725"/>
            </a:xfrm>
            <a:prstGeom prst="rect">
              <a:avLst/>
            </a:prstGeom>
            <a:solidFill>
              <a:srgbClr val="FFFF99"/>
            </a:solidFill>
            <a:ln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b="1" dirty="0" smtClean="0"/>
                <a:t>Increased food prices</a:t>
              </a:r>
              <a:endParaRPr lang="en-US" sz="1400" b="1" dirty="0"/>
            </a:p>
          </p:txBody>
        </p:sp>
        <p:sp>
          <p:nvSpPr>
            <p:cNvPr id="72" name="TextBox 67"/>
            <p:cNvSpPr txBox="1"/>
            <p:nvPr/>
          </p:nvSpPr>
          <p:spPr>
            <a:xfrm>
              <a:off x="3361034" y="2697443"/>
              <a:ext cx="2483151" cy="314725"/>
            </a:xfrm>
            <a:prstGeom prst="rect">
              <a:avLst/>
            </a:prstGeom>
            <a:solidFill>
              <a:srgbClr val="FFFF99"/>
            </a:solidFill>
            <a:ln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b="1" dirty="0" smtClean="0"/>
                <a:t>Increased public costs</a:t>
              </a:r>
              <a:endParaRPr lang="en-US" sz="1400" b="1" dirty="0"/>
            </a:p>
          </p:txBody>
        </p:sp>
        <p:sp>
          <p:nvSpPr>
            <p:cNvPr id="73" name="TextBox 68"/>
            <p:cNvSpPr txBox="1"/>
            <p:nvPr/>
          </p:nvSpPr>
          <p:spPr>
            <a:xfrm>
              <a:off x="3362095" y="3930580"/>
              <a:ext cx="2468585" cy="535031"/>
            </a:xfrm>
            <a:prstGeom prst="rect">
              <a:avLst/>
            </a:prstGeom>
            <a:solidFill>
              <a:srgbClr val="FFFF99"/>
            </a:solidFill>
            <a:ln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b="1" dirty="0" smtClean="0"/>
                <a:t>Increased pesticide and nitrate exposure </a:t>
              </a:r>
              <a:endParaRPr lang="en-US" sz="1400" b="1" dirty="0"/>
            </a:p>
          </p:txBody>
        </p:sp>
        <p:sp>
          <p:nvSpPr>
            <p:cNvPr id="74" name="TextBox 69"/>
            <p:cNvSpPr txBox="1"/>
            <p:nvPr/>
          </p:nvSpPr>
          <p:spPr>
            <a:xfrm>
              <a:off x="3362095" y="5082708"/>
              <a:ext cx="2468585" cy="755338"/>
            </a:xfrm>
            <a:prstGeom prst="rect">
              <a:avLst/>
            </a:prstGeom>
            <a:solidFill>
              <a:srgbClr val="FFFF99"/>
            </a:solidFill>
            <a:ln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b="1" dirty="0" smtClean="0"/>
                <a:t>Reduced access to ecosystem services (regulating, provisioning and supporting)</a:t>
              </a:r>
              <a:endParaRPr lang="en-US" sz="1400" b="1" dirty="0"/>
            </a:p>
          </p:txBody>
        </p:sp>
        <p:sp>
          <p:nvSpPr>
            <p:cNvPr id="75" name="TextBox 47"/>
            <p:cNvSpPr txBox="1"/>
            <p:nvPr/>
          </p:nvSpPr>
          <p:spPr>
            <a:xfrm>
              <a:off x="3361034" y="3120490"/>
              <a:ext cx="2483151" cy="314725"/>
            </a:xfrm>
            <a:prstGeom prst="rect">
              <a:avLst/>
            </a:prstGeom>
            <a:solidFill>
              <a:srgbClr val="FFFF99"/>
            </a:solidFill>
            <a:ln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b="1" dirty="0" smtClean="0"/>
                <a:t>Increased </a:t>
              </a:r>
              <a:r>
                <a:rPr lang="en-US" sz="1400" b="1" dirty="0" err="1" smtClean="0"/>
                <a:t>labour</a:t>
              </a:r>
              <a:r>
                <a:rPr lang="en-US" sz="1400" b="1" dirty="0" smtClean="0"/>
                <a:t> demand</a:t>
              </a:r>
              <a:endParaRPr lang="en-US" sz="1400" b="1" dirty="0"/>
            </a:p>
          </p:txBody>
        </p:sp>
        <p:sp>
          <p:nvSpPr>
            <p:cNvPr id="76" name="TextBox 50"/>
            <p:cNvSpPr txBox="1"/>
            <p:nvPr/>
          </p:nvSpPr>
          <p:spPr>
            <a:xfrm>
              <a:off x="3362095" y="4506644"/>
              <a:ext cx="2468585" cy="535031"/>
            </a:xfrm>
            <a:prstGeom prst="rect">
              <a:avLst/>
            </a:prstGeom>
            <a:solidFill>
              <a:srgbClr val="FFFF99"/>
            </a:solidFill>
            <a:ln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b="1" dirty="0" smtClean="0"/>
                <a:t>Increased safety and displacement risks </a:t>
              </a:r>
              <a:endParaRPr lang="en-US" sz="1400" b="1" dirty="0"/>
            </a:p>
          </p:txBody>
        </p:sp>
      </p:grpSp>
      <p:sp>
        <p:nvSpPr>
          <p:cNvPr id="77" name="Down Arrow 76"/>
          <p:cNvSpPr/>
          <p:nvPr/>
        </p:nvSpPr>
        <p:spPr>
          <a:xfrm rot="16200000">
            <a:off x="5955752" y="4572788"/>
            <a:ext cx="946139" cy="261316"/>
          </a:xfrm>
          <a:prstGeom prst="downArrow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9" name="TextBox 65"/>
          <p:cNvSpPr txBox="1"/>
          <p:nvPr/>
        </p:nvSpPr>
        <p:spPr>
          <a:xfrm>
            <a:off x="223934" y="1749244"/>
            <a:ext cx="8705462" cy="307777"/>
          </a:xfrm>
          <a:prstGeom prst="rect">
            <a:avLst/>
          </a:prstGeom>
          <a:solidFill>
            <a:srgbClr val="FFCC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/>
              <a:t>	Increased pressure on land for production 	=&gt;	Planetary boundaries concerns </a:t>
            </a:r>
          </a:p>
        </p:txBody>
      </p:sp>
      <p:grpSp>
        <p:nvGrpSpPr>
          <p:cNvPr id="80" name="Group 79"/>
          <p:cNvGrpSpPr/>
          <p:nvPr/>
        </p:nvGrpSpPr>
        <p:grpSpPr>
          <a:xfrm>
            <a:off x="6588224" y="2962266"/>
            <a:ext cx="2434478" cy="3744417"/>
            <a:chOff x="6516216" y="-18567"/>
            <a:chExt cx="2525728" cy="3591583"/>
          </a:xfrm>
        </p:grpSpPr>
        <p:sp>
          <p:nvSpPr>
            <p:cNvPr id="82" name="Rectangle 81"/>
            <p:cNvSpPr/>
            <p:nvPr/>
          </p:nvSpPr>
          <p:spPr>
            <a:xfrm>
              <a:off x="6516216" y="2329776"/>
              <a:ext cx="2525728" cy="619269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b="1" dirty="0" smtClean="0">
                  <a:solidFill>
                    <a:schemeClr val="tx1"/>
                  </a:solidFill>
                </a:rPr>
                <a:t>Reduced vulnerability</a:t>
              </a:r>
              <a:endParaRPr lang="en-US" sz="1400" b="1" dirty="0">
                <a:solidFill>
                  <a:schemeClr val="tx1"/>
                </a:solidFill>
              </a:endParaRPr>
            </a:p>
          </p:txBody>
        </p:sp>
        <p:grpSp>
          <p:nvGrpSpPr>
            <p:cNvPr id="83" name="Group 82"/>
            <p:cNvGrpSpPr/>
            <p:nvPr/>
          </p:nvGrpSpPr>
          <p:grpSpPr>
            <a:xfrm>
              <a:off x="6516216" y="-18567"/>
              <a:ext cx="2525728" cy="3591583"/>
              <a:chOff x="6516216" y="-18567"/>
              <a:chExt cx="2525728" cy="3591583"/>
            </a:xfrm>
          </p:grpSpPr>
          <p:sp>
            <p:nvSpPr>
              <p:cNvPr id="84" name="TextBox 49"/>
              <p:cNvSpPr txBox="1"/>
              <p:nvPr/>
            </p:nvSpPr>
            <p:spPr>
              <a:xfrm>
                <a:off x="6516216" y="-18567"/>
                <a:ext cx="2525728" cy="495239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600" b="1" dirty="0" smtClean="0">
                    <a:solidFill>
                      <a:schemeClr val="tx1"/>
                    </a:solidFill>
                  </a:rPr>
                  <a:t>Pillars of sustainable livelihoods</a:t>
                </a:r>
                <a:endParaRPr lang="en-US" sz="16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5" name="Rectangle 84"/>
              <p:cNvSpPr/>
              <p:nvPr/>
            </p:nvSpPr>
            <p:spPr>
              <a:xfrm>
                <a:off x="6516216" y="475853"/>
                <a:ext cx="2525728" cy="638362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400" b="1" dirty="0" smtClean="0">
                    <a:solidFill>
                      <a:schemeClr val="tx1"/>
                    </a:solidFill>
                  </a:rPr>
                  <a:t>Income</a:t>
                </a:r>
                <a:endParaRPr lang="en-US" sz="14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6" name="Rectangle 85"/>
              <p:cNvSpPr/>
              <p:nvPr/>
            </p:nvSpPr>
            <p:spPr>
              <a:xfrm>
                <a:off x="6516216" y="1715210"/>
                <a:ext cx="2525728" cy="619269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400" b="1" dirty="0" smtClean="0">
                    <a:solidFill>
                      <a:schemeClr val="tx1"/>
                    </a:solidFill>
                  </a:rPr>
                  <a:t>Health and wellbeing</a:t>
                </a:r>
                <a:endParaRPr lang="en-US" sz="14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7" name="Rectangle 86"/>
              <p:cNvSpPr/>
              <p:nvPr/>
            </p:nvSpPr>
            <p:spPr>
              <a:xfrm>
                <a:off x="6516216" y="1086535"/>
                <a:ext cx="2525728" cy="619269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400" b="1" dirty="0" smtClean="0">
                    <a:solidFill>
                      <a:schemeClr val="tx1"/>
                    </a:solidFill>
                  </a:rPr>
                  <a:t>Food security</a:t>
                </a:r>
                <a:endParaRPr lang="en-US" sz="14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8" name="Rectangle 87"/>
              <p:cNvSpPr/>
              <p:nvPr/>
            </p:nvSpPr>
            <p:spPr>
              <a:xfrm>
                <a:off x="6516216" y="2953747"/>
                <a:ext cx="2525728" cy="619269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400" b="1" dirty="0" smtClean="0">
                    <a:solidFill>
                      <a:schemeClr val="tx1"/>
                    </a:solidFill>
                  </a:rPr>
                  <a:t>Sustainable use of the natural resource base</a:t>
                </a:r>
                <a:endParaRPr lang="en-US" sz="14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9" name="Up-Down Arrow 88"/>
              <p:cNvSpPr/>
              <p:nvPr/>
            </p:nvSpPr>
            <p:spPr>
              <a:xfrm>
                <a:off x="7668344" y="2780928"/>
                <a:ext cx="144016" cy="309634"/>
              </a:xfrm>
              <a:prstGeom prst="upDownArrow">
                <a:avLst/>
              </a:prstGeom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90" name="Up-Down Arrow 89"/>
              <p:cNvSpPr/>
              <p:nvPr/>
            </p:nvSpPr>
            <p:spPr>
              <a:xfrm>
                <a:off x="7668344" y="980728"/>
                <a:ext cx="144016" cy="288032"/>
              </a:xfrm>
              <a:prstGeom prst="upDownArrow">
                <a:avLst/>
              </a:prstGeom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91" name="Up-Down Arrow 90"/>
              <p:cNvSpPr/>
              <p:nvPr/>
            </p:nvSpPr>
            <p:spPr>
              <a:xfrm>
                <a:off x="7668344" y="1556792"/>
                <a:ext cx="144016" cy="288032"/>
              </a:xfrm>
              <a:prstGeom prst="upDownArrow">
                <a:avLst/>
              </a:prstGeom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</p:grpSp>
      </p:grpSp>
      <p:sp>
        <p:nvSpPr>
          <p:cNvPr id="81" name="Up-Down Arrow 80"/>
          <p:cNvSpPr/>
          <p:nvPr/>
        </p:nvSpPr>
        <p:spPr>
          <a:xfrm>
            <a:off x="7629228" y="5315771"/>
            <a:ext cx="144016" cy="300289"/>
          </a:xfrm>
          <a:prstGeom prst="upDownArrow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1" name="Down Arrow 50"/>
          <p:cNvSpPr/>
          <p:nvPr/>
        </p:nvSpPr>
        <p:spPr>
          <a:xfrm rot="16200000">
            <a:off x="2980843" y="4620996"/>
            <a:ext cx="946139" cy="227104"/>
          </a:xfrm>
          <a:prstGeom prst="downArrow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117" name="Group 116"/>
          <p:cNvGrpSpPr/>
          <p:nvPr/>
        </p:nvGrpSpPr>
        <p:grpSpPr>
          <a:xfrm>
            <a:off x="2155372" y="1060580"/>
            <a:ext cx="6755362" cy="258149"/>
            <a:chOff x="1492898" y="1060580"/>
            <a:chExt cx="6755362" cy="258149"/>
          </a:xfrm>
        </p:grpSpPr>
        <p:sp>
          <p:nvSpPr>
            <p:cNvPr id="52" name="Pentagon 51"/>
            <p:cNvSpPr/>
            <p:nvPr/>
          </p:nvSpPr>
          <p:spPr>
            <a:xfrm>
              <a:off x="1492898" y="1063692"/>
              <a:ext cx="1166326" cy="251926"/>
            </a:xfrm>
            <a:prstGeom prst="homePlate">
              <a:avLst/>
            </a:prstGeom>
            <a:solidFill>
              <a:srgbClr val="FFCC99"/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accent6"/>
                  </a:solidFill>
                </a:rPr>
                <a:t>Production</a:t>
              </a:r>
              <a:endParaRPr lang="en-US" sz="1600" dirty="0">
                <a:solidFill>
                  <a:schemeClr val="accent6"/>
                </a:solidFill>
              </a:endParaRPr>
            </a:p>
          </p:txBody>
        </p:sp>
        <p:sp>
          <p:nvSpPr>
            <p:cNvPr id="53" name="Chevron 52"/>
            <p:cNvSpPr/>
            <p:nvPr/>
          </p:nvSpPr>
          <p:spPr>
            <a:xfrm>
              <a:off x="2593909" y="1063691"/>
              <a:ext cx="1474238" cy="251927"/>
            </a:xfrm>
            <a:prstGeom prst="chevron">
              <a:avLst/>
            </a:prstGeom>
            <a:solidFill>
              <a:srgbClr val="FFCC99"/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accent6"/>
                  </a:solidFill>
                </a:rPr>
                <a:t>Post-harvest</a:t>
              </a:r>
            </a:p>
          </p:txBody>
        </p:sp>
        <p:sp>
          <p:nvSpPr>
            <p:cNvPr id="54" name="Chevron 53"/>
            <p:cNvSpPr/>
            <p:nvPr/>
          </p:nvSpPr>
          <p:spPr>
            <a:xfrm>
              <a:off x="4015274" y="1066802"/>
              <a:ext cx="1331167" cy="251927"/>
            </a:xfrm>
            <a:prstGeom prst="chevron">
              <a:avLst/>
            </a:prstGeom>
            <a:solidFill>
              <a:srgbClr val="FFCC99"/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accent6"/>
                  </a:solidFill>
                </a:rPr>
                <a:t>Processing</a:t>
              </a:r>
            </a:p>
          </p:txBody>
        </p:sp>
        <p:sp>
          <p:nvSpPr>
            <p:cNvPr id="55" name="Chevron 54"/>
            <p:cNvSpPr/>
            <p:nvPr/>
          </p:nvSpPr>
          <p:spPr>
            <a:xfrm>
              <a:off x="5284235" y="1066800"/>
              <a:ext cx="1443136" cy="251927"/>
            </a:xfrm>
            <a:prstGeom prst="chevron">
              <a:avLst/>
            </a:prstGeom>
            <a:solidFill>
              <a:srgbClr val="FFCC99"/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accent6"/>
                  </a:solidFill>
                </a:rPr>
                <a:t>Distribution</a:t>
              </a:r>
            </a:p>
          </p:txBody>
        </p:sp>
        <p:sp>
          <p:nvSpPr>
            <p:cNvPr id="56" name="Chevron 55"/>
            <p:cNvSpPr/>
            <p:nvPr/>
          </p:nvSpPr>
          <p:spPr>
            <a:xfrm>
              <a:off x="6668275" y="1060580"/>
              <a:ext cx="1579985" cy="251927"/>
            </a:xfrm>
            <a:prstGeom prst="chevron">
              <a:avLst/>
            </a:prstGeom>
            <a:solidFill>
              <a:srgbClr val="FFCC99"/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accent6"/>
                  </a:solidFill>
                </a:rPr>
                <a:t>Consumption</a:t>
              </a:r>
            </a:p>
          </p:txBody>
        </p:sp>
      </p:grpSp>
      <p:sp>
        <p:nvSpPr>
          <p:cNvPr id="57" name="Down Arrow 56"/>
          <p:cNvSpPr/>
          <p:nvPr/>
        </p:nvSpPr>
        <p:spPr>
          <a:xfrm>
            <a:off x="4376502" y="2554019"/>
            <a:ext cx="379084" cy="298431"/>
          </a:xfrm>
          <a:prstGeom prst="downArrow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8" name="Rechteck 29"/>
          <p:cNvSpPr/>
          <p:nvPr/>
        </p:nvSpPr>
        <p:spPr>
          <a:xfrm>
            <a:off x="1286467" y="3891784"/>
            <a:ext cx="1005753" cy="461665"/>
          </a:xfrm>
          <a:prstGeom prst="rect">
            <a:avLst/>
          </a:prstGeom>
          <a:solidFill>
            <a:srgbClr val="92D05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Climate change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59" name="Rechteck 30"/>
          <p:cNvSpPr/>
          <p:nvPr/>
        </p:nvSpPr>
        <p:spPr>
          <a:xfrm>
            <a:off x="204594" y="5564961"/>
            <a:ext cx="1036377" cy="461665"/>
          </a:xfrm>
          <a:prstGeom prst="rect">
            <a:avLst/>
          </a:prstGeom>
          <a:solidFill>
            <a:srgbClr val="92D05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Biodiversity loss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60" name="Rechteck 31"/>
          <p:cNvSpPr/>
          <p:nvPr/>
        </p:nvSpPr>
        <p:spPr>
          <a:xfrm>
            <a:off x="1306868" y="5019728"/>
            <a:ext cx="1006317" cy="461665"/>
          </a:xfrm>
          <a:prstGeom prst="rect">
            <a:avLst/>
          </a:prstGeom>
          <a:solidFill>
            <a:srgbClr val="92D05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Water pollution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61" name="Rechteck 32"/>
          <p:cNvSpPr/>
          <p:nvPr/>
        </p:nvSpPr>
        <p:spPr>
          <a:xfrm>
            <a:off x="172910" y="3894127"/>
            <a:ext cx="1071365" cy="461665"/>
          </a:xfrm>
          <a:prstGeom prst="rect">
            <a:avLst/>
          </a:prstGeom>
          <a:solidFill>
            <a:srgbClr val="92D05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Air </a:t>
            </a:r>
          </a:p>
          <a:p>
            <a:pPr algn="ctr"/>
            <a:r>
              <a:rPr lang="en-US" sz="1200" b="1" dirty="0" smtClean="0"/>
              <a:t>pollution</a:t>
            </a:r>
          </a:p>
        </p:txBody>
      </p:sp>
      <p:sp>
        <p:nvSpPr>
          <p:cNvPr id="105" name="Rechteck 34"/>
          <p:cNvSpPr/>
          <p:nvPr/>
        </p:nvSpPr>
        <p:spPr>
          <a:xfrm>
            <a:off x="1296276" y="5579565"/>
            <a:ext cx="1008385" cy="461665"/>
          </a:xfrm>
          <a:prstGeom prst="rect">
            <a:avLst/>
          </a:prstGeom>
          <a:solidFill>
            <a:srgbClr val="92D05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Ecosystem services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106" name="Rechteck 35"/>
          <p:cNvSpPr/>
          <p:nvPr/>
        </p:nvSpPr>
        <p:spPr>
          <a:xfrm>
            <a:off x="195942" y="5026048"/>
            <a:ext cx="1053942" cy="461665"/>
          </a:xfrm>
          <a:prstGeom prst="rect">
            <a:avLst/>
          </a:prstGeom>
          <a:solidFill>
            <a:srgbClr val="92D05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Water use</a:t>
            </a:r>
          </a:p>
          <a:p>
            <a:pPr algn="ctr"/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107" name="Rechteck 36"/>
          <p:cNvSpPr/>
          <p:nvPr/>
        </p:nvSpPr>
        <p:spPr>
          <a:xfrm>
            <a:off x="196135" y="4447814"/>
            <a:ext cx="1057275" cy="461665"/>
          </a:xfrm>
          <a:prstGeom prst="rect">
            <a:avLst/>
          </a:prstGeom>
          <a:solidFill>
            <a:srgbClr val="92D05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Land occupation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108" name="Rechteck 32"/>
          <p:cNvSpPr/>
          <p:nvPr/>
        </p:nvSpPr>
        <p:spPr>
          <a:xfrm>
            <a:off x="2369976" y="3934561"/>
            <a:ext cx="849086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Energy</a:t>
            </a:r>
          </a:p>
          <a:p>
            <a:pPr algn="ctr"/>
            <a:endParaRPr lang="en-US" sz="1200" b="1" dirty="0" smtClean="0"/>
          </a:p>
        </p:txBody>
      </p:sp>
      <p:sp>
        <p:nvSpPr>
          <p:cNvPr id="109" name="Rechteck 35"/>
          <p:cNvSpPr/>
          <p:nvPr/>
        </p:nvSpPr>
        <p:spPr>
          <a:xfrm>
            <a:off x="217714" y="6144408"/>
            <a:ext cx="1053942" cy="461665"/>
          </a:xfrm>
          <a:prstGeom prst="rect">
            <a:avLst/>
          </a:prstGeom>
          <a:solidFill>
            <a:srgbClr val="92D05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Deforestation</a:t>
            </a:r>
          </a:p>
          <a:p>
            <a:pPr algn="ctr"/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110" name="Rechteck 36"/>
          <p:cNvSpPr/>
          <p:nvPr/>
        </p:nvSpPr>
        <p:spPr>
          <a:xfrm>
            <a:off x="1290928" y="4460255"/>
            <a:ext cx="1004404" cy="461665"/>
          </a:xfrm>
          <a:prstGeom prst="rect">
            <a:avLst/>
          </a:prstGeom>
          <a:solidFill>
            <a:srgbClr val="92D05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Land </a:t>
            </a:r>
            <a:r>
              <a:rPr lang="en-US" sz="1200" b="1" dirty="0"/>
              <a:t>d</a:t>
            </a:r>
            <a:r>
              <a:rPr lang="en-US" sz="1200" b="1" dirty="0" smtClean="0"/>
              <a:t>egradation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112" name="Rechteck 32"/>
          <p:cNvSpPr/>
          <p:nvPr/>
        </p:nvSpPr>
        <p:spPr>
          <a:xfrm>
            <a:off x="2366865" y="5013870"/>
            <a:ext cx="849086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Land</a:t>
            </a:r>
          </a:p>
          <a:p>
            <a:pPr algn="ctr"/>
            <a:endParaRPr lang="en-US" sz="1200" b="1" dirty="0" smtClean="0"/>
          </a:p>
        </p:txBody>
      </p:sp>
      <p:sp>
        <p:nvSpPr>
          <p:cNvPr id="113" name="Rechteck 32"/>
          <p:cNvSpPr/>
          <p:nvPr/>
        </p:nvSpPr>
        <p:spPr>
          <a:xfrm>
            <a:off x="2369976" y="5556904"/>
            <a:ext cx="849086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Water</a:t>
            </a:r>
          </a:p>
          <a:p>
            <a:pPr algn="ctr"/>
            <a:r>
              <a:rPr lang="en-US" sz="1200" b="1" dirty="0" smtClean="0"/>
              <a:t> </a:t>
            </a:r>
          </a:p>
        </p:txBody>
      </p:sp>
      <p:sp>
        <p:nvSpPr>
          <p:cNvPr id="114" name="Rechteck 32"/>
          <p:cNvSpPr/>
          <p:nvPr/>
        </p:nvSpPr>
        <p:spPr>
          <a:xfrm>
            <a:off x="2374916" y="3370462"/>
            <a:ext cx="849086" cy="49244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/>
              <a:t>Scarcity</a:t>
            </a:r>
          </a:p>
          <a:p>
            <a:pPr algn="ctr"/>
            <a:endParaRPr lang="en-US" sz="1200" b="1" dirty="0" smtClean="0"/>
          </a:p>
        </p:txBody>
      </p:sp>
      <p:sp>
        <p:nvSpPr>
          <p:cNvPr id="115" name="Rechteck 32"/>
          <p:cNvSpPr/>
          <p:nvPr/>
        </p:nvSpPr>
        <p:spPr>
          <a:xfrm>
            <a:off x="2374916" y="4472613"/>
            <a:ext cx="849086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P-resources</a:t>
            </a:r>
          </a:p>
        </p:txBody>
      </p:sp>
      <p:sp>
        <p:nvSpPr>
          <p:cNvPr id="116" name="Rechteck 32"/>
          <p:cNvSpPr/>
          <p:nvPr/>
        </p:nvSpPr>
        <p:spPr>
          <a:xfrm>
            <a:off x="195943" y="3346731"/>
            <a:ext cx="2117242" cy="523220"/>
          </a:xfrm>
          <a:prstGeom prst="rect">
            <a:avLst/>
          </a:prstGeom>
          <a:solidFill>
            <a:srgbClr val="92D050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/>
              <a:t>Direct impacts</a:t>
            </a:r>
          </a:p>
          <a:p>
            <a:pPr algn="ctr"/>
            <a:endParaRPr lang="en-US" sz="1200" b="1" dirty="0" smtClean="0"/>
          </a:p>
        </p:txBody>
      </p:sp>
      <p:sp>
        <p:nvSpPr>
          <p:cNvPr id="68" name="Rechteck 35"/>
          <p:cNvSpPr/>
          <p:nvPr/>
        </p:nvSpPr>
        <p:spPr>
          <a:xfrm>
            <a:off x="1345422" y="6142315"/>
            <a:ext cx="1894977" cy="461665"/>
          </a:xfrm>
          <a:prstGeom prst="rect">
            <a:avLst/>
          </a:prstGeom>
          <a:solidFill>
            <a:srgbClr val="92D05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Loss of wild landscapes</a:t>
            </a:r>
          </a:p>
          <a:p>
            <a:pPr algn="ctr"/>
            <a:r>
              <a:rPr lang="en-US" sz="1200" b="1" dirty="0" smtClean="0"/>
              <a:t>(grasslands, wetlands)</a:t>
            </a:r>
            <a:endParaRPr lang="en-US" sz="1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Full Cost Accounting of Food wastage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Carbon Accounting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22"/>
          </p:nvPr>
        </p:nvSpPr>
        <p:spPr>
          <a:xfrm>
            <a:off x="339545" y="3739970"/>
            <a:ext cx="8042455" cy="785377"/>
          </a:xfrm>
        </p:spPr>
        <p:txBody>
          <a:bodyPr/>
          <a:lstStyle/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en-US" dirty="0" smtClean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4ACB4CB6-F7EC-4732-A173-E0AEABF6ECE7}" type="slidenum">
              <a:rPr lang="fr-FR" smtClean="0"/>
              <a:pPr/>
              <a:t>6</a:t>
            </a:fld>
            <a:endParaRPr lang="fr-FR" dirty="0"/>
          </a:p>
        </p:txBody>
      </p:sp>
      <p:grpSp>
        <p:nvGrpSpPr>
          <p:cNvPr id="27" name="Group 7"/>
          <p:cNvGrpSpPr/>
          <p:nvPr/>
        </p:nvGrpSpPr>
        <p:grpSpPr>
          <a:xfrm>
            <a:off x="4010050" y="170471"/>
            <a:ext cx="760473" cy="672296"/>
            <a:chOff x="5781700" y="122846"/>
            <a:chExt cx="760473" cy="672296"/>
          </a:xfrm>
        </p:grpSpPr>
        <p:sp>
          <p:nvSpPr>
            <p:cNvPr id="29" name="Rectangle à coins arrondis 8"/>
            <p:cNvSpPr/>
            <p:nvPr/>
          </p:nvSpPr>
          <p:spPr>
            <a:xfrm>
              <a:off x="5850094" y="147070"/>
              <a:ext cx="648072" cy="648072"/>
            </a:xfrm>
            <a:prstGeom prst="roundRect">
              <a:avLst/>
            </a:prstGeom>
            <a:solidFill>
              <a:schemeClr val="bg1"/>
            </a:solidFill>
            <a:ln w="254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0" cap="none" spc="0" normalizeH="0" baseline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5781700" y="122846"/>
              <a:ext cx="617028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fontAlgn="b"/>
              <a:r>
                <a:rPr lang="en-US" sz="2200" b="1" dirty="0" smtClean="0">
                  <a:solidFill>
                    <a:srgbClr val="000000"/>
                  </a:solidFill>
                </a:rPr>
                <a:t>CO</a:t>
              </a:r>
              <a:r>
                <a:rPr lang="en-US" sz="2200" b="1" baseline="-25000" dirty="0" smtClean="0">
                  <a:solidFill>
                    <a:srgbClr val="000000"/>
                  </a:solidFill>
                </a:rPr>
                <a:t>2</a:t>
              </a:r>
              <a:endParaRPr lang="en-US" sz="2200" b="1" baseline="-25000" dirty="0">
                <a:solidFill>
                  <a:srgbClr val="000000"/>
                </a:solidFill>
              </a:endParaRPr>
            </a:p>
          </p:txBody>
        </p:sp>
        <p:pic>
          <p:nvPicPr>
            <p:cNvPr id="31" name="Picture 2" descr="C:\Documents and Settings\ctostivint\Bureau\MC900278860.WM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1668093">
              <a:off x="6219494" y="267427"/>
              <a:ext cx="322679" cy="471302"/>
            </a:xfrm>
            <a:prstGeom prst="rect">
              <a:avLst/>
            </a:prstGeom>
            <a:noFill/>
          </p:spPr>
        </p:pic>
      </p:grpSp>
      <p:sp>
        <p:nvSpPr>
          <p:cNvPr id="23" name="Espace réservé du texte 3"/>
          <p:cNvSpPr txBox="1">
            <a:spLocks/>
          </p:cNvSpPr>
          <p:nvPr/>
        </p:nvSpPr>
        <p:spPr>
          <a:xfrm>
            <a:off x="0" y="1142999"/>
            <a:ext cx="9144000" cy="648000"/>
          </a:xfrm>
          <a:prstGeom prst="rect">
            <a:avLst/>
          </a:prstGeom>
        </p:spPr>
        <p:txBody>
          <a:bodyPr/>
          <a:lstStyle/>
          <a:p>
            <a:pPr marL="576000" marR="0" lvl="0" indent="-5760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Pct val="170000"/>
              <a:buFontTx/>
              <a:buBlip>
                <a:blip r:embed="rId4"/>
              </a:buBlip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5683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Selected Carbon valuation methodologies</a:t>
            </a:r>
          </a:p>
        </p:txBody>
      </p:sp>
      <p:grpSp>
        <p:nvGrpSpPr>
          <p:cNvPr id="25" name="Group 7"/>
          <p:cNvGrpSpPr/>
          <p:nvPr/>
        </p:nvGrpSpPr>
        <p:grpSpPr>
          <a:xfrm>
            <a:off x="4106467" y="2767492"/>
            <a:ext cx="760473" cy="672296"/>
            <a:chOff x="5781700" y="122846"/>
            <a:chExt cx="760473" cy="672296"/>
          </a:xfrm>
        </p:grpSpPr>
        <p:sp>
          <p:nvSpPr>
            <p:cNvPr id="28" name="Rectangle à coins arrondis 8"/>
            <p:cNvSpPr/>
            <p:nvPr/>
          </p:nvSpPr>
          <p:spPr>
            <a:xfrm>
              <a:off x="5850094" y="147070"/>
              <a:ext cx="648072" cy="648072"/>
            </a:xfrm>
            <a:prstGeom prst="roundRect">
              <a:avLst/>
            </a:prstGeom>
            <a:solidFill>
              <a:schemeClr val="bg1"/>
            </a:solidFill>
            <a:ln w="254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0" cap="none" spc="0" normalizeH="0" baseline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5781700" y="122846"/>
              <a:ext cx="617028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fontAlgn="b"/>
              <a:r>
                <a:rPr lang="en-US" sz="2200" b="1" dirty="0" smtClean="0">
                  <a:solidFill>
                    <a:srgbClr val="000000"/>
                  </a:solidFill>
                </a:rPr>
                <a:t>CO</a:t>
              </a:r>
              <a:r>
                <a:rPr lang="en-US" sz="2200" b="1" baseline="-25000" dirty="0" smtClean="0">
                  <a:solidFill>
                    <a:srgbClr val="000000"/>
                  </a:solidFill>
                </a:rPr>
                <a:t>2</a:t>
              </a:r>
              <a:endParaRPr lang="en-US" sz="2200" b="1" baseline="-25000" dirty="0">
                <a:solidFill>
                  <a:srgbClr val="000000"/>
                </a:solidFill>
              </a:endParaRPr>
            </a:p>
          </p:txBody>
        </p:sp>
        <p:pic>
          <p:nvPicPr>
            <p:cNvPr id="34" name="Picture 2" descr="C:\Documents and Settings\ctostivint\Bureau\MC900278860.WM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1668093">
              <a:off x="6219494" y="267427"/>
              <a:ext cx="322679" cy="471302"/>
            </a:xfrm>
            <a:prstGeom prst="rect">
              <a:avLst/>
            </a:prstGeom>
            <a:noFill/>
          </p:spPr>
        </p:pic>
      </p:grpSp>
      <p:sp>
        <p:nvSpPr>
          <p:cNvPr id="36" name="Up Arrow 35"/>
          <p:cNvSpPr/>
          <p:nvPr/>
        </p:nvSpPr>
        <p:spPr>
          <a:xfrm rot="3390094">
            <a:off x="5050971" y="2177143"/>
            <a:ext cx="447870" cy="60649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Up Arrow 36"/>
          <p:cNvSpPr/>
          <p:nvPr/>
        </p:nvSpPr>
        <p:spPr>
          <a:xfrm rot="17763038">
            <a:off x="3464767" y="2261118"/>
            <a:ext cx="447870" cy="60649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5754531" y="1639469"/>
            <a:ext cx="31381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NZ" sz="2400" b="1" dirty="0" smtClean="0"/>
              <a:t>Market price of Carbon</a:t>
            </a:r>
            <a:endParaRPr lang="en-US" sz="2400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5635689" y="2108720"/>
            <a:ext cx="35083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/>
              <a:t>V</a:t>
            </a:r>
            <a:r>
              <a:rPr lang="en-NZ" dirty="0" smtClean="0"/>
              <a:t>alue of </a:t>
            </a:r>
            <a:r>
              <a:rPr lang="en-NZ" b="1" dirty="0" smtClean="0"/>
              <a:t>traded carbon emissions </a:t>
            </a:r>
          </a:p>
          <a:p>
            <a:pPr>
              <a:buFont typeface="Symbol"/>
              <a:buChar char="Þ"/>
            </a:pPr>
            <a:r>
              <a:rPr lang="en-NZ" dirty="0" smtClean="0"/>
              <a:t> depends on volatile markets</a:t>
            </a:r>
          </a:p>
          <a:p>
            <a:pPr>
              <a:buFont typeface="Symbol"/>
              <a:buChar char="Þ"/>
            </a:pPr>
            <a:r>
              <a:rPr lang="en-NZ" dirty="0" smtClean="0">
                <a:solidFill>
                  <a:schemeClr val="accent4"/>
                </a:solidFill>
              </a:rPr>
              <a:t> values are currently low </a:t>
            </a:r>
          </a:p>
          <a:p>
            <a:r>
              <a:rPr lang="en-NZ" dirty="0" smtClean="0">
                <a:solidFill>
                  <a:schemeClr val="accent4"/>
                </a:solidFill>
              </a:rPr>
              <a:t>USD 5/t (was 45/t few years ago)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111967" y="1642580"/>
            <a:ext cx="33838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NZ" sz="2400" b="1" dirty="0" smtClean="0"/>
              <a:t>Marginal abatement cost</a:t>
            </a:r>
            <a:endParaRPr lang="en-US" sz="2400" b="1" dirty="0"/>
          </a:p>
        </p:txBody>
      </p:sp>
      <p:sp>
        <p:nvSpPr>
          <p:cNvPr id="42" name="TextBox 41"/>
          <p:cNvSpPr txBox="1"/>
          <p:nvPr/>
        </p:nvSpPr>
        <p:spPr>
          <a:xfrm>
            <a:off x="139959" y="2093167"/>
            <a:ext cx="34865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/>
              <a:t>C</a:t>
            </a:r>
            <a:r>
              <a:rPr lang="en-NZ" dirty="0" smtClean="0"/>
              <a:t>ost of </a:t>
            </a:r>
            <a:r>
              <a:rPr lang="en-NZ" b="1" dirty="0" smtClean="0"/>
              <a:t>reducing emissions </a:t>
            </a:r>
          </a:p>
          <a:p>
            <a:pPr>
              <a:buFont typeface="Symbol"/>
              <a:buChar char="Þ"/>
            </a:pPr>
            <a:r>
              <a:rPr lang="en-US" dirty="0" smtClean="0">
                <a:solidFill>
                  <a:schemeClr val="accent4"/>
                </a:solidFill>
              </a:rPr>
              <a:t> efficient mostly if  &gt; USD 20/t</a:t>
            </a:r>
          </a:p>
        </p:txBody>
      </p:sp>
      <p:sp>
        <p:nvSpPr>
          <p:cNvPr id="43" name="Rectangle 42"/>
          <p:cNvSpPr/>
          <p:nvPr/>
        </p:nvSpPr>
        <p:spPr>
          <a:xfrm>
            <a:off x="152401" y="3513988"/>
            <a:ext cx="28359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NZ" sz="2400" b="1" dirty="0" smtClean="0"/>
              <a:t>Social cost of Carbon</a:t>
            </a:r>
            <a:endParaRPr lang="en-US" sz="2400" b="1" dirty="0"/>
          </a:p>
        </p:txBody>
      </p:sp>
      <p:sp>
        <p:nvSpPr>
          <p:cNvPr id="45" name="TextBox 44"/>
          <p:cNvSpPr txBox="1"/>
          <p:nvPr/>
        </p:nvSpPr>
        <p:spPr>
          <a:xfrm>
            <a:off x="174466" y="4064690"/>
            <a:ext cx="490790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 smtClean="0"/>
              <a:t>Full cost of a tonne of carbon (or equivalent GHG), emitted today, over the </a:t>
            </a:r>
            <a:r>
              <a:rPr lang="en-NZ" b="1" dirty="0" smtClean="0"/>
              <a:t>course of its lifetime </a:t>
            </a:r>
            <a:r>
              <a:rPr lang="en-NZ" dirty="0" smtClean="0"/>
              <a:t>in the atmosphere. </a:t>
            </a:r>
          </a:p>
          <a:p>
            <a:pPr>
              <a:buFont typeface="Symbol"/>
              <a:buChar char="Þ"/>
            </a:pPr>
            <a:r>
              <a:rPr lang="en-NZ" dirty="0" smtClean="0"/>
              <a:t> includes external costs + society willingness to pay to avoid future damages</a:t>
            </a:r>
          </a:p>
          <a:p>
            <a:pPr>
              <a:buFont typeface="Symbol"/>
              <a:buChar char="Þ"/>
            </a:pPr>
            <a:r>
              <a:rPr lang="en-NZ" dirty="0" smtClean="0">
                <a:solidFill>
                  <a:schemeClr val="accent4"/>
                </a:solidFill>
              </a:rPr>
              <a:t> wide range of variation (USD 8-85/tonne) depending on coverage and key parameters choice, such as discount rate, time-horizon, risk aversion and climate sensitivity</a:t>
            </a:r>
            <a:r>
              <a:rPr lang="en-NZ" sz="1400" dirty="0" smtClean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46" name="Up Arrow 45"/>
          <p:cNvSpPr/>
          <p:nvPr/>
        </p:nvSpPr>
        <p:spPr>
          <a:xfrm rot="14650441">
            <a:off x="3458546" y="3299926"/>
            <a:ext cx="447870" cy="60649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Up Arrow 46"/>
          <p:cNvSpPr/>
          <p:nvPr/>
        </p:nvSpPr>
        <p:spPr>
          <a:xfrm rot="7299874">
            <a:off x="5007429" y="3365241"/>
            <a:ext cx="447870" cy="60649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9" name="Straight Connector 48"/>
          <p:cNvCxnSpPr/>
          <p:nvPr/>
        </p:nvCxnSpPr>
        <p:spPr>
          <a:xfrm>
            <a:off x="139959" y="3536302"/>
            <a:ext cx="9331" cy="3069771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4963886" y="4021494"/>
            <a:ext cx="12441" cy="2556588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2929812" y="3536302"/>
            <a:ext cx="0" cy="522514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139958" y="3536303"/>
            <a:ext cx="2789853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flipV="1">
            <a:off x="161729" y="6587412"/>
            <a:ext cx="4820818" cy="21772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V="1">
            <a:off x="2929812" y="4030824"/>
            <a:ext cx="2043404" cy="9331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Rectangle 75"/>
          <p:cNvSpPr/>
          <p:nvPr/>
        </p:nvSpPr>
        <p:spPr>
          <a:xfrm>
            <a:off x="5776303" y="3518032"/>
            <a:ext cx="30776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NZ" sz="2400" b="1" dirty="0" smtClean="0"/>
              <a:t>Carbon taxes and fines</a:t>
            </a:r>
            <a:endParaRPr lang="en-US" sz="2400" b="1" dirty="0"/>
          </a:p>
        </p:txBody>
      </p:sp>
      <p:sp>
        <p:nvSpPr>
          <p:cNvPr id="77" name="TextBox 76"/>
          <p:cNvSpPr txBox="1"/>
          <p:nvPr/>
        </p:nvSpPr>
        <p:spPr>
          <a:xfrm>
            <a:off x="5657461" y="3987283"/>
            <a:ext cx="334035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/>
              <a:t>V</a:t>
            </a:r>
            <a:r>
              <a:rPr lang="en-NZ" dirty="0" smtClean="0"/>
              <a:t>alue defined by governments &amp; intergovernmental organizations</a:t>
            </a:r>
            <a:endParaRPr lang="en-NZ" b="1" dirty="0" smtClean="0"/>
          </a:p>
          <a:p>
            <a:pPr>
              <a:buFont typeface="Symbol"/>
              <a:buChar char="Þ"/>
            </a:pPr>
            <a:r>
              <a:rPr lang="en-NZ" dirty="0" smtClean="0">
                <a:solidFill>
                  <a:schemeClr val="accent4"/>
                </a:solidFill>
              </a:rPr>
              <a:t> values have a wide range and reflect political reality (EU/ETS is Euro 100), not damage costs</a:t>
            </a:r>
            <a:endParaRPr lang="en-US" dirty="0">
              <a:solidFill>
                <a:schemeClr val="accent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Full Cost Accounting of Food wastage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Carbon Accounting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22"/>
          </p:nvPr>
        </p:nvSpPr>
        <p:spPr>
          <a:xfrm>
            <a:off x="330020" y="3187520"/>
            <a:ext cx="8042455" cy="1346380"/>
          </a:xfrm>
        </p:spPr>
        <p:txBody>
          <a:bodyPr/>
          <a:lstStyle/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4ACB4CB6-F7EC-4732-A173-E0AEABF6ECE7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50" name="Espace réservé du texte 3"/>
          <p:cNvSpPr txBox="1">
            <a:spLocks/>
          </p:cNvSpPr>
          <p:nvPr/>
        </p:nvSpPr>
        <p:spPr>
          <a:xfrm>
            <a:off x="0" y="1142999"/>
            <a:ext cx="9144000" cy="648000"/>
          </a:xfrm>
          <a:prstGeom prst="rect">
            <a:avLst/>
          </a:prstGeom>
        </p:spPr>
        <p:txBody>
          <a:bodyPr/>
          <a:lstStyle/>
          <a:p>
            <a:pPr marL="576000" marR="0" lvl="0" indent="-5760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Pct val="170000"/>
              <a:buFontTx/>
              <a:buBlip>
                <a:blip r:embed="rId3"/>
              </a:buBlip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5683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Social Cost of Carbon framework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3962425" y="189521"/>
            <a:ext cx="760473" cy="672296"/>
            <a:chOff x="5781700" y="122846"/>
            <a:chExt cx="760473" cy="672296"/>
          </a:xfrm>
        </p:grpSpPr>
        <p:sp>
          <p:nvSpPr>
            <p:cNvPr id="9" name="Rectangle à coins arrondis 8"/>
            <p:cNvSpPr/>
            <p:nvPr/>
          </p:nvSpPr>
          <p:spPr>
            <a:xfrm>
              <a:off x="5850094" y="147070"/>
              <a:ext cx="648072" cy="648072"/>
            </a:xfrm>
            <a:prstGeom prst="roundRect">
              <a:avLst/>
            </a:prstGeom>
            <a:solidFill>
              <a:schemeClr val="bg1"/>
            </a:solidFill>
            <a:ln w="254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0" cap="none" spc="0" normalizeH="0" baseline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5781700" y="122846"/>
              <a:ext cx="617028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fontAlgn="b"/>
              <a:r>
                <a:rPr lang="en-US" sz="2200" b="1" dirty="0" smtClean="0">
                  <a:solidFill>
                    <a:srgbClr val="000000"/>
                  </a:solidFill>
                </a:rPr>
                <a:t>CO</a:t>
              </a:r>
              <a:r>
                <a:rPr lang="en-US" sz="2200" b="1" baseline="-25000" dirty="0" smtClean="0">
                  <a:solidFill>
                    <a:srgbClr val="000000"/>
                  </a:solidFill>
                </a:rPr>
                <a:t>2</a:t>
              </a:r>
              <a:endParaRPr lang="en-US" sz="2200" b="1" baseline="-25000" dirty="0">
                <a:solidFill>
                  <a:srgbClr val="000000"/>
                </a:solidFill>
              </a:endParaRPr>
            </a:p>
          </p:txBody>
        </p:sp>
        <p:pic>
          <p:nvPicPr>
            <p:cNvPr id="11" name="Picture 2" descr="C:\Documents and Settings\ctostivint\Bureau\MC900278860.WM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1668093">
              <a:off x="6219494" y="267427"/>
              <a:ext cx="322679" cy="471302"/>
            </a:xfrm>
            <a:prstGeom prst="rect">
              <a:avLst/>
            </a:prstGeom>
            <a:noFill/>
          </p:spPr>
        </p:pic>
      </p:grp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1333499" y="1666878"/>
          <a:ext cx="6810376" cy="4343400"/>
        </p:xfrm>
        <a:graphic>
          <a:graphicData uri="http://schemas.openxmlformats.org/drawingml/2006/table">
            <a:tbl>
              <a:tblPr/>
              <a:tblGrid>
                <a:gridCol w="1361304"/>
                <a:gridCol w="1361304"/>
                <a:gridCol w="1361304"/>
                <a:gridCol w="1363232"/>
                <a:gridCol w="1363232"/>
              </a:tblGrid>
              <a:tr h="24674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en-GB" sz="1000" dirty="0">
                          <a:latin typeface="Calibri"/>
                          <a:ea typeface="Times New Roman"/>
                        </a:rPr>
                        <a:t> </a:t>
                      </a:r>
                      <a:endParaRPr lang="en-US" sz="1100" dirty="0">
                        <a:latin typeface="Calibri"/>
                        <a:ea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en-GB" sz="1000" b="1" dirty="0">
                          <a:latin typeface="Calibri"/>
                          <a:ea typeface="Times New Roman"/>
                        </a:rPr>
                        <a:t>    Uncertainty in Valuation</a:t>
                      </a:r>
                      <a:r>
                        <a:rPr lang="en-GB" sz="1000" dirty="0">
                          <a:latin typeface="Calibri"/>
                          <a:ea typeface="Times New Roman"/>
                        </a:rPr>
                        <a:t> </a:t>
                      </a:r>
                      <a:endParaRPr lang="en-US" sz="1100" dirty="0">
                        <a:latin typeface="Calibri"/>
                        <a:ea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16658">
                <a:tc rowSpan="1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n-US" sz="1100" dirty="0">
                        <a:latin typeface="Calibri"/>
                        <a:ea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en-GB" sz="1000" b="1" dirty="0">
                          <a:latin typeface="Calibri"/>
                          <a:ea typeface="Times New Roman"/>
                        </a:rPr>
                        <a:t>Uncertainty in Predicting Climate Change</a:t>
                      </a:r>
                      <a:r>
                        <a:rPr lang="en-GB" sz="1000" dirty="0">
                          <a:latin typeface="Calibri"/>
                          <a:ea typeface="Times New Roman"/>
                        </a:rPr>
                        <a:t> </a:t>
                      </a:r>
                      <a:endParaRPr lang="en-US" sz="1100" dirty="0">
                        <a:latin typeface="Calibri"/>
                        <a:ea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en-GB" sz="1000" dirty="0">
                          <a:latin typeface="Calibri"/>
                          <a:ea typeface="Times New Roman"/>
                        </a:rPr>
                        <a:t> </a:t>
                      </a:r>
                      <a:endParaRPr lang="en-US" sz="1100" dirty="0">
                        <a:latin typeface="Calibri"/>
                        <a:ea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en-GB" sz="1000" b="1">
                          <a:latin typeface="Calibri"/>
                          <a:ea typeface="Times New Roman"/>
                        </a:rPr>
                        <a:t>Market</a:t>
                      </a:r>
                      <a:endParaRPr lang="en-US" sz="1100">
                        <a:latin typeface="Calibri"/>
                        <a:ea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en-GB" sz="1000" b="1">
                          <a:latin typeface="Calibri"/>
                          <a:ea typeface="Times New Roman"/>
                        </a:rPr>
                        <a:t>Non-Market</a:t>
                      </a:r>
                      <a:endParaRPr lang="en-US" sz="1100">
                        <a:latin typeface="Calibri"/>
                        <a:ea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en-GB" sz="1000" b="1">
                          <a:latin typeface="Calibri"/>
                          <a:ea typeface="Times New Roman"/>
                        </a:rPr>
                        <a:t>(Socially Contingent)</a:t>
                      </a:r>
                      <a:endParaRPr lang="en-US" sz="1100">
                        <a:latin typeface="Calibri"/>
                        <a:ea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65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en-GB" sz="1000" b="1" dirty="0">
                          <a:latin typeface="Calibri"/>
                          <a:ea typeface="Times New Roman"/>
                        </a:rPr>
                        <a:t>Projection</a:t>
                      </a:r>
                      <a:r>
                        <a:rPr lang="en-GB" sz="1000" dirty="0">
                          <a:latin typeface="Calibri"/>
                          <a:ea typeface="Times New Roman"/>
                        </a:rPr>
                        <a:t> (e.g. sea level Rise)</a:t>
                      </a:r>
                      <a:endParaRPr lang="en-US" sz="1100" dirty="0">
                        <a:latin typeface="Calibri"/>
                        <a:ea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en-GB" sz="1000">
                          <a:latin typeface="Calibri"/>
                          <a:ea typeface="Times New Roman"/>
                        </a:rPr>
                        <a:t>Coastal protection</a:t>
                      </a:r>
                      <a:endParaRPr lang="en-US" sz="1100">
                        <a:latin typeface="Calibri"/>
                        <a:ea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en-GB" sz="1000">
                          <a:latin typeface="Calibri"/>
                          <a:ea typeface="Times New Roman"/>
                        </a:rPr>
                        <a:t>Heat stress</a:t>
                      </a:r>
                      <a:endParaRPr lang="en-US" sz="1100">
                        <a:latin typeface="Calibri"/>
                        <a:ea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en-GB" sz="1000">
                          <a:latin typeface="Calibri"/>
                          <a:ea typeface="Times New Roman"/>
                        </a:rPr>
                        <a:t>Regional costs</a:t>
                      </a:r>
                      <a:endParaRPr lang="en-US" sz="1100">
                        <a:latin typeface="Calibri"/>
                        <a:ea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6B9B8"/>
                    </a:solidFill>
                  </a:tcPr>
                </a:tc>
              </a:tr>
              <a:tr h="31665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en-GB" sz="1000">
                          <a:latin typeface="Calibri"/>
                          <a:ea typeface="Times New Roman"/>
                        </a:rPr>
                        <a:t>Loss of dryland </a:t>
                      </a:r>
                      <a:endParaRPr lang="en-US" sz="1100">
                        <a:latin typeface="Calibri"/>
                        <a:ea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en-GB" sz="1000">
                          <a:latin typeface="Calibri"/>
                          <a:ea typeface="Times New Roman"/>
                        </a:rPr>
                        <a:t>Loss of wetland</a:t>
                      </a:r>
                      <a:endParaRPr lang="en-US" sz="1100">
                        <a:latin typeface="Calibri"/>
                        <a:ea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en-GB" sz="1000">
                          <a:latin typeface="Calibri"/>
                          <a:ea typeface="Times New Roman"/>
                        </a:rPr>
                        <a:t>Investment</a:t>
                      </a:r>
                      <a:endParaRPr lang="en-US" sz="1100">
                        <a:latin typeface="Calibri"/>
                        <a:ea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9B8"/>
                    </a:solidFill>
                  </a:tcPr>
                </a:tc>
              </a:tr>
              <a:tr h="47001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en-GB" sz="1000">
                          <a:latin typeface="Calibri"/>
                          <a:ea typeface="Times New Roman"/>
                        </a:rPr>
                        <a:t>Energy (heating/cooling)</a:t>
                      </a:r>
                      <a:endParaRPr lang="en-US" sz="1100">
                        <a:latin typeface="Calibri"/>
                        <a:ea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en-GB" sz="1000">
                          <a:latin typeface="Calibri"/>
                          <a:ea typeface="Times New Roman"/>
                        </a:rPr>
                        <a:t> </a:t>
                      </a:r>
                      <a:endParaRPr lang="en-US" sz="1100">
                        <a:latin typeface="Calibri"/>
                        <a:ea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en-GB" sz="1000" dirty="0">
                          <a:latin typeface="Calibri"/>
                          <a:ea typeface="Times New Roman"/>
                        </a:rPr>
                        <a:t> </a:t>
                      </a:r>
                      <a:endParaRPr lang="en-US" sz="1100" dirty="0">
                        <a:latin typeface="Calibri"/>
                        <a:ea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</a:tr>
              <a:tr h="31665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en-GB" sz="1000" b="1" dirty="0">
                          <a:latin typeface="Calibri"/>
                          <a:ea typeface="Times New Roman"/>
                        </a:rPr>
                        <a:t>Bounded Risks</a:t>
                      </a:r>
                      <a:r>
                        <a:rPr lang="en-GB" sz="1000" dirty="0">
                          <a:latin typeface="Calibri"/>
                          <a:ea typeface="Times New Roman"/>
                        </a:rPr>
                        <a:t> (e.g. droughts, floods, storms)</a:t>
                      </a:r>
                      <a:endParaRPr lang="en-US" sz="1100" dirty="0">
                        <a:latin typeface="Calibri"/>
                        <a:ea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en-GB" sz="1000">
                          <a:latin typeface="Calibri"/>
                          <a:ea typeface="Times New Roman"/>
                        </a:rPr>
                        <a:t>Agriculture</a:t>
                      </a:r>
                      <a:endParaRPr lang="en-US" sz="1100">
                        <a:latin typeface="Calibri"/>
                        <a:ea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en-GB" sz="1000" dirty="0">
                          <a:latin typeface="Calibri"/>
                          <a:ea typeface="Times New Roman"/>
                        </a:rPr>
                        <a:t>Ecosystem change</a:t>
                      </a:r>
                      <a:endParaRPr lang="en-US" sz="1100" dirty="0">
                        <a:latin typeface="Calibri"/>
                        <a:ea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en-GB" sz="1000">
                          <a:latin typeface="Calibri"/>
                          <a:ea typeface="Times New Roman"/>
                        </a:rPr>
                        <a:t>Comparative advantage &amp; market structures</a:t>
                      </a:r>
                      <a:endParaRPr lang="en-US" sz="1100">
                        <a:latin typeface="Calibri"/>
                        <a:ea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6B9B8"/>
                    </a:solidFill>
                  </a:tcPr>
                </a:tc>
              </a:tr>
              <a:tr h="31665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en-GB" sz="1000">
                          <a:latin typeface="Calibri"/>
                          <a:ea typeface="Times New Roman"/>
                        </a:rPr>
                        <a:t>Water</a:t>
                      </a:r>
                      <a:endParaRPr lang="en-US" sz="1100">
                        <a:latin typeface="Calibri"/>
                        <a:ea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en-GB" sz="1000">
                          <a:latin typeface="Calibri"/>
                          <a:ea typeface="Times New Roman"/>
                        </a:rPr>
                        <a:t>Biodiversity</a:t>
                      </a:r>
                      <a:endParaRPr lang="en-US" sz="1100">
                        <a:latin typeface="Calibri"/>
                        <a:ea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1665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en-GB" sz="1000">
                          <a:latin typeface="Calibri"/>
                          <a:ea typeface="Times New Roman"/>
                        </a:rPr>
                        <a:t>Variability</a:t>
                      </a:r>
                      <a:endParaRPr lang="en-US" sz="1100">
                        <a:latin typeface="Calibri"/>
                        <a:ea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en-GB" sz="1000" dirty="0">
                          <a:latin typeface="Calibri"/>
                          <a:ea typeface="Times New Roman"/>
                        </a:rPr>
                        <a:t>Loss of life</a:t>
                      </a:r>
                      <a:endParaRPr lang="en-US" sz="1100" dirty="0">
                        <a:latin typeface="Calibri"/>
                        <a:ea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7001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n-US" sz="1100" dirty="0">
                        <a:latin typeface="Calibri"/>
                        <a:ea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en-GB" sz="1000" dirty="0">
                          <a:latin typeface="Calibri"/>
                          <a:ea typeface="Times New Roman"/>
                        </a:rPr>
                        <a:t>Secondary social effects</a:t>
                      </a:r>
                      <a:endParaRPr lang="en-US" sz="1100" dirty="0">
                        <a:latin typeface="Calibri"/>
                        <a:ea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en-GB" sz="1000">
                          <a:latin typeface="Calibri"/>
                          <a:ea typeface="Times New Roman"/>
                        </a:rPr>
                        <a:t> </a:t>
                      </a:r>
                      <a:endParaRPr lang="en-US" sz="1100">
                        <a:latin typeface="Calibri"/>
                        <a:ea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</a:tr>
              <a:tr h="47001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en-GB" sz="1000" b="1">
                          <a:latin typeface="Calibri"/>
                          <a:ea typeface="Times New Roman"/>
                        </a:rPr>
                        <a:t>System change </a:t>
                      </a:r>
                      <a:endParaRPr lang="en-US" sz="1100">
                        <a:latin typeface="Calibri"/>
                        <a:ea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en-GB" sz="1000" b="1">
                          <a:latin typeface="Calibri"/>
                          <a:ea typeface="Times New Roman"/>
                        </a:rPr>
                        <a:t>&amp; surprises</a:t>
                      </a:r>
                      <a:r>
                        <a:rPr lang="en-GB" sz="1000">
                          <a:latin typeface="Calibri"/>
                          <a:ea typeface="Times New Roman"/>
                        </a:rPr>
                        <a:t> (e.g. major events)</a:t>
                      </a:r>
                      <a:endParaRPr lang="en-US" sz="1100">
                        <a:latin typeface="Calibri"/>
                        <a:ea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en-GB" sz="1000">
                          <a:latin typeface="Calibri"/>
                          <a:ea typeface="Times New Roman"/>
                        </a:rPr>
                        <a:t>Above, plus</a:t>
                      </a:r>
                      <a:endParaRPr lang="en-US" sz="1100">
                        <a:latin typeface="Calibri"/>
                        <a:ea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DE7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en-GB" sz="1000" dirty="0">
                          <a:latin typeface="Calibri"/>
                          <a:ea typeface="Times New Roman"/>
                        </a:rPr>
                        <a:t>Higher order social effects</a:t>
                      </a:r>
                      <a:endParaRPr lang="en-US" sz="1100" dirty="0">
                        <a:latin typeface="Calibri"/>
                        <a:ea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DE75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en-GB" sz="1000">
                          <a:latin typeface="Calibri"/>
                          <a:ea typeface="Times New Roman"/>
                        </a:rPr>
                        <a:t>Regional collapse</a:t>
                      </a:r>
                      <a:endParaRPr lang="en-US" sz="1100">
                        <a:latin typeface="Calibri"/>
                        <a:ea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</a:tr>
              <a:tr h="47001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en-GB" sz="1000">
                          <a:latin typeface="Calibri"/>
                          <a:ea typeface="Times New Roman"/>
                        </a:rPr>
                        <a:t>Significant loss of land and resources</a:t>
                      </a:r>
                      <a:endParaRPr lang="en-US" sz="1100">
                        <a:latin typeface="Calibri"/>
                        <a:ea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E7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en-GB" sz="1000">
                          <a:latin typeface="Calibri"/>
                          <a:ea typeface="Times New Roman"/>
                        </a:rPr>
                        <a:t>Regional collapse</a:t>
                      </a:r>
                      <a:endParaRPr lang="en-US" sz="1100">
                        <a:latin typeface="Calibri"/>
                        <a:ea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E7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1665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en-GB" sz="1000" dirty="0">
                          <a:latin typeface="Calibri"/>
                          <a:ea typeface="Times New Roman"/>
                        </a:rPr>
                        <a:t>Non-marginal effects</a:t>
                      </a:r>
                      <a:endParaRPr lang="en-US" sz="1100" dirty="0">
                        <a:latin typeface="Calibri"/>
                        <a:ea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E7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en-GB" sz="1000" dirty="0">
                          <a:latin typeface="Calibri"/>
                          <a:ea typeface="Times New Roman"/>
                        </a:rPr>
                        <a:t>Irreversible losses</a:t>
                      </a:r>
                      <a:endParaRPr lang="en-US" sz="1100" dirty="0">
                        <a:latin typeface="Calibri"/>
                        <a:ea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E7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0722" name="AutoShape 2"/>
          <p:cNvSpPr>
            <a:spLocks noChangeArrowheads="1"/>
          </p:cNvSpPr>
          <p:nvPr/>
        </p:nvSpPr>
        <p:spPr bwMode="auto">
          <a:xfrm>
            <a:off x="4710113" y="1749425"/>
            <a:ext cx="3105150" cy="90488"/>
          </a:xfrm>
          <a:prstGeom prst="rightArrow">
            <a:avLst>
              <a:gd name="adj1" fmla="val 50000"/>
              <a:gd name="adj2" fmla="val 857890"/>
            </a:avLst>
          </a:prstGeom>
          <a:solidFill>
            <a:srgbClr val="548DD4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21" name="AutoShape 1"/>
          <p:cNvSpPr>
            <a:spLocks noChangeArrowheads="1"/>
          </p:cNvSpPr>
          <p:nvPr/>
        </p:nvSpPr>
        <p:spPr bwMode="auto">
          <a:xfrm>
            <a:off x="1863725" y="3103563"/>
            <a:ext cx="95250" cy="2047875"/>
          </a:xfrm>
          <a:prstGeom prst="downArrow">
            <a:avLst>
              <a:gd name="adj1" fmla="val 50000"/>
              <a:gd name="adj2" fmla="val 537500"/>
            </a:avLst>
          </a:prstGeom>
          <a:solidFill>
            <a:srgbClr val="548DD4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238124" y="6076950"/>
            <a:ext cx="80867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/>
              <a:t>The Social Cost of Carbon Risk Matrix adapted from </a:t>
            </a:r>
            <a:r>
              <a:rPr lang="en-GB" sz="1600" b="1" dirty="0" err="1" smtClean="0"/>
              <a:t>Watkiss</a:t>
            </a:r>
            <a:r>
              <a:rPr lang="en-GB" sz="1600" b="1" dirty="0" smtClean="0"/>
              <a:t> (2008) illustrating the gradient of difficulty (from green to red) in taking different climate effects categories into consideration</a:t>
            </a:r>
            <a:endParaRPr lang="en-US" sz="1600" dirty="0"/>
          </a:p>
        </p:txBody>
      </p:sp>
      <p:sp>
        <p:nvSpPr>
          <p:cNvPr id="28" name="Rectangle 27"/>
          <p:cNvSpPr/>
          <p:nvPr/>
        </p:nvSpPr>
        <p:spPr>
          <a:xfrm>
            <a:off x="4048125" y="2238375"/>
            <a:ext cx="2667000" cy="2533650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114300" y="2743199"/>
            <a:ext cx="1114425" cy="666749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err="1" smtClean="0">
                <a:solidFill>
                  <a:schemeClr val="accent5"/>
                </a:solidFill>
              </a:rPr>
              <a:t>Waldhoff</a:t>
            </a:r>
            <a:r>
              <a:rPr lang="en-GB" sz="1400" dirty="0" smtClean="0">
                <a:solidFill>
                  <a:schemeClr val="accent5"/>
                </a:solidFill>
              </a:rPr>
              <a:t> </a:t>
            </a:r>
            <a:r>
              <a:rPr lang="en-GB" sz="1400" i="1" dirty="0" smtClean="0">
                <a:solidFill>
                  <a:schemeClr val="accent5"/>
                </a:solidFill>
              </a:rPr>
              <a:t>et al.</a:t>
            </a:r>
            <a:r>
              <a:rPr lang="en-GB" sz="1400" dirty="0" smtClean="0">
                <a:solidFill>
                  <a:schemeClr val="accent5"/>
                </a:solidFill>
              </a:rPr>
              <a:t> (2011)</a:t>
            </a:r>
            <a:endParaRPr lang="en-US" sz="1400" dirty="0">
              <a:solidFill>
                <a:schemeClr val="accent5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4002833" y="2162175"/>
            <a:ext cx="2769442" cy="385762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9" name="Rectangle 38"/>
          <p:cNvSpPr/>
          <p:nvPr/>
        </p:nvSpPr>
        <p:spPr>
          <a:xfrm>
            <a:off x="161924" y="3838574"/>
            <a:ext cx="1057275" cy="6762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accent2">
                    <a:lumMod val="75000"/>
                  </a:schemeClr>
                </a:solidFill>
              </a:rPr>
              <a:t>Stern (2007)</a:t>
            </a:r>
            <a:endParaRPr lang="en-US" sz="1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14301" y="2057400"/>
            <a:ext cx="1114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Studies proposed: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Full Cost Accounting of Food wastage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Carbon Accounting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22"/>
          </p:nvPr>
        </p:nvSpPr>
        <p:spPr>
          <a:xfrm>
            <a:off x="339545" y="3739970"/>
            <a:ext cx="8042455" cy="1346380"/>
          </a:xfrm>
        </p:spPr>
        <p:txBody>
          <a:bodyPr/>
          <a:lstStyle/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4ACB4CB6-F7EC-4732-A173-E0AEABF6ECE7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50" name="Espace réservé du texte 3"/>
          <p:cNvSpPr txBox="1">
            <a:spLocks/>
          </p:cNvSpPr>
          <p:nvPr/>
        </p:nvSpPr>
        <p:spPr>
          <a:xfrm>
            <a:off x="0" y="1142999"/>
            <a:ext cx="9144000" cy="648000"/>
          </a:xfrm>
          <a:prstGeom prst="rect">
            <a:avLst/>
          </a:prstGeom>
        </p:spPr>
        <p:txBody>
          <a:bodyPr/>
          <a:lstStyle/>
          <a:p>
            <a:pPr marL="576000" marR="0" lvl="0" indent="-5760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Pct val="170000"/>
              <a:buFontTx/>
              <a:buBlip>
                <a:blip r:embed="rId3"/>
              </a:buBlip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5683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Draft Carbon monetization</a:t>
            </a:r>
          </a:p>
        </p:txBody>
      </p:sp>
      <p:sp>
        <p:nvSpPr>
          <p:cNvPr id="20" name="Left-Right Arrow 19"/>
          <p:cNvSpPr/>
          <p:nvPr/>
        </p:nvSpPr>
        <p:spPr>
          <a:xfrm>
            <a:off x="2733676" y="2419350"/>
            <a:ext cx="3352800" cy="523875"/>
          </a:xfrm>
          <a:prstGeom prst="leftRightArrow">
            <a:avLst/>
          </a:prstGeom>
          <a:gradFill flip="none" rotWithShape="1">
            <a:gsLst>
              <a:gs pos="0">
                <a:schemeClr val="accent5">
                  <a:lumMod val="60000"/>
                  <a:lumOff val="4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360000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2724149" y="1771650"/>
            <a:ext cx="33813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Food Wastage GHG Emissions</a:t>
            </a:r>
          </a:p>
          <a:p>
            <a:pPr algn="ctr"/>
            <a:r>
              <a:rPr lang="en-US" dirty="0" smtClean="0"/>
              <a:t>= 3.7 </a:t>
            </a:r>
            <a:r>
              <a:rPr lang="en-US" dirty="0" err="1" smtClean="0"/>
              <a:t>Gt</a:t>
            </a:r>
            <a:r>
              <a:rPr lang="en-US" dirty="0" smtClean="0"/>
              <a:t> CO</a:t>
            </a:r>
            <a:r>
              <a:rPr lang="en-US" baseline="-25000" dirty="0" smtClean="0"/>
              <a:t>2</a:t>
            </a:r>
            <a:r>
              <a:rPr lang="en-US" dirty="0" smtClean="0"/>
              <a:t>eq/year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66700" y="2162175"/>
            <a:ext cx="2190750" cy="1133476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>
                <a:solidFill>
                  <a:schemeClr val="accent5"/>
                </a:solidFill>
              </a:rPr>
              <a:t>USD 55 billion</a:t>
            </a:r>
          </a:p>
          <a:p>
            <a:pPr algn="ctr"/>
            <a:r>
              <a:rPr lang="en-GB" sz="1400" dirty="0" smtClean="0">
                <a:solidFill>
                  <a:schemeClr val="accent5"/>
                </a:solidFill>
              </a:rPr>
              <a:t> (although with a range of 10-900 billion) </a:t>
            </a:r>
          </a:p>
          <a:p>
            <a:pPr algn="ctr"/>
            <a:r>
              <a:rPr lang="en-GB" sz="1400" dirty="0" err="1" smtClean="0">
                <a:solidFill>
                  <a:schemeClr val="accent5"/>
                </a:solidFill>
              </a:rPr>
              <a:t>Waldhoff</a:t>
            </a:r>
            <a:r>
              <a:rPr lang="en-GB" sz="1400" dirty="0" smtClean="0">
                <a:solidFill>
                  <a:schemeClr val="accent5"/>
                </a:solidFill>
              </a:rPr>
              <a:t> et al. (2011)</a:t>
            </a:r>
            <a:endParaRPr lang="en-US" sz="1400" dirty="0" smtClean="0">
              <a:solidFill>
                <a:schemeClr val="accent5"/>
              </a:solidFill>
            </a:endParaRPr>
          </a:p>
        </p:txBody>
      </p:sp>
      <p:sp useBgFill="1">
        <p:nvSpPr>
          <p:cNvPr id="24" name="Rectangle 23"/>
          <p:cNvSpPr/>
          <p:nvPr/>
        </p:nvSpPr>
        <p:spPr>
          <a:xfrm>
            <a:off x="6286501" y="2095500"/>
            <a:ext cx="2152650" cy="11620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>
                <a:solidFill>
                  <a:schemeClr val="accent2">
                    <a:lumMod val="75000"/>
                  </a:schemeClr>
                </a:solidFill>
              </a:rPr>
              <a:t>USD 315 billion</a:t>
            </a:r>
            <a:endParaRPr lang="en-US" sz="20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en-US" sz="1400" dirty="0" smtClean="0">
                <a:solidFill>
                  <a:schemeClr val="accent2">
                    <a:lumMod val="75000"/>
                  </a:schemeClr>
                </a:solidFill>
              </a:rPr>
              <a:t>Stern (2007)</a:t>
            </a:r>
            <a:endParaRPr lang="en-US" sz="1400" dirty="0">
              <a:solidFill>
                <a:schemeClr val="accent2">
                  <a:lumMod val="75000"/>
                </a:schemeClr>
              </a:solidFill>
            </a:endParaRPr>
          </a:p>
        </p:txBody>
      </p:sp>
      <p:grpSp>
        <p:nvGrpSpPr>
          <p:cNvPr id="7" name="Group 7"/>
          <p:cNvGrpSpPr/>
          <p:nvPr/>
        </p:nvGrpSpPr>
        <p:grpSpPr>
          <a:xfrm>
            <a:off x="4010050" y="170471"/>
            <a:ext cx="760473" cy="672296"/>
            <a:chOff x="5781700" y="122846"/>
            <a:chExt cx="760473" cy="672296"/>
          </a:xfrm>
        </p:grpSpPr>
        <p:sp>
          <p:nvSpPr>
            <p:cNvPr id="29" name="Rectangle à coins arrondis 8"/>
            <p:cNvSpPr/>
            <p:nvPr/>
          </p:nvSpPr>
          <p:spPr>
            <a:xfrm>
              <a:off x="5850094" y="147070"/>
              <a:ext cx="648072" cy="648072"/>
            </a:xfrm>
            <a:prstGeom prst="roundRect">
              <a:avLst/>
            </a:prstGeom>
            <a:solidFill>
              <a:schemeClr val="bg1"/>
            </a:solidFill>
            <a:ln w="254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0" cap="none" spc="0" normalizeH="0" baseline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5781700" y="122846"/>
              <a:ext cx="617028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fontAlgn="b"/>
              <a:r>
                <a:rPr lang="en-US" sz="2200" b="1" dirty="0" smtClean="0">
                  <a:solidFill>
                    <a:srgbClr val="000000"/>
                  </a:solidFill>
                </a:rPr>
                <a:t>CO</a:t>
              </a:r>
              <a:r>
                <a:rPr lang="en-US" sz="2200" b="1" baseline="-25000" dirty="0" smtClean="0">
                  <a:solidFill>
                    <a:srgbClr val="000000"/>
                  </a:solidFill>
                </a:rPr>
                <a:t>2</a:t>
              </a:r>
              <a:endParaRPr lang="en-US" sz="2200" b="1" baseline="-25000" dirty="0">
                <a:solidFill>
                  <a:srgbClr val="000000"/>
                </a:solidFill>
              </a:endParaRPr>
            </a:p>
          </p:txBody>
        </p:sp>
        <p:pic>
          <p:nvPicPr>
            <p:cNvPr id="31" name="Picture 2" descr="C:\Documents and Settings\ctostivint\Bureau\MC900278860.WM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1668093">
              <a:off x="6219494" y="267427"/>
              <a:ext cx="322679" cy="471302"/>
            </a:xfrm>
            <a:prstGeom prst="rect">
              <a:avLst/>
            </a:prstGeom>
            <a:noFill/>
          </p:spPr>
        </p:pic>
      </p:grpSp>
      <p:sp>
        <p:nvSpPr>
          <p:cNvPr id="32" name="Espace réservé du texte 3"/>
          <p:cNvSpPr txBox="1">
            <a:spLocks/>
          </p:cNvSpPr>
          <p:nvPr/>
        </p:nvSpPr>
        <p:spPr>
          <a:xfrm>
            <a:off x="310392" y="4224045"/>
            <a:ext cx="8531603" cy="834516"/>
          </a:xfrm>
          <a:prstGeom prst="rect">
            <a:avLst/>
          </a:prstGeom>
        </p:spPr>
        <p:txBody>
          <a:bodyPr/>
          <a:lstStyle/>
          <a:p>
            <a:pPr marL="576000" marR="0" lvl="0" indent="-5760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Pct val="170000"/>
              <a:buFontTx/>
              <a:buBlip>
                <a:blip r:embed="rId3"/>
              </a:buBlip>
              <a:tabLst/>
              <a:defRPr/>
            </a:pPr>
            <a:r>
              <a:rPr lang="en-US" sz="2400" b="1" dirty="0" smtClean="0">
                <a:solidFill>
                  <a:srgbClr val="05683A"/>
                </a:solidFill>
              </a:rPr>
              <a:t>Remark: a wide range of s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5683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ocial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05683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costs included such as health, insurance for damage, climate refugees, poverty, etc.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rgbClr val="05683A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Full Cost Accounting of Food wastage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Water Use Accounting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22"/>
          </p:nvPr>
        </p:nvSpPr>
        <p:spPr>
          <a:xfrm>
            <a:off x="330020" y="3187520"/>
            <a:ext cx="8042455" cy="1346380"/>
          </a:xfrm>
        </p:spPr>
        <p:txBody>
          <a:bodyPr/>
          <a:lstStyle/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4ACB4CB6-F7EC-4732-A173-E0AEABF6ECE7}" type="slidenum">
              <a:rPr lang="fr-FR" smtClean="0"/>
              <a:pPr/>
              <a:t>9</a:t>
            </a:fld>
            <a:endParaRPr lang="fr-FR" dirty="0"/>
          </a:p>
        </p:txBody>
      </p:sp>
      <p:sp>
        <p:nvSpPr>
          <p:cNvPr id="50" name="Espace réservé du texte 3"/>
          <p:cNvSpPr txBox="1">
            <a:spLocks/>
          </p:cNvSpPr>
          <p:nvPr/>
        </p:nvSpPr>
        <p:spPr>
          <a:xfrm>
            <a:off x="0" y="1142999"/>
            <a:ext cx="9144000" cy="648000"/>
          </a:xfrm>
          <a:prstGeom prst="rect">
            <a:avLst/>
          </a:prstGeom>
        </p:spPr>
        <p:txBody>
          <a:bodyPr/>
          <a:lstStyle/>
          <a:p>
            <a:pPr marL="576000" marR="0" lvl="0" indent="-5760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Pct val="170000"/>
              <a:buFontTx/>
              <a:buBlip>
                <a:blip r:embed="rId3"/>
              </a:buBlip>
              <a:tabLst/>
              <a:defRPr/>
            </a:pPr>
            <a:r>
              <a:rPr lang="en-US" sz="2400" b="1" dirty="0" smtClean="0">
                <a:solidFill>
                  <a:srgbClr val="05683A"/>
                </a:solidFill>
              </a:rPr>
              <a:t>Focusing on direct and indirect use of water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rgbClr val="05683A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22" name="Groupe 29"/>
          <p:cNvGrpSpPr/>
          <p:nvPr/>
        </p:nvGrpSpPr>
        <p:grpSpPr>
          <a:xfrm>
            <a:off x="4004270" y="201753"/>
            <a:ext cx="648072" cy="648072"/>
            <a:chOff x="7635925" y="5211802"/>
            <a:chExt cx="648072" cy="648072"/>
          </a:xfrm>
        </p:grpSpPr>
        <p:sp>
          <p:nvSpPr>
            <p:cNvPr id="23" name="Rectangle à coins arrondis 30"/>
            <p:cNvSpPr/>
            <p:nvPr/>
          </p:nvSpPr>
          <p:spPr>
            <a:xfrm>
              <a:off x="7635925" y="5211802"/>
              <a:ext cx="648072" cy="648072"/>
            </a:xfrm>
            <a:prstGeom prst="roundRect">
              <a:avLst/>
            </a:prstGeom>
            <a:solidFill>
              <a:schemeClr val="bg1"/>
            </a:solidFill>
            <a:ln w="254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24" name="Picture 5" descr="Drop clip art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721390" y="5276260"/>
              <a:ext cx="156537" cy="216000"/>
            </a:xfrm>
            <a:prstGeom prst="rect">
              <a:avLst/>
            </a:prstGeom>
            <a:noFill/>
          </p:spPr>
        </p:pic>
        <p:pic>
          <p:nvPicPr>
            <p:cNvPr id="25" name="Picture 5" descr="Drop clip art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843633" y="5597527"/>
              <a:ext cx="156537" cy="216000"/>
            </a:xfrm>
            <a:prstGeom prst="rect">
              <a:avLst/>
            </a:prstGeom>
            <a:noFill/>
          </p:spPr>
        </p:pic>
        <p:pic>
          <p:nvPicPr>
            <p:cNvPr id="26" name="Picture 5" descr="Drop clip art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048416" y="5421312"/>
              <a:ext cx="156537" cy="216000"/>
            </a:xfrm>
            <a:prstGeom prst="rect">
              <a:avLst/>
            </a:prstGeom>
            <a:noFill/>
          </p:spPr>
        </p:pic>
      </p:grpSp>
      <p:grpSp>
        <p:nvGrpSpPr>
          <p:cNvPr id="129" name="Group 128"/>
          <p:cNvGrpSpPr/>
          <p:nvPr/>
        </p:nvGrpSpPr>
        <p:grpSpPr>
          <a:xfrm>
            <a:off x="251520" y="1514475"/>
            <a:ext cx="8892480" cy="4867275"/>
            <a:chOff x="237753" y="188640"/>
            <a:chExt cx="8654727" cy="6173813"/>
          </a:xfrm>
        </p:grpSpPr>
        <p:grpSp>
          <p:nvGrpSpPr>
            <p:cNvPr id="130" name="Group 84"/>
            <p:cNvGrpSpPr/>
            <p:nvPr/>
          </p:nvGrpSpPr>
          <p:grpSpPr>
            <a:xfrm>
              <a:off x="237753" y="188640"/>
              <a:ext cx="8654727" cy="6161731"/>
              <a:chOff x="237753" y="188640"/>
              <a:chExt cx="8654727" cy="6161731"/>
            </a:xfrm>
          </p:grpSpPr>
          <p:sp>
            <p:nvSpPr>
              <p:cNvPr id="133" name="TextBox 132"/>
              <p:cNvSpPr txBox="1"/>
              <p:nvPr/>
            </p:nvSpPr>
            <p:spPr>
              <a:xfrm>
                <a:off x="3419872" y="188640"/>
                <a:ext cx="201622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 smtClean="0"/>
                  <a:t>Total Economic Value</a:t>
                </a:r>
                <a:endParaRPr lang="en-US" sz="1400" b="1" dirty="0"/>
              </a:p>
            </p:txBody>
          </p:sp>
          <p:sp>
            <p:nvSpPr>
              <p:cNvPr id="134" name="TextBox 133"/>
              <p:cNvSpPr txBox="1"/>
              <p:nvPr/>
            </p:nvSpPr>
            <p:spPr>
              <a:xfrm>
                <a:off x="1475656" y="1124744"/>
                <a:ext cx="115212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 smtClean="0"/>
                  <a:t>Use value</a:t>
                </a:r>
                <a:endParaRPr lang="en-US" sz="1400" b="1" dirty="0"/>
              </a:p>
            </p:txBody>
          </p:sp>
          <p:sp>
            <p:nvSpPr>
              <p:cNvPr id="135" name="TextBox 134"/>
              <p:cNvSpPr txBox="1"/>
              <p:nvPr/>
            </p:nvSpPr>
            <p:spPr>
              <a:xfrm>
                <a:off x="6228184" y="1124744"/>
                <a:ext cx="136815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 smtClean="0"/>
                  <a:t>Non-use value</a:t>
                </a:r>
                <a:endParaRPr lang="en-US" sz="1400" b="1" dirty="0"/>
              </a:p>
            </p:txBody>
          </p:sp>
          <p:sp>
            <p:nvSpPr>
              <p:cNvPr id="136" name="TextBox 135"/>
              <p:cNvSpPr txBox="1"/>
              <p:nvPr/>
            </p:nvSpPr>
            <p:spPr>
              <a:xfrm>
                <a:off x="251520" y="1916832"/>
                <a:ext cx="115212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 smtClean="0"/>
                  <a:t>Direct use value</a:t>
                </a:r>
                <a:endParaRPr lang="en-US" sz="1400" b="1" dirty="0"/>
              </a:p>
            </p:txBody>
          </p:sp>
          <p:sp>
            <p:nvSpPr>
              <p:cNvPr id="137" name="TextBox 136"/>
              <p:cNvSpPr txBox="1"/>
              <p:nvPr/>
            </p:nvSpPr>
            <p:spPr>
              <a:xfrm>
                <a:off x="5508104" y="1844824"/>
                <a:ext cx="86409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 smtClean="0"/>
                  <a:t>Bequest</a:t>
                </a:r>
              </a:p>
              <a:p>
                <a:r>
                  <a:rPr lang="en-US" sz="1400" b="1" dirty="0" smtClean="0"/>
                  <a:t>value</a:t>
                </a:r>
                <a:endParaRPr lang="en-US" sz="1400" b="1" dirty="0"/>
              </a:p>
            </p:txBody>
          </p:sp>
          <p:sp>
            <p:nvSpPr>
              <p:cNvPr id="138" name="TextBox 137"/>
              <p:cNvSpPr txBox="1"/>
              <p:nvPr/>
            </p:nvSpPr>
            <p:spPr>
              <a:xfrm>
                <a:off x="7956376" y="1772816"/>
                <a:ext cx="93610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 smtClean="0"/>
                  <a:t>Existence</a:t>
                </a:r>
              </a:p>
              <a:p>
                <a:r>
                  <a:rPr lang="en-US" sz="1400" b="1" dirty="0" smtClean="0"/>
                  <a:t>value</a:t>
                </a:r>
                <a:endParaRPr lang="en-US" sz="1400" b="1" dirty="0"/>
              </a:p>
            </p:txBody>
          </p:sp>
          <p:sp>
            <p:nvSpPr>
              <p:cNvPr id="139" name="TextBox 138"/>
              <p:cNvSpPr txBox="1"/>
              <p:nvPr/>
            </p:nvSpPr>
            <p:spPr>
              <a:xfrm>
                <a:off x="307198" y="3322591"/>
                <a:ext cx="2160240" cy="14834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 smtClean="0"/>
                  <a:t>Consumptive </a:t>
                </a:r>
              </a:p>
              <a:p>
                <a:r>
                  <a:rPr lang="en-US" sz="1400" dirty="0" smtClean="0"/>
                  <a:t>e.g. </a:t>
                </a:r>
                <a:r>
                  <a:rPr lang="en-US" sz="1400" dirty="0"/>
                  <a:t>I</a:t>
                </a:r>
                <a:r>
                  <a:rPr lang="en-US" sz="1400" dirty="0" smtClean="0"/>
                  <a:t>rrigation</a:t>
                </a:r>
              </a:p>
              <a:p>
                <a:endParaRPr lang="en-US" sz="1400" b="1" dirty="0" smtClean="0"/>
              </a:p>
              <a:p>
                <a:r>
                  <a:rPr lang="en-US" sz="1400" b="1" dirty="0" smtClean="0"/>
                  <a:t>Non-Consumptive</a:t>
                </a:r>
              </a:p>
              <a:p>
                <a:r>
                  <a:rPr lang="en-US" sz="1400" dirty="0" smtClean="0"/>
                  <a:t>e.g.  Recreation</a:t>
                </a:r>
              </a:p>
            </p:txBody>
          </p:sp>
          <p:cxnSp>
            <p:nvCxnSpPr>
              <p:cNvPr id="140" name="Straight Connector 139"/>
              <p:cNvCxnSpPr/>
              <p:nvPr/>
            </p:nvCxnSpPr>
            <p:spPr>
              <a:xfrm>
                <a:off x="4427984" y="620688"/>
                <a:ext cx="0" cy="28803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Straight Connector 140"/>
              <p:cNvCxnSpPr/>
              <p:nvPr/>
            </p:nvCxnSpPr>
            <p:spPr>
              <a:xfrm>
                <a:off x="2051720" y="908720"/>
                <a:ext cx="489654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Straight Connector 141"/>
              <p:cNvCxnSpPr>
                <a:endCxn id="134" idx="0"/>
              </p:cNvCxnSpPr>
              <p:nvPr/>
            </p:nvCxnSpPr>
            <p:spPr>
              <a:xfrm>
                <a:off x="2051720" y="908720"/>
                <a:ext cx="0" cy="21602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Straight Connector 142"/>
              <p:cNvCxnSpPr>
                <a:endCxn id="135" idx="0"/>
              </p:cNvCxnSpPr>
              <p:nvPr/>
            </p:nvCxnSpPr>
            <p:spPr>
              <a:xfrm flipH="1">
                <a:off x="6945923" y="908720"/>
                <a:ext cx="2341" cy="23428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Straight Connector 143"/>
              <p:cNvCxnSpPr>
                <a:stCxn id="134" idx="2"/>
              </p:cNvCxnSpPr>
              <p:nvPr/>
            </p:nvCxnSpPr>
            <p:spPr>
              <a:xfrm>
                <a:off x="2051720" y="1432521"/>
                <a:ext cx="0" cy="34029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Straight Connector 144"/>
              <p:cNvCxnSpPr/>
              <p:nvPr/>
            </p:nvCxnSpPr>
            <p:spPr>
              <a:xfrm>
                <a:off x="2051720" y="1556792"/>
                <a:ext cx="237626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Straight Connector 145"/>
              <p:cNvCxnSpPr/>
              <p:nvPr/>
            </p:nvCxnSpPr>
            <p:spPr>
              <a:xfrm>
                <a:off x="683568" y="1772816"/>
                <a:ext cx="0" cy="14401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Straight Connector 146"/>
              <p:cNvCxnSpPr/>
              <p:nvPr/>
            </p:nvCxnSpPr>
            <p:spPr>
              <a:xfrm>
                <a:off x="683568" y="1772816"/>
                <a:ext cx="216024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Straight Connector 147"/>
              <p:cNvCxnSpPr/>
              <p:nvPr/>
            </p:nvCxnSpPr>
            <p:spPr>
              <a:xfrm>
                <a:off x="683568" y="2564904"/>
                <a:ext cx="0" cy="7920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9" name="TextBox 148"/>
              <p:cNvSpPr txBox="1"/>
              <p:nvPr/>
            </p:nvSpPr>
            <p:spPr>
              <a:xfrm>
                <a:off x="2555776" y="1916832"/>
                <a:ext cx="115212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 smtClean="0"/>
                  <a:t>Indirect</a:t>
                </a:r>
              </a:p>
              <a:p>
                <a:r>
                  <a:rPr lang="en-US" sz="1400" b="1" dirty="0" smtClean="0"/>
                  <a:t>use value</a:t>
                </a:r>
                <a:endParaRPr lang="en-US" sz="1400" b="1" dirty="0"/>
              </a:p>
            </p:txBody>
          </p:sp>
          <p:cxnSp>
            <p:nvCxnSpPr>
              <p:cNvPr id="150" name="Straight Connector 149"/>
              <p:cNvCxnSpPr/>
              <p:nvPr/>
            </p:nvCxnSpPr>
            <p:spPr>
              <a:xfrm>
                <a:off x="2843808" y="1772816"/>
                <a:ext cx="0" cy="14401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Straight Connector 150"/>
              <p:cNvCxnSpPr/>
              <p:nvPr/>
            </p:nvCxnSpPr>
            <p:spPr>
              <a:xfrm>
                <a:off x="2843808" y="2492896"/>
                <a:ext cx="0" cy="7920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52" name="Group 53"/>
              <p:cNvGrpSpPr/>
              <p:nvPr/>
            </p:nvGrpSpPr>
            <p:grpSpPr>
              <a:xfrm>
                <a:off x="3851920" y="1556792"/>
                <a:ext cx="1728192" cy="2900065"/>
                <a:chOff x="3203848" y="1556792"/>
                <a:chExt cx="1728192" cy="2900065"/>
              </a:xfrm>
            </p:grpSpPr>
            <p:sp>
              <p:nvSpPr>
                <p:cNvPr id="169" name="TextBox 168"/>
                <p:cNvSpPr txBox="1"/>
                <p:nvPr/>
              </p:nvSpPr>
              <p:spPr>
                <a:xfrm>
                  <a:off x="3203848" y="1988840"/>
                  <a:ext cx="1152128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b="1" dirty="0" smtClean="0"/>
                    <a:t>Option value</a:t>
                  </a:r>
                  <a:endParaRPr lang="en-US" sz="1400" b="1" dirty="0"/>
                </a:p>
              </p:txBody>
            </p:sp>
            <p:sp>
              <p:nvSpPr>
                <p:cNvPr id="170" name="TextBox 169"/>
                <p:cNvSpPr txBox="1"/>
                <p:nvPr/>
              </p:nvSpPr>
              <p:spPr>
                <a:xfrm>
                  <a:off x="3347864" y="3429000"/>
                  <a:ext cx="1584176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endParaRPr lang="en-US" sz="1400" dirty="0"/>
                </a:p>
              </p:txBody>
            </p:sp>
            <p:sp>
              <p:nvSpPr>
                <p:cNvPr id="171" name="TextBox 170"/>
                <p:cNvSpPr txBox="1"/>
                <p:nvPr/>
              </p:nvSpPr>
              <p:spPr>
                <a:xfrm>
                  <a:off x="3347864" y="4149080"/>
                  <a:ext cx="1584176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endParaRPr lang="en-US" sz="1400" dirty="0"/>
                </a:p>
              </p:txBody>
            </p:sp>
            <p:cxnSp>
              <p:nvCxnSpPr>
                <p:cNvPr id="172" name="Straight Connector 171"/>
                <p:cNvCxnSpPr/>
                <p:nvPr/>
              </p:nvCxnSpPr>
              <p:spPr>
                <a:xfrm>
                  <a:off x="3779912" y="1556792"/>
                  <a:ext cx="8384" cy="368424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53" name="Straight Connector 152"/>
              <p:cNvCxnSpPr/>
              <p:nvPr/>
            </p:nvCxnSpPr>
            <p:spPr>
              <a:xfrm>
                <a:off x="5796136" y="1556792"/>
                <a:ext cx="252028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Straight Connector 153"/>
              <p:cNvCxnSpPr/>
              <p:nvPr/>
            </p:nvCxnSpPr>
            <p:spPr>
              <a:xfrm>
                <a:off x="5796136" y="1556792"/>
                <a:ext cx="0" cy="28803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Straight Connector 154"/>
              <p:cNvCxnSpPr/>
              <p:nvPr/>
            </p:nvCxnSpPr>
            <p:spPr>
              <a:xfrm>
                <a:off x="8316416" y="1556792"/>
                <a:ext cx="0" cy="28803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Straight Connector 155"/>
              <p:cNvCxnSpPr>
                <a:stCxn id="135" idx="2"/>
                <a:endCxn id="135" idx="2"/>
              </p:cNvCxnSpPr>
              <p:nvPr/>
            </p:nvCxnSpPr>
            <p:spPr>
              <a:xfrm>
                <a:off x="6912260" y="1432521"/>
                <a:ext cx="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Straight Connector 156"/>
              <p:cNvCxnSpPr/>
              <p:nvPr/>
            </p:nvCxnSpPr>
            <p:spPr>
              <a:xfrm>
                <a:off x="6948264" y="1340768"/>
                <a:ext cx="0" cy="21602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8" name="TextBox 157"/>
              <p:cNvSpPr txBox="1"/>
              <p:nvPr/>
            </p:nvSpPr>
            <p:spPr>
              <a:xfrm>
                <a:off x="395536" y="5949280"/>
                <a:ext cx="316835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dirty="0"/>
              </a:p>
            </p:txBody>
          </p:sp>
          <p:cxnSp>
            <p:nvCxnSpPr>
              <p:cNvPr id="159" name="Straight Connector 158"/>
              <p:cNvCxnSpPr/>
              <p:nvPr/>
            </p:nvCxnSpPr>
            <p:spPr>
              <a:xfrm>
                <a:off x="6948264" y="1556792"/>
                <a:ext cx="0" cy="28803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0" name="TextBox 159"/>
              <p:cNvSpPr txBox="1"/>
              <p:nvPr/>
            </p:nvSpPr>
            <p:spPr>
              <a:xfrm>
                <a:off x="6516216" y="1988840"/>
                <a:ext cx="86409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 smtClean="0"/>
                  <a:t>Altruistic</a:t>
                </a:r>
                <a:endParaRPr lang="en-US" sz="1400" b="1" dirty="0"/>
              </a:p>
            </p:txBody>
          </p:sp>
          <p:sp>
            <p:nvSpPr>
              <p:cNvPr id="161" name="TextBox 160"/>
              <p:cNvSpPr txBox="1"/>
              <p:nvPr/>
            </p:nvSpPr>
            <p:spPr>
              <a:xfrm>
                <a:off x="2410286" y="3131055"/>
                <a:ext cx="4608512" cy="31231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/>
                  <a:t>Value as a necessary input for ecosystems and thus, their existence and their services, such as: </a:t>
                </a:r>
              </a:p>
              <a:p>
                <a:pPr marL="285750" indent="-285750">
                  <a:buFontTx/>
                  <a:buChar char="-"/>
                </a:pPr>
                <a:r>
                  <a:rPr lang="en-US" sz="1400" dirty="0" smtClean="0"/>
                  <a:t>Biodiversity/species habitat</a:t>
                </a:r>
              </a:p>
              <a:p>
                <a:pPr marL="285750" indent="-285750">
                  <a:buFontTx/>
                  <a:buChar char="-"/>
                </a:pPr>
                <a:r>
                  <a:rPr lang="en-US" sz="1400" dirty="0" smtClean="0"/>
                  <a:t>Water purification services</a:t>
                </a:r>
              </a:p>
              <a:p>
                <a:pPr marL="285750" indent="-285750">
                  <a:buFontTx/>
                  <a:buChar char="-"/>
                </a:pPr>
                <a:r>
                  <a:rPr lang="en-US" sz="1400" dirty="0" smtClean="0"/>
                  <a:t>Mitigation of </a:t>
                </a:r>
                <a:r>
                  <a:rPr lang="en-US" sz="1400" dirty="0" err="1" smtClean="0"/>
                  <a:t>salinization</a:t>
                </a:r>
                <a:endParaRPr lang="en-US" sz="1400" dirty="0" smtClean="0"/>
              </a:p>
              <a:p>
                <a:endParaRPr lang="en-US" sz="1400" dirty="0" smtClean="0"/>
              </a:p>
              <a:p>
                <a:r>
                  <a:rPr lang="en-US" sz="1400" dirty="0" smtClean="0"/>
                  <a:t>“Water pollution” from agricultural runoff will be accounted for as an external cost of fertilizer and pesticide use. However, water withdrawal beyond natural rate of flow may lead to a reduction in water purification services</a:t>
                </a:r>
              </a:p>
              <a:p>
                <a:pPr marL="285750" indent="-285750">
                  <a:buFontTx/>
                  <a:buChar char="-"/>
                </a:pPr>
                <a:endParaRPr lang="en-US" sz="1400" dirty="0"/>
              </a:p>
            </p:txBody>
          </p:sp>
          <p:cxnSp>
            <p:nvCxnSpPr>
              <p:cNvPr id="162" name="Straight Connector 161"/>
              <p:cNvCxnSpPr/>
              <p:nvPr/>
            </p:nvCxnSpPr>
            <p:spPr>
              <a:xfrm>
                <a:off x="251520" y="1916832"/>
                <a:ext cx="0" cy="2088232"/>
              </a:xfrm>
              <a:prstGeom prst="line">
                <a:avLst/>
              </a:prstGeom>
              <a:ln w="254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Straight Connector 162"/>
              <p:cNvCxnSpPr/>
              <p:nvPr/>
            </p:nvCxnSpPr>
            <p:spPr>
              <a:xfrm flipH="1">
                <a:off x="7084765" y="2780928"/>
                <a:ext cx="7516" cy="3557362"/>
              </a:xfrm>
              <a:prstGeom prst="line">
                <a:avLst/>
              </a:prstGeom>
              <a:ln w="254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Straight Connector 163"/>
              <p:cNvCxnSpPr/>
              <p:nvPr/>
            </p:nvCxnSpPr>
            <p:spPr>
              <a:xfrm>
                <a:off x="237753" y="1914525"/>
                <a:ext cx="3254127" cy="2307"/>
              </a:xfrm>
              <a:prstGeom prst="line">
                <a:avLst/>
              </a:prstGeom>
              <a:ln w="254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Straight Connector 164"/>
              <p:cNvCxnSpPr/>
              <p:nvPr/>
            </p:nvCxnSpPr>
            <p:spPr>
              <a:xfrm>
                <a:off x="2330482" y="6349429"/>
                <a:ext cx="4763553" cy="942"/>
              </a:xfrm>
              <a:prstGeom prst="line">
                <a:avLst/>
              </a:prstGeom>
              <a:ln w="254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Straight Connector 165"/>
              <p:cNvCxnSpPr/>
              <p:nvPr/>
            </p:nvCxnSpPr>
            <p:spPr>
              <a:xfrm>
                <a:off x="3491880" y="2780928"/>
                <a:ext cx="3600400" cy="0"/>
              </a:xfrm>
              <a:prstGeom prst="line">
                <a:avLst/>
              </a:prstGeom>
              <a:ln w="254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Connector 166"/>
              <p:cNvCxnSpPr/>
              <p:nvPr/>
            </p:nvCxnSpPr>
            <p:spPr>
              <a:xfrm>
                <a:off x="3491880" y="1916832"/>
                <a:ext cx="0" cy="864096"/>
              </a:xfrm>
              <a:prstGeom prst="line">
                <a:avLst/>
              </a:prstGeom>
              <a:ln w="254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8" name="TextBox 167"/>
              <p:cNvSpPr txBox="1"/>
              <p:nvPr/>
            </p:nvSpPr>
            <p:spPr>
              <a:xfrm>
                <a:off x="7380312" y="3933056"/>
                <a:ext cx="1512168" cy="6636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 smtClean="0">
                    <a:solidFill>
                      <a:srgbClr val="C00000"/>
                    </a:solidFill>
                  </a:rPr>
                  <a:t>Current scope of the FWF study</a:t>
                </a:r>
              </a:p>
            </p:txBody>
          </p:sp>
        </p:grpSp>
        <p:cxnSp>
          <p:nvCxnSpPr>
            <p:cNvPr id="131" name="Straight Connector 130"/>
            <p:cNvCxnSpPr/>
            <p:nvPr/>
          </p:nvCxnSpPr>
          <p:spPr>
            <a:xfrm>
              <a:off x="251520" y="4005064"/>
              <a:ext cx="2088232" cy="0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/>
            <p:cNvCxnSpPr/>
            <p:nvPr/>
          </p:nvCxnSpPr>
          <p:spPr>
            <a:xfrm flipH="1">
              <a:off x="2338353" y="4005064"/>
              <a:ext cx="1400" cy="2357389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hème Office">
  <a:themeElements>
    <a:clrScheme name="FAO">
      <a:dk1>
        <a:srgbClr val="42534E"/>
      </a:dk1>
      <a:lt1>
        <a:srgbClr val="FFFFFF"/>
      </a:lt1>
      <a:dk2>
        <a:srgbClr val="666666"/>
      </a:dk2>
      <a:lt2>
        <a:srgbClr val="FFFFFF"/>
      </a:lt2>
      <a:accent1>
        <a:srgbClr val="96C100"/>
      </a:accent1>
      <a:accent2>
        <a:srgbClr val="83B50B"/>
      </a:accent2>
      <a:accent3>
        <a:srgbClr val="65B508"/>
      </a:accent3>
      <a:accent4>
        <a:srgbClr val="3BA820"/>
      </a:accent4>
      <a:accent5>
        <a:srgbClr val="1445A8"/>
      </a:accent5>
      <a:accent6>
        <a:srgbClr val="262626"/>
      </a:accent6>
      <a:hlink>
        <a:srgbClr val="0E67A2"/>
      </a:hlink>
      <a:folHlink>
        <a:srgbClr val="42534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3644</TotalTime>
  <Words>1891</Words>
  <Application>Microsoft Office PowerPoint</Application>
  <PresentationFormat>On-screen Show (4:3)</PresentationFormat>
  <Paragraphs>412</Paragraphs>
  <Slides>20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1_Thème Office</vt:lpstr>
      <vt:lpstr>Slide 1</vt:lpstr>
      <vt:lpstr>Full Cost Accounting of Food Wastage</vt:lpstr>
      <vt:lpstr>Food Wastage Footprint </vt:lpstr>
      <vt:lpstr>Food Wastage Footprint </vt:lpstr>
      <vt:lpstr>Food Wastage Footprint </vt:lpstr>
      <vt:lpstr>Full Cost Accounting of Food wastage</vt:lpstr>
      <vt:lpstr>Full Cost Accounting of Food wastage</vt:lpstr>
      <vt:lpstr>Full Cost Accounting of Food wastage</vt:lpstr>
      <vt:lpstr>Full Cost Accounting of Food wastage</vt:lpstr>
      <vt:lpstr>Full Cost Accounting of Food wastage</vt:lpstr>
      <vt:lpstr>Full Cost Accounting of Food wastage</vt:lpstr>
      <vt:lpstr>Full Cost Accounting of Food wastage</vt:lpstr>
      <vt:lpstr>Full Cost Accounting of Food Wastage</vt:lpstr>
      <vt:lpstr>Full Cost Accounting of Food Wastage</vt:lpstr>
      <vt:lpstr>Full Cost Accounting of Food Wastage</vt:lpstr>
      <vt:lpstr>Full Cost Accounting of Food Wastage</vt:lpstr>
      <vt:lpstr>Full Cost Accounting of Food Wastage</vt:lpstr>
      <vt:lpstr>Full Cost Accounting of Food wastage</vt:lpstr>
      <vt:lpstr>Full Cost Accounting of Food Wastage</vt:lpstr>
      <vt:lpstr>Slide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BIOIS</dc:creator>
  <cp:lastModifiedBy>Mathilde Iweins (NRC)</cp:lastModifiedBy>
  <cp:revision>1126</cp:revision>
  <dcterms:modified xsi:type="dcterms:W3CDTF">2013-12-19T09:28:27Z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