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8"/>
  </p:sldMasterIdLst>
  <p:notesMasterIdLst>
    <p:notesMasterId r:id="rId19"/>
  </p:notesMasterIdLst>
  <p:handoutMasterIdLst>
    <p:handoutMasterId r:id="rId20"/>
  </p:handoutMasterIdLst>
  <p:sldIdLst>
    <p:sldId id="256" r:id="rId9"/>
    <p:sldId id="261" r:id="rId10"/>
    <p:sldId id="268" r:id="rId11"/>
    <p:sldId id="270" r:id="rId12"/>
    <p:sldId id="262" r:id="rId13"/>
    <p:sldId id="271" r:id="rId14"/>
    <p:sldId id="267" r:id="rId15"/>
    <p:sldId id="269" r:id="rId16"/>
    <p:sldId id="259" r:id="rId17"/>
    <p:sldId id="264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E3816B6-B27C-3B3D-1FB5-9B2A50566448}" v="1065" dt="2020-05-20T02:51:16.52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78" autoAdjust="0"/>
    <p:restoredTop sz="94660"/>
  </p:normalViewPr>
  <p:slideViewPr>
    <p:cSldViewPr snapToGrid="0">
      <p:cViewPr varScale="1">
        <p:scale>
          <a:sx n="99" d="100"/>
          <a:sy n="99" d="100"/>
        </p:scale>
        <p:origin x="950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1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customXml" Target="../customXml/item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slide" Target="slides/slide3.xml"/><Relationship Id="rId24" Type="http://schemas.openxmlformats.org/officeDocument/2006/relationships/tableStyles" Target="tableStyles.xml"/><Relationship Id="rId5" Type="http://schemas.openxmlformats.org/officeDocument/2006/relationships/customXml" Target="../customXml/item5.xml"/><Relationship Id="rId15" Type="http://schemas.openxmlformats.org/officeDocument/2006/relationships/slide" Target="slides/slide7.xml"/><Relationship Id="rId23" Type="http://schemas.openxmlformats.org/officeDocument/2006/relationships/theme" Target="theme/theme1.xml"/><Relationship Id="rId10" Type="http://schemas.openxmlformats.org/officeDocument/2006/relationships/slide" Target="slides/slide2.xml"/><Relationship Id="rId19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keuchi, Masami (FAORAP)" userId="S::masami.takeuchi@fao.org::19e48846-c056-480d-b4b2-b1deaf9a69f5" providerId="AD" clId="Web-{AE3816B6-B27C-3B3D-1FB5-9B2A50566448}"/>
    <pc:docChg chg="modSld">
      <pc:chgData name="Takeuchi, Masami (FAORAP)" userId="S::masami.takeuchi@fao.org::19e48846-c056-480d-b4b2-b1deaf9a69f5" providerId="AD" clId="Web-{AE3816B6-B27C-3B3D-1FB5-9B2A50566448}" dt="2020-05-20T02:51:15.747" v="1057" actId="20577"/>
      <pc:docMkLst>
        <pc:docMk/>
      </pc:docMkLst>
      <pc:sldChg chg="modSp">
        <pc:chgData name="Takeuchi, Masami (FAORAP)" userId="S::masami.takeuchi@fao.org::19e48846-c056-480d-b4b2-b1deaf9a69f5" providerId="AD" clId="Web-{AE3816B6-B27C-3B3D-1FB5-9B2A50566448}" dt="2020-05-20T02:50:53.732" v="1049" actId="20577"/>
        <pc:sldMkLst>
          <pc:docMk/>
          <pc:sldMk cId="3443580774" sldId="261"/>
        </pc:sldMkLst>
        <pc:spChg chg="mod">
          <ac:chgData name="Takeuchi, Masami (FAORAP)" userId="S::masami.takeuchi@fao.org::19e48846-c056-480d-b4b2-b1deaf9a69f5" providerId="AD" clId="Web-{AE3816B6-B27C-3B3D-1FB5-9B2A50566448}" dt="2020-05-20T02:50:53.732" v="1049" actId="20577"/>
          <ac:spMkLst>
            <pc:docMk/>
            <pc:sldMk cId="3443580774" sldId="261"/>
            <ac:spMk id="4" creationId="{00000000-0000-0000-0000-000000000000}"/>
          </ac:spMkLst>
        </pc:spChg>
      </pc:sldChg>
      <pc:sldChg chg="modSp">
        <pc:chgData name="Takeuchi, Masami (FAORAP)" userId="S::masami.takeuchi@fao.org::19e48846-c056-480d-b4b2-b1deaf9a69f5" providerId="AD" clId="Web-{AE3816B6-B27C-3B3D-1FB5-9B2A50566448}" dt="2020-05-20T02:50:11.092" v="955" actId="20577"/>
        <pc:sldMkLst>
          <pc:docMk/>
          <pc:sldMk cId="3872433577" sldId="262"/>
        </pc:sldMkLst>
        <pc:spChg chg="mod">
          <ac:chgData name="Takeuchi, Masami (FAORAP)" userId="S::masami.takeuchi@fao.org::19e48846-c056-480d-b4b2-b1deaf9a69f5" providerId="AD" clId="Web-{AE3816B6-B27C-3B3D-1FB5-9B2A50566448}" dt="2020-05-20T02:49:29.951" v="892" actId="20577"/>
          <ac:spMkLst>
            <pc:docMk/>
            <pc:sldMk cId="3872433577" sldId="262"/>
            <ac:spMk id="2" creationId="{00000000-0000-0000-0000-000000000000}"/>
          </ac:spMkLst>
        </pc:spChg>
        <pc:spChg chg="mod">
          <ac:chgData name="Takeuchi, Masami (FAORAP)" userId="S::masami.takeuchi@fao.org::19e48846-c056-480d-b4b2-b1deaf9a69f5" providerId="AD" clId="Web-{AE3816B6-B27C-3B3D-1FB5-9B2A50566448}" dt="2020-05-20T02:50:11.092" v="955" actId="20577"/>
          <ac:spMkLst>
            <pc:docMk/>
            <pc:sldMk cId="3872433577" sldId="262"/>
            <ac:spMk id="3" creationId="{00000000-0000-0000-0000-000000000000}"/>
          </ac:spMkLst>
        </pc:spChg>
      </pc:sldChg>
      <pc:sldChg chg="modSp">
        <pc:chgData name="Takeuchi, Masami (FAORAP)" userId="S::masami.takeuchi@fao.org::19e48846-c056-480d-b4b2-b1deaf9a69f5" providerId="AD" clId="Web-{AE3816B6-B27C-3B3D-1FB5-9B2A50566448}" dt="2020-05-20T02:51:09.403" v="1055" actId="20577"/>
        <pc:sldMkLst>
          <pc:docMk/>
          <pc:sldMk cId="3597939714" sldId="264"/>
        </pc:sldMkLst>
        <pc:spChg chg="mod">
          <ac:chgData name="Takeuchi, Masami (FAORAP)" userId="S::masami.takeuchi@fao.org::19e48846-c056-480d-b4b2-b1deaf9a69f5" providerId="AD" clId="Web-{AE3816B6-B27C-3B3D-1FB5-9B2A50566448}" dt="2020-05-20T02:43:24.424" v="437" actId="20577"/>
          <ac:spMkLst>
            <pc:docMk/>
            <pc:sldMk cId="3597939714" sldId="264"/>
            <ac:spMk id="2" creationId="{00000000-0000-0000-0000-000000000000}"/>
          </ac:spMkLst>
        </pc:spChg>
        <pc:spChg chg="mod">
          <ac:chgData name="Takeuchi, Masami (FAORAP)" userId="S::masami.takeuchi@fao.org::19e48846-c056-480d-b4b2-b1deaf9a69f5" providerId="AD" clId="Web-{AE3816B6-B27C-3B3D-1FB5-9B2A50566448}" dt="2020-05-20T02:51:09.403" v="1055" actId="20577"/>
          <ac:spMkLst>
            <pc:docMk/>
            <pc:sldMk cId="3597939714" sldId="264"/>
            <ac:spMk id="3" creationId="{00000000-0000-0000-0000-000000000000}"/>
          </ac:spMkLst>
        </pc:spChg>
      </pc:sldChg>
      <pc:sldChg chg="modSp">
        <pc:chgData name="Takeuchi, Masami (FAORAP)" userId="S::masami.takeuchi@fao.org::19e48846-c056-480d-b4b2-b1deaf9a69f5" providerId="AD" clId="Web-{AE3816B6-B27C-3B3D-1FB5-9B2A50566448}" dt="2020-05-20T02:49:19.264" v="884" actId="20577"/>
        <pc:sldMkLst>
          <pc:docMk/>
          <pc:sldMk cId="3975964160" sldId="267"/>
        </pc:sldMkLst>
        <pc:spChg chg="mod">
          <ac:chgData name="Takeuchi, Masami (FAORAP)" userId="S::masami.takeuchi@fao.org::19e48846-c056-480d-b4b2-b1deaf9a69f5" providerId="AD" clId="Web-{AE3816B6-B27C-3B3D-1FB5-9B2A50566448}" dt="2020-05-20T02:49:19.264" v="884" actId="20577"/>
          <ac:spMkLst>
            <pc:docMk/>
            <pc:sldMk cId="3975964160" sldId="267"/>
            <ac:spMk id="3" creationId="{00000000-0000-0000-0000-000000000000}"/>
          </ac:spMkLst>
        </pc:spChg>
      </pc:sldChg>
      <pc:sldChg chg="modSp">
        <pc:chgData name="Takeuchi, Masami (FAORAP)" userId="S::masami.takeuchi@fao.org::19e48846-c056-480d-b4b2-b1deaf9a69f5" providerId="AD" clId="Web-{AE3816B6-B27C-3B3D-1FB5-9B2A50566448}" dt="2020-05-20T02:50:39.544" v="1045" actId="20577"/>
        <pc:sldMkLst>
          <pc:docMk/>
          <pc:sldMk cId="781840143" sldId="268"/>
        </pc:sldMkLst>
        <pc:spChg chg="mod">
          <ac:chgData name="Takeuchi, Masami (FAORAP)" userId="S::masami.takeuchi@fao.org::19e48846-c056-480d-b4b2-b1deaf9a69f5" providerId="AD" clId="Web-{AE3816B6-B27C-3B3D-1FB5-9B2A50566448}" dt="2020-05-20T02:50:39.544" v="1045" actId="20577"/>
          <ac:spMkLst>
            <pc:docMk/>
            <pc:sldMk cId="781840143" sldId="268"/>
            <ac:spMk id="3" creationId="{00000000-0000-0000-0000-000000000000}"/>
          </ac:spMkLst>
        </pc:spChg>
      </pc:sldChg>
      <pc:sldChg chg="modSp">
        <pc:chgData name="Takeuchi, Masami (FAORAP)" userId="S::masami.takeuchi@fao.org::19e48846-c056-480d-b4b2-b1deaf9a69f5" providerId="AD" clId="Web-{AE3816B6-B27C-3B3D-1FB5-9B2A50566448}" dt="2020-05-20T02:48:52.561" v="864" actId="20577"/>
        <pc:sldMkLst>
          <pc:docMk/>
          <pc:sldMk cId="3360156882" sldId="269"/>
        </pc:sldMkLst>
        <pc:spChg chg="mod">
          <ac:chgData name="Takeuchi, Masami (FAORAP)" userId="S::masami.takeuchi@fao.org::19e48846-c056-480d-b4b2-b1deaf9a69f5" providerId="AD" clId="Web-{AE3816B6-B27C-3B3D-1FB5-9B2A50566448}" dt="2020-05-20T02:48:52.561" v="864" actId="20577"/>
          <ac:spMkLst>
            <pc:docMk/>
            <pc:sldMk cId="3360156882" sldId="269"/>
            <ac:spMk id="3" creationId="{00000000-0000-0000-0000-000000000000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r>
              <a:rPr lang="en-US" b="1">
                <a:latin typeface="Arial Narrow" panose="020B0606020202030204" pitchFamily="34" charset="0"/>
              </a:rPr>
              <a:t>Category of submissions received for applications</a:t>
            </a:r>
            <a:r>
              <a:rPr lang="en-US" b="1" baseline="0">
                <a:latin typeface="Arial Narrow" panose="020B0606020202030204" pitchFamily="34" charset="0"/>
              </a:rPr>
              <a:t> to add a new GM food</a:t>
            </a:r>
            <a:endParaRPr lang="en-US" b="1">
              <a:latin typeface="Arial Narrow" panose="020B0606020202030204" pitchFamily="34" charset="0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0418728843925693"/>
          <c:y val="0.1967534918837297"/>
          <c:w val="0.75986907561710715"/>
          <c:h val="0.61825677792540934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Sheet1!$A$9</c:f>
              <c:strCache>
                <c:ptCount val="1"/>
                <c:pt idx="0">
                  <c:v>Supportive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  <a:sp3d/>
          </c:spPr>
          <c:invertIfNegative val="0"/>
          <c:cat>
            <c:strRef>
              <c:f>Sheet1!$B$8:$D$8</c:f>
              <c:strCache>
                <c:ptCount val="3"/>
                <c:pt idx="0">
                  <c:v>GM application 1</c:v>
                </c:pt>
                <c:pt idx="1">
                  <c:v>GM application 2</c:v>
                </c:pt>
                <c:pt idx="2">
                  <c:v>GM application 3</c:v>
                </c:pt>
              </c:strCache>
            </c:strRef>
          </c:cat>
          <c:val>
            <c:numRef>
              <c:f>Sheet1!$B$9:$D$9</c:f>
              <c:numCache>
                <c:formatCode>General</c:formatCode>
                <c:ptCount val="3"/>
                <c:pt idx="0">
                  <c:v>12.5</c:v>
                </c:pt>
                <c:pt idx="1">
                  <c:v>69.696969696969703</c:v>
                </c:pt>
                <c:pt idx="2">
                  <c:v>26.666666666666668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E2C-4E4B-8C61-DF95BFC597BA}"/>
            </c:ext>
          </c:extLst>
        </c:ser>
        <c:ser>
          <c:idx val="1"/>
          <c:order val="1"/>
          <c:tx>
            <c:strRef>
              <c:f>Sheet1!$A$10</c:f>
              <c:strCache>
                <c:ptCount val="1"/>
                <c:pt idx="0">
                  <c:v>Opposed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cat>
            <c:strRef>
              <c:f>Sheet1!$B$8:$D$8</c:f>
              <c:strCache>
                <c:ptCount val="3"/>
                <c:pt idx="0">
                  <c:v>GM application 1</c:v>
                </c:pt>
                <c:pt idx="1">
                  <c:v>GM application 2</c:v>
                </c:pt>
                <c:pt idx="2">
                  <c:v>GM application 3</c:v>
                </c:pt>
              </c:strCache>
            </c:strRef>
          </c:cat>
          <c:val>
            <c:numRef>
              <c:f>Sheet1!$B$10:$D$10</c:f>
              <c:numCache>
                <c:formatCode>General</c:formatCode>
                <c:ptCount val="3"/>
                <c:pt idx="0">
                  <c:v>87.5</c:v>
                </c:pt>
                <c:pt idx="1">
                  <c:v>18.181818181818183</c:v>
                </c:pt>
                <c:pt idx="2">
                  <c:v>46.666666666666664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E2C-4E4B-8C61-DF95BFC597BA}"/>
            </c:ext>
          </c:extLst>
        </c:ser>
        <c:ser>
          <c:idx val="2"/>
          <c:order val="2"/>
          <c:tx>
            <c:strRef>
              <c:f>Sheet1!$A$11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Sheet1!$B$8:$D$8</c:f>
              <c:strCache>
                <c:ptCount val="3"/>
                <c:pt idx="0">
                  <c:v>GM application 1</c:v>
                </c:pt>
                <c:pt idx="1">
                  <c:v>GM application 2</c:v>
                </c:pt>
                <c:pt idx="2">
                  <c:v>GM application 3</c:v>
                </c:pt>
              </c:strCache>
            </c:strRef>
          </c:cat>
          <c:val>
            <c:numRef>
              <c:f>Sheet1!$B$11:$D$11</c:f>
              <c:numCache>
                <c:formatCode>General</c:formatCode>
                <c:ptCount val="3"/>
                <c:pt idx="0">
                  <c:v>0</c:v>
                </c:pt>
                <c:pt idx="1">
                  <c:v>12.121212121212121</c:v>
                </c:pt>
                <c:pt idx="2">
                  <c:v>26.666666666666668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E2C-4E4B-8C61-DF95BFC597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16727168"/>
        <c:axId val="1916720096"/>
        <c:axId val="0"/>
      </c:bar3DChart>
      <c:catAx>
        <c:axId val="19167271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n-US"/>
          </a:p>
        </c:txPr>
        <c:crossAx val="1916720096"/>
        <c:crosses val="autoZero"/>
        <c:auto val="1"/>
        <c:lblAlgn val="ctr"/>
        <c:lblOffset val="100"/>
        <c:noMultiLvlLbl val="0"/>
      </c:catAx>
      <c:valAx>
        <c:axId val="191672009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r>
                  <a:rPr lang="en-GB" b="1">
                    <a:latin typeface="Arial Narrow" panose="020B0606020202030204" pitchFamily="34" charset="0"/>
                  </a:rPr>
                  <a:t>Percent (%)</a:t>
                </a:r>
              </a:p>
            </c:rich>
          </c:tx>
          <c:layout>
            <c:manualLayout>
              <c:xMode val="edge"/>
              <c:yMode val="edge"/>
              <c:x val="0.51156619975517614"/>
              <c:y val="0.8931987408708679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Narrow" panose="020B0606020202030204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167271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3047147692816983"/>
          <c:y val="0.24546954280771524"/>
          <c:w val="0.1858576929443071"/>
          <c:h val="0.19205405100126921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4C4BABE-53FE-49FC-9763-CCDCED997CB0}" type="doc">
      <dgm:prSet loTypeId="urn:microsoft.com/office/officeart/2008/layout/RadialCluster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5A5A8AC-0DD7-4193-A8CF-38D4B246C049}">
      <dgm:prSet phldrT="[Text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sz="1600" dirty="0" smtClean="0"/>
            <a:t>Targeting of </a:t>
          </a:r>
          <a:r>
            <a:rPr lang="en-US" sz="1600" dirty="0" smtClean="0"/>
            <a:t>grocery stores</a:t>
          </a:r>
          <a:endParaRPr lang="en-US" sz="1600" dirty="0"/>
        </a:p>
      </dgm:t>
    </dgm:pt>
    <dgm:pt modelId="{A36492F9-F7FE-444D-A136-09D812C69FDC}" type="parTrans" cxnId="{FEF70E1F-D71A-4E54-B837-8F2087F36C5B}">
      <dgm:prSet/>
      <dgm:spPr/>
      <dgm:t>
        <a:bodyPr/>
        <a:lstStyle/>
        <a:p>
          <a:endParaRPr lang="en-US"/>
        </a:p>
      </dgm:t>
    </dgm:pt>
    <dgm:pt modelId="{28317C13-9BC2-4675-B4FB-59B53AEC169F}" type="sibTrans" cxnId="{FEF70E1F-D71A-4E54-B837-8F2087F36C5B}">
      <dgm:prSet/>
      <dgm:spPr/>
      <dgm:t>
        <a:bodyPr/>
        <a:lstStyle/>
        <a:p>
          <a:endParaRPr lang="en-US"/>
        </a:p>
      </dgm:t>
    </dgm:pt>
    <dgm:pt modelId="{DA29BD83-3E4D-4DF8-A822-EFA4D7F65287}">
      <dgm:prSet phldrT="[Text]" custT="1"/>
      <dgm:spPr/>
      <dgm:t>
        <a:bodyPr/>
        <a:lstStyle/>
        <a:p>
          <a:r>
            <a:rPr lang="en-US" sz="1600" dirty="0" smtClean="0"/>
            <a:t>Targeting </a:t>
          </a:r>
          <a:r>
            <a:rPr lang="en-US" sz="1600" dirty="0" smtClean="0"/>
            <a:t>public consultations</a:t>
          </a:r>
          <a:endParaRPr lang="en-US" sz="1600" dirty="0"/>
        </a:p>
      </dgm:t>
    </dgm:pt>
    <dgm:pt modelId="{8BDD1C4D-A59D-433E-95DD-C19D68FDDD36}" type="parTrans" cxnId="{400F4D3E-3682-4A61-A68C-CC364B6EE2EF}">
      <dgm:prSet/>
      <dgm:spPr/>
      <dgm:t>
        <a:bodyPr/>
        <a:lstStyle/>
        <a:p>
          <a:endParaRPr lang="en-US"/>
        </a:p>
      </dgm:t>
    </dgm:pt>
    <dgm:pt modelId="{F0B2697A-D9D3-4EE3-A3C9-99B722BA29BF}" type="sibTrans" cxnId="{400F4D3E-3682-4A61-A68C-CC364B6EE2EF}">
      <dgm:prSet/>
      <dgm:spPr/>
      <dgm:t>
        <a:bodyPr/>
        <a:lstStyle/>
        <a:p>
          <a:endParaRPr lang="en-US"/>
        </a:p>
      </dgm:t>
    </dgm:pt>
    <dgm:pt modelId="{DDB3F60D-E2A7-482A-88BA-7A8FAB39EC6E}">
      <dgm:prSet phldrT="[Text]" custT="1"/>
      <dgm:spPr/>
      <dgm:t>
        <a:bodyPr/>
        <a:lstStyle/>
        <a:p>
          <a:r>
            <a:rPr lang="en-US" sz="1600" dirty="0" smtClean="0"/>
            <a:t>Political lobbying</a:t>
          </a:r>
          <a:endParaRPr lang="en-US" sz="1600" dirty="0"/>
        </a:p>
      </dgm:t>
    </dgm:pt>
    <dgm:pt modelId="{F53F165E-D074-421F-A417-3FC780574988}" type="parTrans" cxnId="{20FB2295-C926-4097-B57A-BCACAF616613}">
      <dgm:prSet/>
      <dgm:spPr/>
      <dgm:t>
        <a:bodyPr/>
        <a:lstStyle/>
        <a:p>
          <a:endParaRPr lang="en-US"/>
        </a:p>
      </dgm:t>
    </dgm:pt>
    <dgm:pt modelId="{33ABC7A4-6B0A-4E25-A87F-1807BAB0F0B5}" type="sibTrans" cxnId="{20FB2295-C926-4097-B57A-BCACAF616613}">
      <dgm:prSet/>
      <dgm:spPr/>
      <dgm:t>
        <a:bodyPr/>
        <a:lstStyle/>
        <a:p>
          <a:endParaRPr lang="en-US"/>
        </a:p>
      </dgm:t>
    </dgm:pt>
    <dgm:pt modelId="{AD839A00-4371-491D-9D5A-5409E7CDAACB}">
      <dgm:prSet phldrT="[Text]"/>
      <dgm:spPr/>
      <dgm:t>
        <a:bodyPr/>
        <a:lstStyle/>
        <a:p>
          <a:r>
            <a:rPr lang="en-US" dirty="0" smtClean="0"/>
            <a:t>Organised campaigns</a:t>
          </a:r>
          <a:endParaRPr lang="en-US" dirty="0"/>
        </a:p>
      </dgm:t>
    </dgm:pt>
    <dgm:pt modelId="{1B92E7AB-655F-4C6D-BA95-750FD45023DA}" type="sibTrans" cxnId="{BAC50EDB-EB5E-4059-85F9-7871151C2BCA}">
      <dgm:prSet/>
      <dgm:spPr/>
      <dgm:t>
        <a:bodyPr/>
        <a:lstStyle/>
        <a:p>
          <a:endParaRPr lang="en-US"/>
        </a:p>
      </dgm:t>
    </dgm:pt>
    <dgm:pt modelId="{873367D2-6FEA-4141-8A22-9D0913AD25D7}" type="parTrans" cxnId="{BAC50EDB-EB5E-4059-85F9-7871151C2BCA}">
      <dgm:prSet/>
      <dgm:spPr/>
      <dgm:t>
        <a:bodyPr/>
        <a:lstStyle/>
        <a:p>
          <a:endParaRPr lang="en-US"/>
        </a:p>
      </dgm:t>
    </dgm:pt>
    <dgm:pt modelId="{B807B164-14C4-46F2-9C12-82352D450E67}" type="pres">
      <dgm:prSet presAssocID="{C4C4BABE-53FE-49FC-9763-CCDCED997CB0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94C6C822-5301-4C35-A54F-45B5579F0BD4}" type="pres">
      <dgm:prSet presAssocID="{AD839A00-4371-491D-9D5A-5409E7CDAACB}" presName="singleCycle" presStyleCnt="0"/>
      <dgm:spPr/>
    </dgm:pt>
    <dgm:pt modelId="{3436EE43-61D3-4F89-964B-D39D5AEE288D}" type="pres">
      <dgm:prSet presAssocID="{AD839A00-4371-491D-9D5A-5409E7CDAACB}" presName="singleCenter" presStyleLbl="node1" presStyleIdx="0" presStyleCnt="4" custScaleX="125384">
        <dgm:presLayoutVars>
          <dgm:chMax val="7"/>
          <dgm:chPref val="7"/>
        </dgm:presLayoutVars>
      </dgm:prSet>
      <dgm:spPr/>
      <dgm:t>
        <a:bodyPr/>
        <a:lstStyle/>
        <a:p>
          <a:endParaRPr lang="en-US"/>
        </a:p>
      </dgm:t>
    </dgm:pt>
    <dgm:pt modelId="{0EFB3A56-F514-48DE-9853-C6E696AABAF1}" type="pres">
      <dgm:prSet presAssocID="{A36492F9-F7FE-444D-A136-09D812C69FDC}" presName="Name56" presStyleLbl="parChTrans1D2" presStyleIdx="0" presStyleCnt="3"/>
      <dgm:spPr/>
      <dgm:t>
        <a:bodyPr/>
        <a:lstStyle/>
        <a:p>
          <a:endParaRPr lang="en-US"/>
        </a:p>
      </dgm:t>
    </dgm:pt>
    <dgm:pt modelId="{404E4B19-4EFA-4CFB-843C-7B6011678923}" type="pres">
      <dgm:prSet presAssocID="{65A5A8AC-0DD7-4193-A8CF-38D4B246C049}" presName="text0" presStyleLbl="node1" presStyleIdx="1" presStyleCnt="4" custScaleX="177017" custScaleY="59496" custRadScaleRad="57829" custRadScaleInc="-54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E0D0A3-3C72-4959-9A3D-79DC47CC7F3A}" type="pres">
      <dgm:prSet presAssocID="{8BDD1C4D-A59D-433E-95DD-C19D68FDDD36}" presName="Name56" presStyleLbl="parChTrans1D2" presStyleIdx="1" presStyleCnt="3"/>
      <dgm:spPr/>
      <dgm:t>
        <a:bodyPr/>
        <a:lstStyle/>
        <a:p>
          <a:endParaRPr lang="en-US"/>
        </a:p>
      </dgm:t>
    </dgm:pt>
    <dgm:pt modelId="{2050824B-A9E8-42BF-B9B5-021EAA3B15CE}" type="pres">
      <dgm:prSet presAssocID="{DA29BD83-3E4D-4DF8-A822-EFA4D7F65287}" presName="text0" presStyleLbl="node1" presStyleIdx="2" presStyleCnt="4" custScaleX="207082" custScaleY="59268" custRadScaleRad="83673" custRadScaleInc="392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20F39F-EBE4-4ECD-B732-B51CA0CF5071}" type="pres">
      <dgm:prSet presAssocID="{F53F165E-D074-421F-A417-3FC780574988}" presName="Name56" presStyleLbl="parChTrans1D2" presStyleIdx="2" presStyleCnt="3"/>
      <dgm:spPr/>
      <dgm:t>
        <a:bodyPr/>
        <a:lstStyle/>
        <a:p>
          <a:endParaRPr lang="en-US"/>
        </a:p>
      </dgm:t>
    </dgm:pt>
    <dgm:pt modelId="{BF667EF6-CC30-4BF5-A130-65E687FDC0B5}" type="pres">
      <dgm:prSet presAssocID="{DDB3F60D-E2A7-482A-88BA-7A8FAB39EC6E}" presName="text0" presStyleLbl="node1" presStyleIdx="3" presStyleCnt="4" custScaleX="156937" custScaleY="59496" custRadScaleRad="81389" custRadScaleInc="-4429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AC50EDB-EB5E-4059-85F9-7871151C2BCA}" srcId="{C4C4BABE-53FE-49FC-9763-CCDCED997CB0}" destId="{AD839A00-4371-491D-9D5A-5409E7CDAACB}" srcOrd="0" destOrd="0" parTransId="{873367D2-6FEA-4141-8A22-9D0913AD25D7}" sibTransId="{1B92E7AB-655F-4C6D-BA95-750FD45023DA}"/>
    <dgm:cxn modelId="{20FB2295-C926-4097-B57A-BCACAF616613}" srcId="{AD839A00-4371-491D-9D5A-5409E7CDAACB}" destId="{DDB3F60D-E2A7-482A-88BA-7A8FAB39EC6E}" srcOrd="2" destOrd="0" parTransId="{F53F165E-D074-421F-A417-3FC780574988}" sibTransId="{33ABC7A4-6B0A-4E25-A87F-1807BAB0F0B5}"/>
    <dgm:cxn modelId="{400F4D3E-3682-4A61-A68C-CC364B6EE2EF}" srcId="{AD839A00-4371-491D-9D5A-5409E7CDAACB}" destId="{DA29BD83-3E4D-4DF8-A822-EFA4D7F65287}" srcOrd="1" destOrd="0" parTransId="{8BDD1C4D-A59D-433E-95DD-C19D68FDDD36}" sibTransId="{F0B2697A-D9D3-4EE3-A3C9-99B722BA29BF}"/>
    <dgm:cxn modelId="{0C206942-6B9D-4B31-8A3C-A31491348118}" type="presOf" srcId="{DDB3F60D-E2A7-482A-88BA-7A8FAB39EC6E}" destId="{BF667EF6-CC30-4BF5-A130-65E687FDC0B5}" srcOrd="0" destOrd="0" presId="urn:microsoft.com/office/officeart/2008/layout/RadialCluster"/>
    <dgm:cxn modelId="{7669ABF3-399E-4303-BE7B-641AF679E1D0}" type="presOf" srcId="{8BDD1C4D-A59D-433E-95DD-C19D68FDDD36}" destId="{B6E0D0A3-3C72-4959-9A3D-79DC47CC7F3A}" srcOrd="0" destOrd="0" presId="urn:microsoft.com/office/officeart/2008/layout/RadialCluster"/>
    <dgm:cxn modelId="{1213F36A-1CBB-494A-8AD3-7259B7878BB7}" type="presOf" srcId="{DA29BD83-3E4D-4DF8-A822-EFA4D7F65287}" destId="{2050824B-A9E8-42BF-B9B5-021EAA3B15CE}" srcOrd="0" destOrd="0" presId="urn:microsoft.com/office/officeart/2008/layout/RadialCluster"/>
    <dgm:cxn modelId="{993B8CB5-D297-4D00-8F3A-E5808BBE1E7E}" type="presOf" srcId="{AD839A00-4371-491D-9D5A-5409E7CDAACB}" destId="{3436EE43-61D3-4F89-964B-D39D5AEE288D}" srcOrd="0" destOrd="0" presId="urn:microsoft.com/office/officeart/2008/layout/RadialCluster"/>
    <dgm:cxn modelId="{14DF81A0-424D-4F86-B314-9859964D0831}" type="presOf" srcId="{C4C4BABE-53FE-49FC-9763-CCDCED997CB0}" destId="{B807B164-14C4-46F2-9C12-82352D450E67}" srcOrd="0" destOrd="0" presId="urn:microsoft.com/office/officeart/2008/layout/RadialCluster"/>
    <dgm:cxn modelId="{FEF70E1F-D71A-4E54-B837-8F2087F36C5B}" srcId="{AD839A00-4371-491D-9D5A-5409E7CDAACB}" destId="{65A5A8AC-0DD7-4193-A8CF-38D4B246C049}" srcOrd="0" destOrd="0" parTransId="{A36492F9-F7FE-444D-A136-09D812C69FDC}" sibTransId="{28317C13-9BC2-4675-B4FB-59B53AEC169F}"/>
    <dgm:cxn modelId="{F20AB0DB-9D3F-433E-871B-E4083D327A96}" type="presOf" srcId="{65A5A8AC-0DD7-4193-A8CF-38D4B246C049}" destId="{404E4B19-4EFA-4CFB-843C-7B6011678923}" srcOrd="0" destOrd="0" presId="urn:microsoft.com/office/officeart/2008/layout/RadialCluster"/>
    <dgm:cxn modelId="{F66B18CD-2510-4FD3-A537-913CDF8FEF33}" type="presOf" srcId="{A36492F9-F7FE-444D-A136-09D812C69FDC}" destId="{0EFB3A56-F514-48DE-9853-C6E696AABAF1}" srcOrd="0" destOrd="0" presId="urn:microsoft.com/office/officeart/2008/layout/RadialCluster"/>
    <dgm:cxn modelId="{C1D9C479-60A8-4AC8-977E-53E41F8C0C9B}" type="presOf" srcId="{F53F165E-D074-421F-A417-3FC780574988}" destId="{0220F39F-EBE4-4ECD-B732-B51CA0CF5071}" srcOrd="0" destOrd="0" presId="urn:microsoft.com/office/officeart/2008/layout/RadialCluster"/>
    <dgm:cxn modelId="{3378BA17-787B-480B-823C-2E89B12503D8}" type="presParOf" srcId="{B807B164-14C4-46F2-9C12-82352D450E67}" destId="{94C6C822-5301-4C35-A54F-45B5579F0BD4}" srcOrd="0" destOrd="0" presId="urn:microsoft.com/office/officeart/2008/layout/RadialCluster"/>
    <dgm:cxn modelId="{2E4B0FD8-5CE0-4CF5-99D6-204620CD7EB5}" type="presParOf" srcId="{94C6C822-5301-4C35-A54F-45B5579F0BD4}" destId="{3436EE43-61D3-4F89-964B-D39D5AEE288D}" srcOrd="0" destOrd="0" presId="urn:microsoft.com/office/officeart/2008/layout/RadialCluster"/>
    <dgm:cxn modelId="{207F9BD0-AB80-4FA6-8EDC-B88165B2877E}" type="presParOf" srcId="{94C6C822-5301-4C35-A54F-45B5579F0BD4}" destId="{0EFB3A56-F514-48DE-9853-C6E696AABAF1}" srcOrd="1" destOrd="0" presId="urn:microsoft.com/office/officeart/2008/layout/RadialCluster"/>
    <dgm:cxn modelId="{B29C7FB9-CB33-4EF5-84EF-76FCE9635F62}" type="presParOf" srcId="{94C6C822-5301-4C35-A54F-45B5579F0BD4}" destId="{404E4B19-4EFA-4CFB-843C-7B6011678923}" srcOrd="2" destOrd="0" presId="urn:microsoft.com/office/officeart/2008/layout/RadialCluster"/>
    <dgm:cxn modelId="{0B018824-9DD7-4D72-B233-38975C77C90E}" type="presParOf" srcId="{94C6C822-5301-4C35-A54F-45B5579F0BD4}" destId="{B6E0D0A3-3C72-4959-9A3D-79DC47CC7F3A}" srcOrd="3" destOrd="0" presId="urn:microsoft.com/office/officeart/2008/layout/RadialCluster"/>
    <dgm:cxn modelId="{FE8AAF45-F5F0-4FC6-8296-2821CE26731E}" type="presParOf" srcId="{94C6C822-5301-4C35-A54F-45B5579F0BD4}" destId="{2050824B-A9E8-42BF-B9B5-021EAA3B15CE}" srcOrd="4" destOrd="0" presId="urn:microsoft.com/office/officeart/2008/layout/RadialCluster"/>
    <dgm:cxn modelId="{58667814-4168-43D5-9B3A-74BE04A6040F}" type="presParOf" srcId="{94C6C822-5301-4C35-A54F-45B5579F0BD4}" destId="{0220F39F-EBE4-4ECD-B732-B51CA0CF5071}" srcOrd="5" destOrd="0" presId="urn:microsoft.com/office/officeart/2008/layout/RadialCluster"/>
    <dgm:cxn modelId="{13DCAF25-3864-40F4-B1A6-92BF84E8841E}" type="presParOf" srcId="{94C6C822-5301-4C35-A54F-45B5579F0BD4}" destId="{BF667EF6-CC30-4BF5-A130-65E687FDC0B5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36EE43-61D3-4F89-964B-D39D5AEE288D}">
      <dsp:nvSpPr>
        <dsp:cNvPr id="0" name=""/>
        <dsp:cNvSpPr/>
      </dsp:nvSpPr>
      <dsp:spPr>
        <a:xfrm>
          <a:off x="2181255" y="1890712"/>
          <a:ext cx="1528681" cy="1219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420" tIns="58420" rIns="58420" bIns="5842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Organised campaigns</a:t>
          </a:r>
          <a:endParaRPr lang="en-US" sz="2300" kern="1200" dirty="0"/>
        </a:p>
      </dsp:txBody>
      <dsp:txXfrm>
        <a:off x="2240771" y="1950228"/>
        <a:ext cx="1409649" cy="1100168"/>
      </dsp:txXfrm>
    </dsp:sp>
    <dsp:sp modelId="{0EFB3A56-F514-48DE-9853-C6E696AABAF1}">
      <dsp:nvSpPr>
        <dsp:cNvPr id="0" name=""/>
        <dsp:cNvSpPr/>
      </dsp:nvSpPr>
      <dsp:spPr>
        <a:xfrm rot="16180236">
          <a:off x="2826094" y="1775380"/>
          <a:ext cx="23066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30666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4E4B19-4EFA-4CFB-843C-7B6011678923}">
      <dsp:nvSpPr>
        <dsp:cNvPr id="0" name=""/>
        <dsp:cNvSpPr/>
      </dsp:nvSpPr>
      <dsp:spPr>
        <a:xfrm>
          <a:off x="2216373" y="1174047"/>
          <a:ext cx="1445988" cy="486001"/>
        </a:xfrm>
        <a:prstGeom prst="roundRect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Targeting of </a:t>
          </a:r>
          <a:r>
            <a:rPr lang="en-US" sz="1600" kern="1200" dirty="0" smtClean="0"/>
            <a:t>grocery stores</a:t>
          </a:r>
          <a:endParaRPr lang="en-US" sz="1600" kern="1200" dirty="0"/>
        </a:p>
      </dsp:txBody>
      <dsp:txXfrm>
        <a:off x="2240098" y="1197772"/>
        <a:ext cx="1398538" cy="438551"/>
      </dsp:txXfrm>
    </dsp:sp>
    <dsp:sp modelId="{B6E0D0A3-3C72-4959-9A3D-79DC47CC7F3A}">
      <dsp:nvSpPr>
        <dsp:cNvPr id="0" name=""/>
        <dsp:cNvSpPr/>
      </dsp:nvSpPr>
      <dsp:spPr>
        <a:xfrm rot="3211560">
          <a:off x="3293183" y="3314273"/>
          <a:ext cx="50828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08280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50824B-A9E8-42BF-B9B5-021EAA3B15CE}">
      <dsp:nvSpPr>
        <dsp:cNvPr id="0" name=""/>
        <dsp:cNvSpPr/>
      </dsp:nvSpPr>
      <dsp:spPr>
        <a:xfrm>
          <a:off x="3031562" y="3518634"/>
          <a:ext cx="1691578" cy="48413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Targeting </a:t>
          </a:r>
          <a:r>
            <a:rPr lang="en-US" sz="1600" kern="1200" dirty="0" smtClean="0"/>
            <a:t>public consultations</a:t>
          </a:r>
          <a:endParaRPr lang="en-US" sz="1600" kern="1200" dirty="0"/>
        </a:p>
      </dsp:txBody>
      <dsp:txXfrm>
        <a:off x="3055196" y="3542268"/>
        <a:ext cx="1644310" cy="436870"/>
      </dsp:txXfrm>
    </dsp:sp>
    <dsp:sp modelId="{0220F39F-EBE4-4ECD-B732-B51CA0CF5071}">
      <dsp:nvSpPr>
        <dsp:cNvPr id="0" name=""/>
        <dsp:cNvSpPr/>
      </dsp:nvSpPr>
      <dsp:spPr>
        <a:xfrm rot="7405560">
          <a:off x="2153162" y="3319834"/>
          <a:ext cx="50304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03048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667EF6-CC30-4BF5-A130-65E687FDC0B5}">
      <dsp:nvSpPr>
        <dsp:cNvPr id="0" name=""/>
        <dsp:cNvSpPr/>
      </dsp:nvSpPr>
      <dsp:spPr>
        <a:xfrm>
          <a:off x="1464763" y="3529756"/>
          <a:ext cx="1281961" cy="48600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Political lobbying</a:t>
          </a:r>
          <a:endParaRPr lang="en-US" sz="1600" kern="1200" dirty="0"/>
        </a:p>
      </dsp:txBody>
      <dsp:txXfrm>
        <a:off x="1488488" y="3553481"/>
        <a:ext cx="1234511" cy="4385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B2407-604E-41C1-9B7A-258213AA8386}" type="datetimeFigureOut">
              <a:rPr lang="en-GB" smtClean="0"/>
              <a:t>07/06/2020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B14199-BDD2-47C5-BC94-9201758424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02461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2B7A65-B753-4BCF-A7B5-9E725646F635}" type="datetimeFigureOut">
              <a:rPr lang="en-US" smtClean="0"/>
              <a:t>6/7/2020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D10C10-C9CE-40EA-B98E-B6B9E6B545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8144104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10C10-C9CE-40EA-B98E-B6B9E6B54514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73569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10C10-C9CE-40EA-B98E-B6B9E6B54514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56662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10C10-C9CE-40EA-B98E-B6B9E6B54514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7500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10C10-C9CE-40EA-B98E-B6B9E6B54514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35209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10C10-C9CE-40EA-B98E-B6B9E6B54514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68245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10C10-C9CE-40EA-B98E-B6B9E6B54514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62493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10C10-C9CE-40EA-B98E-B6B9E6B54514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51887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10C10-C9CE-40EA-B98E-B6B9E6B54514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8806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10C10-C9CE-40EA-B98E-B6B9E6B54514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72712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10C10-C9CE-40EA-B98E-B6B9E6B54514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72501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98674-EA40-431D-BCEC-BD19F0E16EC3}" type="datetimeFigureOut">
              <a:rPr lang="en-US" smtClean="0"/>
              <a:t>6/7/2020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B6ADE-E430-4CF4-B4D7-5758AB78248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1218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98674-EA40-431D-BCEC-BD19F0E16EC3}" type="datetimeFigureOut">
              <a:rPr lang="en-US" smtClean="0"/>
              <a:t>6/7/2020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B6ADE-E430-4CF4-B4D7-5758AB78248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36465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98674-EA40-431D-BCEC-BD19F0E16EC3}" type="datetimeFigureOut">
              <a:rPr lang="en-US" smtClean="0"/>
              <a:t>6/7/2020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B6ADE-E430-4CF4-B4D7-5758AB78248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50927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98674-EA40-431D-BCEC-BD19F0E16EC3}" type="datetimeFigureOut">
              <a:rPr lang="en-US" smtClean="0"/>
              <a:t>6/7/2020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B6ADE-E430-4CF4-B4D7-5758AB78248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0787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98674-EA40-431D-BCEC-BD19F0E16EC3}" type="datetimeFigureOut">
              <a:rPr lang="en-US" smtClean="0"/>
              <a:t>6/7/2020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B6ADE-E430-4CF4-B4D7-5758AB78248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1353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98674-EA40-431D-BCEC-BD19F0E16EC3}" type="datetimeFigureOut">
              <a:rPr lang="en-US" smtClean="0"/>
              <a:t>6/7/2020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B6ADE-E430-4CF4-B4D7-5758AB78248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36768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98674-EA40-431D-BCEC-BD19F0E16EC3}" type="datetimeFigureOut">
              <a:rPr lang="en-US" smtClean="0"/>
              <a:t>6/7/2020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B6ADE-E430-4CF4-B4D7-5758AB78248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6955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98674-EA40-431D-BCEC-BD19F0E16EC3}" type="datetimeFigureOut">
              <a:rPr lang="en-US" smtClean="0"/>
              <a:t>6/7/2020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B6ADE-E430-4CF4-B4D7-5758AB78248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7244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98674-EA40-431D-BCEC-BD19F0E16EC3}" type="datetimeFigureOut">
              <a:rPr lang="en-US" smtClean="0"/>
              <a:t>6/7/2020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B6ADE-E430-4CF4-B4D7-5758AB78248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2023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98674-EA40-431D-BCEC-BD19F0E16EC3}" type="datetimeFigureOut">
              <a:rPr lang="en-US" smtClean="0"/>
              <a:t>6/7/2020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B6ADE-E430-4CF4-B4D7-5758AB78248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72501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98674-EA40-431D-BCEC-BD19F0E16EC3}" type="datetimeFigureOut">
              <a:rPr lang="en-US" smtClean="0"/>
              <a:t>6/7/2020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B6ADE-E430-4CF4-B4D7-5758AB78248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8626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398674-EA40-431D-BCEC-BD19F0E16EC3}" type="datetimeFigureOut">
              <a:rPr lang="en-US" smtClean="0"/>
              <a:t>6/7/2020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FB6ADE-E430-4CF4-B4D7-5758AB78248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034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hyperlink" Target="http://www.ogtr.gov.au/internet/ogtr/publishing.nsf/Content/reports-other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1241392"/>
          </a:xfrm>
        </p:spPr>
        <p:txBody>
          <a:bodyPr>
            <a:normAutofit fontScale="90000"/>
          </a:bodyPr>
          <a:lstStyle/>
          <a:p>
            <a:r>
              <a:rPr lang="en-US" sz="4800" dirty="0" smtClean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Communication with the </a:t>
            </a:r>
            <a:r>
              <a:rPr lang="en-US" sz="4800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Australian consumer on GM foods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799184"/>
            <a:ext cx="7772400" cy="2458616"/>
          </a:xfrm>
        </p:spPr>
        <p:txBody>
          <a:bodyPr>
            <a:normAutofit/>
          </a:bodyPr>
          <a:lstStyle/>
          <a:p>
            <a:r>
              <a:rPr lang="en-GB" sz="2800" dirty="0" smtClean="0">
                <a:latin typeface="Arial Narrow" panose="020B0606020202030204" pitchFamily="34" charset="0"/>
              </a:rPr>
              <a:t>Sasha Tait, PhD</a:t>
            </a:r>
          </a:p>
          <a:p>
            <a:r>
              <a:rPr lang="en-GB" sz="2800" dirty="0" smtClean="0">
                <a:latin typeface="Arial Narrow" panose="020B0606020202030204" pitchFamily="34" charset="0"/>
              </a:rPr>
              <a:t>Food Standards Australia New Zealand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2800" dirty="0" smtClean="0">
                <a:latin typeface="Arial Narrow" panose="020B0606020202030204" pitchFamily="34" charset="0"/>
              </a:rPr>
              <a:t>(FSANZ) </a:t>
            </a:r>
          </a:p>
          <a:p>
            <a:r>
              <a:rPr lang="en-GB" sz="2800" dirty="0" smtClean="0">
                <a:latin typeface="Arial Narrow" panose="020B0606020202030204" pitchFamily="34" charset="0"/>
              </a:rPr>
              <a:t>Australia</a:t>
            </a:r>
            <a:endParaRPr lang="en-US" sz="2800" dirty="0">
              <a:latin typeface="Arial Narrow" panose="020B0606020202030204" pitchFamily="34" charset="0"/>
            </a:endParaRPr>
          </a:p>
        </p:txBody>
      </p:sp>
      <p:pic>
        <p:nvPicPr>
          <p:cNvPr id="5" name="Picture 4" descr="cid:image001.png@01D395CC.312BFDF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5019675"/>
            <a:ext cx="3048000" cy="4762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58075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Essential elements for the toolkit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GB" i="1" dirty="0" smtClean="0"/>
              <a:t>Keep language non scientific</a:t>
            </a:r>
          </a:p>
          <a:p>
            <a:r>
              <a:rPr lang="en-AU" i="1" dirty="0" smtClean="0">
                <a:cs typeface="Calibri"/>
              </a:rPr>
              <a:t>Use visuals / images over text</a:t>
            </a:r>
            <a:endParaRPr lang="en-GB" i="1" dirty="0">
              <a:cs typeface="Calibri"/>
            </a:endParaRPr>
          </a:p>
          <a:p>
            <a:r>
              <a:rPr lang="en-GB" i="1" dirty="0" smtClean="0"/>
              <a:t>Align information to what is taught in schools</a:t>
            </a:r>
          </a:p>
          <a:p>
            <a:endParaRPr lang="en-GB" i="1" dirty="0" smtClean="0"/>
          </a:p>
          <a:p>
            <a:r>
              <a:rPr lang="en-AU" i="1" dirty="0" smtClean="0">
                <a:solidFill>
                  <a:schemeClr val="accent2">
                    <a:lumMod val="50000"/>
                  </a:schemeClr>
                </a:solidFill>
              </a:rPr>
              <a:t>Promote the benefits to the consumer &amp; farmer</a:t>
            </a:r>
          </a:p>
          <a:p>
            <a:r>
              <a:rPr lang="en-AU" i="1" dirty="0" smtClean="0">
                <a:solidFill>
                  <a:schemeClr val="accent2">
                    <a:lumMod val="50000"/>
                  </a:schemeClr>
                </a:solidFill>
              </a:rPr>
              <a:t>Identify the developers (not all are the big companies)</a:t>
            </a:r>
          </a:p>
        </p:txBody>
      </p:sp>
    </p:spTree>
    <p:extLst>
      <p:ext uri="{BB962C8B-B14F-4D97-AF65-F5344CB8AC3E}">
        <p14:creationId xmlns:p14="http://schemas.microsoft.com/office/powerpoint/2010/main" val="3597939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11005"/>
          </a:xfrm>
        </p:spPr>
        <p:txBody>
          <a:bodyPr/>
          <a:lstStyle/>
          <a:p>
            <a:r>
              <a:rPr lang="en-GB" dirty="0" smtClean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Problem</a:t>
            </a:r>
            <a:endParaRPr lang="en-US" dirty="0">
              <a:solidFill>
                <a:schemeClr val="accent5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9054" y="1185511"/>
            <a:ext cx="8745892" cy="531327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GB" i="1" dirty="0" smtClean="0"/>
              <a:t>Values-based opposition to genetic modification of food</a:t>
            </a:r>
          </a:p>
          <a:p>
            <a:pPr marL="457200" lvl="1" indent="0">
              <a:buNone/>
            </a:pPr>
            <a:r>
              <a:rPr lang="en-AU" sz="2000" i="1" dirty="0"/>
              <a:t> </a:t>
            </a:r>
            <a:r>
              <a:rPr lang="en-AU" sz="2000" i="1" dirty="0" smtClean="0"/>
              <a:t> </a:t>
            </a:r>
            <a:endParaRPr lang="en-GB" sz="2000" dirty="0"/>
          </a:p>
          <a:p>
            <a:endParaRPr lang="en-GB" i="1" u="sng" dirty="0" smtClean="0"/>
          </a:p>
          <a:p>
            <a:endParaRPr lang="en-GB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463149706"/>
              </p:ext>
            </p:extLst>
          </p:nvPr>
        </p:nvGraphicFramePr>
        <p:xfrm>
          <a:off x="-836108" y="815461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1B2E9F48-240C-43A0-96CC-7FD058D6A99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41284" y="1775089"/>
            <a:ext cx="4579368" cy="321375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385387" y="4981445"/>
            <a:ext cx="4758613" cy="1646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i="1" dirty="0">
                <a:solidFill>
                  <a:srgbClr val="002060"/>
                </a:solidFill>
              </a:rPr>
              <a:t>Community Attitudes to Gene </a:t>
            </a:r>
            <a:endParaRPr lang="en-AU" i="1" dirty="0" smtClean="0">
              <a:solidFill>
                <a:srgbClr val="002060"/>
              </a:solidFill>
            </a:endParaRPr>
          </a:p>
          <a:p>
            <a:pPr algn="ctr"/>
            <a:r>
              <a:rPr lang="en-AU" i="1" dirty="0" smtClean="0">
                <a:solidFill>
                  <a:srgbClr val="002060"/>
                </a:solidFill>
              </a:rPr>
              <a:t>Technology Survey 2019</a:t>
            </a:r>
          </a:p>
          <a:p>
            <a:pPr algn="ctr"/>
            <a:r>
              <a:rPr lang="en-AU" dirty="0" smtClean="0">
                <a:solidFill>
                  <a:srgbClr val="002060"/>
                </a:solidFill>
              </a:rPr>
              <a:t>Office of the Gene Technology Regulator (OGTR)</a:t>
            </a:r>
          </a:p>
          <a:p>
            <a:pPr algn="ctr"/>
            <a:r>
              <a:rPr lang="en-AU" dirty="0" smtClean="0">
                <a:solidFill>
                  <a:srgbClr val="002060"/>
                </a:solidFill>
              </a:rPr>
              <a:t>Australia</a:t>
            </a:r>
          </a:p>
          <a:p>
            <a:pPr algn="ctr"/>
            <a:endParaRPr lang="en-AU" dirty="0">
              <a:solidFill>
                <a:srgbClr val="002060"/>
              </a:solidFill>
            </a:endParaRPr>
          </a:p>
          <a:p>
            <a:pPr algn="ctr"/>
            <a:r>
              <a:rPr lang="en-GB" sz="1100" dirty="0">
                <a:solidFill>
                  <a:srgbClr val="002060"/>
                </a:solidFill>
                <a:hlinkClick r:id="rId9"/>
              </a:rPr>
              <a:t>http://</a:t>
            </a:r>
            <a:r>
              <a:rPr lang="en-GB" sz="1100" dirty="0" smtClean="0">
                <a:solidFill>
                  <a:srgbClr val="002060"/>
                </a:solidFill>
                <a:hlinkClick r:id="rId9"/>
              </a:rPr>
              <a:t>www.ogtr.gov.au/internet/ogtr/publishing.nsf/Content/reports-other</a:t>
            </a:r>
            <a:r>
              <a:rPr lang="en-GB" sz="1100" dirty="0" smtClean="0">
                <a:solidFill>
                  <a:srgbClr val="002060"/>
                </a:solidFill>
              </a:rPr>
              <a:t> </a:t>
            </a:r>
            <a:endParaRPr lang="en-GB" sz="1100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48061" y="4726217"/>
            <a:ext cx="14659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 dirty="0" smtClean="0"/>
              <a:t>Response / 1000 (%)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3443580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053" y="1016991"/>
            <a:ext cx="8683689" cy="2629723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ts val="0"/>
              </a:spcBef>
            </a:pPr>
            <a:r>
              <a:rPr lang="en-GB" i="1" dirty="0" smtClean="0"/>
              <a:t>Transparency </a:t>
            </a:r>
          </a:p>
          <a:p>
            <a:pPr marL="446088" lvl="1">
              <a:buSzPct val="75000"/>
              <a:buFont typeface="Wingdings" panose="05000000000000000000" pitchFamily="2" charset="2"/>
              <a:buChar char="Ø"/>
            </a:pPr>
            <a:r>
              <a:rPr lang="en-AU" sz="2000" dirty="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The public are invited to contribute ideas and concerns before FSANZ finalises a decision</a:t>
            </a:r>
          </a:p>
          <a:p>
            <a:pPr marL="446088" lvl="1">
              <a:buSzPct val="75000"/>
              <a:buFont typeface="Wingdings" panose="05000000000000000000" pitchFamily="2" charset="2"/>
              <a:buChar char="Ø"/>
            </a:pPr>
            <a:r>
              <a:rPr lang="en-AU" sz="2000" dirty="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Submissions from public consultation and FSANZ’s responses to those submissions are made publically available on our website</a:t>
            </a:r>
          </a:p>
          <a:p>
            <a:pPr marL="446088" lvl="1">
              <a:buSzPct val="75000"/>
              <a:buFont typeface="Wingdings" panose="05000000000000000000" pitchFamily="2" charset="2"/>
              <a:buChar char="Ø"/>
            </a:pPr>
            <a:r>
              <a:rPr lang="en-AU" sz="2000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Allows FSANZ to </a:t>
            </a:r>
            <a:r>
              <a:rPr lang="en-AU" sz="2000" dirty="0" smtClean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acknowledge and address </a:t>
            </a:r>
            <a:r>
              <a:rPr lang="en-AU" sz="2000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the publics concerns</a:t>
            </a:r>
          </a:p>
          <a:p>
            <a:pPr marL="446088" lvl="1">
              <a:buSzPct val="75000"/>
              <a:buFont typeface="Wingdings" panose="05000000000000000000" pitchFamily="2" charset="2"/>
              <a:buChar char="Ø"/>
            </a:pPr>
            <a:r>
              <a:rPr lang="en-AU" sz="2000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Increases public </a:t>
            </a:r>
            <a:r>
              <a:rPr lang="en-AU" sz="2000" dirty="0" smtClean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awareness</a:t>
            </a:r>
            <a:endParaRPr lang="en-AU" sz="2000" dirty="0">
              <a:solidFill>
                <a:schemeClr val="accent6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 lvl="1">
              <a:buSzPct val="75000"/>
              <a:buFont typeface="Wingdings" panose="05000000000000000000" pitchFamily="2" charset="2"/>
              <a:buChar char="Ø"/>
            </a:pPr>
            <a:endParaRPr lang="en-GB" sz="1800" dirty="0" smtClean="0">
              <a:solidFill>
                <a:schemeClr val="accent2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28650" y="259386"/>
            <a:ext cx="7886700" cy="7110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What did your country do?</a:t>
            </a:r>
            <a:endParaRPr lang="en-US" dirty="0">
              <a:solidFill>
                <a:schemeClr val="accent5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19" name="Chart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59973292"/>
              </p:ext>
            </p:extLst>
          </p:nvPr>
        </p:nvGraphicFramePr>
        <p:xfrm>
          <a:off x="199053" y="3558855"/>
          <a:ext cx="4623525" cy="29661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" name="Oval Callout 19"/>
          <p:cNvSpPr/>
          <p:nvPr/>
        </p:nvSpPr>
        <p:spPr>
          <a:xfrm>
            <a:off x="5108121" y="3341919"/>
            <a:ext cx="3407229" cy="1500674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6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 Narrow" panose="020B0606020202030204" pitchFamily="34" charset="0"/>
              </a:rPr>
              <a:t>Animal feeding studies were performed by a lab paid for by the applicant</a:t>
            </a:r>
            <a:endParaRPr lang="en-GB" sz="1600" b="1" dirty="0">
              <a:solidFill>
                <a:schemeClr val="accent1">
                  <a:lumMod val="20000"/>
                  <a:lumOff val="8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1" name="Rectangular Callout 20"/>
          <p:cNvSpPr/>
          <p:nvPr/>
        </p:nvSpPr>
        <p:spPr>
          <a:xfrm>
            <a:off x="5412921" y="5211196"/>
            <a:ext cx="3102429" cy="1143000"/>
          </a:xfrm>
          <a:prstGeom prst="wedgeRectCallout">
            <a:avLst>
              <a:gd name="adj1" fmla="val -13114"/>
              <a:gd name="adj2" fmla="val -74054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600" b="1" dirty="0" smtClean="0">
                <a:latin typeface="Arial Narrow" panose="020B0606020202030204" pitchFamily="34" charset="0"/>
              </a:rPr>
              <a:t>Animal studies were performed by </a:t>
            </a:r>
            <a:r>
              <a:rPr lang="en-AU" sz="1600" b="1" dirty="0">
                <a:latin typeface="Arial Narrow" panose="020B0606020202030204" pitchFamily="34" charset="0"/>
              </a:rPr>
              <a:t>an accredited </a:t>
            </a:r>
            <a:r>
              <a:rPr lang="en-AU" sz="1600" b="1" dirty="0" smtClean="0">
                <a:latin typeface="Arial Narrow" panose="020B0606020202030204" pitchFamily="34" charset="0"/>
              </a:rPr>
              <a:t>lab, following internationally recognised guidelines</a:t>
            </a:r>
            <a:endParaRPr lang="en-GB" sz="1600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1840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9" grpId="0">
        <p:bldAsOne/>
      </p:bldGraphic>
      <p:bldP spid="20" grpId="0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054" y="1116141"/>
            <a:ext cx="7886700" cy="59289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i="1" dirty="0" smtClean="0">
                <a:cs typeface="Calibri" panose="020F0502020204030204"/>
              </a:rPr>
              <a:t>Increased social media presence</a:t>
            </a:r>
            <a:endParaRPr lang="en-GB" i="1" dirty="0">
              <a:cs typeface="Calibri" panose="020F0502020204030204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8"/>
          <a:stretch/>
        </p:blipFill>
        <p:spPr>
          <a:xfrm>
            <a:off x="199054" y="1815188"/>
            <a:ext cx="3001346" cy="453290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8596" y="1412589"/>
            <a:ext cx="2948273" cy="469316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547" y="2392521"/>
            <a:ext cx="2903278" cy="194273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589555" y="4781923"/>
            <a:ext cx="2898332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0400" indent="-230400">
              <a:buSzPct val="75000"/>
              <a:buFont typeface="Wingdings" panose="05000000000000000000" pitchFamily="2" charset="2"/>
              <a:buChar char="Ø"/>
            </a:pPr>
            <a:r>
              <a:rPr lang="en-AU" sz="1700" dirty="0" smtClean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Allows FSANZ to respond directly with concerned consumers</a:t>
            </a:r>
            <a:endParaRPr lang="en-GB" sz="1700" dirty="0">
              <a:solidFill>
                <a:schemeClr val="accent6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28650" y="259386"/>
            <a:ext cx="7886700" cy="7110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What did your country do?</a:t>
            </a:r>
            <a:endParaRPr lang="en-US" dirty="0">
              <a:solidFill>
                <a:schemeClr val="accent5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0580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What worked and what did not work in your country?</a:t>
            </a:r>
            <a:endParaRPr lang="en-US" dirty="0">
              <a:solidFill>
                <a:schemeClr val="accent5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922" y="1763316"/>
            <a:ext cx="4067336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AU" i="1" dirty="0" smtClean="0"/>
              <a:t>What worked?</a:t>
            </a:r>
          </a:p>
          <a:p>
            <a:pPr marL="446088" lvl="1">
              <a:buSzPct val="75000"/>
              <a:buFont typeface="Wingdings" panose="05000000000000000000" pitchFamily="2" charset="2"/>
              <a:buChar char="Ø"/>
            </a:pPr>
            <a:r>
              <a:rPr lang="en-AU" sz="2000" dirty="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Humour</a:t>
            </a:r>
          </a:p>
          <a:p>
            <a:pPr marL="446088" lvl="1">
              <a:buSzPct val="75000"/>
              <a:buFont typeface="Wingdings" panose="05000000000000000000" pitchFamily="2" charset="2"/>
              <a:buChar char="Ø"/>
            </a:pPr>
            <a:r>
              <a:rPr lang="en-AU" sz="2000" dirty="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Simple text</a:t>
            </a:r>
          </a:p>
          <a:p>
            <a:pPr marL="446088" lvl="1">
              <a:buSzPct val="75000"/>
              <a:buFont typeface="Wingdings" panose="05000000000000000000" pitchFamily="2" charset="2"/>
              <a:buChar char="Ø"/>
            </a:pPr>
            <a:r>
              <a:rPr lang="en-AU" sz="2000" dirty="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Not too much science</a:t>
            </a:r>
            <a:endParaRPr lang="en-US" dirty="0"/>
          </a:p>
          <a:p>
            <a:endParaRPr lang="en-GB" dirty="0"/>
          </a:p>
        </p:txBody>
      </p:sp>
      <p:pic>
        <p:nvPicPr>
          <p:cNvPr id="1026" name="Picture 2" descr="imag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882" y="1151894"/>
            <a:ext cx="3787775" cy="515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2433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What worked and what did not work in your country?</a:t>
            </a:r>
            <a:endParaRPr lang="en-US" dirty="0">
              <a:solidFill>
                <a:schemeClr val="accent5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2050" name="Picture 2" descr="imag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471" y="1690689"/>
            <a:ext cx="2929180" cy="2641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imag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0726" y="2895150"/>
            <a:ext cx="3409411" cy="3755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7017" y="1268511"/>
            <a:ext cx="4572000" cy="159206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i="1" dirty="0" smtClean="0"/>
              <a:t>What did not work</a:t>
            </a:r>
            <a:r>
              <a:rPr lang="en-GB" dirty="0" smtClean="0"/>
              <a:t>?</a:t>
            </a:r>
          </a:p>
          <a:p>
            <a:pPr marL="446088" lvl="1">
              <a:buSzPct val="75000"/>
              <a:buFont typeface="Wingdings" panose="05000000000000000000" pitchFamily="2" charset="2"/>
              <a:buChar char="Ø"/>
            </a:pPr>
            <a:r>
              <a:rPr lang="en-AU" sz="2000" dirty="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No interface with Australian curriculum</a:t>
            </a:r>
            <a:endParaRPr lang="en-AU" sz="2000" dirty="0">
              <a:solidFill>
                <a:schemeClr val="accent2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 marL="446088" lvl="1">
              <a:buSzPct val="75000"/>
              <a:buFont typeface="Wingdings" panose="05000000000000000000" pitchFamily="2" charset="2"/>
              <a:buChar char="Ø"/>
            </a:pPr>
            <a:r>
              <a:rPr lang="en-AU" sz="2000" dirty="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Limited small group interactions</a:t>
            </a:r>
            <a:endParaRPr lang="en-AU" sz="2000" dirty="0">
              <a:solidFill>
                <a:schemeClr val="accent2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 marL="446088" lvl="1">
              <a:buSzPct val="75000"/>
              <a:buFont typeface="Wingdings" panose="05000000000000000000" pitchFamily="2" charset="2"/>
              <a:buChar char="Ø"/>
            </a:pPr>
            <a:r>
              <a:rPr lang="en-AU" sz="2000" dirty="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Most often text over visuals</a:t>
            </a:r>
            <a:endParaRPr lang="en-US" dirty="0"/>
          </a:p>
          <a:p>
            <a:endParaRPr lang="en-GB" dirty="0"/>
          </a:p>
        </p:txBody>
      </p:sp>
      <p:pic>
        <p:nvPicPr>
          <p:cNvPr id="2052" name="Picture 4" descr="imag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4377" y="2895150"/>
            <a:ext cx="3288738" cy="3696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4598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9438"/>
            <a:ext cx="7886700" cy="1325563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002060"/>
                </a:solidFill>
                <a:latin typeface="Arial Narrow" panose="020B0606020202030204" pitchFamily="34" charset="0"/>
              </a:rPr>
              <a:t>What do consumers need to </a:t>
            </a:r>
            <a:r>
              <a:rPr lang="en-GB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know?</a:t>
            </a:r>
            <a:endParaRPr lang="en-US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020" y="1237793"/>
            <a:ext cx="7886700" cy="341040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AU" i="1" dirty="0"/>
              <a:t>GM </a:t>
            </a:r>
            <a:r>
              <a:rPr lang="en-AU" i="1" dirty="0" smtClean="0"/>
              <a:t>foods:-</a:t>
            </a:r>
          </a:p>
          <a:p>
            <a:pPr marL="446088" lvl="1">
              <a:buSzPct val="75000"/>
              <a:buFont typeface="Wingdings" panose="05000000000000000000" pitchFamily="2" charset="2"/>
              <a:buChar char="Ø"/>
            </a:pPr>
            <a:r>
              <a:rPr lang="en-AU" sz="2000" dirty="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are </a:t>
            </a:r>
            <a:r>
              <a:rPr lang="en-AU" sz="2000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as safe as their conventional counterparts, including foods produced by mutagenesis and other conventional </a:t>
            </a:r>
            <a:r>
              <a:rPr lang="en-AU" sz="2000" dirty="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methods</a:t>
            </a:r>
          </a:p>
          <a:p>
            <a:pPr marL="446088" lvl="1">
              <a:buSzPct val="75000"/>
              <a:buFont typeface="Wingdings" panose="05000000000000000000" pitchFamily="2" charset="2"/>
              <a:buChar char="Ø"/>
            </a:pPr>
            <a:r>
              <a:rPr lang="en-AU" sz="2000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undergo pre-market safety </a:t>
            </a:r>
            <a:r>
              <a:rPr lang="en-AU" sz="2000" dirty="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assessment</a:t>
            </a:r>
          </a:p>
          <a:p>
            <a:pPr marL="446088" lvl="1">
              <a:buSzPct val="75000"/>
              <a:buFont typeface="Wingdings" panose="05000000000000000000" pitchFamily="2" charset="2"/>
              <a:buChar char="Ø"/>
            </a:pPr>
            <a:r>
              <a:rPr lang="en-AU" sz="2000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are labelled if they contain novel DNA or protein</a:t>
            </a:r>
          </a:p>
          <a:p>
            <a:pPr marL="804863" lvl="2">
              <a:buSzPct val="75000"/>
              <a:buFont typeface="Wingdings" panose="05000000000000000000" pitchFamily="2" charset="2"/>
              <a:buChar char="Ø"/>
            </a:pPr>
            <a:r>
              <a:rPr lang="en-AU" sz="1800" dirty="0" smtClean="0">
                <a:solidFill>
                  <a:srgbClr val="002060"/>
                </a:solidFill>
                <a:latin typeface="Arial Narrow" panose="020B0606020202030204" pitchFamily="34" charset="0"/>
                <a:cs typeface="Calibri"/>
              </a:rPr>
              <a:t>exempt - oil, sugar, non-protein purified products </a:t>
            </a:r>
          </a:p>
          <a:p>
            <a:pPr marL="804863" lvl="2">
              <a:buSzPct val="75000"/>
              <a:buFont typeface="Wingdings" panose="05000000000000000000" pitchFamily="2" charset="2"/>
              <a:buChar char="Ø"/>
            </a:pPr>
            <a:r>
              <a:rPr lang="en-AU" sz="1800" dirty="0" smtClean="0">
                <a:solidFill>
                  <a:srgbClr val="002060"/>
                </a:solidFill>
                <a:latin typeface="Arial Narrow" panose="020B0606020202030204" pitchFamily="34" charset="0"/>
                <a:cs typeface="Calibri"/>
              </a:rPr>
              <a:t>exempt - protein enzymes added to food during processing</a:t>
            </a:r>
          </a:p>
          <a:p>
            <a:pPr marL="804863" lvl="2">
              <a:buSzPct val="75000"/>
              <a:buFont typeface="Wingdings" panose="05000000000000000000" pitchFamily="2" charset="2"/>
              <a:buChar char="Ø"/>
            </a:pPr>
            <a:r>
              <a:rPr lang="en-AU" sz="1800" dirty="0" smtClean="0">
                <a:solidFill>
                  <a:srgbClr val="002060"/>
                </a:solidFill>
                <a:latin typeface="Arial Narrow" panose="020B0606020202030204" pitchFamily="34" charset="0"/>
                <a:cs typeface="Calibri"/>
              </a:rPr>
              <a:t>not exempt - soy leghemoglobin </a:t>
            </a:r>
            <a:r>
              <a:rPr lang="en-AU" sz="1800" dirty="0">
                <a:solidFill>
                  <a:srgbClr val="002060"/>
                </a:solidFill>
                <a:latin typeface="Arial Narrow" panose="020B0606020202030204" pitchFamily="34" charset="0"/>
                <a:cs typeface="Calibri"/>
              </a:rPr>
              <a:t>(</a:t>
            </a:r>
            <a:r>
              <a:rPr lang="en-AU" sz="1800" dirty="0" smtClean="0">
                <a:solidFill>
                  <a:srgbClr val="002060"/>
                </a:solidFill>
                <a:latin typeface="Arial Narrow" panose="020B0606020202030204" pitchFamily="34" charset="0"/>
                <a:cs typeface="Calibri"/>
              </a:rPr>
              <a:t>Impossible Foods burger)</a:t>
            </a:r>
            <a:endParaRPr lang="en-GB" sz="1800" dirty="0">
              <a:solidFill>
                <a:srgbClr val="002060"/>
              </a:solidFill>
              <a:latin typeface="Arial Narrow" panose="020B0606020202030204" pitchFamily="34" charset="0"/>
              <a:cs typeface="Calibri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4425" y="4827589"/>
            <a:ext cx="69151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>
                <a:solidFill>
                  <a:srgbClr val="7030A0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“Genetic modification is one of the many tools available to ensure food security and agricultural sustainability in an uncertain time in human history”</a:t>
            </a:r>
            <a:endParaRPr lang="en-GB" dirty="0">
              <a:solidFill>
                <a:srgbClr val="7030A0"/>
              </a:solidFill>
              <a:latin typeface="Leelawadee UI" panose="020B0502040204020203" pitchFamily="34" charset="-34"/>
              <a:cs typeface="Leelawadee UI" panose="020B05020402040202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975964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464E1C2-4C6D-4F1E-B2D3-3DECEA2B927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2830"/>
          <a:stretch/>
        </p:blipFill>
        <p:spPr>
          <a:xfrm>
            <a:off x="174171" y="1375001"/>
            <a:ext cx="9055855" cy="4263799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28650" y="4943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What do consumers want to know?</a:t>
            </a:r>
            <a:endParaRPr lang="en-US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83840" y="3183734"/>
            <a:ext cx="3168273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AU" i="1" dirty="0">
                <a:solidFill>
                  <a:srgbClr val="002060"/>
                </a:solidFill>
              </a:rPr>
              <a:t>Community Attitudes to Gene </a:t>
            </a:r>
            <a:endParaRPr lang="en-AU" i="1" dirty="0" smtClean="0">
              <a:solidFill>
                <a:srgbClr val="002060"/>
              </a:solidFill>
            </a:endParaRPr>
          </a:p>
          <a:p>
            <a:pPr algn="ctr"/>
            <a:r>
              <a:rPr lang="en-AU" i="1" dirty="0" smtClean="0">
                <a:solidFill>
                  <a:srgbClr val="002060"/>
                </a:solidFill>
              </a:rPr>
              <a:t>Technology Survey 2019</a:t>
            </a:r>
          </a:p>
        </p:txBody>
      </p:sp>
    </p:spTree>
    <p:extLst>
      <p:ext uri="{BB962C8B-B14F-4D97-AF65-F5344CB8AC3E}">
        <p14:creationId xmlns:p14="http://schemas.microsoft.com/office/powerpoint/2010/main" val="3360156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image0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356" y="1365956"/>
            <a:ext cx="2848474" cy="4002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image0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7141" y="895706"/>
            <a:ext cx="2854829" cy="40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11005"/>
          </a:xfrm>
        </p:spPr>
        <p:txBody>
          <a:bodyPr/>
          <a:lstStyle/>
          <a:p>
            <a:r>
              <a:rPr lang="en-GB" dirty="0" smtClean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Examples</a:t>
            </a:r>
            <a:endParaRPr lang="en-US" dirty="0">
              <a:solidFill>
                <a:schemeClr val="accent5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14" name="Picture 11" descr="image00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4570" y="1759333"/>
            <a:ext cx="2913181" cy="40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4127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item1.xml><?xml version="1.0" encoding="utf-8"?>
<?mso-contentType ?>
<SharedContentType xmlns="Microsoft.SharePoint.Taxonomy.ContentTypeSync" SourceId="8959f586-1386-49a0-8f25-29490ba8c513" ContentTypeId="0x01010004C4C934AD08B647A78FCADD498BE319" PreviousValue="false"/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Other Document" ma:contentTypeID="0x01010004C4C934AD08B647A78FCADD498BE3190000A56EB7444CA346A8E5654B01E2F767" ma:contentTypeVersion="39" ma:contentTypeDescription="Other Document." ma:contentTypeScope="" ma:versionID="96728eeb2b965fa6feb62a19d1395cc9">
  <xsd:schema xmlns:xsd="http://www.w3.org/2001/XMLSchema" xmlns:xs="http://www.w3.org/2001/XMLSchema" xmlns:p="http://schemas.microsoft.com/office/2006/metadata/properties" xmlns:ns3="ec50576e-4a27-4780-a1e1-e59563bc70b8" xmlns:ns4="5759555f-5bed-45a4-a4c2-4e28e2623455" targetNamespace="http://schemas.microsoft.com/office/2006/metadata/properties" ma:root="true" ma:fieldsID="9147f44493136372feac3e735a57828c" ns3:_="" ns4:_="">
    <xsd:import namespace="ec50576e-4a27-4780-a1e1-e59563bc70b8"/>
    <xsd:import namespace="5759555f-5bed-45a4-a4c2-4e28e2623455"/>
    <xsd:element name="properties">
      <xsd:complexType>
        <xsd:sequence>
          <xsd:element name="documentManagement">
            <xsd:complexType>
              <xsd:all>
                <xsd:element ref="ns3:bd06d2da0152468b9236b575a71e0e7c" minOccurs="0"/>
                <xsd:element ref="ns3:TaxCatchAll" minOccurs="0"/>
                <xsd:element ref="ns3:TaxCatchAllLabel" minOccurs="0"/>
                <xsd:element ref="ns3:Related_x0020_project" minOccurs="0"/>
                <xsd:element ref="ns4:_dlc_DocId" minOccurs="0"/>
                <xsd:element ref="ns4:_dlc_DocIdUrl" minOccurs="0"/>
                <xsd:element ref="ns4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c50576e-4a27-4780-a1e1-e59563bc70b8" elementFormDefault="qualified">
    <xsd:import namespace="http://schemas.microsoft.com/office/2006/documentManagement/types"/>
    <xsd:import namespace="http://schemas.microsoft.com/office/infopath/2007/PartnerControls"/>
    <xsd:element name="bd06d2da0152468b9236b575a71e0e7c" ma:index="9" nillable="true" ma:taxonomy="true" ma:internalName="bd06d2da0152468b9236b575a71e0e7c" ma:taxonomyFieldName="BCS_" ma:displayName="BCS" ma:readOnly="false" ma:default="" ma:fieldId="{bd06d2da-0152-468b-9236-b575a71e0e7c}" ma:sspId="8959f586-1386-49a0-8f25-29490ba8c513" ma:termSetId="fc8f01d6-1aad-49dd-91fa-931823794f8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0" nillable="true" ma:displayName="Taxonomy Catch All Column" ma:hidden="true" ma:list="{cb99702b-f02c-439b-bf93-e301643b6a94}" ma:internalName="TaxCatchAll" ma:showField="CatchAllData" ma:web="5759555f-5bed-45a4-a4c2-4e28e262345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1" nillable="true" ma:displayName="Taxonomy Catch All Column1" ma:hidden="true" ma:list="{cb99702b-f02c-439b-bf93-e301643b6a94}" ma:internalName="TaxCatchAllLabel" ma:readOnly="true" ma:showField="CatchAllDataLabel" ma:web="5759555f-5bed-45a4-a4c2-4e28e262345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Related_x0020_project" ma:index="13" nillable="true" ma:displayName="Related project" ma:description="Project ID this item relates to. eg: W1234" ma:internalName="Related_x0020_project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59555f-5bed-45a4-a4c2-4e28e2623455" elementFormDefault="qualified">
    <xsd:import namespace="http://schemas.microsoft.com/office/2006/documentManagement/types"/>
    <xsd:import namespace="http://schemas.microsoft.com/office/infopath/2007/PartnerControls"/>
    <xsd:element name="_dlc_DocId" ma:index="14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5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6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 ma:index="8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customXsn xmlns="http://schemas.microsoft.com/office/2006/metadata/customXsn">
  <xsnLocation/>
  <cached>True</cached>
  <openByDefault>True</openByDefault>
  <xsnScope/>
</customXsn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5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6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Related_x0020_project xmlns="ec50576e-4a27-4780-a1e1-e59563bc70b8" xsi:nil="true"/>
    <TaxCatchAll xmlns="ec50576e-4a27-4780-a1e1-e59563bc70b8"/>
    <bd06d2da0152468b9236b575a71e0e7c xmlns="ec50576e-4a27-4780-a1e1-e59563bc70b8">
      <Terms xmlns="http://schemas.microsoft.com/office/infopath/2007/PartnerControls"/>
    </bd06d2da0152468b9236b575a71e0e7c>
    <_dlc_DocId xmlns="5759555f-5bed-45a4-a4c2-4e28e2623455">MMF7YEMDTSDN-396-16347</_dlc_DocId>
    <_dlc_DocIdUrl xmlns="5759555f-5bed-45a4-a4c2-4e28e2623455">
      <Url>http://fsintranet/IWG/GMO/_layouts/15/DocIdRedir.aspx?ID=MMF7YEMDTSDN-396-16347</Url>
      <Description>MMF7YEMDTSDN-396-16347</Description>
    </_dlc_DocIdUrl>
  </documentManagement>
</p:properties>
</file>

<file path=customXml/item7.xml><?xml version="1.0" encoding="utf-8"?>
<sisl xmlns:xsd="http://www.w3.org/2001/XMLSchema" xmlns:xsi="http://www.w3.org/2001/XMLSchema-instance" xmlns="http://www.boldonjames.com/2008/01/sie/internal/label" sislVersion="0" policy="1865c0a7-d648-4a74-80fe-fa9dc7fe13cc" origin="userSelected">
  <element uid="66ddac19-06c4-4e63-b4dd-d8240d87a23f" value=""/>
</sisl>
</file>

<file path=customXml/itemProps1.xml><?xml version="1.0" encoding="utf-8"?>
<ds:datastoreItem xmlns:ds="http://schemas.openxmlformats.org/officeDocument/2006/customXml" ds:itemID="{0239F641-33C7-4CE1-BB9A-1B85B5109766}">
  <ds:schemaRefs>
    <ds:schemaRef ds:uri="Microsoft.SharePoint.Taxonomy.ContentTypeSync"/>
  </ds:schemaRefs>
</ds:datastoreItem>
</file>

<file path=customXml/itemProps2.xml><?xml version="1.0" encoding="utf-8"?>
<ds:datastoreItem xmlns:ds="http://schemas.openxmlformats.org/officeDocument/2006/customXml" ds:itemID="{D3B441F4-C5B5-4AA1-BFC7-15D6DBEBD8A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c50576e-4a27-4780-a1e1-e59563bc70b8"/>
    <ds:schemaRef ds:uri="5759555f-5bed-45a4-a4c2-4e28e262345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52B6248-A22A-4268-A725-760E188648BC}">
  <ds:schemaRefs>
    <ds:schemaRef ds:uri="http://schemas.microsoft.com/office/2006/metadata/customXsn"/>
  </ds:schemaRefs>
</ds:datastoreItem>
</file>

<file path=customXml/itemProps4.xml><?xml version="1.0" encoding="utf-8"?>
<ds:datastoreItem xmlns:ds="http://schemas.openxmlformats.org/officeDocument/2006/customXml" ds:itemID="{73FB991E-1369-45B2-99A5-B391C4863259}">
  <ds:schemaRefs>
    <ds:schemaRef ds:uri="http://schemas.microsoft.com/sharepoint/v3/contenttype/forms"/>
  </ds:schemaRefs>
</ds:datastoreItem>
</file>

<file path=customXml/itemProps5.xml><?xml version="1.0" encoding="utf-8"?>
<ds:datastoreItem xmlns:ds="http://schemas.openxmlformats.org/officeDocument/2006/customXml" ds:itemID="{EA71F5CD-1FE7-4B87-870A-EF176C3DE885}">
  <ds:schemaRefs>
    <ds:schemaRef ds:uri="http://schemas.microsoft.com/sharepoint/events"/>
  </ds:schemaRefs>
</ds:datastoreItem>
</file>

<file path=customXml/itemProps6.xml><?xml version="1.0" encoding="utf-8"?>
<ds:datastoreItem xmlns:ds="http://schemas.openxmlformats.org/officeDocument/2006/customXml" ds:itemID="{DFBFA101-67D8-4029-8692-2359369AD02E}">
  <ds:schemaRefs>
    <ds:schemaRef ds:uri="http://purl.org/dc/elements/1.1/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  <ds:schemaRef ds:uri="5759555f-5bed-45a4-a4c2-4e28e2623455"/>
    <ds:schemaRef ds:uri="http://purl.org/dc/dcmitype/"/>
    <ds:schemaRef ds:uri="http://schemas.openxmlformats.org/package/2006/metadata/core-properties"/>
    <ds:schemaRef ds:uri="ec50576e-4a27-4780-a1e1-e59563bc70b8"/>
    <ds:schemaRef ds:uri="http://www.w3.org/XML/1998/namespace"/>
  </ds:schemaRefs>
</ds:datastoreItem>
</file>

<file path=customXml/itemProps7.xml><?xml version="1.0" encoding="utf-8"?>
<ds:datastoreItem xmlns:ds="http://schemas.openxmlformats.org/officeDocument/2006/customXml" ds:itemID="{FEF916A3-B289-436C-8B5F-416E1AC379FD}">
  <ds:schemaRefs>
    <ds:schemaRef ds:uri="http://www.w3.org/2001/XMLSchema"/>
    <ds:schemaRef ds:uri="http://www.boldonjames.com/2008/01/sie/internal/label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1059</TotalTime>
  <Words>384</Words>
  <Application>Microsoft Office PowerPoint</Application>
  <PresentationFormat>On-screen Show (4:3)</PresentationFormat>
  <Paragraphs>72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Arial Narrow</vt:lpstr>
      <vt:lpstr>Calibri</vt:lpstr>
      <vt:lpstr>Calibri Light</vt:lpstr>
      <vt:lpstr>Leelawadee UI</vt:lpstr>
      <vt:lpstr>Wingdings</vt:lpstr>
      <vt:lpstr>Office Theme</vt:lpstr>
      <vt:lpstr>Communication with the Australian consumer on GM foods </vt:lpstr>
      <vt:lpstr>Problem</vt:lpstr>
      <vt:lpstr>PowerPoint Presentation</vt:lpstr>
      <vt:lpstr>PowerPoint Presentation</vt:lpstr>
      <vt:lpstr>What worked and what did not work in your country?</vt:lpstr>
      <vt:lpstr>What worked and what did not work in your country?</vt:lpstr>
      <vt:lpstr>What do consumers need to know?</vt:lpstr>
      <vt:lpstr>PowerPoint Presentation</vt:lpstr>
      <vt:lpstr>Examples</vt:lpstr>
      <vt:lpstr>Essential elements for the toolkit</vt:lpstr>
    </vt:vector>
  </TitlesOfParts>
  <Company>FAO of the UN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Communications good practices and key messages on food biotechnologies</dc:title>
  <dc:creator>Shiraishi, Kosuke (AGFF)</dc:creator>
  <cp:keywords/>
  <cp:lastModifiedBy>Sasha Tait</cp:lastModifiedBy>
  <cp:revision>163</cp:revision>
  <dcterms:created xsi:type="dcterms:W3CDTF">2020-05-18T19:16:23Z</dcterms:created>
  <dcterms:modified xsi:type="dcterms:W3CDTF">2020-06-07T04:49:01Z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0x01010004C4C934AD08B647A78FCADD498BE3190000A56EB7444CA346A8E5654B01E2F767</vt:lpwstr>
  </property>
  <property fmtid="{D5CDD505-2E9C-101B-9397-08002B2CF9AE}" pid="3" name="_dlc_DocIdItemGuid">
    <vt:lpwstr>38384f64-7ea8-45f7-b6ea-725774914223</vt:lpwstr>
  </property>
  <property fmtid="{D5CDD505-2E9C-101B-9397-08002B2CF9AE}" pid="4" name="Attachement">
    <vt:bool>true</vt:bool>
  </property>
  <property fmtid="{D5CDD505-2E9C-101B-9397-08002B2CF9AE}" pid="5" name="Hyperlink">
    <vt:lpwstr>, </vt:lpwstr>
  </property>
  <property fmtid="{D5CDD505-2E9C-101B-9397-08002B2CF9AE}" pid="6" name="DisposalClass">
    <vt:lpwstr/>
  </property>
  <property fmtid="{D5CDD505-2E9C-101B-9397-08002B2CF9AE}" pid="7" name="BCS_">
    <vt:lpwstr/>
  </property>
  <property fmtid="{D5CDD505-2E9C-101B-9397-08002B2CF9AE}" pid="8" name="docIndexRef">
    <vt:lpwstr>03af08af-93fd-432e-b9ff-4806f56e60f5</vt:lpwstr>
  </property>
  <property fmtid="{D5CDD505-2E9C-101B-9397-08002B2CF9AE}" pid="9" name="bjSaver">
    <vt:lpwstr>pOTpiByhkVOdNwcHojcGx5CWctje//j1</vt:lpwstr>
  </property>
  <property fmtid="{D5CDD505-2E9C-101B-9397-08002B2CF9AE}" pid="10" name="bjDocumentLabelXML">
    <vt:lpwstr>&lt;?xml version="1.0" encoding="us-ascii"?&gt;&lt;sisl xmlns:xsd="http://www.w3.org/2001/XMLSchema" xmlns:xsi="http://www.w3.org/2001/XMLSchema-instance" sislVersion="0" policy="1865c0a7-d648-4a74-80fe-fa9dc7fe13cc" origin="userSelected" xmlns="http://www.boldonj</vt:lpwstr>
  </property>
  <property fmtid="{D5CDD505-2E9C-101B-9397-08002B2CF9AE}" pid="11" name="bjDocumentLabelXML-0">
    <vt:lpwstr>ames.com/2008/01/sie/internal/label"&gt;&lt;element uid="66ddac19-06c4-4e63-b4dd-d8240d87a23f" value="" /&gt;&lt;/sisl&gt;</vt:lpwstr>
  </property>
  <property fmtid="{D5CDD505-2E9C-101B-9397-08002B2CF9AE}" pid="12" name="bjDocumentSecurityLabel">
    <vt:lpwstr>NO SECURITY CLASSIFICATION REQUIRED</vt:lpwstr>
  </property>
  <property fmtid="{D5CDD505-2E9C-101B-9397-08002B2CF9AE}" pid="13" name="a41428b017d04df981d58ffdf035d7b8">
    <vt:lpwstr/>
  </property>
</Properties>
</file>