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4" r:id="rId1"/>
  </p:sldMasterIdLst>
  <p:notesMasterIdLst>
    <p:notesMasterId r:id="rId20"/>
  </p:notesMasterIdLst>
  <p:handoutMasterIdLst>
    <p:handoutMasterId r:id="rId21"/>
  </p:handoutMasterIdLst>
  <p:sldIdLst>
    <p:sldId id="428" r:id="rId2"/>
    <p:sldId id="944" r:id="rId3"/>
    <p:sldId id="945" r:id="rId4"/>
    <p:sldId id="946" r:id="rId5"/>
    <p:sldId id="947" r:id="rId6"/>
    <p:sldId id="948" r:id="rId7"/>
    <p:sldId id="949" r:id="rId8"/>
    <p:sldId id="950" r:id="rId9"/>
    <p:sldId id="951" r:id="rId10"/>
    <p:sldId id="952" r:id="rId11"/>
    <p:sldId id="954" r:id="rId12"/>
    <p:sldId id="955" r:id="rId13"/>
    <p:sldId id="956" r:id="rId14"/>
    <p:sldId id="957" r:id="rId15"/>
    <p:sldId id="958" r:id="rId16"/>
    <p:sldId id="959" r:id="rId17"/>
    <p:sldId id="961" r:id="rId18"/>
    <p:sldId id="334" r:id="rId19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2" userDrawn="1">
          <p15:clr>
            <a:srgbClr val="A4A3A4"/>
          </p15:clr>
        </p15:guide>
        <p15:guide id="2" pos="289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ad Afizal bin Md Tahir" initials="MAbMT" lastIdx="1" clrIdx="0"/>
  <p:cmAuthor id="2" name="Dr Mohana Anita A/P Anthonysamy" initials="DMAAA" lastIdx="1" clrIdx="1">
    <p:extLst>
      <p:ext uri="{19B8F6BF-5375-455C-9EA6-DF929625EA0E}">
        <p15:presenceInfo xmlns:p15="http://schemas.microsoft.com/office/powerpoint/2012/main" userId="S-1-5-21-3147354476-1044149166-3078472172-48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800000"/>
    <a:srgbClr val="D0005E"/>
    <a:srgbClr val="FFFFFF"/>
    <a:srgbClr val="FFFFCC"/>
    <a:srgbClr val="D68B1C"/>
    <a:srgbClr val="D3A5F5"/>
    <a:srgbClr val="D26310"/>
    <a:srgbClr val="E2AC00"/>
    <a:srgbClr val="ECE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6975" autoAdjust="0"/>
  </p:normalViewPr>
  <p:slideViewPr>
    <p:cSldViewPr>
      <p:cViewPr varScale="1">
        <p:scale>
          <a:sx n="65" d="100"/>
          <a:sy n="65" d="100"/>
        </p:scale>
        <p:origin x="1344" y="40"/>
      </p:cViewPr>
      <p:guideLst>
        <p:guide orient="horz" pos="2222"/>
        <p:guide pos="289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27" d="100"/>
        <a:sy n="227" d="100"/>
      </p:scale>
      <p:origin x="0" y="23512"/>
    </p:cViewPr>
  </p:sorterViewPr>
  <p:notesViewPr>
    <p:cSldViewPr>
      <p:cViewPr>
        <p:scale>
          <a:sx n="154" d="100"/>
          <a:sy n="154" d="100"/>
        </p:scale>
        <p:origin x="690" y="-2298"/>
      </p:cViewPr>
      <p:guideLst/>
    </p:cSldViewPr>
  </p:notes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29027-E833-411E-AFE2-AFCB0AA5D359}" type="datetimeFigureOut">
              <a:rPr lang="en-MY" smtClean="0"/>
              <a:t>9/6/2020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994F8-7E08-45F3-8B6F-39430EEED69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31569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55068-880F-4C6F-8971-7BE2450A710D}" type="datetimeFigureOut">
              <a:rPr lang="en-MY" smtClean="0"/>
              <a:t>9/6/2020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11778-B853-487C-AEF4-8C8CC2D6251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0724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s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11778-B853-487C-AEF4-8C8CC2D62512}" type="slidenum">
              <a:rPr lang="en-MY" smtClean="0"/>
              <a:t>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47203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11778-B853-487C-AEF4-8C8CC2D62512}" type="slidenum">
              <a:rPr lang="en-MY" smtClean="0"/>
              <a:t>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63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11778-B853-487C-AEF4-8C8CC2D62512}" type="slidenum">
              <a:rPr lang="en-MY" smtClean="0"/>
              <a:t>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39158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11778-B853-487C-AEF4-8C8CC2D62512}" type="slidenum">
              <a:rPr lang="en-MY" smtClean="0"/>
              <a:t>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71884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11778-B853-487C-AEF4-8C8CC2D62512}" type="slidenum">
              <a:rPr lang="en-MY" smtClean="0"/>
              <a:t>10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67442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11778-B853-487C-AEF4-8C8CC2D62512}" type="slidenum">
              <a:rPr lang="en-MY" smtClean="0"/>
              <a:t>13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34701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11778-B853-487C-AEF4-8C8CC2D62512}" type="slidenum">
              <a:rPr lang="en-MY" smtClean="0"/>
              <a:t>14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77577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ms-MY" altLang="ms-MY" dirty="0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B97F9FB-061C-4ACB-BC9D-54B6A88F095C}" type="slidenum">
              <a:rPr lang="en-US" altLang="ms-MY" smtClean="0">
                <a:latin typeface="Calibri" pitchFamily="34" charset="0"/>
              </a:rPr>
              <a:t>18</a:t>
            </a:fld>
            <a:endParaRPr lang="en-US" altLang="ms-MY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967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28E3A-3251-4268-9936-B655E3009D41}" type="datetime1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28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ED58-9889-4635-BB2C-23B043AC047D}" type="datetime1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2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32EB-8B10-4AC1-8AD7-1E13E7E52870}" type="datetime1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71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B75FB0-594D-4989-8035-4A466F915BC5}" type="slidenum">
              <a:rPr lang="en-US"/>
              <a:t>‹#›</a:t>
            </a:fld>
            <a:endParaRPr lang="en-US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C5B47-CD95-4056-9BFA-9D416AA65B9D}" type="datetime1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49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2F023-27C5-405F-BB7B-2C0F3A8339EC}" type="datetime1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9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D000-EC54-4B31-B6C3-BC3F15622671}" type="datetime1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41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4F7A-3392-4602-9EB6-DF5B600D5578}" type="datetime1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6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8D2E-6222-4AD5-A44C-13BF18EC0E0C}" type="datetime1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390540" y="6873881"/>
            <a:ext cx="9144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6000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BCA36-045E-4495-B612-3FB69468C2F2}" type="datetime1">
              <a:rPr lang="en-US" smtClean="0"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390540" y="6873881"/>
            <a:ext cx="9144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56258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F0835-6BD7-4ADC-A8FF-77010175F3DC}" type="datetime1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238140" y="6721481"/>
            <a:ext cx="9144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950310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FD88A-CD05-425D-83ED-DC90794A2EBD}" type="datetime1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00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5C902-07A0-4624-B40C-F5AC27CBA627}" type="datetime1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0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mailto:Anita.Ant@gmail.com" TargetMode="External"/><Relationship Id="rId4" Type="http://schemas.openxmlformats.org/officeDocument/2006/relationships/hyperlink" Target="mailto:anita@kats.gov.my" TargetMode="Externa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58" y="496959"/>
            <a:ext cx="824722" cy="59159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48965" y="1773114"/>
            <a:ext cx="8360599" cy="208193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MALAYSIA 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SHARING EXPERIENCES IN FOOD BIOTECHNOLOGIES COMMUNICATIONS MATERIAL</a:t>
            </a:r>
            <a:br>
              <a:rPr lang="en-US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ms-MY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65198" y="4345233"/>
            <a:ext cx="7164325" cy="1030759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en-US" sz="2475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Dr. Anita Anthonysamy</a:t>
            </a:r>
            <a:r>
              <a:rPr lang="en-US" sz="2475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75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75" dirty="0">
                <a:solidFill>
                  <a:schemeClr val="tx1">
                    <a:lumMod val="95000"/>
                    <a:lumOff val="5000"/>
                  </a:schemeClr>
                </a:solidFill>
              </a:rPr>
              <a:t>FAO GM Foods Platform Focal Point Malaysia</a:t>
            </a:r>
            <a:br>
              <a:rPr lang="en-US" sz="2475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75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Department of Biosafety Malaysia, Ministry of Environment and Water</a:t>
            </a:r>
          </a:p>
          <a:p>
            <a:pPr algn="r"/>
            <a:r>
              <a:rPr lang="en-US" sz="2475" dirty="0">
                <a:solidFill>
                  <a:schemeClr val="tx1">
                    <a:lumMod val="95000"/>
                    <a:lumOff val="5000"/>
                  </a:schemeClr>
                </a:solidFill>
              </a:rPr>
              <a:t>12 June 2020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222195"/>
            <a:ext cx="6526532" cy="994172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3. What Malaysians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need 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to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know?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955903"/>
            <a:ext cx="8398775" cy="4374492"/>
          </a:xfrm>
        </p:spPr>
        <p:txBody>
          <a:bodyPr vert="horz" lIns="68580" tIns="34290" rIns="68580" bIns="34290" rtlCol="0" anchor="t">
            <a:norm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What </a:t>
            </a:r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other countries have approved the same food for their local consumption</a:t>
            </a:r>
          </a:p>
          <a:p>
            <a:pPr algn="just"/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The wide spread use of food biotechnology (</a:t>
            </a:r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which countries are the </a:t>
            </a:r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exporters/importers)</a:t>
            </a:r>
          </a:p>
          <a:p>
            <a:pPr algn="just"/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Types </a:t>
            </a:r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of non-food GM products and its </a:t>
            </a:r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use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Contact or email for further queries on food biotechnology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Food processing technique information and sanitation related to food processing - Small/medium food industry 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Sustainable agriculture, food security, food wastage, modern agriculture, precision agriculture </a:t>
            </a:r>
          </a:p>
          <a:p>
            <a:pPr algn="just"/>
            <a:endParaRPr lang="en-US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51854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222195"/>
            <a:ext cx="5915025" cy="99417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What 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Malaysians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want 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to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know?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0" y="1901950"/>
            <a:ext cx="8551479" cy="4581150"/>
          </a:xfrm>
        </p:spPr>
        <p:txBody>
          <a:bodyPr vert="horz" lIns="68580" tIns="34290" rIns="68580" bIns="34290" rtlCol="0" anchor="t"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  <a:ea typeface="Lucida Grande"/>
                <a:cs typeface="Lucida Grande"/>
              </a:rPr>
              <a:t>Food </a:t>
            </a:r>
            <a:r>
              <a:rPr lang="en-US" dirty="0">
                <a:solidFill>
                  <a:srgbClr val="000000"/>
                </a:solidFill>
                <a:ea typeface="Lucida Grande"/>
                <a:cs typeface="Lucida Grande"/>
              </a:rPr>
              <a:t>addictive used and its adverse </a:t>
            </a:r>
            <a:r>
              <a:rPr lang="en-US" dirty="0" smtClean="0">
                <a:solidFill>
                  <a:srgbClr val="000000"/>
                </a:solidFill>
                <a:ea typeface="Lucida Grande"/>
                <a:cs typeface="Lucida Grande"/>
              </a:rPr>
              <a:t>effect</a:t>
            </a:r>
          </a:p>
          <a:p>
            <a:r>
              <a:rPr lang="en-US" dirty="0" smtClean="0">
                <a:solidFill>
                  <a:srgbClr val="000000"/>
                </a:solidFill>
                <a:ea typeface="Lucida Grande"/>
                <a:cs typeface="Lucida Grande"/>
              </a:rPr>
              <a:t>Types of food processing available and how it affects the quality of food</a:t>
            </a:r>
          </a:p>
          <a:p>
            <a:r>
              <a:rPr lang="en-US" dirty="0">
                <a:solidFill>
                  <a:srgbClr val="000000"/>
                </a:solidFill>
                <a:ea typeface="Lucida Grande"/>
                <a:cs typeface="Lucida Grande"/>
              </a:rPr>
              <a:t>C</a:t>
            </a:r>
            <a:r>
              <a:rPr lang="en-US" dirty="0" smtClean="0">
                <a:solidFill>
                  <a:srgbClr val="000000"/>
                </a:solidFill>
                <a:ea typeface="Lucida Grande"/>
                <a:cs typeface="Lucida Grande"/>
              </a:rPr>
              <a:t>ountry </a:t>
            </a:r>
            <a:r>
              <a:rPr lang="en-US" dirty="0">
                <a:solidFill>
                  <a:srgbClr val="000000"/>
                </a:solidFill>
                <a:ea typeface="Lucida Grande"/>
                <a:cs typeface="Lucida Grande"/>
              </a:rPr>
              <a:t>of origin - information can be provided through label of the packaging or </a:t>
            </a:r>
            <a:r>
              <a:rPr lang="en-US" dirty="0" smtClean="0">
                <a:solidFill>
                  <a:srgbClr val="000000"/>
                </a:solidFill>
                <a:ea typeface="Lucida Grande"/>
                <a:cs typeface="Lucida Grande"/>
              </a:rPr>
              <a:t>advertisement</a:t>
            </a:r>
          </a:p>
          <a:p>
            <a:r>
              <a:rPr lang="en-US" dirty="0" smtClean="0">
                <a:solidFill>
                  <a:srgbClr val="000000"/>
                </a:solidFill>
                <a:ea typeface="Lucida Grande"/>
                <a:cs typeface="Lucida Grande"/>
              </a:rPr>
              <a:t>Specific health </a:t>
            </a:r>
            <a:r>
              <a:rPr lang="en-US" dirty="0">
                <a:solidFill>
                  <a:srgbClr val="000000"/>
                </a:solidFill>
                <a:ea typeface="Lucida Grande"/>
                <a:cs typeface="Lucida Grande"/>
              </a:rPr>
              <a:t>benefit (if any) from consuming the product</a:t>
            </a:r>
          </a:p>
          <a:p>
            <a:r>
              <a:rPr lang="en-US" dirty="0" smtClean="0">
                <a:solidFill>
                  <a:srgbClr val="000000"/>
                </a:solidFill>
                <a:ea typeface="Lucida Grande"/>
                <a:cs typeface="Lucida Grande"/>
              </a:rPr>
              <a:t>Availability </a:t>
            </a:r>
            <a:r>
              <a:rPr lang="en-US" dirty="0">
                <a:solidFill>
                  <a:srgbClr val="000000"/>
                </a:solidFill>
                <a:ea typeface="Lucida Grande"/>
                <a:cs typeface="Lucida Grande"/>
              </a:rPr>
              <a:t>of alternatives, especially to the products produced via </a:t>
            </a:r>
            <a:r>
              <a:rPr lang="en-US" dirty="0" smtClean="0">
                <a:solidFill>
                  <a:srgbClr val="000000"/>
                </a:solidFill>
                <a:ea typeface="Lucida Grande"/>
                <a:cs typeface="Lucida Grande"/>
              </a:rPr>
              <a:t>biotechnology</a:t>
            </a:r>
          </a:p>
          <a:p>
            <a:r>
              <a:rPr lang="en-US" dirty="0" smtClean="0">
                <a:solidFill>
                  <a:srgbClr val="000000"/>
                </a:solidFill>
                <a:ea typeface="Lucida Grande"/>
                <a:cs typeface="Lucida Grande"/>
              </a:rPr>
              <a:t>Is biotechnology helping farmers or solving any problems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3458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956"/>
            <a:ext cx="5915025" cy="994172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How information is provided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6" y="1749245"/>
            <a:ext cx="8704184" cy="4886559"/>
          </a:xfrm>
        </p:spPr>
        <p:txBody>
          <a:bodyPr vert="horz" lIns="68580" tIns="34290" rIns="68580" bIns="34290" rtlCol="0" anchor="t">
            <a:normAutofit fontScale="77500" lnSpcReduction="20000"/>
          </a:bodyPr>
          <a:lstStyle/>
          <a:p>
            <a:r>
              <a:rPr lang="en-US" dirty="0" smtClean="0">
                <a:ea typeface="Lucida Grande"/>
                <a:cs typeface="Lucida Grande"/>
              </a:rPr>
              <a:t>Facebook posts and links and Twitter links</a:t>
            </a:r>
          </a:p>
          <a:p>
            <a:r>
              <a:rPr lang="en-US" dirty="0"/>
              <a:t>Infographics (also in non-technical form)</a:t>
            </a:r>
          </a:p>
          <a:p>
            <a:r>
              <a:rPr lang="en-US" dirty="0" smtClean="0"/>
              <a:t>Fact Sheets about specific products</a:t>
            </a:r>
          </a:p>
          <a:p>
            <a:r>
              <a:rPr lang="en-US" dirty="0" smtClean="0"/>
              <a:t>Slide Presentations /Exhibition posters/Bunting made publicly accessible</a:t>
            </a:r>
          </a:p>
          <a:p>
            <a:r>
              <a:rPr lang="en-US" dirty="0" smtClean="0"/>
              <a:t>Brochures and pamphlets</a:t>
            </a:r>
          </a:p>
          <a:p>
            <a:r>
              <a:rPr lang="en-US" dirty="0"/>
              <a:t>S</a:t>
            </a:r>
            <a:r>
              <a:rPr lang="en-US" dirty="0" smtClean="0"/>
              <a:t>cience newspaper</a:t>
            </a:r>
          </a:p>
          <a:p>
            <a:r>
              <a:rPr lang="en-US" dirty="0" smtClean="0"/>
              <a:t>Books and booklets </a:t>
            </a:r>
          </a:p>
          <a:p>
            <a:r>
              <a:rPr lang="en-US" dirty="0" smtClean="0"/>
              <a:t>Articles </a:t>
            </a:r>
            <a:r>
              <a:rPr lang="en-US" dirty="0"/>
              <a:t>in </a:t>
            </a:r>
            <a:r>
              <a:rPr lang="en-US" dirty="0" smtClean="0"/>
              <a:t>mainstream newspaper and magazines </a:t>
            </a:r>
          </a:p>
          <a:p>
            <a:r>
              <a:rPr lang="en-US" dirty="0"/>
              <a:t>Data </a:t>
            </a:r>
            <a:r>
              <a:rPr lang="en-US" dirty="0" smtClean="0"/>
              <a:t>base and Information sources dedicated for biosafety/science/technology information</a:t>
            </a:r>
          </a:p>
          <a:p>
            <a:r>
              <a:rPr lang="en-US" dirty="0" smtClean="0"/>
              <a:t>Emails, </a:t>
            </a:r>
            <a:r>
              <a:rPr lang="en-US" dirty="0"/>
              <a:t>meetings, </a:t>
            </a:r>
            <a:r>
              <a:rPr lang="en-US" dirty="0" smtClean="0"/>
              <a:t>reports, website information, information databases  </a:t>
            </a:r>
          </a:p>
          <a:p>
            <a:r>
              <a:rPr lang="en-US" dirty="0" smtClean="0"/>
              <a:t>Compilation of FAQs</a:t>
            </a:r>
          </a:p>
          <a:p>
            <a:r>
              <a:rPr lang="en-US" dirty="0" smtClean="0"/>
              <a:t>Articles </a:t>
            </a:r>
            <a:r>
              <a:rPr lang="en-US" dirty="0"/>
              <a:t>in Scientific Journals (with scientific data for evaluation by  experts in the field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822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656">
            <a:off x="15271" y="9656"/>
            <a:ext cx="219456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509">
            <a:off x="2196352" y="-21415"/>
            <a:ext cx="2194560" cy="219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484">
            <a:off x="4440583" y="9656"/>
            <a:ext cx="219456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4050">
            <a:off x="6711019" y="51764"/>
            <a:ext cx="219456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866">
            <a:off x="313281" y="2329575"/>
            <a:ext cx="219456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720">
            <a:off x="226512" y="4443440"/>
            <a:ext cx="219456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3633">
            <a:off x="6755379" y="2224553"/>
            <a:ext cx="219456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6847">
            <a:off x="4596228" y="4527607"/>
            <a:ext cx="219456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470">
            <a:off x="2380575" y="4661581"/>
            <a:ext cx="219456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075">
            <a:off x="6879405" y="4444514"/>
            <a:ext cx="2194560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ounded Rectangle 15"/>
          <p:cNvSpPr/>
          <p:nvPr/>
        </p:nvSpPr>
        <p:spPr>
          <a:xfrm>
            <a:off x="2514797" y="2507753"/>
            <a:ext cx="4110537" cy="1827272"/>
          </a:xfrm>
          <a:prstGeom prst="roundRect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tx1"/>
                </a:solidFill>
              </a:rPr>
              <a:t>Public awareness for biosafety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tx1"/>
                </a:solidFill>
              </a:rPr>
              <a:t>“Dry” information made interesting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chemeClr val="tx1"/>
                </a:solidFill>
              </a:rPr>
              <a:t>Message -&gt; Idea/Designer</a:t>
            </a:r>
            <a:r>
              <a:rPr lang="en-GB" i="1" dirty="0">
                <a:solidFill>
                  <a:schemeClr val="tx1"/>
                </a:solidFill>
              </a:rPr>
              <a:t> </a:t>
            </a:r>
            <a:r>
              <a:rPr lang="en-GB" i="1" dirty="0" smtClean="0">
                <a:solidFill>
                  <a:schemeClr val="tx1"/>
                </a:solidFill>
              </a:rPr>
              <a:t>-&gt; Content vetting by Regulator </a:t>
            </a:r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0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614488" y="2226471"/>
            <a:ext cx="5915025" cy="3263504"/>
          </a:xfrm>
        </p:spPr>
        <p:txBody>
          <a:bodyPr/>
          <a:lstStyle/>
          <a:p>
            <a:r>
              <a:rPr lang="en-GB" i="1" dirty="0" smtClean="0"/>
              <a:t>FSQ brochure on food additive (BM and non GM food example)</a:t>
            </a:r>
          </a:p>
          <a:p>
            <a:r>
              <a:rPr lang="en-GB" i="1" dirty="0" smtClean="0"/>
              <a:t>Biosafety brochure (BM example)</a:t>
            </a:r>
            <a:endParaRPr lang="en-GB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634" y="3515027"/>
            <a:ext cx="4497516" cy="3341809"/>
          </a:xfrm>
          <a:prstGeom prst="rect">
            <a:avLst/>
          </a:prstGeom>
          <a:solidFill>
            <a:srgbClr val="C00000"/>
          </a:solidFill>
          <a:ln w="50800"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15028"/>
            <a:ext cx="4655634" cy="3342972"/>
          </a:xfrm>
          <a:prstGeom prst="rect">
            <a:avLst/>
          </a:prstGeom>
          <a:ln w="5080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78" t="16370" r="1188" b="9608"/>
          <a:stretch/>
        </p:blipFill>
        <p:spPr>
          <a:xfrm>
            <a:off x="0" y="66676"/>
            <a:ext cx="9153150" cy="3515029"/>
          </a:xfrm>
          <a:prstGeom prst="rect">
            <a:avLst/>
          </a:prstGeom>
          <a:ln w="50800">
            <a:solidFill>
              <a:srgbClr val="C00000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2566346" y="1455706"/>
            <a:ext cx="4338046" cy="782636"/>
          </a:xfrm>
          <a:prstGeom prst="roundRect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 smtClean="0">
                <a:solidFill>
                  <a:schemeClr val="tx1"/>
                </a:solidFill>
              </a:rPr>
              <a:t>Brochure on biotechnology with pictures and simple explanation in Malay Language</a:t>
            </a:r>
            <a:endParaRPr lang="en-GB" i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66345" y="4629713"/>
            <a:ext cx="4601639" cy="860262"/>
          </a:xfrm>
          <a:prstGeom prst="roundRect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 smtClean="0">
                <a:solidFill>
                  <a:schemeClr val="tx1"/>
                </a:solidFill>
              </a:rPr>
              <a:t>Brochure on food additives developed due to public concern to provide explanation in Malay Language – pictures and tabulated data</a:t>
            </a:r>
            <a:endParaRPr lang="en-GB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2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3831"/>
            <a:ext cx="7886700" cy="1325563"/>
          </a:xfrm>
        </p:spPr>
        <p:txBody>
          <a:bodyPr/>
          <a:lstStyle/>
          <a:p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Key messages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for 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the </a:t>
            </a:r>
            <a:b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toolkit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59" y="1825625"/>
            <a:ext cx="839877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ea typeface="Geneva"/>
                <a:cs typeface="Geneva"/>
              </a:rPr>
              <a:t>That food biotechnology is not new and that people have been consuming food from biotechnology for a long time without them being aware</a:t>
            </a:r>
          </a:p>
          <a:p>
            <a:r>
              <a:rPr lang="en-US" dirty="0" smtClean="0">
                <a:solidFill>
                  <a:srgbClr val="000000"/>
                </a:solidFill>
                <a:ea typeface="Geneva"/>
                <a:cs typeface="Geneva"/>
              </a:rPr>
              <a:t>Explanation of safety </a:t>
            </a:r>
            <a:r>
              <a:rPr lang="en-US" dirty="0">
                <a:solidFill>
                  <a:srgbClr val="000000"/>
                </a:solidFill>
                <a:ea typeface="Geneva"/>
                <a:cs typeface="Geneva"/>
              </a:rPr>
              <a:t>assessment for foods from biotechnology </a:t>
            </a:r>
            <a:r>
              <a:rPr lang="en-US" dirty="0" smtClean="0">
                <a:solidFill>
                  <a:srgbClr val="000000"/>
                </a:solidFill>
                <a:ea typeface="Geneva"/>
                <a:cs typeface="Geneva"/>
              </a:rPr>
              <a:t>that are used</a:t>
            </a:r>
            <a:endParaRPr lang="en-US" dirty="0">
              <a:solidFill>
                <a:srgbClr val="000000"/>
              </a:solidFill>
              <a:ea typeface="Lucida Grande"/>
              <a:cs typeface="Lucida Grande"/>
            </a:endParaRPr>
          </a:p>
          <a:p>
            <a:r>
              <a:rPr lang="en-US" dirty="0" smtClean="0">
                <a:solidFill>
                  <a:srgbClr val="000000"/>
                </a:solidFill>
                <a:ea typeface="Lucida Grande"/>
                <a:cs typeface="Lucida Grande"/>
              </a:rPr>
              <a:t>Approved products/food </a:t>
            </a:r>
            <a:r>
              <a:rPr lang="en-US" dirty="0">
                <a:solidFill>
                  <a:srgbClr val="000000"/>
                </a:solidFill>
                <a:ea typeface="Lucida Grande"/>
                <a:cs typeface="Lucida Grande"/>
              </a:rPr>
              <a:t>are safe, beneficial and supported with scientific </a:t>
            </a:r>
            <a:r>
              <a:rPr lang="en-US" dirty="0" smtClean="0">
                <a:solidFill>
                  <a:srgbClr val="000000"/>
                </a:solidFill>
                <a:ea typeface="Lucida Grande"/>
                <a:cs typeface="Lucida Grande"/>
              </a:rPr>
              <a:t>evidences</a:t>
            </a:r>
          </a:p>
          <a:p>
            <a:r>
              <a:rPr lang="en-US" dirty="0">
                <a:solidFill>
                  <a:srgbClr val="000000"/>
                </a:solidFill>
                <a:ea typeface="Lucida Grande"/>
                <a:cs typeface="Lucida Grande"/>
              </a:rPr>
              <a:t>The types of </a:t>
            </a:r>
            <a:r>
              <a:rPr lang="en-US" dirty="0" smtClean="0">
                <a:solidFill>
                  <a:srgbClr val="000000"/>
                </a:solidFill>
                <a:ea typeface="Lucida Grande"/>
                <a:cs typeface="Lucida Grande"/>
              </a:rPr>
              <a:t>biotechnology methods </a:t>
            </a:r>
            <a:r>
              <a:rPr lang="en-US" dirty="0">
                <a:solidFill>
                  <a:srgbClr val="000000"/>
                </a:solidFill>
                <a:ea typeface="Lucida Grande"/>
                <a:cs typeface="Lucida Grande"/>
              </a:rPr>
              <a:t>used to produce various food products and their pros and cons </a:t>
            </a:r>
            <a:endParaRPr lang="en-US" dirty="0" smtClean="0">
              <a:solidFill>
                <a:srgbClr val="000000"/>
              </a:solidFill>
              <a:ea typeface="Lucida Grande"/>
              <a:cs typeface="Lucida Grande"/>
            </a:endParaRPr>
          </a:p>
          <a:p>
            <a:endParaRPr lang="en-GB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25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65064"/>
            <a:ext cx="7886700" cy="1325563"/>
          </a:xfrm>
        </p:spPr>
        <p:txBody>
          <a:bodyPr/>
          <a:lstStyle/>
          <a:p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Key 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messages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for the 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toolkit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0" y="1825625"/>
            <a:ext cx="821909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Lucida Grande"/>
                <a:cs typeface="Lucida Grande"/>
              </a:rPr>
              <a:t>Explanation of the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Lucida Grande"/>
                <a:cs typeface="Lucida Grande"/>
              </a:rPr>
              <a:t>entire supply chain for food productions and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Lucida Grande"/>
                <a:cs typeface="Lucida Grande"/>
              </a:rPr>
              <a:t>system;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Lucida Grande"/>
                <a:cs typeface="Lucida Grande"/>
              </a:rPr>
              <a:t>the issues related to food productions (biotic and abiotic); food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Lucida Grande"/>
                <a:cs typeface="Lucida Grande"/>
              </a:rPr>
              <a:t>nutrition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Lucida Grande"/>
                <a:cs typeface="Lucida Grande"/>
              </a:rPr>
              <a:t>; </a:t>
            </a: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ea typeface="Lucida Grande"/>
              <a:cs typeface="Lucida Grande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Lucida Grande"/>
                <a:cs typeface="Lucida Grande"/>
              </a:rPr>
              <a:t>Debunk common myths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Lucida Grande"/>
                <a:cs typeface="Lucida Grande"/>
              </a:rPr>
              <a:t>about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Lucida Grande"/>
                <a:cs typeface="Lucida Grande"/>
              </a:rPr>
              <a:t>food biotechnologies</a:t>
            </a:r>
          </a:p>
          <a:p>
            <a:r>
              <a:rPr lang="en-US" dirty="0" smtClean="0">
                <a:latin typeface="Calibri" panose="020F0502020204030204" pitchFamily="34" charset="0"/>
                <a:ea typeface="Lucida Grande"/>
                <a:cs typeface="Lucida Grande"/>
              </a:rPr>
              <a:t>Application of biotechnologies in non-food production</a:t>
            </a:r>
            <a:r>
              <a:rPr lang="en-US" dirty="0">
                <a:latin typeface="Calibri" panose="020F0502020204030204" pitchFamily="34" charset="0"/>
                <a:ea typeface="Lucida Grande"/>
                <a:cs typeface="Lucida Grande"/>
              </a:rPr>
              <a:t>, </a:t>
            </a:r>
            <a:r>
              <a:rPr lang="en-US" dirty="0" smtClean="0">
                <a:latin typeface="Calibri" panose="020F0502020204030204" pitchFamily="34" charset="0"/>
                <a:ea typeface="Lucida Grande"/>
                <a:cs typeface="Lucida Grande"/>
              </a:rPr>
              <a:t>benefit</a:t>
            </a:r>
            <a:r>
              <a:rPr lang="en-US" dirty="0">
                <a:latin typeface="Calibri" panose="020F0502020204030204" pitchFamily="34" charset="0"/>
                <a:ea typeface="Lucida Grande"/>
                <a:cs typeface="Lucida Grande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Lucida Grande"/>
                <a:cs typeface="Lucida Grande"/>
              </a:rPr>
              <a:t>and </a:t>
            </a:r>
            <a:r>
              <a:rPr lang="en-US" dirty="0">
                <a:latin typeface="Calibri" panose="020F0502020204030204" pitchFamily="34" charset="0"/>
                <a:ea typeface="Lucida Grande"/>
                <a:cs typeface="Lucida Grande"/>
              </a:rPr>
              <a:t>adverse </a:t>
            </a:r>
            <a:r>
              <a:rPr lang="en-US" dirty="0" smtClean="0">
                <a:latin typeface="Calibri" panose="020F0502020204030204" pitchFamily="34" charset="0"/>
                <a:ea typeface="Lucida Grande"/>
                <a:cs typeface="Lucida Grande"/>
              </a:rPr>
              <a:t>effect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Lucida Grande"/>
                <a:cs typeface="Lucida Grande"/>
              </a:rPr>
              <a:t>Credible sources of information on GM food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Lucida Grande"/>
                <a:cs typeface="Lucida Grande"/>
              </a:rPr>
              <a:t>safety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Lucida Grande"/>
              <a:cs typeface="Lucida Grande"/>
            </a:endParaRPr>
          </a:p>
          <a:p>
            <a:endParaRPr lang="en-GB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398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0"/>
            <a:ext cx="7886700" cy="1325563"/>
          </a:xfrm>
        </p:spPr>
        <p:txBody>
          <a:bodyPr/>
          <a:lstStyle/>
          <a:p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Acknowledgements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55" y="1749245"/>
            <a:ext cx="4328001" cy="4886560"/>
          </a:xfrm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 i="1" dirty="0" err="1">
                <a:cs typeface="Calibri"/>
              </a:rPr>
              <a:t>Azareena</a:t>
            </a:r>
            <a:r>
              <a:rPr lang="en-GB" i="1" dirty="0">
                <a:cs typeface="Calibri"/>
              </a:rPr>
              <a:t> </a:t>
            </a:r>
            <a:r>
              <a:rPr lang="en-GB" i="1" dirty="0" err="1">
                <a:cs typeface="Calibri"/>
              </a:rPr>
              <a:t>Yahya</a:t>
            </a:r>
            <a:endParaRPr lang="en-GB" i="1" dirty="0">
              <a:cs typeface="Calibri"/>
            </a:endParaRPr>
          </a:p>
          <a:p>
            <a:r>
              <a:rPr lang="en-GB" i="1" dirty="0" err="1" smtClean="0">
                <a:solidFill>
                  <a:srgbClr val="800000"/>
                </a:solidFill>
                <a:cs typeface="Calibri"/>
              </a:rPr>
              <a:t>Dr.</a:t>
            </a:r>
            <a:r>
              <a:rPr lang="en-GB" i="1" dirty="0" smtClean="0">
                <a:solidFill>
                  <a:srgbClr val="800000"/>
                </a:solidFill>
                <a:cs typeface="Calibri"/>
              </a:rPr>
              <a:t> </a:t>
            </a:r>
            <a:r>
              <a:rPr lang="en-GB" i="1" dirty="0" err="1" smtClean="0">
                <a:solidFill>
                  <a:srgbClr val="800000"/>
                </a:solidFill>
                <a:cs typeface="Calibri"/>
              </a:rPr>
              <a:t>Norliza</a:t>
            </a:r>
            <a:r>
              <a:rPr lang="en-GB" i="1" dirty="0" smtClean="0">
                <a:solidFill>
                  <a:srgbClr val="800000"/>
                </a:solidFill>
                <a:cs typeface="Calibri"/>
              </a:rPr>
              <a:t> </a:t>
            </a:r>
            <a:r>
              <a:rPr lang="en-GB" i="1" dirty="0">
                <a:solidFill>
                  <a:srgbClr val="800000"/>
                </a:solidFill>
                <a:cs typeface="Calibri"/>
              </a:rPr>
              <a:t>Abu </a:t>
            </a:r>
            <a:r>
              <a:rPr lang="en-GB" i="1" dirty="0" err="1">
                <a:solidFill>
                  <a:srgbClr val="800000"/>
                </a:solidFill>
                <a:cs typeface="Calibri"/>
              </a:rPr>
              <a:t>Bakar</a:t>
            </a:r>
            <a:endParaRPr lang="en-GB" i="1" dirty="0">
              <a:solidFill>
                <a:srgbClr val="800000"/>
              </a:solidFill>
              <a:cs typeface="Calibri"/>
            </a:endParaRPr>
          </a:p>
          <a:p>
            <a:r>
              <a:rPr lang="en-GB" i="1" dirty="0" err="1">
                <a:cs typeface="Calibri"/>
              </a:rPr>
              <a:t>Dr.</a:t>
            </a:r>
            <a:r>
              <a:rPr lang="en-GB" i="1" dirty="0">
                <a:cs typeface="Calibri"/>
              </a:rPr>
              <a:t> Yun Shin Sew</a:t>
            </a:r>
          </a:p>
          <a:p>
            <a:r>
              <a:rPr lang="en-GB" i="1" dirty="0" err="1" smtClean="0">
                <a:solidFill>
                  <a:srgbClr val="800000"/>
                </a:solidFill>
                <a:cs typeface="Calibri"/>
              </a:rPr>
              <a:t>Dr.</a:t>
            </a:r>
            <a:r>
              <a:rPr lang="en-GB" i="1" dirty="0" smtClean="0">
                <a:solidFill>
                  <a:srgbClr val="800000"/>
                </a:solidFill>
                <a:cs typeface="Calibri"/>
              </a:rPr>
              <a:t> </a:t>
            </a:r>
            <a:r>
              <a:rPr lang="en-GB" i="1" dirty="0" err="1" smtClean="0">
                <a:solidFill>
                  <a:srgbClr val="800000"/>
                </a:solidFill>
                <a:cs typeface="Calibri"/>
              </a:rPr>
              <a:t>Yuvaneswari</a:t>
            </a:r>
            <a:r>
              <a:rPr lang="en-GB" i="1" dirty="0" smtClean="0">
                <a:solidFill>
                  <a:srgbClr val="800000"/>
                </a:solidFill>
                <a:cs typeface="Calibri"/>
              </a:rPr>
              <a:t> </a:t>
            </a:r>
            <a:r>
              <a:rPr lang="en-GB" i="1" dirty="0" err="1">
                <a:solidFill>
                  <a:srgbClr val="800000"/>
                </a:solidFill>
                <a:cs typeface="Calibri"/>
              </a:rPr>
              <a:t>Chandramoulee</a:t>
            </a:r>
            <a:r>
              <a:rPr lang="en-GB" i="1" dirty="0">
                <a:solidFill>
                  <a:srgbClr val="800000"/>
                </a:solidFill>
                <a:cs typeface="Calibri"/>
              </a:rPr>
              <a:t> </a:t>
            </a:r>
            <a:r>
              <a:rPr lang="en-GB" i="1" dirty="0" err="1">
                <a:solidFill>
                  <a:srgbClr val="800000"/>
                </a:solidFill>
                <a:cs typeface="Calibri"/>
              </a:rPr>
              <a:t>Swaran</a:t>
            </a:r>
            <a:endParaRPr lang="en-GB" i="1" dirty="0">
              <a:solidFill>
                <a:srgbClr val="800000"/>
              </a:solidFill>
              <a:cs typeface="Calibri"/>
            </a:endParaRPr>
          </a:p>
          <a:p>
            <a:r>
              <a:rPr lang="en-GB" i="1" dirty="0" err="1" smtClean="0">
                <a:cs typeface="Calibri"/>
              </a:rPr>
              <a:t>Dr.</a:t>
            </a:r>
            <a:r>
              <a:rPr lang="en-GB" i="1" dirty="0" smtClean="0">
                <a:cs typeface="Calibri"/>
              </a:rPr>
              <a:t> Aida </a:t>
            </a:r>
            <a:r>
              <a:rPr lang="en-GB" i="1" dirty="0" err="1">
                <a:cs typeface="Calibri"/>
              </a:rPr>
              <a:t>Hamimi</a:t>
            </a:r>
            <a:r>
              <a:rPr lang="en-GB" i="1" dirty="0">
                <a:cs typeface="Calibri"/>
              </a:rPr>
              <a:t> Ibrahim</a:t>
            </a:r>
          </a:p>
          <a:p>
            <a:r>
              <a:rPr lang="en-GB" i="1" dirty="0" err="1" smtClean="0">
                <a:solidFill>
                  <a:srgbClr val="800000"/>
                </a:solidFill>
                <a:cs typeface="Calibri"/>
              </a:rPr>
              <a:t>Dr.</a:t>
            </a:r>
            <a:r>
              <a:rPr lang="en-GB" i="1" dirty="0" smtClean="0">
                <a:solidFill>
                  <a:srgbClr val="800000"/>
                </a:solidFill>
                <a:cs typeface="Calibri"/>
              </a:rPr>
              <a:t> </a:t>
            </a:r>
            <a:r>
              <a:rPr lang="en-GB" i="1" dirty="0" err="1" smtClean="0">
                <a:solidFill>
                  <a:srgbClr val="800000"/>
                </a:solidFill>
                <a:cs typeface="Calibri"/>
              </a:rPr>
              <a:t>Mahaletchumy</a:t>
            </a:r>
            <a:r>
              <a:rPr lang="en-GB" i="1" dirty="0" smtClean="0">
                <a:solidFill>
                  <a:srgbClr val="800000"/>
                </a:solidFill>
                <a:cs typeface="Calibri"/>
              </a:rPr>
              <a:t> </a:t>
            </a:r>
            <a:r>
              <a:rPr lang="en-GB" i="1" dirty="0" err="1">
                <a:solidFill>
                  <a:srgbClr val="800000"/>
                </a:solidFill>
                <a:cs typeface="Calibri"/>
              </a:rPr>
              <a:t>Arujanan</a:t>
            </a:r>
            <a:endParaRPr lang="en-GB" i="1" dirty="0">
              <a:solidFill>
                <a:srgbClr val="800000"/>
              </a:solidFill>
              <a:cs typeface="Calibri"/>
            </a:endParaRPr>
          </a:p>
          <a:p>
            <a:r>
              <a:rPr lang="en-GB" i="1" dirty="0" err="1">
                <a:cs typeface="Calibri"/>
              </a:rPr>
              <a:t>Mageswari</a:t>
            </a:r>
            <a:r>
              <a:rPr lang="en-GB" i="1" dirty="0">
                <a:cs typeface="Calibri"/>
              </a:rPr>
              <a:t> </a:t>
            </a:r>
            <a:r>
              <a:rPr lang="en-GB" i="1" dirty="0" err="1">
                <a:cs typeface="Calibri"/>
              </a:rPr>
              <a:t>Sangaralingam</a:t>
            </a:r>
            <a:endParaRPr lang="en-GB" i="1" dirty="0">
              <a:cs typeface="Calibri"/>
            </a:endParaRPr>
          </a:p>
          <a:p>
            <a:r>
              <a:rPr lang="en-GB" i="1" dirty="0" err="1" smtClean="0">
                <a:solidFill>
                  <a:srgbClr val="800000"/>
                </a:solidFill>
                <a:cs typeface="Calibri"/>
              </a:rPr>
              <a:t>Dr.</a:t>
            </a:r>
            <a:r>
              <a:rPr lang="en-GB" i="1" dirty="0" smtClean="0">
                <a:solidFill>
                  <a:srgbClr val="800000"/>
                </a:solidFill>
                <a:cs typeface="Calibri"/>
              </a:rPr>
              <a:t> </a:t>
            </a:r>
            <a:r>
              <a:rPr lang="en-GB" i="1" dirty="0" err="1" smtClean="0">
                <a:solidFill>
                  <a:srgbClr val="800000"/>
                </a:solidFill>
                <a:cs typeface="Calibri"/>
              </a:rPr>
              <a:t>Rogayah</a:t>
            </a:r>
            <a:r>
              <a:rPr lang="en-GB" i="1" dirty="0" smtClean="0">
                <a:solidFill>
                  <a:srgbClr val="800000"/>
                </a:solidFill>
                <a:cs typeface="Calibri"/>
              </a:rPr>
              <a:t> </a:t>
            </a:r>
            <a:r>
              <a:rPr lang="en-GB" i="1" dirty="0" err="1" smtClean="0">
                <a:solidFill>
                  <a:srgbClr val="800000"/>
                </a:solidFill>
                <a:cs typeface="Calibri"/>
              </a:rPr>
              <a:t>Sekeli</a:t>
            </a:r>
            <a:endParaRPr lang="en-GB" i="1" dirty="0" smtClean="0">
              <a:solidFill>
                <a:srgbClr val="800000"/>
              </a:solidFill>
              <a:cs typeface="Calibri"/>
            </a:endParaRPr>
          </a:p>
          <a:p>
            <a:r>
              <a:rPr lang="en-GB" i="1" dirty="0" err="1" smtClean="0">
                <a:cs typeface="Calibri"/>
              </a:rPr>
              <a:t>Dr.</a:t>
            </a:r>
            <a:r>
              <a:rPr lang="en-GB" i="1" dirty="0" smtClean="0">
                <a:cs typeface="Calibri"/>
              </a:rPr>
              <a:t> Leslie </a:t>
            </a:r>
            <a:r>
              <a:rPr lang="en-GB" i="1" dirty="0" err="1" smtClean="0">
                <a:cs typeface="Calibri"/>
              </a:rPr>
              <a:t>Ooi</a:t>
            </a:r>
            <a:endParaRPr lang="en-GB" i="1" dirty="0" smtClean="0">
              <a:cs typeface="Calibri"/>
            </a:endParaRPr>
          </a:p>
          <a:p>
            <a:r>
              <a:rPr lang="en-GB" i="1" dirty="0" err="1" smtClean="0">
                <a:solidFill>
                  <a:srgbClr val="800000"/>
                </a:solidFill>
                <a:cs typeface="Calibri"/>
              </a:rPr>
              <a:t>Dr.</a:t>
            </a:r>
            <a:r>
              <a:rPr lang="en-GB" i="1" dirty="0" smtClean="0">
                <a:solidFill>
                  <a:srgbClr val="800000"/>
                </a:solidFill>
                <a:cs typeface="Calibri"/>
              </a:rPr>
              <a:t> </a:t>
            </a:r>
            <a:r>
              <a:rPr lang="en-GB" i="1" dirty="0" err="1" smtClean="0">
                <a:solidFill>
                  <a:srgbClr val="800000"/>
                </a:solidFill>
                <a:cs typeface="Calibri"/>
              </a:rPr>
              <a:t>Maizura</a:t>
            </a:r>
            <a:r>
              <a:rPr lang="en-GB" i="1" dirty="0" smtClean="0">
                <a:solidFill>
                  <a:srgbClr val="800000"/>
                </a:solidFill>
                <a:cs typeface="Calibri"/>
              </a:rPr>
              <a:t> </a:t>
            </a:r>
            <a:r>
              <a:rPr lang="en-GB" i="1" dirty="0" err="1" smtClean="0">
                <a:solidFill>
                  <a:srgbClr val="800000"/>
                </a:solidFill>
                <a:cs typeface="Calibri"/>
              </a:rPr>
              <a:t>Ithnin</a:t>
            </a:r>
            <a:endParaRPr lang="en-GB" i="1" dirty="0" smtClean="0">
              <a:solidFill>
                <a:srgbClr val="800000"/>
              </a:solidFill>
              <a:cs typeface="Calibri"/>
            </a:endParaRPr>
          </a:p>
          <a:p>
            <a:r>
              <a:rPr lang="en-GB" i="1" dirty="0" err="1" smtClean="0">
                <a:cs typeface="Calibri"/>
              </a:rPr>
              <a:t>Shereen</a:t>
            </a:r>
            <a:r>
              <a:rPr lang="en-GB" i="1" dirty="0" smtClean="0">
                <a:cs typeface="Calibri"/>
              </a:rPr>
              <a:t> Wong</a:t>
            </a:r>
            <a:endParaRPr lang="en-GB" i="1" dirty="0">
              <a:cs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8130" y="1749245"/>
            <a:ext cx="4145051" cy="4886560"/>
          </a:xfrm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GB" i="1" dirty="0" err="1">
                <a:solidFill>
                  <a:srgbClr val="800000"/>
                </a:solidFill>
                <a:cs typeface="Calibri"/>
              </a:rPr>
              <a:t>Sharmili</a:t>
            </a:r>
            <a:r>
              <a:rPr lang="en-GB" i="1" dirty="0">
                <a:solidFill>
                  <a:srgbClr val="800000"/>
                </a:solidFill>
                <a:cs typeface="Calibri"/>
              </a:rPr>
              <a:t> </a:t>
            </a:r>
            <a:r>
              <a:rPr lang="en-GB" i="1" dirty="0" err="1">
                <a:solidFill>
                  <a:srgbClr val="800000"/>
                </a:solidFill>
                <a:cs typeface="Calibri"/>
              </a:rPr>
              <a:t>Kuppan</a:t>
            </a:r>
            <a:endParaRPr lang="en-GB" i="1" dirty="0">
              <a:solidFill>
                <a:srgbClr val="800000"/>
              </a:solidFill>
              <a:cs typeface="Calibri"/>
            </a:endParaRPr>
          </a:p>
          <a:p>
            <a:r>
              <a:rPr lang="en-GB" i="1" dirty="0">
                <a:cs typeface="Calibri"/>
              </a:rPr>
              <a:t>Lim Li </a:t>
            </a:r>
            <a:r>
              <a:rPr lang="en-GB" i="1" dirty="0" err="1">
                <a:cs typeface="Calibri"/>
              </a:rPr>
              <a:t>Ching</a:t>
            </a:r>
            <a:endParaRPr lang="en-GB" i="1" dirty="0">
              <a:cs typeface="Calibri"/>
            </a:endParaRPr>
          </a:p>
          <a:p>
            <a:r>
              <a:rPr lang="en-GB" i="1" dirty="0" err="1" smtClean="0">
                <a:solidFill>
                  <a:srgbClr val="800000"/>
                </a:solidFill>
                <a:cs typeface="Calibri"/>
              </a:rPr>
              <a:t>Prof.</a:t>
            </a:r>
            <a:r>
              <a:rPr lang="en-GB" i="1" dirty="0" smtClean="0">
                <a:solidFill>
                  <a:srgbClr val="800000"/>
                </a:solidFill>
                <a:cs typeface="Calibri"/>
              </a:rPr>
              <a:t>  </a:t>
            </a:r>
            <a:r>
              <a:rPr lang="en-GB" i="1" dirty="0" err="1" smtClean="0">
                <a:solidFill>
                  <a:srgbClr val="800000"/>
                </a:solidFill>
                <a:cs typeface="Calibri"/>
              </a:rPr>
              <a:t>Vilasini</a:t>
            </a:r>
            <a:r>
              <a:rPr lang="en-GB" i="1" dirty="0" smtClean="0">
                <a:solidFill>
                  <a:srgbClr val="800000"/>
                </a:solidFill>
                <a:cs typeface="Calibri"/>
              </a:rPr>
              <a:t> </a:t>
            </a:r>
            <a:r>
              <a:rPr lang="en-GB" i="1" dirty="0" err="1">
                <a:solidFill>
                  <a:srgbClr val="800000"/>
                </a:solidFill>
                <a:cs typeface="Calibri"/>
              </a:rPr>
              <a:t>Pillai</a:t>
            </a:r>
            <a:endParaRPr lang="en-GB" i="1" dirty="0">
              <a:solidFill>
                <a:srgbClr val="800000"/>
              </a:solidFill>
              <a:cs typeface="Calibri"/>
            </a:endParaRPr>
          </a:p>
          <a:p>
            <a:r>
              <a:rPr lang="en-GB" i="1" dirty="0" err="1" smtClean="0">
                <a:cs typeface="Calibri"/>
              </a:rPr>
              <a:t>Dr.</a:t>
            </a:r>
            <a:r>
              <a:rPr lang="en-GB" i="1" dirty="0" smtClean="0">
                <a:cs typeface="Calibri"/>
              </a:rPr>
              <a:t> </a:t>
            </a:r>
            <a:r>
              <a:rPr lang="en-GB" i="1" dirty="0" err="1" smtClean="0">
                <a:cs typeface="Calibri"/>
              </a:rPr>
              <a:t>Rajinder</a:t>
            </a:r>
            <a:r>
              <a:rPr lang="en-GB" i="1" dirty="0" smtClean="0">
                <a:cs typeface="Calibri"/>
              </a:rPr>
              <a:t> </a:t>
            </a:r>
            <a:r>
              <a:rPr lang="en-GB" i="1" dirty="0">
                <a:cs typeface="Calibri"/>
              </a:rPr>
              <a:t>Singh</a:t>
            </a:r>
          </a:p>
          <a:p>
            <a:r>
              <a:rPr lang="en-GB" i="1" dirty="0" err="1" smtClean="0">
                <a:solidFill>
                  <a:srgbClr val="800000"/>
                </a:solidFill>
                <a:cs typeface="Calibri"/>
              </a:rPr>
              <a:t>Kayathri</a:t>
            </a:r>
            <a:r>
              <a:rPr lang="en-GB" i="1" dirty="0" smtClean="0">
                <a:solidFill>
                  <a:srgbClr val="800000"/>
                </a:solidFill>
                <a:cs typeface="Calibri"/>
              </a:rPr>
              <a:t> </a:t>
            </a:r>
            <a:r>
              <a:rPr lang="en-GB" i="1" dirty="0" err="1" smtClean="0">
                <a:solidFill>
                  <a:srgbClr val="800000"/>
                </a:solidFill>
                <a:cs typeface="Calibri"/>
              </a:rPr>
              <a:t>Panjavaranam</a:t>
            </a:r>
            <a:r>
              <a:rPr lang="en-GB" i="1" dirty="0" smtClean="0">
                <a:solidFill>
                  <a:srgbClr val="800000"/>
                </a:solidFill>
                <a:cs typeface="Calibri"/>
              </a:rPr>
              <a:t> </a:t>
            </a:r>
            <a:endParaRPr lang="en-GB" i="1" dirty="0">
              <a:solidFill>
                <a:srgbClr val="800000"/>
              </a:solidFill>
              <a:cs typeface="Calibri"/>
            </a:endParaRPr>
          </a:p>
          <a:p>
            <a:r>
              <a:rPr lang="en-GB" i="1" dirty="0" err="1">
                <a:cs typeface="Calibri"/>
              </a:rPr>
              <a:t>Mohd</a:t>
            </a:r>
            <a:r>
              <a:rPr lang="en-GB" i="1" dirty="0">
                <a:cs typeface="Calibri"/>
              </a:rPr>
              <a:t>. </a:t>
            </a:r>
            <a:r>
              <a:rPr lang="en-GB" i="1" dirty="0" err="1" smtClean="0">
                <a:cs typeface="Calibri"/>
              </a:rPr>
              <a:t>Khaidir</a:t>
            </a:r>
            <a:r>
              <a:rPr lang="en-GB" i="1" dirty="0" smtClean="0">
                <a:cs typeface="Calibri"/>
              </a:rPr>
              <a:t> </a:t>
            </a:r>
            <a:r>
              <a:rPr lang="en-GB" i="1" dirty="0" err="1">
                <a:cs typeface="Calibri"/>
              </a:rPr>
              <a:t>Abd</a:t>
            </a:r>
            <a:r>
              <a:rPr lang="en-GB" i="1" dirty="0">
                <a:cs typeface="Calibri"/>
              </a:rPr>
              <a:t>. Hamid</a:t>
            </a:r>
          </a:p>
          <a:p>
            <a:r>
              <a:rPr lang="en-GB" i="1" dirty="0" err="1">
                <a:solidFill>
                  <a:srgbClr val="800000"/>
                </a:solidFill>
                <a:cs typeface="Calibri"/>
              </a:rPr>
              <a:t>Mohd</a:t>
            </a:r>
            <a:r>
              <a:rPr lang="en-GB" i="1" dirty="0">
                <a:solidFill>
                  <a:srgbClr val="800000"/>
                </a:solidFill>
                <a:cs typeface="Calibri"/>
              </a:rPr>
              <a:t> </a:t>
            </a:r>
            <a:r>
              <a:rPr lang="en-GB" i="1" dirty="0" err="1" smtClean="0">
                <a:solidFill>
                  <a:srgbClr val="800000"/>
                </a:solidFill>
                <a:cs typeface="Calibri"/>
              </a:rPr>
              <a:t>Shafiq</a:t>
            </a:r>
            <a:r>
              <a:rPr lang="en-GB" i="1" dirty="0" smtClean="0">
                <a:solidFill>
                  <a:srgbClr val="800000"/>
                </a:solidFill>
                <a:cs typeface="Calibri"/>
              </a:rPr>
              <a:t> </a:t>
            </a:r>
            <a:r>
              <a:rPr lang="en-GB" i="1" dirty="0" err="1">
                <a:solidFill>
                  <a:srgbClr val="800000"/>
                </a:solidFill>
                <a:cs typeface="Calibri"/>
              </a:rPr>
              <a:t>Mohd</a:t>
            </a:r>
            <a:r>
              <a:rPr lang="en-GB" i="1" dirty="0">
                <a:solidFill>
                  <a:srgbClr val="800000"/>
                </a:solidFill>
                <a:cs typeface="Calibri"/>
              </a:rPr>
              <a:t> </a:t>
            </a:r>
            <a:r>
              <a:rPr lang="en-GB" i="1" dirty="0" err="1" smtClean="0">
                <a:solidFill>
                  <a:srgbClr val="800000"/>
                </a:solidFill>
                <a:cs typeface="Calibri"/>
              </a:rPr>
              <a:t>Zakaria</a:t>
            </a:r>
            <a:endParaRPr lang="en-GB" i="1" dirty="0" smtClean="0">
              <a:solidFill>
                <a:srgbClr val="800000"/>
              </a:solidFill>
              <a:cs typeface="Calibri"/>
            </a:endParaRPr>
          </a:p>
          <a:p>
            <a:r>
              <a:rPr lang="en-GB" i="1" dirty="0" err="1" smtClean="0">
                <a:cs typeface="Calibri"/>
              </a:rPr>
              <a:t>Syahnaz</a:t>
            </a:r>
            <a:r>
              <a:rPr lang="en-GB" i="1" dirty="0" smtClean="0">
                <a:cs typeface="Calibri"/>
              </a:rPr>
              <a:t> </a:t>
            </a:r>
            <a:r>
              <a:rPr lang="en-GB" i="1" dirty="0" err="1" smtClean="0">
                <a:cs typeface="Calibri"/>
              </a:rPr>
              <a:t>Mohd</a:t>
            </a:r>
            <a:r>
              <a:rPr lang="en-GB" i="1" dirty="0" smtClean="0">
                <a:cs typeface="Calibri"/>
              </a:rPr>
              <a:t> </a:t>
            </a:r>
            <a:r>
              <a:rPr lang="en-GB" i="1" dirty="0" err="1" smtClean="0">
                <a:cs typeface="Calibri"/>
              </a:rPr>
              <a:t>Azali</a:t>
            </a:r>
            <a:endParaRPr lang="en-GB" i="1" dirty="0" smtClean="0">
              <a:cs typeface="Calibri"/>
            </a:endParaRPr>
          </a:p>
          <a:p>
            <a:r>
              <a:rPr lang="en-GB" i="1" dirty="0" smtClean="0">
                <a:solidFill>
                  <a:srgbClr val="800000"/>
                </a:solidFill>
                <a:cs typeface="Calibri"/>
              </a:rPr>
              <a:t>Prasad </a:t>
            </a:r>
            <a:r>
              <a:rPr lang="en-GB" i="1" dirty="0" err="1" smtClean="0">
                <a:solidFill>
                  <a:srgbClr val="800000"/>
                </a:solidFill>
                <a:cs typeface="Calibri"/>
              </a:rPr>
              <a:t>Vasudevon</a:t>
            </a:r>
            <a:endParaRPr lang="en-US" dirty="0" smtClean="0">
              <a:solidFill>
                <a:srgbClr val="800000"/>
              </a:solidFill>
            </a:endParaRPr>
          </a:p>
          <a:p>
            <a:r>
              <a:rPr lang="en-US" i="1" dirty="0" smtClean="0">
                <a:cs typeface="Calibri"/>
              </a:rPr>
              <a:t>Chin Pick </a:t>
            </a:r>
            <a:r>
              <a:rPr lang="en-US" i="1" dirty="0" err="1" smtClean="0">
                <a:cs typeface="Calibri"/>
              </a:rPr>
              <a:t>Wun</a:t>
            </a:r>
            <a:endParaRPr lang="en-US" i="1" dirty="0" smtClean="0">
              <a:cs typeface="Calibri"/>
            </a:endParaRPr>
          </a:p>
          <a:p>
            <a:r>
              <a:rPr lang="en-US" i="1" dirty="0" smtClean="0">
                <a:solidFill>
                  <a:srgbClr val="800000"/>
                </a:solidFill>
                <a:cs typeface="Calibri"/>
              </a:rPr>
              <a:t>Dr. </a:t>
            </a:r>
            <a:r>
              <a:rPr lang="en-US" i="1" dirty="0" err="1" smtClean="0">
                <a:solidFill>
                  <a:srgbClr val="800000"/>
                </a:solidFill>
                <a:cs typeface="Calibri"/>
              </a:rPr>
              <a:t>Norwati</a:t>
            </a:r>
            <a:r>
              <a:rPr lang="en-US" i="1" dirty="0" smtClean="0">
                <a:solidFill>
                  <a:srgbClr val="800000"/>
                </a:solidFill>
                <a:cs typeface="Calibri"/>
              </a:rPr>
              <a:t> Adnan</a:t>
            </a:r>
          </a:p>
          <a:p>
            <a:r>
              <a:rPr lang="en-US" i="1" dirty="0" smtClean="0">
                <a:solidFill>
                  <a:srgbClr val="000000"/>
                </a:solidFill>
                <a:cs typeface="Calibri"/>
              </a:rPr>
              <a:t>Dr. </a:t>
            </a:r>
            <a:r>
              <a:rPr lang="en-US" i="1" dirty="0" err="1" smtClean="0">
                <a:solidFill>
                  <a:srgbClr val="000000"/>
                </a:solidFill>
                <a:cs typeface="Calibri"/>
              </a:rPr>
              <a:t>Zuraida</a:t>
            </a:r>
            <a:r>
              <a:rPr lang="en-US" i="1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cs typeface="Calibri"/>
              </a:rPr>
              <a:t>Ab</a:t>
            </a:r>
            <a:r>
              <a:rPr lang="en-US" i="1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cs typeface="Calibri"/>
              </a:rPr>
              <a:t>Rahman</a:t>
            </a:r>
            <a:endParaRPr lang="en-GB" i="1" dirty="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02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NA Glass 01 800x6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1130"/>
            <a:ext cx="6837233" cy="55736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118252" y="2512772"/>
            <a:ext cx="3034898" cy="2744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endParaRPr lang="en-US" sz="105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1050" b="1" dirty="0">
                <a:latin typeface="Arial" pitchFamily="34" charset="0"/>
                <a:cs typeface="Arial" pitchFamily="34" charset="0"/>
              </a:rPr>
              <a:t>www.biosafety.gov.my</a:t>
            </a:r>
          </a:p>
          <a:p>
            <a:pPr eaLnBrk="1" hangingPunct="1">
              <a:lnSpc>
                <a:spcPct val="150000"/>
              </a:lnSpc>
              <a:defRPr/>
            </a:pPr>
            <a:endParaRPr lang="en-US" sz="105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en-US" sz="105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050" b="1" dirty="0" smtClean="0">
                <a:latin typeface="Arial" pitchFamily="34" charset="0"/>
                <a:cs typeface="Arial" pitchFamily="34" charset="0"/>
                <a:hlinkClick r:id="rId4"/>
              </a:rPr>
              <a:t>anita@</a:t>
            </a:r>
            <a:r>
              <a:rPr lang="en-MY" altLang="en-US" sz="1050" b="1" dirty="0" smtClean="0">
                <a:latin typeface="Arial" pitchFamily="34" charset="0"/>
                <a:cs typeface="Arial" pitchFamily="34" charset="0"/>
                <a:hlinkClick r:id="rId4"/>
              </a:rPr>
              <a:t>kats</a:t>
            </a:r>
            <a:r>
              <a:rPr lang="en-US" sz="1050" b="1" dirty="0" smtClean="0">
                <a:latin typeface="Arial" pitchFamily="34" charset="0"/>
                <a:cs typeface="Arial" pitchFamily="34" charset="0"/>
                <a:hlinkClick r:id="rId4"/>
              </a:rPr>
              <a:t>.gov.my</a:t>
            </a:r>
            <a:r>
              <a:rPr lang="en-US" sz="1050" b="1" dirty="0" smtClean="0">
                <a:latin typeface="Arial" pitchFamily="34" charset="0"/>
                <a:cs typeface="Arial" pitchFamily="34" charset="0"/>
              </a:rPr>
              <a:t> or </a:t>
            </a:r>
            <a:r>
              <a:rPr lang="en-US" sz="1050" b="1" dirty="0" err="1" smtClean="0">
                <a:latin typeface="Arial" pitchFamily="34" charset="0"/>
                <a:cs typeface="Arial" pitchFamily="34" charset="0"/>
                <a:hlinkClick r:id="rId5"/>
              </a:rPr>
              <a:t>Anita.Ant@gmail.com</a:t>
            </a:r>
            <a:endParaRPr lang="en-US" sz="105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en-US" sz="105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en-US" sz="105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1050" b="1" dirty="0">
                <a:latin typeface="Arial" pitchFamily="34" charset="0"/>
                <a:cs typeface="Arial" pitchFamily="34" charset="0"/>
              </a:rPr>
              <a:t>@</a:t>
            </a:r>
            <a:r>
              <a:rPr lang="en-US" sz="1050" b="1" dirty="0" err="1">
                <a:latin typeface="Arial" pitchFamily="34" charset="0"/>
                <a:cs typeface="Arial" pitchFamily="34" charset="0"/>
              </a:rPr>
              <a:t>DOBmy</a:t>
            </a:r>
            <a:r>
              <a:rPr lang="ms-MY" sz="1050" b="1" dirty="0">
                <a:latin typeface="Arial" pitchFamily="34" charset="0"/>
                <a:cs typeface="Arial" pitchFamily="34" charset="0"/>
              </a:rPr>
              <a:t> </a:t>
            </a:r>
            <a:endParaRPr lang="ms-MY" sz="105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en-US" sz="105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ms-MY" sz="105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050" b="1" dirty="0" smtClean="0">
                <a:latin typeface="Arial" charset="0"/>
                <a:cs typeface="Arial" charset="0"/>
              </a:rPr>
              <a:t>@</a:t>
            </a:r>
            <a:r>
              <a:rPr lang="en-US" sz="1050" b="1" dirty="0" err="1">
                <a:latin typeface="Arial" charset="0"/>
                <a:cs typeface="Arial" charset="0"/>
              </a:rPr>
              <a:t>DOBiosafetyMalaysia</a:t>
            </a:r>
            <a:endParaRPr lang="en-US" sz="1050" b="1" dirty="0">
              <a:latin typeface="Arial" charset="0"/>
              <a:cs typeface="Arial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07667" y="1646611"/>
            <a:ext cx="6172200" cy="6001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3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THANK YOU</a:t>
            </a:r>
            <a:endParaRPr lang="ms-MY" sz="33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314" name="Picture 2" descr="Image result for twitter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" t="36750" r="-750" b="36250"/>
          <a:stretch>
            <a:fillRect/>
          </a:stretch>
        </p:blipFill>
        <p:spPr bwMode="auto">
          <a:xfrm>
            <a:off x="6164297" y="3922287"/>
            <a:ext cx="848361" cy="229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fb 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1" t="26120" r="8675" b="28880"/>
          <a:stretch>
            <a:fillRect/>
          </a:stretch>
        </p:blipFill>
        <p:spPr bwMode="auto">
          <a:xfrm>
            <a:off x="6120867" y="4707042"/>
            <a:ext cx="906050" cy="229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4299" y="3213264"/>
            <a:ext cx="345557" cy="345557"/>
          </a:xfrm>
          <a:prstGeom prst="rect">
            <a:avLst/>
          </a:prstGeom>
        </p:spPr>
      </p:pic>
      <p:pic>
        <p:nvPicPr>
          <p:cNvPr id="13324" name="Picture 12" descr="Image result for web ico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4000"/>
          <a:stretch>
            <a:fillRect/>
          </a:stretch>
        </p:blipFill>
        <p:spPr bwMode="auto">
          <a:xfrm>
            <a:off x="6164300" y="2283713"/>
            <a:ext cx="583750" cy="49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2" y="222195"/>
            <a:ext cx="8236920" cy="994172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1. Communicating about </a:t>
            </a:r>
            <a:b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food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biotechnologies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7564" y="1667244"/>
            <a:ext cx="4277772" cy="395005"/>
          </a:xfrm>
        </p:spPr>
        <p:txBody>
          <a:bodyPr>
            <a:noAutofit/>
          </a:bodyPr>
          <a:lstStyle/>
          <a:p>
            <a:r>
              <a:rPr lang="en-US" dirty="0" smtClean="0"/>
              <a:t>Problems – Developing content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6260" y="2062249"/>
            <a:ext cx="4220381" cy="4573556"/>
          </a:xfrm>
        </p:spPr>
        <p:txBody>
          <a:bodyPr>
            <a:normAutofit fontScale="92500"/>
          </a:bodyPr>
          <a:lstStyle/>
          <a:p>
            <a:r>
              <a:rPr lang="en-GB" sz="2600" dirty="0">
                <a:latin typeface="Calibri" panose="020F0502020204030204" pitchFamily="34" charset="0"/>
              </a:rPr>
              <a:t>T</a:t>
            </a:r>
            <a:r>
              <a:rPr lang="en-GB" sz="2600" dirty="0" smtClean="0">
                <a:latin typeface="Calibri" panose="020F0502020204030204" pitchFamily="34" charset="0"/>
              </a:rPr>
              <a:t>echnical </a:t>
            </a:r>
            <a:r>
              <a:rPr lang="en-GB" sz="2600" dirty="0">
                <a:latin typeface="Calibri" panose="020F0502020204030204" pitchFamily="34" charset="0"/>
              </a:rPr>
              <a:t>knowledge </a:t>
            </a:r>
            <a:r>
              <a:rPr lang="en-GB" sz="2600" dirty="0" smtClean="0">
                <a:latin typeface="Calibri" panose="020F0502020204030204" pitchFamily="34" charset="0"/>
                <a:sym typeface="Wingdings"/>
              </a:rPr>
              <a:t></a:t>
            </a:r>
            <a:r>
              <a:rPr lang="en-GB" sz="2600" dirty="0" smtClean="0">
                <a:latin typeface="Calibri" panose="020F0502020204030204" pitchFamily="34" charset="0"/>
              </a:rPr>
              <a:t> layman/ </a:t>
            </a:r>
            <a:r>
              <a:rPr lang="en-GB" sz="2600" dirty="0">
                <a:latin typeface="Calibri" panose="020F0502020204030204" pitchFamily="34" charset="0"/>
              </a:rPr>
              <a:t>simple language</a:t>
            </a:r>
          </a:p>
          <a:p>
            <a:r>
              <a:rPr lang="en-GB" sz="2600" dirty="0">
                <a:latin typeface="Calibri" panose="020F0502020204030204" pitchFamily="34" charset="0"/>
              </a:rPr>
              <a:t>Concepts difficult to grasp with lack of scientific background</a:t>
            </a:r>
          </a:p>
          <a:p>
            <a:r>
              <a:rPr lang="en-GB" sz="2600" dirty="0" smtClean="0">
                <a:latin typeface="Calibri" panose="020F0502020204030204" pitchFamily="34" charset="0"/>
              </a:rPr>
              <a:t>Difficult to summarize a </a:t>
            </a:r>
            <a:r>
              <a:rPr lang="en-GB" sz="2600" dirty="0">
                <a:latin typeface="Calibri" panose="020F0502020204030204" pitchFamily="34" charset="0"/>
              </a:rPr>
              <a:t>vast body of technical information to make sense and convey the actual meaning </a:t>
            </a:r>
          </a:p>
          <a:p>
            <a:r>
              <a:rPr lang="en-GB" sz="2600" dirty="0">
                <a:latin typeface="Calibri" panose="020F0502020204030204" pitchFamily="34" charset="0"/>
              </a:rPr>
              <a:t>Lack of skills, training and funds to develop science communications for scientists</a:t>
            </a:r>
          </a:p>
          <a:p>
            <a:endParaRPr lang="en-GB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4867" y="1709624"/>
            <a:ext cx="3635085" cy="330068"/>
          </a:xfrm>
        </p:spPr>
        <p:txBody>
          <a:bodyPr>
            <a:noAutofit/>
          </a:bodyPr>
          <a:lstStyle/>
          <a:p>
            <a:r>
              <a:rPr lang="en-US" dirty="0" smtClean="0"/>
              <a:t>Solutions that worked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4867" y="2062249"/>
            <a:ext cx="4385578" cy="4420851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solidFill>
                  <a:srgbClr val="000000"/>
                </a:solidFill>
                <a:ea typeface="Lucida Grande"/>
                <a:cs typeface="Lucida Grande"/>
              </a:rPr>
              <a:t>Avoid scientific jargon and try to use everyday language that target group can relate to</a:t>
            </a:r>
          </a:p>
          <a:p>
            <a:r>
              <a:rPr lang="en-US" sz="2600" dirty="0">
                <a:solidFill>
                  <a:srgbClr val="000000"/>
                </a:solidFill>
                <a:ea typeface="Lucida Grande"/>
                <a:cs typeface="Lucida Grande"/>
              </a:rPr>
              <a:t>Cut out a lot of the scientific explanation and just keep the gist of the information (keeping it short</a:t>
            </a:r>
            <a:r>
              <a:rPr lang="en-US" sz="2600" dirty="0" smtClean="0">
                <a:solidFill>
                  <a:srgbClr val="000000"/>
                </a:solidFill>
                <a:ea typeface="Lucida Grande"/>
                <a:cs typeface="Lucida Grande"/>
              </a:rPr>
              <a:t>)</a:t>
            </a:r>
          </a:p>
          <a:p>
            <a:r>
              <a:rPr lang="en-US" sz="2600" dirty="0">
                <a:solidFill>
                  <a:srgbClr val="000000"/>
                </a:solidFill>
                <a:ea typeface="Lucida Grande"/>
                <a:cs typeface="Lucida Grande"/>
              </a:rPr>
              <a:t>Brochures and posters </a:t>
            </a:r>
            <a:r>
              <a:rPr lang="en-US" sz="2600" dirty="0" smtClean="0">
                <a:solidFill>
                  <a:srgbClr val="000000"/>
                </a:solidFill>
                <a:ea typeface="Lucida Grande"/>
                <a:cs typeface="Lucida Grande"/>
              </a:rPr>
              <a:t>with clear </a:t>
            </a:r>
            <a:r>
              <a:rPr lang="en-US" sz="2600" dirty="0">
                <a:solidFill>
                  <a:srgbClr val="000000"/>
                </a:solidFill>
                <a:ea typeface="Lucida Grande"/>
                <a:cs typeface="Lucida Grande"/>
              </a:rPr>
              <a:t>description using images/pictures to explain technical steps involved (such as developing GMOs or food safety assessment) </a:t>
            </a:r>
          </a:p>
          <a:p>
            <a:endParaRPr lang="en-US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91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260" y="1660008"/>
            <a:ext cx="2901255" cy="39500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Problems - Content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6260" y="2207361"/>
            <a:ext cx="4220381" cy="4428444"/>
          </a:xfrm>
        </p:spPr>
        <p:txBody>
          <a:bodyPr>
            <a:normAutofit fontScale="92500" lnSpcReduction="10000"/>
          </a:bodyPr>
          <a:lstStyle/>
          <a:p>
            <a:r>
              <a:rPr lang="en-GB" sz="2550" dirty="0"/>
              <a:t>Lack of unbiased information - usually pro or against </a:t>
            </a:r>
          </a:p>
          <a:p>
            <a:r>
              <a:rPr lang="en-GB" sz="2550" dirty="0"/>
              <a:t>Sometimes too much existing information and it is conflicting information from different sources – making communication of intended messages difficult </a:t>
            </a:r>
          </a:p>
          <a:p>
            <a:r>
              <a:rPr lang="en-GB" sz="2550" dirty="0"/>
              <a:t>Communication influencers (NGOs and Independent bodies) convey information based on their stand on the issue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4867" y="1740007"/>
            <a:ext cx="3163938" cy="330068"/>
          </a:xfrm>
        </p:spPr>
        <p:txBody>
          <a:bodyPr>
            <a:noAutofit/>
          </a:bodyPr>
          <a:lstStyle/>
          <a:p>
            <a:r>
              <a:rPr lang="en-US" dirty="0" smtClean="0"/>
              <a:t>Solutions that worked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3555" y="252800"/>
            <a:ext cx="823692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2. Communicating about </a:t>
            </a:r>
          </a:p>
          <a:p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food biotechnologies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14867" y="2070074"/>
            <a:ext cx="4529133" cy="47879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50" dirty="0"/>
              <a:t>Provide balanced view on the subject – cover both pros and </a:t>
            </a:r>
            <a:r>
              <a:rPr lang="en-US" sz="2550" dirty="0" smtClean="0"/>
              <a:t>cons, don’t hide</a:t>
            </a:r>
            <a:endParaRPr lang="en-US" sz="2550" dirty="0"/>
          </a:p>
          <a:p>
            <a:r>
              <a:rPr lang="en-US" sz="2550" dirty="0"/>
              <a:t>Inform public about </a:t>
            </a:r>
            <a:r>
              <a:rPr lang="en-US" sz="2550" dirty="0" smtClean="0"/>
              <a:t>misinformation </a:t>
            </a:r>
            <a:r>
              <a:rPr lang="en-US" sz="2550" dirty="0"/>
              <a:t>not based on sound science, or no scientific proof for the claims</a:t>
            </a:r>
          </a:p>
          <a:p>
            <a:r>
              <a:rPr lang="en-US" sz="2550" dirty="0"/>
              <a:t>Be persistent to correct misinformation </a:t>
            </a:r>
          </a:p>
          <a:p>
            <a:r>
              <a:rPr lang="en-US" sz="2550" dirty="0"/>
              <a:t>Rebuttal from third party with no interest to gain</a:t>
            </a:r>
          </a:p>
          <a:p>
            <a:r>
              <a:rPr lang="en-US" sz="2550" dirty="0"/>
              <a:t> Outsource content development in simple language to professionals who are good in communicating scientific based information</a:t>
            </a:r>
          </a:p>
        </p:txBody>
      </p:sp>
    </p:spTree>
    <p:extLst>
      <p:ext uri="{BB962C8B-B14F-4D97-AF65-F5344CB8AC3E}">
        <p14:creationId xmlns:p14="http://schemas.microsoft.com/office/powerpoint/2010/main" val="3074164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44" y="222195"/>
            <a:ext cx="7495956" cy="994172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3. Communicating about </a:t>
            </a:r>
            <a:b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food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biotechnologies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6" y="1667245"/>
            <a:ext cx="2901255" cy="39500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Problems – Interest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366" y="2062250"/>
            <a:ext cx="4303275" cy="4573555"/>
          </a:xfrm>
        </p:spPr>
        <p:txBody>
          <a:bodyPr>
            <a:normAutofit fontScale="92500" lnSpcReduction="10000"/>
          </a:bodyPr>
          <a:lstStyle/>
          <a:p>
            <a:r>
              <a:rPr lang="en-GB" sz="2600" dirty="0"/>
              <a:t>Lack of interest by public </a:t>
            </a:r>
            <a:r>
              <a:rPr lang="en-GB" sz="2600" dirty="0" smtClean="0"/>
              <a:t>and </a:t>
            </a:r>
            <a:r>
              <a:rPr lang="en-GB" sz="2600" dirty="0"/>
              <a:t>not </a:t>
            </a:r>
            <a:r>
              <a:rPr lang="en-GB" sz="2600" dirty="0" smtClean="0"/>
              <a:t>seeing </a:t>
            </a:r>
            <a:r>
              <a:rPr lang="en-GB" sz="2600" dirty="0"/>
              <a:t>the relevance of information </a:t>
            </a:r>
            <a:r>
              <a:rPr lang="en-GB" sz="2600" dirty="0" smtClean="0"/>
              <a:t>provided</a:t>
            </a:r>
          </a:p>
          <a:p>
            <a:r>
              <a:rPr lang="en-GB" sz="2600" dirty="0"/>
              <a:t>Difficulty in keeping </a:t>
            </a:r>
            <a:r>
              <a:rPr lang="en-GB" sz="2600" dirty="0" smtClean="0"/>
              <a:t>public &amp; media </a:t>
            </a:r>
            <a:r>
              <a:rPr lang="en-GB" sz="2600" dirty="0"/>
              <a:t>interest – it peaks during crisis and then wanes </a:t>
            </a:r>
            <a:r>
              <a:rPr lang="en-GB" sz="2600" dirty="0" smtClean="0"/>
              <a:t>off</a:t>
            </a:r>
            <a:endParaRPr lang="en-GB" sz="2600" dirty="0"/>
          </a:p>
          <a:p>
            <a:r>
              <a:rPr lang="en-GB" sz="2600" dirty="0" smtClean="0"/>
              <a:t>Basic </a:t>
            </a:r>
            <a:r>
              <a:rPr lang="en-GB" sz="2600" dirty="0"/>
              <a:t>understanding of modern biotechnology is low among public and </a:t>
            </a:r>
            <a:r>
              <a:rPr lang="en-GB" sz="2600" dirty="0" smtClean="0"/>
              <a:t>stakeholders causing lack of interest</a:t>
            </a:r>
          </a:p>
          <a:p>
            <a:r>
              <a:rPr lang="en-GB" sz="2600" dirty="0"/>
              <a:t>Information dissemination in limited </a:t>
            </a:r>
            <a:r>
              <a:rPr lang="en-GB" sz="2600" dirty="0" smtClean="0"/>
              <a:t>circles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7903" y="1732182"/>
            <a:ext cx="3496818" cy="330068"/>
          </a:xfrm>
        </p:spPr>
        <p:txBody>
          <a:bodyPr>
            <a:noAutofit/>
          </a:bodyPr>
          <a:lstStyle/>
          <a:p>
            <a:r>
              <a:rPr lang="en-US" dirty="0" smtClean="0"/>
              <a:t>Solutions that worked</a:t>
            </a:r>
            <a:endParaRPr lang="en-US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567903" y="2054655"/>
            <a:ext cx="4432542" cy="45007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/>
              <a:t>Pick out issues of concern and develop communication </a:t>
            </a:r>
            <a:r>
              <a:rPr lang="en-US" sz="2400" dirty="0" smtClean="0"/>
              <a:t>materials</a:t>
            </a:r>
          </a:p>
          <a:p>
            <a:pPr>
              <a:lnSpc>
                <a:spcPct val="100000"/>
              </a:lnSpc>
            </a:pPr>
            <a:r>
              <a:rPr lang="en-US" sz="2400" dirty="0" smtClean="0"/>
              <a:t>Use colorful pictures, brief and simple explanation, illustrations, flow chart, cartoons</a:t>
            </a:r>
          </a:p>
          <a:p>
            <a:r>
              <a:rPr lang="en-US" sz="2400" dirty="0" smtClean="0"/>
              <a:t>Tailor information</a:t>
            </a:r>
            <a:endParaRPr lang="en-US" sz="2400" dirty="0"/>
          </a:p>
          <a:p>
            <a:r>
              <a:rPr lang="en-US" sz="2400" dirty="0"/>
              <a:t>M</a:t>
            </a:r>
            <a:r>
              <a:rPr lang="en-US" sz="2400" dirty="0" smtClean="0"/>
              <a:t>ailing </a:t>
            </a:r>
            <a:r>
              <a:rPr lang="en-US" sz="2400" dirty="0"/>
              <a:t>list of interest group </a:t>
            </a:r>
            <a:endParaRPr lang="en-US" sz="2400" dirty="0" smtClean="0"/>
          </a:p>
          <a:p>
            <a:r>
              <a:rPr lang="en-US" sz="2400" dirty="0" smtClean="0"/>
              <a:t>Use </a:t>
            </a:r>
            <a:r>
              <a:rPr lang="en-US" sz="2400" dirty="0"/>
              <a:t>social media platform </a:t>
            </a:r>
            <a:r>
              <a:rPr lang="en-US" sz="2400" dirty="0" smtClean="0"/>
              <a:t>–popular </a:t>
            </a:r>
            <a:r>
              <a:rPr lang="en-US" sz="2400" dirty="0"/>
              <a:t>mechanisms of </a:t>
            </a:r>
            <a:r>
              <a:rPr lang="en-US" sz="2400" dirty="0" smtClean="0"/>
              <a:t>info </a:t>
            </a:r>
            <a:r>
              <a:rPr lang="en-US" sz="2400" dirty="0"/>
              <a:t>dissemination</a:t>
            </a:r>
          </a:p>
        </p:txBody>
      </p:sp>
    </p:spTree>
    <p:extLst>
      <p:ext uri="{BB962C8B-B14F-4D97-AF65-F5344CB8AC3E}">
        <p14:creationId xmlns:p14="http://schemas.microsoft.com/office/powerpoint/2010/main" val="338689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44" y="222195"/>
            <a:ext cx="8106776" cy="99417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4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. Communicating about </a:t>
            </a:r>
            <a:b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food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biotechnologies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667246"/>
            <a:ext cx="2901255" cy="39500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6260" y="2207360"/>
            <a:ext cx="4067676" cy="2986370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GB" sz="2400" dirty="0"/>
              <a:t>Pre-conceived ideas and opinion about the issue based on other questionable sources </a:t>
            </a:r>
          </a:p>
          <a:p>
            <a:pPr>
              <a:lnSpc>
                <a:spcPct val="70000"/>
              </a:lnSpc>
            </a:pPr>
            <a:r>
              <a:rPr lang="en-GB" sz="2400" dirty="0"/>
              <a:t>Not realizing the need to provide critical but credible information</a:t>
            </a:r>
          </a:p>
          <a:p>
            <a:pPr>
              <a:lnSpc>
                <a:spcPct val="70000"/>
              </a:lnSpc>
            </a:pP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4867" y="1699714"/>
            <a:ext cx="3227845" cy="330068"/>
          </a:xfrm>
        </p:spPr>
        <p:txBody>
          <a:bodyPr>
            <a:noAutofit/>
          </a:bodyPr>
          <a:lstStyle/>
          <a:p>
            <a:r>
              <a:rPr lang="en-US" dirty="0" smtClean="0"/>
              <a:t>Solutions that worked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6423" y="2207360"/>
            <a:ext cx="4385578" cy="4122675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Provide good information that is unbiased and backed by sound science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Ensure only credible information is used by checking the sources. If there is uncertainty, then discard info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Information provided via agency with authority and credibility </a:t>
            </a:r>
            <a:endParaRPr lang="en-GB" sz="2400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052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998" y="222195"/>
            <a:ext cx="6833282" cy="994172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5. Communicating about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food biotechnologies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5220" y="1667246"/>
            <a:ext cx="2901255" cy="39500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1998" y="2207360"/>
            <a:ext cx="4334643" cy="3292140"/>
          </a:xfrm>
        </p:spPr>
        <p:txBody>
          <a:bodyPr>
            <a:normAutofit/>
          </a:bodyPr>
          <a:lstStyle/>
          <a:p>
            <a:r>
              <a:rPr lang="en-GB" sz="2600" dirty="0" smtClean="0"/>
              <a:t>Difficulty </a:t>
            </a:r>
            <a:r>
              <a:rPr lang="en-GB" sz="2600" dirty="0"/>
              <a:t>in sustaining periodical and non technical </a:t>
            </a:r>
            <a:r>
              <a:rPr lang="en-GB" sz="2600" dirty="0" smtClean="0"/>
              <a:t>communication materials about science and technology</a:t>
            </a:r>
            <a:endParaRPr lang="en-GB" sz="2600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4867" y="1732183"/>
            <a:ext cx="3316643" cy="330068"/>
          </a:xfrm>
        </p:spPr>
        <p:txBody>
          <a:bodyPr>
            <a:noAutofit/>
          </a:bodyPr>
          <a:lstStyle/>
          <a:p>
            <a:r>
              <a:rPr lang="en-US" dirty="0" smtClean="0"/>
              <a:t>Solutions that worked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4867" y="2062251"/>
            <a:ext cx="4529133" cy="3437249"/>
          </a:xfrm>
        </p:spPr>
        <p:txBody>
          <a:bodyPr>
            <a:normAutofit/>
          </a:bodyPr>
          <a:lstStyle/>
          <a:p>
            <a:r>
              <a:rPr lang="en-GB" sz="2600" dirty="0" smtClean="0">
                <a:cs typeface="Calibri" panose="020F0502020204030204"/>
              </a:rPr>
              <a:t>Use </a:t>
            </a:r>
            <a:r>
              <a:rPr lang="en-GB" sz="2600" dirty="0">
                <a:cs typeface="Calibri" panose="020F0502020204030204"/>
              </a:rPr>
              <a:t>social media to get good coverage and lower the cost for accessibility and distribution of communications </a:t>
            </a:r>
            <a:r>
              <a:rPr lang="en-GB" sz="2600" dirty="0" smtClean="0">
                <a:cs typeface="Calibri" panose="020F0502020204030204"/>
              </a:rPr>
              <a:t>materials</a:t>
            </a:r>
          </a:p>
          <a:p>
            <a:r>
              <a:rPr lang="en-GB" sz="2600" dirty="0">
                <a:cs typeface="Calibri" panose="020F0502020204030204"/>
              </a:rPr>
              <a:t>Ensure there is a digital version of </a:t>
            </a:r>
            <a:r>
              <a:rPr lang="en-GB" sz="2600" dirty="0" smtClean="0">
                <a:cs typeface="Calibri" panose="020F0502020204030204"/>
              </a:rPr>
              <a:t>good communication material for wider circulation</a:t>
            </a:r>
            <a:endParaRPr lang="en-GB" sz="2600" dirty="0">
              <a:cs typeface="Calibri" panose="020F0502020204030204"/>
            </a:endParaRPr>
          </a:p>
          <a:p>
            <a:endParaRPr lang="en-GB" dirty="0" smtClean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772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222195"/>
            <a:ext cx="6077994" cy="994172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What 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did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not 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work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1" y="1901950"/>
            <a:ext cx="8704184" cy="4733855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Using technical jargon</a:t>
            </a:r>
          </a:p>
          <a:p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Leaving </a:t>
            </a:r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out some </a:t>
            </a:r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technical information - </a:t>
            </a:r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public who had further interest in the topic assumed that the information </a:t>
            </a:r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is not available </a:t>
            </a:r>
          </a:p>
          <a:p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Limiting information accessibility to only certain target groups  - larger group of public unaware of availability of such information</a:t>
            </a:r>
          </a:p>
          <a:p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Attention given to side effects and risks with disregard of benefits of technology used or the food products</a:t>
            </a:r>
          </a:p>
          <a:p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Rebutting </a:t>
            </a:r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of misinformation from </a:t>
            </a:r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a party with interest in the final </a:t>
            </a:r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product</a:t>
            </a:r>
          </a:p>
          <a:p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Awareness seminars with large groups</a:t>
            </a:r>
          </a:p>
          <a:p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General email blasts</a:t>
            </a:r>
            <a:endParaRPr lang="en-GB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386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0"/>
            <a:ext cx="7886700" cy="1325563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</a:rPr>
              <a:t>1. What Malaysians </a:t>
            </a:r>
            <a:r>
              <a:rPr lang="en-GB" sz="4000" b="1" dirty="0">
                <a:solidFill>
                  <a:schemeClr val="bg1">
                    <a:lumMod val="95000"/>
                  </a:schemeClr>
                </a:solidFill>
              </a:rPr>
              <a:t>need </a:t>
            </a:r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GB" sz="40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</a:rPr>
              <a:t>to </a:t>
            </a:r>
            <a:r>
              <a:rPr lang="en-GB" sz="4000" b="1" dirty="0">
                <a:solidFill>
                  <a:schemeClr val="bg1">
                    <a:lumMod val="95000"/>
                  </a:schemeClr>
                </a:solidFill>
              </a:rPr>
              <a:t>know?</a:t>
            </a:r>
            <a:endParaRPr lang="en-US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1" y="1825624"/>
            <a:ext cx="8551480" cy="4657475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Safety assessment for food from biotechnology – how it is done and assurance of food safety backed with primary and credible data (studies, journal reviews of such food)</a:t>
            </a:r>
          </a:p>
          <a:p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Side</a:t>
            </a:r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-effects or potential health </a:t>
            </a:r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hazards</a:t>
            </a:r>
            <a:endParaRPr lang="en-US" sz="2400" dirty="0">
              <a:solidFill>
                <a:srgbClr val="000000"/>
              </a:solidFill>
              <a:ea typeface="Lucida Grande"/>
              <a:cs typeface="Lucida Grande"/>
            </a:endParaRPr>
          </a:p>
          <a:p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Explaining connection of Antibiotic </a:t>
            </a:r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resistance, bacteria and </a:t>
            </a:r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viruses, toxic chemical residues with GM food</a:t>
            </a:r>
          </a:p>
          <a:p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Nutritional </a:t>
            </a:r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value, health and </a:t>
            </a:r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wellness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That credible scientific evidence and source of information is important for food safety assessment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Religious and ethical view of consuming food from </a:t>
            </a:r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biotechnology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Source of the genes used in GM food – halal </a:t>
            </a:r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status</a:t>
            </a:r>
            <a:endParaRPr lang="en-US" sz="2400" dirty="0">
              <a:solidFill>
                <a:srgbClr val="000000"/>
              </a:solidFill>
              <a:ea typeface="Lucida Grande"/>
              <a:cs typeface="Lucida Grande"/>
            </a:endParaRPr>
          </a:p>
          <a:p>
            <a:endParaRPr lang="en-US" sz="2400" dirty="0" smtClean="0">
              <a:solidFill>
                <a:srgbClr val="000000"/>
              </a:solidFill>
              <a:ea typeface="Lucida Grande"/>
              <a:cs typeface="Lucida Grande"/>
            </a:endParaRPr>
          </a:p>
          <a:p>
            <a:endParaRPr lang="en-US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567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-7987"/>
            <a:ext cx="7886700" cy="1325563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</a:rPr>
              <a:t>2. What Malaysians </a:t>
            </a:r>
            <a:r>
              <a:rPr lang="en-GB" sz="4000" b="1" dirty="0">
                <a:solidFill>
                  <a:schemeClr val="bg1">
                    <a:lumMod val="95000"/>
                  </a:schemeClr>
                </a:solidFill>
              </a:rPr>
              <a:t>need </a:t>
            </a:r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GB" sz="40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</a:rPr>
              <a:t>to </a:t>
            </a:r>
            <a:r>
              <a:rPr lang="en-GB" sz="4000" b="1" dirty="0">
                <a:solidFill>
                  <a:schemeClr val="bg1">
                    <a:lumMod val="95000"/>
                  </a:schemeClr>
                </a:solidFill>
              </a:rPr>
              <a:t>know?</a:t>
            </a:r>
            <a:endParaRPr lang="en-US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0" y="1825625"/>
            <a:ext cx="8219090" cy="4351338"/>
          </a:xfrm>
        </p:spPr>
        <p:txBody>
          <a:bodyPr vert="horz" lIns="68580" tIns="34290" rIns="68580" bIns="34290" rtlCol="0" anchor="t">
            <a:normAutofit/>
          </a:bodyPr>
          <a:lstStyle/>
          <a:p>
            <a:pPr algn="just"/>
            <a:r>
              <a:rPr lang="en-US" sz="2600" dirty="0" smtClean="0">
                <a:solidFill>
                  <a:srgbClr val="000000"/>
                </a:solidFill>
                <a:ea typeface="Lucida Grande"/>
                <a:cs typeface="Lucida Grande"/>
              </a:rPr>
              <a:t>How food safety is regulated in Malaysia</a:t>
            </a:r>
          </a:p>
          <a:p>
            <a:pPr algn="just"/>
            <a:r>
              <a:rPr lang="en-US" sz="2600" dirty="0">
                <a:solidFill>
                  <a:srgbClr val="000000"/>
                </a:solidFill>
                <a:ea typeface="Lucida Grande"/>
                <a:cs typeface="Lucida Grande"/>
              </a:rPr>
              <a:t>Labeling of GM food is mandatory by Malaysian law, not a safety issue but to enable consumer </a:t>
            </a:r>
            <a:r>
              <a:rPr lang="en-US" sz="2600" dirty="0" smtClean="0">
                <a:solidFill>
                  <a:srgbClr val="000000"/>
                </a:solidFill>
                <a:ea typeface="Lucida Grande"/>
                <a:cs typeface="Lucida Grande"/>
              </a:rPr>
              <a:t>choice</a:t>
            </a:r>
          </a:p>
          <a:p>
            <a:pPr algn="just"/>
            <a:r>
              <a:rPr lang="en-US" sz="2600" dirty="0" smtClean="0">
                <a:solidFill>
                  <a:srgbClr val="000000"/>
                </a:solidFill>
                <a:ea typeface="Lucida Grande"/>
                <a:cs typeface="Lucida Grande"/>
              </a:rPr>
              <a:t>Food from biotechnology that is approved to be sold and available in Malaysia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A brief general introduction of food biotechnology, how to develop GM food, it is ok to eat DNA, explanation on why GM food is different, how to differentiate GM food 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ea typeface="Lucida Grande"/>
                <a:cs typeface="Lucida Grande"/>
              </a:rPr>
              <a:t>History of use for food biotechnologies and GM food products that have been in the market – use real examples of successful known </a:t>
            </a:r>
            <a:r>
              <a:rPr lang="en-US" sz="2400" dirty="0" smtClean="0">
                <a:solidFill>
                  <a:srgbClr val="000000"/>
                </a:solidFill>
                <a:ea typeface="Lucida Grande"/>
                <a:cs typeface="Lucida Grande"/>
              </a:rPr>
              <a:t>products</a:t>
            </a:r>
            <a:endParaRPr lang="en-US" sz="2400" dirty="0">
              <a:solidFill>
                <a:srgbClr val="000000"/>
              </a:solidFill>
              <a:ea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556906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2021</TotalTime>
  <Words>1330</Words>
  <Application>Microsoft Office PowerPoint</Application>
  <PresentationFormat>On-screen Show (4:3)</PresentationFormat>
  <Paragraphs>168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Geneva</vt:lpstr>
      <vt:lpstr>Lucida Grande</vt:lpstr>
      <vt:lpstr>Arial</vt:lpstr>
      <vt:lpstr>Calibri</vt:lpstr>
      <vt:lpstr>Calibri Light</vt:lpstr>
      <vt:lpstr>Tahoma</vt:lpstr>
      <vt:lpstr>Wingdings</vt:lpstr>
      <vt:lpstr>Office Theme</vt:lpstr>
      <vt:lpstr>MALAYSIA  SHARING EXPERIENCES IN FOOD BIOTECHNOLOGIES COMMUNICATIONS MATERIAL </vt:lpstr>
      <vt:lpstr>1. Communicating about  food biotechnologies</vt:lpstr>
      <vt:lpstr>PowerPoint Presentation</vt:lpstr>
      <vt:lpstr>3. Communicating about  food biotechnologies</vt:lpstr>
      <vt:lpstr>4. Communicating about  food biotechnologies</vt:lpstr>
      <vt:lpstr>5. Communicating about food biotechnologies</vt:lpstr>
      <vt:lpstr>What did not work</vt:lpstr>
      <vt:lpstr>1. What Malaysians need  to know?</vt:lpstr>
      <vt:lpstr>2. What Malaysians need  to know?</vt:lpstr>
      <vt:lpstr>3. What Malaysians need  to know?</vt:lpstr>
      <vt:lpstr>What Malaysians want to know?</vt:lpstr>
      <vt:lpstr>How information is provided</vt:lpstr>
      <vt:lpstr>PowerPoint Presentation</vt:lpstr>
      <vt:lpstr>PowerPoint Presentation</vt:lpstr>
      <vt:lpstr>Key messages for the  toolkit</vt:lpstr>
      <vt:lpstr>Key messages for the  toolkit</vt:lpstr>
      <vt:lpstr>Acknowledgements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AA;AT</dc:creator>
  <cp:lastModifiedBy>Shiraishi, Kosuke (AGFF)</cp:lastModifiedBy>
  <cp:revision>812</cp:revision>
  <cp:lastPrinted>2019-05-14T02:17:00Z</cp:lastPrinted>
  <dcterms:created xsi:type="dcterms:W3CDTF">2013-08-21T19:17:00Z</dcterms:created>
  <dcterms:modified xsi:type="dcterms:W3CDTF">2020-06-09T08:37:09Z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1033-10.1.0.5656</vt:lpwstr>
  </property>
</Properties>
</file>