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0" r:id="rId5"/>
    <p:sldId id="261" r:id="rId6"/>
    <p:sldId id="268" r:id="rId7"/>
    <p:sldId id="262" r:id="rId8"/>
    <p:sldId id="267" r:id="rId9"/>
    <p:sldId id="269" r:id="rId10"/>
    <p:sldId id="259" r:id="rId11"/>
    <p:sldId id="272" r:id="rId12"/>
    <p:sldId id="278" r:id="rId13"/>
    <p:sldId id="279" r:id="rId14"/>
    <p:sldId id="280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>
        <p:scale>
          <a:sx n="50" d="100"/>
          <a:sy n="50" d="100"/>
        </p:scale>
        <p:origin x="176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B7A65-B753-4BCF-A7B5-9E725646F635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0C10-C9CE-40EA-B98E-B6B9E6B545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4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1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8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7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5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4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5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2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8674-EA40-431D-BCEC-BD19F0E16EC3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6ADE-E430-4CF4-B4D7-5758AB78248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emb24BwmkM" TargetMode="External"/><Relationship Id="rId2" Type="http://schemas.openxmlformats.org/officeDocument/2006/relationships/hyperlink" Target="https://youtu.be/GLz8LeKuqU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enLDftQLox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576" y="1158159"/>
            <a:ext cx="5686425" cy="26098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2800" dirty="0"/>
              <a:t>NATIONAL BIOSAFETY SYSTEM</a:t>
            </a:r>
          </a:p>
          <a:p>
            <a:r>
              <a:rPr lang="en-GB" sz="2800" dirty="0"/>
              <a:t>Alejandra Ferenczi</a:t>
            </a:r>
          </a:p>
          <a:p>
            <a:r>
              <a:rPr lang="en-GB" sz="2800" dirty="0"/>
              <a:t>Risk Assessment Coordinator</a:t>
            </a:r>
          </a:p>
          <a:p>
            <a:r>
              <a:rPr lang="en-GB" sz="2800" dirty="0"/>
              <a:t>Ministry of Livestock, Agriculture and Fisheries</a:t>
            </a:r>
          </a:p>
          <a:p>
            <a:r>
              <a:rPr lang="en-GB" sz="2800" dirty="0"/>
              <a:t>Uruguay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80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6D5FA4-F90E-48FE-942C-5C985FB7EF0D}"/>
              </a:ext>
            </a:extLst>
          </p:cNvPr>
          <p:cNvSpPr txBox="1"/>
          <p:nvPr/>
        </p:nvSpPr>
        <p:spPr>
          <a:xfrm>
            <a:off x="5514680" y="221793"/>
            <a:ext cx="3318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/>
              <a:t>“Who </a:t>
            </a:r>
            <a:r>
              <a:rPr lang="es-ES" sz="2800" i="1" dirty="0" err="1"/>
              <a:t>regulates</a:t>
            </a:r>
            <a:r>
              <a:rPr lang="es-ES" sz="2800" i="1" dirty="0"/>
              <a:t> GMO in Uruguay?” </a:t>
            </a:r>
          </a:p>
          <a:p>
            <a:pPr algn="r"/>
            <a:endParaRPr lang="es-ES" sz="2800" i="1" dirty="0"/>
          </a:p>
          <a:p>
            <a:pPr algn="r"/>
            <a:r>
              <a:rPr lang="es-ES" sz="2800" i="1" dirty="0"/>
              <a:t>“</a:t>
            </a:r>
            <a:r>
              <a:rPr lang="es-ES" sz="2800" i="1" dirty="0" err="1"/>
              <a:t>How</a:t>
            </a:r>
            <a:r>
              <a:rPr lang="es-ES" sz="2800" i="1" dirty="0"/>
              <a:t> are </a:t>
            </a:r>
            <a:r>
              <a:rPr lang="es-ES" sz="2800" i="1" dirty="0" err="1"/>
              <a:t>GMOs</a:t>
            </a:r>
            <a:r>
              <a:rPr lang="es-ES" sz="2800" i="1" dirty="0"/>
              <a:t> </a:t>
            </a:r>
            <a:r>
              <a:rPr lang="es-ES" sz="2800" i="1" dirty="0" err="1"/>
              <a:t>regulated</a:t>
            </a:r>
            <a:r>
              <a:rPr lang="es-ES" sz="2800" i="1" dirty="0"/>
              <a:t>?”</a:t>
            </a:r>
            <a:endParaRPr lang="es-UY" sz="2800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AC7B3A-FA73-449A-B5DA-52D7D290F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5" y="193166"/>
            <a:ext cx="4847141" cy="34252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5EF4C4-776A-48B9-8C56-2BA590623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3239598"/>
            <a:ext cx="4822824" cy="34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7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6053D-E739-4FAB-A450-6B090B573312}"/>
              </a:ext>
            </a:extLst>
          </p:cNvPr>
          <p:cNvSpPr txBox="1"/>
          <p:nvPr/>
        </p:nvSpPr>
        <p:spPr>
          <a:xfrm>
            <a:off x="355600" y="1193801"/>
            <a:ext cx="85504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Video </a:t>
            </a:r>
            <a:r>
              <a:rPr lang="es-ES" sz="2800" dirty="0" err="1"/>
              <a:t>about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regulatory</a:t>
            </a:r>
            <a:r>
              <a:rPr lang="es-ES" sz="2800" dirty="0"/>
              <a:t> </a:t>
            </a:r>
            <a:r>
              <a:rPr lang="es-ES" sz="2800" dirty="0" err="1"/>
              <a:t>system</a:t>
            </a:r>
            <a:r>
              <a:rPr lang="es-ES" sz="2800" dirty="0"/>
              <a:t> (</a:t>
            </a:r>
            <a:r>
              <a:rPr lang="es-ES" sz="2800" dirty="0" err="1"/>
              <a:t>Spanish</a:t>
            </a:r>
            <a:r>
              <a:rPr lang="es-ES" sz="2800" dirty="0"/>
              <a:t> and English). </a:t>
            </a:r>
            <a:br>
              <a:rPr lang="en-US" sz="2800" dirty="0"/>
            </a:br>
            <a:endParaRPr lang="es-UY" sz="2800" dirty="0"/>
          </a:p>
          <a:p>
            <a:r>
              <a:rPr lang="es-UY" sz="2800" dirty="0">
                <a:hlinkClick r:id="rId2"/>
              </a:rPr>
              <a:t>https://youtu.be/GLz8LeKuqUU</a:t>
            </a:r>
            <a:endParaRPr lang="es-UY" sz="2800" dirty="0"/>
          </a:p>
          <a:p>
            <a:endParaRPr lang="es-UY" sz="2800" dirty="0"/>
          </a:p>
          <a:p>
            <a:r>
              <a:rPr lang="es-UY" sz="2800" dirty="0">
                <a:hlinkClick r:id="rId3"/>
              </a:rPr>
              <a:t>https://youtu.be/vemb24BwmkM</a:t>
            </a:r>
            <a:endParaRPr lang="es-UY" sz="2800" dirty="0"/>
          </a:p>
          <a:p>
            <a:endParaRPr lang="es-UY" sz="2800" dirty="0"/>
          </a:p>
          <a:p>
            <a:endParaRPr lang="en-US" sz="2800" dirty="0"/>
          </a:p>
          <a:p>
            <a:r>
              <a:rPr lang="en-US" sz="2800" dirty="0"/>
              <a:t>Educational video on plants improved with biotechnology techniques</a:t>
            </a:r>
            <a:endParaRPr lang="es-UY" sz="2800" dirty="0"/>
          </a:p>
          <a:p>
            <a:r>
              <a:rPr lang="es-UY" sz="2800" dirty="0"/>
              <a:t> </a:t>
            </a:r>
          </a:p>
          <a:p>
            <a:r>
              <a:rPr lang="es-UY" sz="2800" dirty="0">
                <a:hlinkClick r:id="rId4"/>
              </a:rPr>
              <a:t>https://youtu.be/enLDftQLoxs</a:t>
            </a:r>
            <a:r>
              <a:rPr lang="es-UY" sz="2800" dirty="0"/>
              <a:t>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862255-66E4-48BE-AD8C-56DBA497B516}"/>
              </a:ext>
            </a:extLst>
          </p:cNvPr>
          <p:cNvSpPr txBox="1"/>
          <p:nvPr/>
        </p:nvSpPr>
        <p:spPr>
          <a:xfrm>
            <a:off x="5705660" y="6639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3200" dirty="0"/>
              <a:t>Videos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69719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elements for the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6039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i="1" dirty="0"/>
              <a:t>To be a toolkit that transmits: </a:t>
            </a:r>
          </a:p>
          <a:p>
            <a:pPr lvl="1"/>
            <a:r>
              <a:rPr lang="en-GB" i="1" dirty="0"/>
              <a:t>confidence and credibility in the regulatory system</a:t>
            </a:r>
          </a:p>
          <a:p>
            <a:pPr lvl="1"/>
            <a:r>
              <a:rPr lang="en-GB" i="1" dirty="0"/>
              <a:t>transparency in actions</a:t>
            </a:r>
            <a:endParaRPr lang="en-GB" i="1" dirty="0">
              <a:cs typeface="Calibri"/>
            </a:endParaRPr>
          </a:p>
          <a:p>
            <a:r>
              <a:rPr lang="en-GB" i="1" dirty="0"/>
              <a:t>Process to develop the toolkit: </a:t>
            </a:r>
          </a:p>
          <a:p>
            <a:pPr lvl="1"/>
            <a:r>
              <a:rPr lang="en-GB" i="1" dirty="0"/>
              <a:t>Interaction with stakeholders since the beginning </a:t>
            </a:r>
          </a:p>
          <a:p>
            <a:pPr lvl="1"/>
            <a:r>
              <a:rPr lang="en-GB" i="1" dirty="0"/>
              <a:t>Formal </a:t>
            </a:r>
            <a:r>
              <a:rPr lang="en-US" i="1" dirty="0"/>
              <a:t>instance for its validation by authorities</a:t>
            </a:r>
          </a:p>
          <a:p>
            <a:pPr marL="228600" lvl="1">
              <a:spcBef>
                <a:spcPts val="1000"/>
              </a:spcBef>
            </a:pPr>
            <a:r>
              <a:rPr lang="en-US" sz="2800" i="1" dirty="0"/>
              <a:t>What it could cover: </a:t>
            </a:r>
          </a:p>
          <a:p>
            <a:pPr lvl="1"/>
            <a:r>
              <a:rPr lang="en-US" i="1" dirty="0"/>
              <a:t>Regulatory system and the risk analysis</a:t>
            </a:r>
          </a:p>
          <a:p>
            <a:pPr lvl="1"/>
            <a:r>
              <a:rPr lang="en-US" i="1" dirty="0"/>
              <a:t>Explanation of the technology and its uses</a:t>
            </a:r>
          </a:p>
          <a:p>
            <a:pPr lvl="1"/>
            <a:r>
              <a:rPr lang="en-US" i="1" dirty="0"/>
              <a:t>Answers to consumer´s questions about health and environment</a:t>
            </a:r>
          </a:p>
          <a:p>
            <a:pPr marL="228600" lvl="1">
              <a:spcBef>
                <a:spcPts val="1000"/>
              </a:spcBef>
            </a:pPr>
            <a:r>
              <a:rPr lang="en-US" sz="2800" i="1" dirty="0"/>
              <a:t>H</a:t>
            </a:r>
            <a:r>
              <a:rPr lang="en-GB" sz="2800" i="1" dirty="0"/>
              <a:t>ow it should be promoted and used:</a:t>
            </a:r>
          </a:p>
          <a:p>
            <a:pPr lvl="1"/>
            <a:r>
              <a:rPr lang="en-US" i="1" dirty="0"/>
              <a:t>Support for its use at all levels from authorities</a:t>
            </a:r>
          </a:p>
          <a:p>
            <a:pPr lvl="1"/>
            <a:r>
              <a:rPr lang="en-US" i="1" dirty="0"/>
              <a:t>Everybody to use the same toolkit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9793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endParaRPr lang="en-GB" i="1" dirty="0"/>
          </a:p>
          <a:p>
            <a:r>
              <a:rPr lang="en-GB" i="1" dirty="0"/>
              <a:t>Lack of information about the regulatory system. </a:t>
            </a:r>
          </a:p>
          <a:p>
            <a:r>
              <a:rPr lang="en-GB" i="1" dirty="0"/>
              <a:t>Lack of internal and external communication</a:t>
            </a:r>
          </a:p>
          <a:p>
            <a:r>
              <a:rPr lang="en-GB" i="1" dirty="0"/>
              <a:t>Excess of information to general public and consumer</a:t>
            </a:r>
          </a:p>
          <a:p>
            <a:endParaRPr lang="en-GB" dirty="0"/>
          </a:p>
          <a:p>
            <a:r>
              <a:rPr lang="en-GB" i="1" dirty="0"/>
              <a:t>Country context: </a:t>
            </a:r>
          </a:p>
          <a:p>
            <a:pPr lvl="1"/>
            <a:r>
              <a:rPr lang="en-US" i="1" dirty="0"/>
              <a:t>Lack of country guidelines on the subject</a:t>
            </a:r>
            <a:endParaRPr lang="en-GB" i="1" dirty="0"/>
          </a:p>
          <a:p>
            <a:pPr lvl="1"/>
            <a:r>
              <a:rPr lang="en-GB" i="1" dirty="0"/>
              <a:t>Distrust/lack of credibility of the regulatory system</a:t>
            </a:r>
          </a:p>
          <a:p>
            <a:pPr lvl="1"/>
            <a:r>
              <a:rPr lang="en-GB" i="1" dirty="0"/>
              <a:t>Disorganized communication </a:t>
            </a:r>
          </a:p>
          <a:p>
            <a:pPr lvl="1"/>
            <a:r>
              <a:rPr lang="en-GB" i="1" dirty="0">
                <a:cs typeface="Calibri"/>
              </a:rPr>
              <a:t>Lack of spokespeople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58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your country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i="1" dirty="0"/>
              <a:t>FAO project to hire a communication consultant</a:t>
            </a:r>
          </a:p>
          <a:p>
            <a:endParaRPr lang="en-GB" i="1" dirty="0"/>
          </a:p>
          <a:p>
            <a:r>
              <a:rPr lang="en-GB" i="1" dirty="0"/>
              <a:t>Strategic Communication Plan</a:t>
            </a:r>
          </a:p>
          <a:p>
            <a:endParaRPr lang="en-GB" i="1" dirty="0"/>
          </a:p>
          <a:p>
            <a:r>
              <a:rPr lang="en-GB" i="1" dirty="0"/>
              <a:t>Video to explain how the regulatory system works, who we are and what we do</a:t>
            </a:r>
          </a:p>
          <a:p>
            <a:endParaRPr lang="en-GB" i="1" dirty="0"/>
          </a:p>
          <a:p>
            <a:r>
              <a:rPr lang="en-GB" i="1" dirty="0"/>
              <a:t>Video, teaching cards and puzzle for school/high school explaining what biotechnology is and how a GM vegetable is generated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84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62" y="365289"/>
            <a:ext cx="7886700" cy="1325563"/>
          </a:xfrm>
        </p:spPr>
        <p:txBody>
          <a:bodyPr/>
          <a:lstStyle/>
          <a:p>
            <a:r>
              <a:rPr lang="en-GB" dirty="0"/>
              <a:t>What worked and what did not work in your country?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1373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i="1" dirty="0" err="1"/>
              <a:t>It</a:t>
            </a:r>
            <a:r>
              <a:rPr lang="es-ES" i="1" dirty="0"/>
              <a:t> </a:t>
            </a:r>
            <a:r>
              <a:rPr lang="es-ES" i="1" dirty="0" err="1"/>
              <a:t>worked</a:t>
            </a:r>
            <a:r>
              <a:rPr lang="es-ES" i="1" dirty="0"/>
              <a:t>: </a:t>
            </a:r>
            <a:r>
              <a:rPr lang="es-ES" i="1" dirty="0" err="1"/>
              <a:t>the</a:t>
            </a:r>
            <a:r>
              <a:rPr lang="es-ES" i="1" dirty="0"/>
              <a:t> videos and </a:t>
            </a:r>
            <a:r>
              <a:rPr lang="es-ES" i="1" dirty="0" err="1"/>
              <a:t>teaching</a:t>
            </a:r>
            <a:r>
              <a:rPr lang="es-ES" i="1" dirty="0"/>
              <a:t> material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It did not work: the Strategic Communication Plan was not considered a priority to implement it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4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 consumers </a:t>
            </a:r>
            <a:r>
              <a:rPr lang="en-GB" b="1" dirty="0"/>
              <a:t>need</a:t>
            </a:r>
            <a:r>
              <a:rPr lang="en-GB" dirty="0"/>
              <a:t>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i="1" dirty="0"/>
              <a:t>That there is a regulatory system behind 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i="1" dirty="0"/>
              <a:t>Simple explanations about the technology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i="1" dirty="0"/>
              <a:t>Clear and robust explanation of </a:t>
            </a:r>
            <a:r>
              <a:rPr lang="en-US" i="1" dirty="0"/>
              <a:t>possible negative impacts and benefits of the technology to health and the environment</a:t>
            </a: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r>
              <a:rPr lang="en-GB" i="1" dirty="0"/>
              <a:t>That there is a spokespersons that communicate constantly </a:t>
            </a:r>
          </a:p>
          <a:p>
            <a:endParaRPr lang="en-GB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do consumers </a:t>
            </a:r>
            <a:r>
              <a:rPr lang="en-GB" b="1" dirty="0"/>
              <a:t>want </a:t>
            </a:r>
            <a:r>
              <a:rPr lang="en-GB" dirty="0"/>
              <a:t>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8746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i="1" dirty="0"/>
              <a:t>If there is a negative health impact</a:t>
            </a:r>
          </a:p>
          <a:p>
            <a:endParaRPr lang="en-GB" i="1" dirty="0">
              <a:cs typeface="Calibri"/>
            </a:endParaRPr>
          </a:p>
          <a:p>
            <a:r>
              <a:rPr lang="en-GB" i="1" dirty="0">
                <a:cs typeface="Calibri"/>
              </a:rPr>
              <a:t>If there is a negative environmental impact </a:t>
            </a:r>
          </a:p>
        </p:txBody>
      </p:sp>
    </p:spTree>
    <p:extLst>
      <p:ext uri="{BB962C8B-B14F-4D97-AF65-F5344CB8AC3E}">
        <p14:creationId xmlns:p14="http://schemas.microsoft.com/office/powerpoint/2010/main" val="336015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66" y="214008"/>
            <a:ext cx="2997134" cy="745814"/>
          </a:xfrm>
        </p:spPr>
        <p:txBody>
          <a:bodyPr>
            <a:normAutofit/>
          </a:bodyPr>
          <a:lstStyle/>
          <a:p>
            <a:r>
              <a:rPr lang="en-GB" dirty="0"/>
              <a:t>Examples: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BB14D4-8126-42BE-A7D5-F19FA6866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8" y="959822"/>
            <a:ext cx="8653103" cy="57803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9CA938-BA24-49AD-8018-5CD397BBBF6E}"/>
              </a:ext>
            </a:extLst>
          </p:cNvPr>
          <p:cNvSpPr txBox="1"/>
          <p:nvPr/>
        </p:nvSpPr>
        <p:spPr>
          <a:xfrm>
            <a:off x="5511800" y="214008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3200" dirty="0" err="1"/>
              <a:t>Puzzle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156412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90" y="214008"/>
            <a:ext cx="5301253" cy="37316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0A30540-0739-44BC-A513-14D8A67C5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590" y="3429000"/>
            <a:ext cx="4792029" cy="33732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6D5FA4-F90E-48FE-942C-5C985FB7EF0D}"/>
              </a:ext>
            </a:extLst>
          </p:cNvPr>
          <p:cNvSpPr txBox="1"/>
          <p:nvPr/>
        </p:nvSpPr>
        <p:spPr>
          <a:xfrm>
            <a:off x="5646743" y="990507"/>
            <a:ext cx="3318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/>
              <a:t>“</a:t>
            </a:r>
            <a:r>
              <a:rPr lang="es-ES" sz="2800" i="1" dirty="0" err="1"/>
              <a:t>Us</a:t>
            </a:r>
            <a:r>
              <a:rPr lang="es-ES" sz="2800" i="1" dirty="0"/>
              <a:t> and </a:t>
            </a:r>
            <a:r>
              <a:rPr lang="es-ES" sz="2800" i="1" dirty="0" err="1"/>
              <a:t>the</a:t>
            </a:r>
            <a:r>
              <a:rPr lang="es-ES" sz="2800" i="1" dirty="0"/>
              <a:t> </a:t>
            </a:r>
            <a:r>
              <a:rPr lang="es-ES" sz="2800" i="1" dirty="0" err="1"/>
              <a:t>genetic</a:t>
            </a:r>
            <a:r>
              <a:rPr lang="es-ES" sz="2800" i="1" dirty="0"/>
              <a:t> </a:t>
            </a:r>
            <a:r>
              <a:rPr lang="es-ES" sz="2800" i="1" dirty="0" err="1"/>
              <a:t>improvement</a:t>
            </a:r>
            <a:r>
              <a:rPr lang="es-ES" sz="2800" i="1" dirty="0"/>
              <a:t>” </a:t>
            </a:r>
          </a:p>
          <a:p>
            <a:pPr algn="r"/>
            <a:endParaRPr lang="es-ES" sz="2800" i="1" dirty="0"/>
          </a:p>
          <a:p>
            <a:pPr algn="r"/>
            <a:r>
              <a:rPr lang="es-ES" sz="2800" i="1" dirty="0"/>
              <a:t>“</a:t>
            </a:r>
            <a:r>
              <a:rPr lang="es-ES" sz="2800" i="1" dirty="0" err="1"/>
              <a:t>Us</a:t>
            </a:r>
            <a:r>
              <a:rPr lang="es-ES" sz="2800" i="1" dirty="0"/>
              <a:t> and </a:t>
            </a:r>
            <a:r>
              <a:rPr lang="es-ES" sz="2800" i="1" dirty="0" err="1"/>
              <a:t>the</a:t>
            </a:r>
            <a:r>
              <a:rPr lang="es-ES" sz="2800" i="1" dirty="0"/>
              <a:t> </a:t>
            </a:r>
            <a:r>
              <a:rPr lang="es-ES" sz="2800" i="1" dirty="0" err="1"/>
              <a:t>genetic</a:t>
            </a:r>
            <a:r>
              <a:rPr lang="es-ES" sz="2800" i="1" dirty="0"/>
              <a:t> </a:t>
            </a:r>
            <a:r>
              <a:rPr lang="es-ES" sz="2800" i="1" dirty="0" err="1"/>
              <a:t>engineering</a:t>
            </a:r>
            <a:r>
              <a:rPr lang="es-ES" sz="2800" i="1" dirty="0"/>
              <a:t>” </a:t>
            </a:r>
            <a:endParaRPr lang="es-UY" sz="2800" i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AC3A54-B193-4833-9301-5D926D27DE99}"/>
              </a:ext>
            </a:extLst>
          </p:cNvPr>
          <p:cNvSpPr txBox="1"/>
          <p:nvPr/>
        </p:nvSpPr>
        <p:spPr>
          <a:xfrm>
            <a:off x="5705660" y="6639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s-ES" sz="3200" dirty="0" err="1"/>
              <a:t>Teaching</a:t>
            </a:r>
            <a:r>
              <a:rPr lang="es-ES" sz="3200" dirty="0"/>
              <a:t> </a:t>
            </a:r>
            <a:r>
              <a:rPr lang="es-ES" sz="3200" dirty="0" err="1"/>
              <a:t>cards</a:t>
            </a:r>
            <a:endParaRPr lang="es-UY" sz="3200" dirty="0"/>
          </a:p>
        </p:txBody>
      </p:sp>
    </p:spTree>
    <p:extLst>
      <p:ext uri="{BB962C8B-B14F-4D97-AF65-F5344CB8AC3E}">
        <p14:creationId xmlns:p14="http://schemas.microsoft.com/office/powerpoint/2010/main" val="404488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6D5FA4-F90E-48FE-942C-5C985FB7EF0D}"/>
              </a:ext>
            </a:extLst>
          </p:cNvPr>
          <p:cNvSpPr txBox="1"/>
          <p:nvPr/>
        </p:nvSpPr>
        <p:spPr>
          <a:xfrm>
            <a:off x="5514680" y="221793"/>
            <a:ext cx="33182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i="1" dirty="0"/>
              <a:t>“GM </a:t>
            </a:r>
            <a:r>
              <a:rPr lang="es-ES" sz="2800" i="1" dirty="0" err="1"/>
              <a:t>plants</a:t>
            </a:r>
            <a:r>
              <a:rPr lang="es-ES" sz="2800" i="1" dirty="0"/>
              <a:t> &amp; </a:t>
            </a:r>
            <a:r>
              <a:rPr lang="es-ES" sz="2800" i="1" dirty="0" err="1"/>
              <a:t>the</a:t>
            </a:r>
            <a:r>
              <a:rPr lang="es-ES" sz="2800" i="1" dirty="0"/>
              <a:t> </a:t>
            </a:r>
            <a:r>
              <a:rPr lang="es-ES" sz="2800" i="1" dirty="0" err="1"/>
              <a:t>world</a:t>
            </a:r>
            <a:r>
              <a:rPr lang="es-ES" sz="2800" i="1" dirty="0"/>
              <a:t>” </a:t>
            </a:r>
          </a:p>
          <a:p>
            <a:pPr algn="r"/>
            <a:endParaRPr lang="es-ES" sz="2800" i="1" dirty="0"/>
          </a:p>
          <a:p>
            <a:pPr algn="r"/>
            <a:r>
              <a:rPr lang="es-ES" sz="2800" i="1" dirty="0"/>
              <a:t>“</a:t>
            </a:r>
            <a:r>
              <a:rPr lang="es-ES" sz="2800" i="1" dirty="0" err="1"/>
              <a:t>How</a:t>
            </a:r>
            <a:r>
              <a:rPr lang="es-ES" sz="2800" i="1" dirty="0"/>
              <a:t> </a:t>
            </a:r>
            <a:r>
              <a:rPr lang="es-ES" sz="2800" i="1" dirty="0" err="1"/>
              <a:t>to</a:t>
            </a:r>
            <a:r>
              <a:rPr lang="es-ES" sz="2800" i="1" dirty="0"/>
              <a:t> transfer a gene </a:t>
            </a:r>
            <a:r>
              <a:rPr lang="es-ES" sz="2800" i="1" dirty="0" err="1"/>
              <a:t>to</a:t>
            </a:r>
            <a:r>
              <a:rPr lang="es-ES" sz="2800" i="1" dirty="0"/>
              <a:t> a </a:t>
            </a:r>
            <a:r>
              <a:rPr lang="es-ES" sz="2800" i="1" dirty="0" err="1"/>
              <a:t>plant</a:t>
            </a:r>
            <a:r>
              <a:rPr lang="es-ES" sz="2800" i="1" dirty="0"/>
              <a:t> </a:t>
            </a:r>
            <a:r>
              <a:rPr lang="es-ES" sz="2800" i="1" dirty="0" err="1"/>
              <a:t>using</a:t>
            </a:r>
            <a:r>
              <a:rPr lang="es-ES" sz="2800" i="1" dirty="0"/>
              <a:t> </a:t>
            </a:r>
            <a:r>
              <a:rPr lang="es-ES" sz="2800" i="1" dirty="0" err="1"/>
              <a:t>genetic</a:t>
            </a:r>
            <a:r>
              <a:rPr lang="es-ES" sz="2800" i="1" dirty="0"/>
              <a:t> </a:t>
            </a:r>
            <a:r>
              <a:rPr lang="es-ES" sz="2800" i="1" dirty="0" err="1"/>
              <a:t>engineering</a:t>
            </a:r>
            <a:r>
              <a:rPr lang="es-ES" sz="2800" i="1" dirty="0"/>
              <a:t>” </a:t>
            </a:r>
            <a:endParaRPr lang="es-UY" sz="2800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D668D4-DD3D-4030-B645-CA883082F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397500" cy="38516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3F7EB0-BBEB-4434-83C4-AD02F3C08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109" y="3314726"/>
            <a:ext cx="5010691" cy="35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06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574DCA5E8CEA4E912B7198CE871E35" ma:contentTypeVersion="13" ma:contentTypeDescription="Creare un nuovo documento." ma:contentTypeScope="" ma:versionID="bdd6b253c11188ba75c4f0d95f2eb4a5">
  <xsd:schema xmlns:xsd="http://www.w3.org/2001/XMLSchema" xmlns:xs="http://www.w3.org/2001/XMLSchema" xmlns:p="http://schemas.microsoft.com/office/2006/metadata/properties" xmlns:ns3="8c2680b1-8717-4e17-af8a-c3c5948a3503" xmlns:ns4="3c9ac98d-36e3-464e-9a3d-571690e2b8cf" targetNamespace="http://schemas.microsoft.com/office/2006/metadata/properties" ma:root="true" ma:fieldsID="6e53da4794dc6bb3fd336e831eceeb35" ns3:_="" ns4:_="">
    <xsd:import namespace="8c2680b1-8717-4e17-af8a-c3c5948a3503"/>
    <xsd:import namespace="3c9ac98d-36e3-464e-9a3d-571690e2b8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680b1-8717-4e17-af8a-c3c5948a35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ac98d-36e3-464e-9a3d-571690e2b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FB991E-1369-45B2-99A5-B391C4863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FA101-67D8-4029-8692-2359369AD02E}">
  <ds:schemaRefs>
    <ds:schemaRef ds:uri="http://schemas.microsoft.com/office/infopath/2007/PartnerControls"/>
    <ds:schemaRef ds:uri="3c9ac98d-36e3-464e-9a3d-571690e2b8cf"/>
    <ds:schemaRef ds:uri="http://schemas.microsoft.com/office/2006/documentManagement/types"/>
    <ds:schemaRef ds:uri="http://schemas.microsoft.com/office/2006/metadata/properties"/>
    <ds:schemaRef ds:uri="http://purl.org/dc/terms/"/>
    <ds:schemaRef ds:uri="8c2680b1-8717-4e17-af8a-c3c5948a3503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A967913-DFE7-4B48-A365-207CCECFDE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2680b1-8717-4e17-af8a-c3c5948a3503"/>
    <ds:schemaRef ds:uri="3c9ac98d-36e3-464e-9a3d-571690e2b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</TotalTime>
  <Words>406</Words>
  <Application>Microsoft Office PowerPoint</Application>
  <PresentationFormat>Presentación en pantalla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Presentación de PowerPoint</vt:lpstr>
      <vt:lpstr>Problems</vt:lpstr>
      <vt:lpstr>What did your country do?</vt:lpstr>
      <vt:lpstr>What worked and what did not work in your country?</vt:lpstr>
      <vt:lpstr>What do consumers need to know?</vt:lpstr>
      <vt:lpstr>What do consumers want to know?</vt:lpstr>
      <vt:lpstr>Examples:</vt:lpstr>
      <vt:lpstr>Presentación de PowerPoint</vt:lpstr>
      <vt:lpstr>Presentación de PowerPoint</vt:lpstr>
      <vt:lpstr>Presentación de PowerPoint</vt:lpstr>
      <vt:lpstr>Presentación de PowerPoint</vt:lpstr>
      <vt:lpstr>Essential elements for the toolkit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good practices and key messages on food biotechnologies</dc:title>
  <dc:creator>Shiraishi, Kosuke (AGFF)</dc:creator>
  <cp:lastModifiedBy>Ferenczi Alejandra</cp:lastModifiedBy>
  <cp:revision>145</cp:revision>
  <dcterms:created xsi:type="dcterms:W3CDTF">2020-05-18T19:16:23Z</dcterms:created>
  <dcterms:modified xsi:type="dcterms:W3CDTF">2020-06-08T20:56:39Z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0x01010069574DCA5E8CEA4E912B7198CE871E35</vt:lpwstr>
  </property>
</Properties>
</file>