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256" r:id="rId2"/>
    <p:sldId id="313" r:id="rId3"/>
    <p:sldId id="314" r:id="rId4"/>
    <p:sldId id="315" r:id="rId5"/>
    <p:sldId id="316" r:id="rId6"/>
    <p:sldId id="317" r:id="rId7"/>
    <p:sldId id="318" r:id="rId8"/>
    <p:sldId id="257"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58" r:id="rId45"/>
    <p:sldId id="294" r:id="rId46"/>
    <p:sldId id="295" r:id="rId47"/>
    <p:sldId id="296" r:id="rId48"/>
    <p:sldId id="297" r:id="rId49"/>
    <p:sldId id="319" r:id="rId50"/>
    <p:sldId id="298" r:id="rId51"/>
    <p:sldId id="299" r:id="rId52"/>
    <p:sldId id="300" r:id="rId53"/>
    <p:sldId id="301" r:id="rId54"/>
    <p:sldId id="302" r:id="rId55"/>
    <p:sldId id="303" r:id="rId56"/>
    <p:sldId id="304" r:id="rId57"/>
    <p:sldId id="305" r:id="rId58"/>
    <p:sldId id="320" r:id="rId59"/>
    <p:sldId id="306" r:id="rId60"/>
    <p:sldId id="307" r:id="rId61"/>
    <p:sldId id="308" r:id="rId62"/>
    <p:sldId id="309" r:id="rId63"/>
    <p:sldId id="310" r:id="rId64"/>
    <p:sldId id="311" r:id="rId65"/>
    <p:sldId id="312"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66FF66"/>
    <a:srgbClr val="66FF33"/>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39B811-1800-4EFF-84CB-7E105AAB42AA}" type="datetimeFigureOut">
              <a:rPr lang="en-US" smtClean="0"/>
              <a:pPr/>
              <a:t>5/31/2012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6C82A1-6986-4AA3-A12F-00067ABD8D6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6C82A1-6986-4AA3-A12F-00067ABD8D6F}"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6C82A1-6986-4AA3-A12F-00067ABD8D6F}" type="slidenum">
              <a:rPr lang="en-US" smtClean="0"/>
              <a:pPr/>
              <a:t>43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FB9E8C-2306-495F-B2E5-3FE6D4BD40B9}" type="datetimeFigureOut">
              <a:rPr lang="en-US" smtClean="0"/>
              <a:pPr/>
              <a:t>5/31/2012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FD866F-D5FA-4A3E-913D-2372ED61452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FB9E8C-2306-495F-B2E5-3FE6D4BD40B9}" type="datetimeFigureOut">
              <a:rPr lang="en-US" smtClean="0"/>
              <a:pPr/>
              <a:t>5/31/2012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FD866F-D5FA-4A3E-913D-2372ED61452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FB9E8C-2306-495F-B2E5-3FE6D4BD40B9}" type="datetimeFigureOut">
              <a:rPr lang="en-US" smtClean="0"/>
              <a:pPr/>
              <a:t>5/31/2012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FD866F-D5FA-4A3E-913D-2372ED61452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FB9E8C-2306-495F-B2E5-3FE6D4BD40B9}" type="datetimeFigureOut">
              <a:rPr lang="en-US" smtClean="0"/>
              <a:pPr/>
              <a:t>5/31/2012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FD866F-D5FA-4A3E-913D-2372ED61452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FB9E8C-2306-495F-B2E5-3FE6D4BD40B9}" type="datetimeFigureOut">
              <a:rPr lang="en-US" smtClean="0"/>
              <a:pPr/>
              <a:t>5/31/2012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FD866F-D5FA-4A3E-913D-2372ED61452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FB9E8C-2306-495F-B2E5-3FE6D4BD40B9}" type="datetimeFigureOut">
              <a:rPr lang="en-US" smtClean="0"/>
              <a:pPr/>
              <a:t>5/31/2012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FD866F-D5FA-4A3E-913D-2372ED61452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FB9E8C-2306-495F-B2E5-3FE6D4BD40B9}" type="datetimeFigureOut">
              <a:rPr lang="en-US" smtClean="0"/>
              <a:pPr/>
              <a:t>5/31/2012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FD866F-D5FA-4A3E-913D-2372ED61452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FB9E8C-2306-495F-B2E5-3FE6D4BD40B9}" type="datetimeFigureOut">
              <a:rPr lang="en-US" smtClean="0"/>
              <a:pPr/>
              <a:t>5/31/2012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FD866F-D5FA-4A3E-913D-2372ED61452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FB9E8C-2306-495F-B2E5-3FE6D4BD40B9}" type="datetimeFigureOut">
              <a:rPr lang="en-US" smtClean="0"/>
              <a:pPr/>
              <a:t>5/31/2012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FD866F-D5FA-4A3E-913D-2372ED61452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FB9E8C-2306-495F-B2E5-3FE6D4BD40B9}" type="datetimeFigureOut">
              <a:rPr lang="en-US" smtClean="0"/>
              <a:pPr/>
              <a:t>5/31/2012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FD866F-D5FA-4A3E-913D-2372ED61452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FB9E8C-2306-495F-B2E5-3FE6D4BD40B9}" type="datetimeFigureOut">
              <a:rPr lang="en-US" smtClean="0"/>
              <a:pPr/>
              <a:t>5/31/2012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FD866F-D5FA-4A3E-913D-2372ED61452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B9E8C-2306-495F-B2E5-3FE6D4BD40B9}" type="datetimeFigureOut">
              <a:rPr lang="en-US" smtClean="0"/>
              <a:pPr/>
              <a:t>5/31/2012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FD866F-D5FA-4A3E-913D-2372ED61452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emf"/><Relationship Id="rId4" Type="http://schemas.openxmlformats.org/officeDocument/2006/relationships/image" Target="cid:image001.jpg@01CBD1B9.5AF917A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133600"/>
            <a:ext cx="7620000" cy="1524000"/>
          </a:xfrm>
        </p:spPr>
        <p:style>
          <a:lnRef idx="1">
            <a:schemeClr val="accent1"/>
          </a:lnRef>
          <a:fillRef idx="3">
            <a:schemeClr val="accent1"/>
          </a:fillRef>
          <a:effectRef idx="2">
            <a:schemeClr val="accent1"/>
          </a:effectRef>
          <a:fontRef idx="minor">
            <a:schemeClr val="lt1"/>
          </a:fontRef>
        </p:style>
        <p:txBody>
          <a:bodyPr>
            <a:normAutofit fontScale="90000"/>
          </a:bodyPr>
          <a:lstStyle/>
          <a:p>
            <a:r>
              <a:rPr lang="en-US" b="1" i="1" dirty="0" smtClean="0"/>
              <a:t>ETUDE CAPITALISATION DES RESULTATS DE L’APRAO - </a:t>
            </a:r>
            <a:r>
              <a:rPr lang="en-US" sz="3600" i="1" dirty="0" smtClean="0"/>
              <a:t>SYNTHESE</a:t>
            </a:r>
            <a:endParaRPr lang="en-US" b="1" i="1" dirty="0"/>
          </a:p>
        </p:txBody>
      </p:sp>
      <p:pic>
        <p:nvPicPr>
          <p:cNvPr id="4" name="Image 4" descr="FAO-master-blue-50x50"/>
          <p:cNvPicPr/>
          <p:nvPr/>
        </p:nvPicPr>
        <p:blipFill>
          <a:blip r:embed="rId2" cstate="print"/>
          <a:srcRect/>
          <a:stretch>
            <a:fillRect/>
          </a:stretch>
        </p:blipFill>
        <p:spPr bwMode="auto">
          <a:xfrm>
            <a:off x="228600" y="228600"/>
            <a:ext cx="1295400" cy="1295400"/>
          </a:xfrm>
          <a:prstGeom prst="rect">
            <a:avLst/>
          </a:prstGeom>
          <a:noFill/>
          <a:ln w="9525">
            <a:noFill/>
            <a:miter lim="800000"/>
            <a:headEnd/>
            <a:tailEnd/>
          </a:ln>
        </p:spPr>
      </p:pic>
      <p:pic>
        <p:nvPicPr>
          <p:cNvPr id="5" name="Imagen 1" descr="cid:image001.jpg@01CBA103.8B733C30"/>
          <p:cNvPicPr/>
          <p:nvPr/>
        </p:nvPicPr>
        <p:blipFill>
          <a:blip r:embed="rId3" r:link="rId4" cstate="print"/>
          <a:srcRect/>
          <a:stretch>
            <a:fillRect/>
          </a:stretch>
        </p:blipFill>
        <p:spPr bwMode="auto">
          <a:xfrm>
            <a:off x="4953000" y="381000"/>
            <a:ext cx="4191000" cy="914400"/>
          </a:xfrm>
          <a:prstGeom prst="rect">
            <a:avLst/>
          </a:prstGeom>
          <a:noFill/>
          <a:ln w="9525">
            <a:noFill/>
            <a:miter lim="800000"/>
            <a:headEnd/>
            <a:tailEnd/>
          </a:ln>
        </p:spPr>
      </p:pic>
      <p:sp>
        <p:nvSpPr>
          <p:cNvPr id="7" name="TextBox 6"/>
          <p:cNvSpPr txBox="1"/>
          <p:nvPr/>
        </p:nvSpPr>
        <p:spPr>
          <a:xfrm>
            <a:off x="4724400" y="4953000"/>
            <a:ext cx="4419600" cy="923330"/>
          </a:xfrm>
          <a:prstGeom prst="rect">
            <a:avLst/>
          </a:prstGeom>
          <a:noFill/>
        </p:spPr>
        <p:txBody>
          <a:bodyPr wrap="square" rtlCol="0">
            <a:spAutoFit/>
          </a:bodyPr>
          <a:lstStyle/>
          <a:p>
            <a:pPr algn="ctr"/>
            <a:r>
              <a:rPr lang="fr-FR" b="1" i="1" dirty="0" smtClean="0"/>
              <a:t>Atelier bilan mi parcours de l’APRAO</a:t>
            </a:r>
          </a:p>
          <a:p>
            <a:pPr algn="ctr"/>
            <a:r>
              <a:rPr lang="fr-FR" b="1" i="1" dirty="0" smtClean="0"/>
              <a:t>NSA HOTEL, Grand-Bassam, Cote d’Ivoire</a:t>
            </a:r>
          </a:p>
          <a:p>
            <a:pPr algn="ctr"/>
            <a:r>
              <a:rPr lang="fr-FR" b="1" i="1" dirty="0" smtClean="0"/>
              <a:t>Du 31 Mai au 1</a:t>
            </a:r>
            <a:r>
              <a:rPr lang="fr-FR" b="1" i="1" baseline="30000" dirty="0" smtClean="0"/>
              <a:t>er</a:t>
            </a:r>
            <a:r>
              <a:rPr lang="fr-FR" b="1" i="1" dirty="0" smtClean="0"/>
              <a:t> Juin 2012</a:t>
            </a:r>
            <a:endParaRPr lang="fr-FR" b="1" i="1" dirty="0"/>
          </a:p>
        </p:txBody>
      </p:sp>
      <p:pic>
        <p:nvPicPr>
          <p:cNvPr id="8" name="Image 7"/>
          <p:cNvPicPr/>
          <p:nvPr/>
        </p:nvPicPr>
        <p:blipFill>
          <a:blip r:embed="rId5" cstate="print"/>
          <a:srcRect/>
          <a:stretch>
            <a:fillRect/>
          </a:stretch>
        </p:blipFill>
        <p:spPr bwMode="auto">
          <a:xfrm>
            <a:off x="2133600" y="381000"/>
            <a:ext cx="1828800" cy="1447800"/>
          </a:xfrm>
          <a:prstGeom prst="rect">
            <a:avLst/>
          </a:prstGeom>
          <a:noFill/>
          <a:ln w="9525">
            <a:noFill/>
            <a:miter lim="800000"/>
            <a:headEnd/>
            <a:tailEnd/>
          </a:ln>
        </p:spPr>
      </p:pic>
      <p:pic>
        <p:nvPicPr>
          <p:cNvPr id="9" name="Image 5" descr="C:\Users\Yacouba\Desktop\CONSULTATIONS APRAO\Photo Riz Kita APRAO\Champ semencier des femmes de Manako _7.JPG"/>
          <p:cNvPicPr/>
          <p:nvPr/>
        </p:nvPicPr>
        <p:blipFill>
          <a:blip r:embed="rId6" cstate="print"/>
          <a:srcRect/>
          <a:stretch>
            <a:fillRect/>
          </a:stretch>
        </p:blipFill>
        <p:spPr bwMode="auto">
          <a:xfrm>
            <a:off x="685800" y="3810000"/>
            <a:ext cx="3886200" cy="2895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1828800"/>
            <a:ext cx="23622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Gestion et organisation du système de production de semences</a:t>
            </a:r>
          </a:p>
        </p:txBody>
      </p:sp>
      <p:sp>
        <p:nvSpPr>
          <p:cNvPr id="3" name="TextBox 2"/>
          <p:cNvSpPr txBox="1"/>
          <p:nvPr/>
        </p:nvSpPr>
        <p:spPr>
          <a:xfrm>
            <a:off x="1371600" y="2743200"/>
            <a:ext cx="2362200" cy="923330"/>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b="1" dirty="0"/>
              <a:t>Production de semences de base et </a:t>
            </a:r>
            <a:r>
              <a:rPr lang="fr-FR" b="1" dirty="0" err="1"/>
              <a:t>prebase</a:t>
            </a:r>
            <a:endParaRPr lang="fr-FR" b="1" dirty="0"/>
          </a:p>
        </p:txBody>
      </p:sp>
      <p:sp>
        <p:nvSpPr>
          <p:cNvPr id="4" name="TextBox 3"/>
          <p:cNvSpPr txBox="1"/>
          <p:nvPr/>
        </p:nvSpPr>
        <p:spPr>
          <a:xfrm>
            <a:off x="1371600" y="990600"/>
            <a:ext cx="23622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Aspects macroéconomiques et transversaux de la chaine des valeurs riz</a:t>
            </a:r>
          </a:p>
        </p:txBody>
      </p:sp>
      <p:sp>
        <p:nvSpPr>
          <p:cNvPr id="5" name="TextBox 4"/>
          <p:cNvSpPr txBox="1"/>
          <p:nvPr/>
        </p:nvSpPr>
        <p:spPr>
          <a:xfrm>
            <a:off x="1371600" y="38100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Système d’encadrement et d’appui Conseil</a:t>
            </a:r>
            <a:endParaRPr lang="fr-FR" sz="1400" dirty="0"/>
          </a:p>
        </p:txBody>
      </p:sp>
      <p:sp>
        <p:nvSpPr>
          <p:cNvPr id="6" name="TextBox 5"/>
          <p:cNvSpPr txBox="1"/>
          <p:nvPr/>
        </p:nvSpPr>
        <p:spPr>
          <a:xfrm>
            <a:off x="1371600" y="45720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Multiplication et production de semences certifiées</a:t>
            </a:r>
            <a:endParaRPr lang="fr-FR" sz="1400" dirty="0"/>
          </a:p>
        </p:txBody>
      </p:sp>
      <p:sp>
        <p:nvSpPr>
          <p:cNvPr id="7" name="TextBox 6"/>
          <p:cNvSpPr txBox="1"/>
          <p:nvPr/>
        </p:nvSpPr>
        <p:spPr>
          <a:xfrm>
            <a:off x="1371600" y="52578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Production de riz paddy de qualité</a:t>
            </a:r>
            <a:endParaRPr lang="fr-FR" sz="1400" dirty="0"/>
          </a:p>
        </p:txBody>
      </p:sp>
      <p:sp>
        <p:nvSpPr>
          <p:cNvPr id="8" name="TextBox 7"/>
          <p:cNvSpPr txBox="1"/>
          <p:nvPr/>
        </p:nvSpPr>
        <p:spPr>
          <a:xfrm>
            <a:off x="1371600" y="5943600"/>
            <a:ext cx="23622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Transformation et  commercialisation du riz paddy</a:t>
            </a:r>
            <a:endParaRPr lang="fr-FR" sz="1400" dirty="0"/>
          </a:p>
        </p:txBody>
      </p:sp>
      <p:sp>
        <p:nvSpPr>
          <p:cNvPr id="9" name="TextBox 8"/>
          <p:cNvSpPr txBox="1"/>
          <p:nvPr/>
        </p:nvSpPr>
        <p:spPr>
          <a:xfrm>
            <a:off x="533400" y="228600"/>
            <a:ext cx="2209800" cy="461665"/>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sz="2400" b="1" dirty="0" smtClean="0"/>
              <a:t>COTE D’IVOIRE</a:t>
            </a:r>
            <a:endParaRPr lang="en-US" sz="2400" b="1" dirty="0"/>
          </a:p>
        </p:txBody>
      </p:sp>
      <p:sp>
        <p:nvSpPr>
          <p:cNvPr id="10" name="Right Arrow 9"/>
          <p:cNvSpPr/>
          <p:nvPr/>
        </p:nvSpPr>
        <p:spPr>
          <a:xfrm>
            <a:off x="3733800" y="30480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191000" y="533400"/>
            <a:ext cx="1600200" cy="369332"/>
          </a:xfrm>
          <a:prstGeom prst="rect">
            <a:avLst/>
          </a:prstGeom>
          <a:noFill/>
        </p:spPr>
        <p:txBody>
          <a:bodyPr wrap="square" rtlCol="0">
            <a:spAutoFit/>
          </a:bodyPr>
          <a:lstStyle/>
          <a:p>
            <a:pPr algn="ctr"/>
            <a:r>
              <a:rPr lang="en-US" b="1" dirty="0" smtClean="0"/>
              <a:t>BASELINE</a:t>
            </a:r>
            <a:endParaRPr lang="en-US" b="1" dirty="0"/>
          </a:p>
        </p:txBody>
      </p:sp>
      <p:sp>
        <p:nvSpPr>
          <p:cNvPr id="12" name="TextBox 11"/>
          <p:cNvSpPr txBox="1"/>
          <p:nvPr/>
        </p:nvSpPr>
        <p:spPr>
          <a:xfrm>
            <a:off x="4191000" y="2743200"/>
            <a:ext cx="2057400" cy="954107"/>
          </a:xfrm>
          <a:prstGeom prst="rect">
            <a:avLst/>
          </a:prstGeom>
          <a:noFill/>
          <a:ln w="12700">
            <a:solidFill>
              <a:schemeClr val="tx1"/>
            </a:solidFill>
          </a:ln>
        </p:spPr>
        <p:txBody>
          <a:bodyPr wrap="square" rtlCol="0">
            <a:spAutoFit/>
          </a:bodyPr>
          <a:lstStyle/>
          <a:p>
            <a:pPr>
              <a:buFont typeface="Arial" pitchFamily="34" charset="0"/>
              <a:buChar char="•"/>
            </a:pPr>
            <a:r>
              <a:rPr lang="fr-FR" sz="1400" dirty="0" smtClean="0"/>
              <a:t> </a:t>
            </a:r>
            <a:r>
              <a:rPr lang="fr-FR" sz="1400" dirty="0"/>
              <a:t>Faible niveau d’utilisation des semences de qualité de variétés améliorées</a:t>
            </a:r>
            <a:endParaRPr lang="fr-FR" sz="1400" dirty="0" smtClean="0"/>
          </a:p>
        </p:txBody>
      </p:sp>
      <p:sp>
        <p:nvSpPr>
          <p:cNvPr id="13" name="TextBox 12"/>
          <p:cNvSpPr txBox="1"/>
          <p:nvPr/>
        </p:nvSpPr>
        <p:spPr>
          <a:xfrm>
            <a:off x="5791200" y="533400"/>
            <a:ext cx="2895600" cy="369332"/>
          </a:xfrm>
          <a:prstGeom prst="rect">
            <a:avLst/>
          </a:prstGeom>
          <a:noFill/>
        </p:spPr>
        <p:txBody>
          <a:bodyPr wrap="square" rtlCol="0">
            <a:spAutoFit/>
          </a:bodyPr>
          <a:lstStyle/>
          <a:p>
            <a:pPr algn="ctr"/>
            <a:r>
              <a:rPr lang="en-US" b="1" dirty="0" smtClean="0"/>
              <a:t>RESULTATS OBTENUS</a:t>
            </a:r>
            <a:endParaRPr lang="en-US" b="1" dirty="0"/>
          </a:p>
        </p:txBody>
      </p:sp>
      <p:sp>
        <p:nvSpPr>
          <p:cNvPr id="14" name="TextBox 13"/>
          <p:cNvSpPr txBox="1"/>
          <p:nvPr/>
        </p:nvSpPr>
        <p:spPr>
          <a:xfrm>
            <a:off x="6324600" y="2743200"/>
            <a:ext cx="2590800" cy="338554"/>
          </a:xfrm>
          <a:prstGeom prst="rect">
            <a:avLst/>
          </a:prstGeom>
          <a:noFill/>
          <a:ln w="12700">
            <a:solidFill>
              <a:schemeClr val="tx1"/>
            </a:solidFill>
          </a:ln>
        </p:spPr>
        <p:txBody>
          <a:bodyPr wrap="square" rtlCol="0">
            <a:spAutoFit/>
          </a:bodyPr>
          <a:lstStyle/>
          <a:p>
            <a:r>
              <a:rPr lang="en-US" sz="1600" b="1" dirty="0" smtClean="0"/>
              <a:t>RAS</a:t>
            </a:r>
          </a:p>
        </p:txBody>
      </p:sp>
      <p:sp>
        <p:nvSpPr>
          <p:cNvPr id="17" name="TextBox 16"/>
          <p:cNvSpPr txBox="1"/>
          <p:nvPr/>
        </p:nvSpPr>
        <p:spPr>
          <a:xfrm>
            <a:off x="228600" y="2743200"/>
            <a:ext cx="990600" cy="923330"/>
          </a:xfrm>
          <a:prstGeom prst="rect">
            <a:avLst/>
          </a:prstGeom>
          <a:solidFill>
            <a:srgbClr val="FF0000"/>
          </a:solidFill>
        </p:spPr>
        <p:txBody>
          <a:bodyPr wrap="square" rtlCol="0">
            <a:spAutoFit/>
          </a:bodyPr>
          <a:lstStyle/>
          <a:p>
            <a:endParaRPr lang="en-US" dirty="0" smtClean="0"/>
          </a:p>
          <a:p>
            <a:endParaRPr lang="en-US" dirty="0"/>
          </a:p>
          <a:p>
            <a:endParaRPr lang="en-US" dirty="0"/>
          </a:p>
        </p:txBody>
      </p:sp>
      <p:sp>
        <p:nvSpPr>
          <p:cNvPr id="18" name="TextBox 17"/>
          <p:cNvSpPr txBox="1"/>
          <p:nvPr/>
        </p:nvSpPr>
        <p:spPr>
          <a:xfrm>
            <a:off x="228600" y="1828801"/>
            <a:ext cx="990600" cy="646331"/>
          </a:xfrm>
          <a:prstGeom prst="rect">
            <a:avLst/>
          </a:prstGeom>
          <a:solidFill>
            <a:srgbClr val="FF9933"/>
          </a:solidFill>
        </p:spPr>
        <p:txBody>
          <a:bodyPr wrap="square" rtlCol="0">
            <a:spAutoFit/>
          </a:bodyPr>
          <a:lstStyle/>
          <a:p>
            <a:endParaRPr lang="en-US" dirty="0" smtClean="0"/>
          </a:p>
          <a:p>
            <a:endParaRPr lang="en-US" dirty="0" smtClean="0"/>
          </a:p>
        </p:txBody>
      </p:sp>
      <p:sp>
        <p:nvSpPr>
          <p:cNvPr id="19" name="TextBox 18"/>
          <p:cNvSpPr txBox="1"/>
          <p:nvPr/>
        </p:nvSpPr>
        <p:spPr>
          <a:xfrm>
            <a:off x="228600" y="990600"/>
            <a:ext cx="990600" cy="646331"/>
          </a:xfrm>
          <a:prstGeom prst="rect">
            <a:avLst/>
          </a:prstGeom>
          <a:solidFill>
            <a:srgbClr val="FF0000"/>
          </a:solidFill>
        </p:spPr>
        <p:txBody>
          <a:bodyPr wrap="square" rtlCol="0">
            <a:spAutoFit/>
          </a:bodyPr>
          <a:lstStyle/>
          <a:p>
            <a:endParaRPr lang="en-US"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1828800"/>
            <a:ext cx="23622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Gestion et organisation du système de production de semences</a:t>
            </a:r>
          </a:p>
        </p:txBody>
      </p:sp>
      <p:sp>
        <p:nvSpPr>
          <p:cNvPr id="3" name="TextBox 2"/>
          <p:cNvSpPr txBox="1"/>
          <p:nvPr/>
        </p:nvSpPr>
        <p:spPr>
          <a:xfrm>
            <a:off x="1371600" y="27432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Production de semences de base et </a:t>
            </a:r>
            <a:r>
              <a:rPr lang="fr-FR" sz="1400" dirty="0" err="1"/>
              <a:t>prebase</a:t>
            </a:r>
            <a:endParaRPr lang="fr-FR" sz="1400" dirty="0"/>
          </a:p>
        </p:txBody>
      </p:sp>
      <p:sp>
        <p:nvSpPr>
          <p:cNvPr id="4" name="TextBox 3"/>
          <p:cNvSpPr txBox="1"/>
          <p:nvPr/>
        </p:nvSpPr>
        <p:spPr>
          <a:xfrm>
            <a:off x="1371600" y="990600"/>
            <a:ext cx="23622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Aspects macroéconomiques et transversaux de la chaine des valeurs riz</a:t>
            </a:r>
          </a:p>
        </p:txBody>
      </p:sp>
      <p:sp>
        <p:nvSpPr>
          <p:cNvPr id="5" name="TextBox 4"/>
          <p:cNvSpPr txBox="1"/>
          <p:nvPr/>
        </p:nvSpPr>
        <p:spPr>
          <a:xfrm>
            <a:off x="1371600" y="3429000"/>
            <a:ext cx="2362200" cy="923330"/>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b="1" dirty="0"/>
              <a:t>Système d’encadrement et d’appui Conseil</a:t>
            </a:r>
          </a:p>
        </p:txBody>
      </p:sp>
      <p:sp>
        <p:nvSpPr>
          <p:cNvPr id="6" name="TextBox 5"/>
          <p:cNvSpPr txBox="1"/>
          <p:nvPr/>
        </p:nvSpPr>
        <p:spPr>
          <a:xfrm>
            <a:off x="1371600" y="45720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Multiplication et production de semences certifiées</a:t>
            </a:r>
            <a:endParaRPr lang="fr-FR" sz="1400" dirty="0"/>
          </a:p>
        </p:txBody>
      </p:sp>
      <p:sp>
        <p:nvSpPr>
          <p:cNvPr id="7" name="TextBox 6"/>
          <p:cNvSpPr txBox="1"/>
          <p:nvPr/>
        </p:nvSpPr>
        <p:spPr>
          <a:xfrm>
            <a:off x="1371600" y="52578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Production de riz paddy de qualité</a:t>
            </a:r>
            <a:endParaRPr lang="fr-FR" sz="1400" dirty="0"/>
          </a:p>
        </p:txBody>
      </p:sp>
      <p:sp>
        <p:nvSpPr>
          <p:cNvPr id="8" name="TextBox 7"/>
          <p:cNvSpPr txBox="1"/>
          <p:nvPr/>
        </p:nvSpPr>
        <p:spPr>
          <a:xfrm>
            <a:off x="1371600" y="5943600"/>
            <a:ext cx="23622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Transformation et  commercialisation du riz paddy</a:t>
            </a:r>
            <a:endParaRPr lang="fr-FR" sz="1400" dirty="0"/>
          </a:p>
        </p:txBody>
      </p:sp>
      <p:sp>
        <p:nvSpPr>
          <p:cNvPr id="9" name="TextBox 8"/>
          <p:cNvSpPr txBox="1"/>
          <p:nvPr/>
        </p:nvSpPr>
        <p:spPr>
          <a:xfrm>
            <a:off x="533400" y="228600"/>
            <a:ext cx="2209800" cy="461665"/>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sz="2400" b="1" dirty="0" smtClean="0"/>
              <a:t>COTE D’IVOIRE</a:t>
            </a:r>
            <a:endParaRPr lang="en-US" sz="2400" b="1" dirty="0"/>
          </a:p>
        </p:txBody>
      </p:sp>
      <p:sp>
        <p:nvSpPr>
          <p:cNvPr id="10" name="Right Arrow 9"/>
          <p:cNvSpPr/>
          <p:nvPr/>
        </p:nvSpPr>
        <p:spPr>
          <a:xfrm>
            <a:off x="3733800" y="3733800"/>
            <a:ext cx="304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191000" y="533400"/>
            <a:ext cx="1600200" cy="369332"/>
          </a:xfrm>
          <a:prstGeom prst="rect">
            <a:avLst/>
          </a:prstGeom>
          <a:noFill/>
        </p:spPr>
        <p:txBody>
          <a:bodyPr wrap="square" rtlCol="0">
            <a:spAutoFit/>
          </a:bodyPr>
          <a:lstStyle/>
          <a:p>
            <a:pPr algn="ctr"/>
            <a:r>
              <a:rPr lang="en-US" b="1" dirty="0" smtClean="0"/>
              <a:t>BASELINE</a:t>
            </a:r>
            <a:endParaRPr lang="en-US" b="1" dirty="0"/>
          </a:p>
        </p:txBody>
      </p:sp>
      <p:sp>
        <p:nvSpPr>
          <p:cNvPr id="12" name="TextBox 11"/>
          <p:cNvSpPr txBox="1"/>
          <p:nvPr/>
        </p:nvSpPr>
        <p:spPr>
          <a:xfrm>
            <a:off x="4038600" y="3429000"/>
            <a:ext cx="1752600" cy="954107"/>
          </a:xfrm>
          <a:prstGeom prst="rect">
            <a:avLst/>
          </a:prstGeom>
          <a:noFill/>
          <a:ln w="12700">
            <a:solidFill>
              <a:schemeClr val="tx1"/>
            </a:solidFill>
          </a:ln>
        </p:spPr>
        <p:txBody>
          <a:bodyPr wrap="square" rtlCol="0">
            <a:spAutoFit/>
          </a:bodyPr>
          <a:lstStyle/>
          <a:p>
            <a:pPr>
              <a:buFont typeface="Arial" pitchFamily="34" charset="0"/>
              <a:buChar char="•"/>
            </a:pPr>
            <a:r>
              <a:rPr lang="fr-FR" sz="1400" dirty="0" smtClean="0"/>
              <a:t> </a:t>
            </a:r>
            <a:r>
              <a:rPr lang="fr-FR" sz="1400" dirty="0"/>
              <a:t>Formation et encadrement des producteurs souvent inefficaces</a:t>
            </a:r>
            <a:endParaRPr lang="fr-FR" sz="1400" dirty="0" smtClean="0"/>
          </a:p>
        </p:txBody>
      </p:sp>
      <p:sp>
        <p:nvSpPr>
          <p:cNvPr id="13" name="TextBox 12"/>
          <p:cNvSpPr txBox="1"/>
          <p:nvPr/>
        </p:nvSpPr>
        <p:spPr>
          <a:xfrm>
            <a:off x="5791200" y="533400"/>
            <a:ext cx="2743200" cy="369332"/>
          </a:xfrm>
          <a:prstGeom prst="rect">
            <a:avLst/>
          </a:prstGeom>
          <a:noFill/>
        </p:spPr>
        <p:txBody>
          <a:bodyPr wrap="square" rtlCol="0">
            <a:spAutoFit/>
          </a:bodyPr>
          <a:lstStyle/>
          <a:p>
            <a:pPr algn="ctr"/>
            <a:r>
              <a:rPr lang="en-US" b="1" dirty="0" smtClean="0"/>
              <a:t>RESULTATS OBTENUS</a:t>
            </a:r>
            <a:endParaRPr lang="en-US" b="1" dirty="0"/>
          </a:p>
        </p:txBody>
      </p:sp>
      <p:sp>
        <p:nvSpPr>
          <p:cNvPr id="14" name="TextBox 13"/>
          <p:cNvSpPr txBox="1"/>
          <p:nvPr/>
        </p:nvSpPr>
        <p:spPr>
          <a:xfrm>
            <a:off x="5867400" y="3429000"/>
            <a:ext cx="2971800" cy="338554"/>
          </a:xfrm>
          <a:prstGeom prst="rect">
            <a:avLst/>
          </a:prstGeom>
          <a:noFill/>
          <a:ln w="12700">
            <a:solidFill>
              <a:schemeClr val="tx1"/>
            </a:solidFill>
          </a:ln>
        </p:spPr>
        <p:txBody>
          <a:bodyPr wrap="square" rtlCol="0">
            <a:spAutoFit/>
          </a:bodyPr>
          <a:lstStyle/>
          <a:p>
            <a:r>
              <a:rPr lang="en-US" sz="1600" b="1" dirty="0" smtClean="0"/>
              <a:t>RAS</a:t>
            </a:r>
          </a:p>
        </p:txBody>
      </p:sp>
      <p:sp>
        <p:nvSpPr>
          <p:cNvPr id="17" name="TextBox 16"/>
          <p:cNvSpPr txBox="1"/>
          <p:nvPr/>
        </p:nvSpPr>
        <p:spPr>
          <a:xfrm>
            <a:off x="228600" y="3429000"/>
            <a:ext cx="990600" cy="923330"/>
          </a:xfrm>
          <a:prstGeom prst="rect">
            <a:avLst/>
          </a:prstGeom>
          <a:solidFill>
            <a:srgbClr val="FF0000"/>
          </a:solidFill>
        </p:spPr>
        <p:txBody>
          <a:bodyPr wrap="square" rtlCol="0">
            <a:spAutoFit/>
          </a:bodyPr>
          <a:lstStyle/>
          <a:p>
            <a:endParaRPr lang="en-US" dirty="0" smtClean="0"/>
          </a:p>
          <a:p>
            <a:endParaRPr lang="en-US" dirty="0"/>
          </a:p>
          <a:p>
            <a:endParaRPr lang="en-US" dirty="0"/>
          </a:p>
        </p:txBody>
      </p:sp>
      <p:sp>
        <p:nvSpPr>
          <p:cNvPr id="18" name="TextBox 17"/>
          <p:cNvSpPr txBox="1"/>
          <p:nvPr/>
        </p:nvSpPr>
        <p:spPr>
          <a:xfrm>
            <a:off x="228600" y="2743200"/>
            <a:ext cx="990600" cy="369332"/>
          </a:xfrm>
          <a:prstGeom prst="rect">
            <a:avLst/>
          </a:prstGeom>
          <a:solidFill>
            <a:srgbClr val="FF0000"/>
          </a:solidFill>
        </p:spPr>
        <p:txBody>
          <a:bodyPr wrap="square" rtlCol="0">
            <a:spAutoFit/>
          </a:bodyPr>
          <a:lstStyle/>
          <a:p>
            <a:endParaRPr lang="en-US" dirty="0" smtClean="0"/>
          </a:p>
        </p:txBody>
      </p:sp>
      <p:sp>
        <p:nvSpPr>
          <p:cNvPr id="19" name="TextBox 18"/>
          <p:cNvSpPr txBox="1"/>
          <p:nvPr/>
        </p:nvSpPr>
        <p:spPr>
          <a:xfrm>
            <a:off x="228600" y="1828801"/>
            <a:ext cx="990600" cy="646331"/>
          </a:xfrm>
          <a:prstGeom prst="rect">
            <a:avLst/>
          </a:prstGeom>
          <a:solidFill>
            <a:srgbClr val="FF9933"/>
          </a:solidFill>
        </p:spPr>
        <p:txBody>
          <a:bodyPr wrap="square" rtlCol="0">
            <a:spAutoFit/>
          </a:bodyPr>
          <a:lstStyle/>
          <a:p>
            <a:endParaRPr lang="en-US" dirty="0" smtClean="0"/>
          </a:p>
          <a:p>
            <a:endParaRPr lang="en-US" dirty="0" smtClean="0"/>
          </a:p>
        </p:txBody>
      </p:sp>
      <p:sp>
        <p:nvSpPr>
          <p:cNvPr id="20" name="TextBox 19"/>
          <p:cNvSpPr txBox="1"/>
          <p:nvPr/>
        </p:nvSpPr>
        <p:spPr>
          <a:xfrm>
            <a:off x="228600" y="990600"/>
            <a:ext cx="990600" cy="646331"/>
          </a:xfrm>
          <a:prstGeom prst="rect">
            <a:avLst/>
          </a:prstGeom>
          <a:solidFill>
            <a:srgbClr val="FF0000"/>
          </a:solidFill>
        </p:spPr>
        <p:txBody>
          <a:bodyPr wrap="square" rtlCol="0">
            <a:spAutoFit/>
          </a:bodyPr>
          <a:lstStyle/>
          <a:p>
            <a:endParaRPr lang="en-US"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1828800"/>
            <a:ext cx="23622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Gestion et organisation du système de production de semences</a:t>
            </a:r>
          </a:p>
        </p:txBody>
      </p:sp>
      <p:sp>
        <p:nvSpPr>
          <p:cNvPr id="3" name="TextBox 2"/>
          <p:cNvSpPr txBox="1"/>
          <p:nvPr/>
        </p:nvSpPr>
        <p:spPr>
          <a:xfrm>
            <a:off x="1371600" y="27432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Production de semences de base et </a:t>
            </a:r>
            <a:r>
              <a:rPr lang="fr-FR" sz="1400" dirty="0" err="1"/>
              <a:t>prebase</a:t>
            </a:r>
            <a:endParaRPr lang="fr-FR" sz="1400" dirty="0"/>
          </a:p>
        </p:txBody>
      </p:sp>
      <p:sp>
        <p:nvSpPr>
          <p:cNvPr id="4" name="TextBox 3"/>
          <p:cNvSpPr txBox="1"/>
          <p:nvPr/>
        </p:nvSpPr>
        <p:spPr>
          <a:xfrm>
            <a:off x="1371600" y="990600"/>
            <a:ext cx="23622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Aspects macroéconomiques et transversaux de la chaine des valeurs riz</a:t>
            </a:r>
          </a:p>
        </p:txBody>
      </p:sp>
      <p:sp>
        <p:nvSpPr>
          <p:cNvPr id="5" name="TextBox 4"/>
          <p:cNvSpPr txBox="1"/>
          <p:nvPr/>
        </p:nvSpPr>
        <p:spPr>
          <a:xfrm>
            <a:off x="1371600" y="34290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Système d’encadrement et d’appui Conseil</a:t>
            </a:r>
          </a:p>
        </p:txBody>
      </p:sp>
      <p:sp>
        <p:nvSpPr>
          <p:cNvPr id="6" name="TextBox 5"/>
          <p:cNvSpPr txBox="1"/>
          <p:nvPr/>
        </p:nvSpPr>
        <p:spPr>
          <a:xfrm>
            <a:off x="1371600" y="4114800"/>
            <a:ext cx="2362200" cy="923330"/>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b="1" dirty="0"/>
              <a:t>Multiplication et production de semences certifiées</a:t>
            </a:r>
          </a:p>
        </p:txBody>
      </p:sp>
      <p:sp>
        <p:nvSpPr>
          <p:cNvPr id="7" name="TextBox 6"/>
          <p:cNvSpPr txBox="1"/>
          <p:nvPr/>
        </p:nvSpPr>
        <p:spPr>
          <a:xfrm>
            <a:off x="1371600" y="52578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Production de riz paddy de qualité</a:t>
            </a:r>
            <a:endParaRPr lang="fr-FR" sz="1400" dirty="0"/>
          </a:p>
        </p:txBody>
      </p:sp>
      <p:sp>
        <p:nvSpPr>
          <p:cNvPr id="8" name="TextBox 7"/>
          <p:cNvSpPr txBox="1"/>
          <p:nvPr/>
        </p:nvSpPr>
        <p:spPr>
          <a:xfrm>
            <a:off x="1371600" y="5943600"/>
            <a:ext cx="23622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Transformation et  commercialisation du riz paddy</a:t>
            </a:r>
            <a:endParaRPr lang="fr-FR" sz="1400" dirty="0"/>
          </a:p>
        </p:txBody>
      </p:sp>
      <p:sp>
        <p:nvSpPr>
          <p:cNvPr id="9" name="TextBox 8"/>
          <p:cNvSpPr txBox="1"/>
          <p:nvPr/>
        </p:nvSpPr>
        <p:spPr>
          <a:xfrm>
            <a:off x="533400" y="228600"/>
            <a:ext cx="2209800" cy="461665"/>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sz="2400" b="1" dirty="0" smtClean="0"/>
              <a:t>COTE D’IVOIRE</a:t>
            </a:r>
            <a:endParaRPr lang="en-US" sz="2400" b="1" dirty="0"/>
          </a:p>
        </p:txBody>
      </p:sp>
      <p:sp>
        <p:nvSpPr>
          <p:cNvPr id="10" name="Right Arrow 9"/>
          <p:cNvSpPr/>
          <p:nvPr/>
        </p:nvSpPr>
        <p:spPr>
          <a:xfrm>
            <a:off x="3733800" y="4419600"/>
            <a:ext cx="304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191000" y="533400"/>
            <a:ext cx="1600200" cy="369332"/>
          </a:xfrm>
          <a:prstGeom prst="rect">
            <a:avLst/>
          </a:prstGeom>
          <a:noFill/>
        </p:spPr>
        <p:txBody>
          <a:bodyPr wrap="square" rtlCol="0">
            <a:spAutoFit/>
          </a:bodyPr>
          <a:lstStyle/>
          <a:p>
            <a:pPr algn="ctr"/>
            <a:r>
              <a:rPr lang="en-US" b="1" dirty="0" smtClean="0"/>
              <a:t>BASELINE</a:t>
            </a:r>
            <a:endParaRPr lang="en-US" b="1" dirty="0"/>
          </a:p>
        </p:txBody>
      </p:sp>
      <p:sp>
        <p:nvSpPr>
          <p:cNvPr id="12" name="TextBox 11"/>
          <p:cNvSpPr txBox="1"/>
          <p:nvPr/>
        </p:nvSpPr>
        <p:spPr>
          <a:xfrm>
            <a:off x="4038600" y="4114800"/>
            <a:ext cx="1752600" cy="1569660"/>
          </a:xfrm>
          <a:prstGeom prst="rect">
            <a:avLst/>
          </a:prstGeom>
          <a:noFill/>
          <a:ln w="12700">
            <a:solidFill>
              <a:schemeClr val="tx1"/>
            </a:solidFill>
          </a:ln>
        </p:spPr>
        <p:txBody>
          <a:bodyPr wrap="square" rtlCol="0">
            <a:spAutoFit/>
          </a:bodyPr>
          <a:lstStyle/>
          <a:p>
            <a:pPr lvl="0">
              <a:buFont typeface="Arial" pitchFamily="34" charset="0"/>
              <a:buChar char="•"/>
            </a:pPr>
            <a:r>
              <a:rPr lang="fr-FR" sz="1600" dirty="0" smtClean="0"/>
              <a:t>  Enherbement </a:t>
            </a:r>
            <a:r>
              <a:rPr lang="fr-FR" sz="1600" dirty="0"/>
              <a:t>des </a:t>
            </a:r>
            <a:r>
              <a:rPr lang="fr-FR" sz="1600" dirty="0" smtClean="0"/>
              <a:t>parcelles.</a:t>
            </a:r>
          </a:p>
          <a:p>
            <a:pPr lvl="0">
              <a:buFont typeface="Arial" pitchFamily="34" charset="0"/>
              <a:buChar char="•"/>
            </a:pPr>
            <a:r>
              <a:rPr lang="fr-FR" sz="1600" dirty="0"/>
              <a:t> </a:t>
            </a:r>
            <a:r>
              <a:rPr lang="fr-FR" sz="1600" dirty="0" smtClean="0"/>
              <a:t>Maladies. </a:t>
            </a:r>
          </a:p>
          <a:p>
            <a:pPr lvl="0">
              <a:buFont typeface="Arial" pitchFamily="34" charset="0"/>
              <a:buChar char="•"/>
            </a:pPr>
            <a:r>
              <a:rPr lang="fr-FR" sz="1600" dirty="0"/>
              <a:t> </a:t>
            </a:r>
            <a:r>
              <a:rPr lang="fr-FR" sz="1600" dirty="0" smtClean="0"/>
              <a:t>Dégâts </a:t>
            </a:r>
            <a:r>
              <a:rPr lang="fr-FR" sz="1600" dirty="0"/>
              <a:t>des oiseaux granivores.</a:t>
            </a:r>
            <a:endParaRPr lang="fr-FR" sz="1600" dirty="0" smtClean="0"/>
          </a:p>
        </p:txBody>
      </p:sp>
      <p:sp>
        <p:nvSpPr>
          <p:cNvPr id="13" name="TextBox 12"/>
          <p:cNvSpPr txBox="1"/>
          <p:nvPr/>
        </p:nvSpPr>
        <p:spPr>
          <a:xfrm>
            <a:off x="5562600" y="533400"/>
            <a:ext cx="2895600" cy="369332"/>
          </a:xfrm>
          <a:prstGeom prst="rect">
            <a:avLst/>
          </a:prstGeom>
          <a:noFill/>
        </p:spPr>
        <p:txBody>
          <a:bodyPr wrap="square" rtlCol="0">
            <a:spAutoFit/>
          </a:bodyPr>
          <a:lstStyle/>
          <a:p>
            <a:pPr algn="ctr"/>
            <a:r>
              <a:rPr lang="en-US" b="1" dirty="0" smtClean="0"/>
              <a:t>RESULTATS OBTENUS</a:t>
            </a:r>
            <a:endParaRPr lang="en-US" b="1" dirty="0"/>
          </a:p>
        </p:txBody>
      </p:sp>
      <p:sp>
        <p:nvSpPr>
          <p:cNvPr id="14" name="TextBox 13"/>
          <p:cNvSpPr txBox="1"/>
          <p:nvPr/>
        </p:nvSpPr>
        <p:spPr>
          <a:xfrm>
            <a:off x="5867400" y="4114800"/>
            <a:ext cx="3048000" cy="2554545"/>
          </a:xfrm>
          <a:prstGeom prst="rect">
            <a:avLst/>
          </a:prstGeom>
          <a:noFill/>
          <a:ln w="12700">
            <a:solidFill>
              <a:schemeClr val="tx1"/>
            </a:solidFill>
          </a:ln>
        </p:spPr>
        <p:txBody>
          <a:bodyPr wrap="square" rtlCol="0">
            <a:spAutoFit/>
          </a:bodyPr>
          <a:lstStyle/>
          <a:p>
            <a:pPr marL="342900" indent="-342900">
              <a:buFont typeface="+mj-lt"/>
              <a:buAutoNum type="arabicPeriod"/>
            </a:pPr>
            <a:r>
              <a:rPr lang="fr-FR" sz="1600" dirty="0" smtClean="0"/>
              <a:t>Hormis les programmes de production semencière réalisés par l’ONDR sous la certification du MINAGRI, tous les autres producteurs bien qu’appliquant toutes les techniques de production, ne se soumettent pas à la certification qu’ils trouvent coûteuse</a:t>
            </a:r>
            <a:endParaRPr lang="en-US" sz="1600" dirty="0"/>
          </a:p>
        </p:txBody>
      </p:sp>
      <p:sp>
        <p:nvSpPr>
          <p:cNvPr id="17" name="TextBox 16"/>
          <p:cNvSpPr txBox="1"/>
          <p:nvPr/>
        </p:nvSpPr>
        <p:spPr>
          <a:xfrm>
            <a:off x="228600" y="4114800"/>
            <a:ext cx="990600" cy="923330"/>
          </a:xfrm>
          <a:prstGeom prst="rect">
            <a:avLst/>
          </a:prstGeom>
          <a:solidFill>
            <a:srgbClr val="FF0000"/>
          </a:solidFill>
        </p:spPr>
        <p:txBody>
          <a:bodyPr wrap="square" rtlCol="0">
            <a:spAutoFit/>
          </a:bodyPr>
          <a:lstStyle/>
          <a:p>
            <a:endParaRPr lang="en-US" dirty="0" smtClean="0"/>
          </a:p>
          <a:p>
            <a:endParaRPr lang="en-US" dirty="0"/>
          </a:p>
          <a:p>
            <a:endParaRPr lang="en-US" dirty="0"/>
          </a:p>
        </p:txBody>
      </p:sp>
      <p:sp>
        <p:nvSpPr>
          <p:cNvPr id="18" name="TextBox 17"/>
          <p:cNvSpPr txBox="1"/>
          <p:nvPr/>
        </p:nvSpPr>
        <p:spPr>
          <a:xfrm>
            <a:off x="228600" y="3429000"/>
            <a:ext cx="990600" cy="369332"/>
          </a:xfrm>
          <a:prstGeom prst="rect">
            <a:avLst/>
          </a:prstGeom>
          <a:solidFill>
            <a:srgbClr val="FF0000"/>
          </a:solidFill>
        </p:spPr>
        <p:txBody>
          <a:bodyPr wrap="square" rtlCol="0">
            <a:spAutoFit/>
          </a:bodyPr>
          <a:lstStyle/>
          <a:p>
            <a:endParaRPr lang="en-US" dirty="0" smtClean="0"/>
          </a:p>
        </p:txBody>
      </p:sp>
      <p:sp>
        <p:nvSpPr>
          <p:cNvPr id="19" name="TextBox 18"/>
          <p:cNvSpPr txBox="1"/>
          <p:nvPr/>
        </p:nvSpPr>
        <p:spPr>
          <a:xfrm>
            <a:off x="228600" y="2743200"/>
            <a:ext cx="990600" cy="369332"/>
          </a:xfrm>
          <a:prstGeom prst="rect">
            <a:avLst/>
          </a:prstGeom>
          <a:solidFill>
            <a:srgbClr val="FF0000"/>
          </a:solidFill>
        </p:spPr>
        <p:txBody>
          <a:bodyPr wrap="square" rtlCol="0">
            <a:spAutoFit/>
          </a:bodyPr>
          <a:lstStyle/>
          <a:p>
            <a:endParaRPr lang="en-US" dirty="0" smtClean="0"/>
          </a:p>
        </p:txBody>
      </p:sp>
      <p:sp>
        <p:nvSpPr>
          <p:cNvPr id="20" name="TextBox 19"/>
          <p:cNvSpPr txBox="1"/>
          <p:nvPr/>
        </p:nvSpPr>
        <p:spPr>
          <a:xfrm>
            <a:off x="228600" y="1828801"/>
            <a:ext cx="990600" cy="646331"/>
          </a:xfrm>
          <a:prstGeom prst="rect">
            <a:avLst/>
          </a:prstGeom>
          <a:solidFill>
            <a:srgbClr val="FF9933"/>
          </a:solidFill>
        </p:spPr>
        <p:txBody>
          <a:bodyPr wrap="square" rtlCol="0">
            <a:spAutoFit/>
          </a:bodyPr>
          <a:lstStyle/>
          <a:p>
            <a:endParaRPr lang="en-US" dirty="0" smtClean="0"/>
          </a:p>
          <a:p>
            <a:endParaRPr lang="en-US" dirty="0" smtClean="0"/>
          </a:p>
        </p:txBody>
      </p:sp>
      <p:sp>
        <p:nvSpPr>
          <p:cNvPr id="21" name="TextBox 20"/>
          <p:cNvSpPr txBox="1"/>
          <p:nvPr/>
        </p:nvSpPr>
        <p:spPr>
          <a:xfrm>
            <a:off x="228600" y="990600"/>
            <a:ext cx="990600" cy="646331"/>
          </a:xfrm>
          <a:prstGeom prst="rect">
            <a:avLst/>
          </a:prstGeom>
          <a:solidFill>
            <a:srgbClr val="FF0000"/>
          </a:solidFill>
        </p:spPr>
        <p:txBody>
          <a:bodyPr wrap="square" rtlCol="0">
            <a:spAutoFit/>
          </a:bodyPr>
          <a:lstStyle/>
          <a:p>
            <a:endParaRPr lang="en-US" dirty="0" smtClean="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1828800"/>
            <a:ext cx="23622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Gestion et organisation du système de production de semences</a:t>
            </a:r>
          </a:p>
        </p:txBody>
      </p:sp>
      <p:sp>
        <p:nvSpPr>
          <p:cNvPr id="3" name="TextBox 2"/>
          <p:cNvSpPr txBox="1"/>
          <p:nvPr/>
        </p:nvSpPr>
        <p:spPr>
          <a:xfrm>
            <a:off x="1371600" y="27432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Production de semences de base et </a:t>
            </a:r>
            <a:r>
              <a:rPr lang="fr-FR" sz="1400" dirty="0" err="1"/>
              <a:t>prebase</a:t>
            </a:r>
            <a:endParaRPr lang="fr-FR" sz="1400" dirty="0"/>
          </a:p>
        </p:txBody>
      </p:sp>
      <p:sp>
        <p:nvSpPr>
          <p:cNvPr id="4" name="TextBox 3"/>
          <p:cNvSpPr txBox="1"/>
          <p:nvPr/>
        </p:nvSpPr>
        <p:spPr>
          <a:xfrm>
            <a:off x="1371600" y="990600"/>
            <a:ext cx="23622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Aspects macroéconomiques et transversaux de la chaine des valeurs riz</a:t>
            </a:r>
          </a:p>
        </p:txBody>
      </p:sp>
      <p:sp>
        <p:nvSpPr>
          <p:cNvPr id="5" name="TextBox 4"/>
          <p:cNvSpPr txBox="1"/>
          <p:nvPr/>
        </p:nvSpPr>
        <p:spPr>
          <a:xfrm>
            <a:off x="1371600" y="34290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Système d’encadrement et d’appui Conseil</a:t>
            </a:r>
          </a:p>
        </p:txBody>
      </p:sp>
      <p:sp>
        <p:nvSpPr>
          <p:cNvPr id="6" name="TextBox 5"/>
          <p:cNvSpPr txBox="1"/>
          <p:nvPr/>
        </p:nvSpPr>
        <p:spPr>
          <a:xfrm>
            <a:off x="1371600" y="41148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Multiplication et production de semences certifiées</a:t>
            </a:r>
          </a:p>
        </p:txBody>
      </p:sp>
      <p:sp>
        <p:nvSpPr>
          <p:cNvPr id="7" name="TextBox 6"/>
          <p:cNvSpPr txBox="1"/>
          <p:nvPr/>
        </p:nvSpPr>
        <p:spPr>
          <a:xfrm>
            <a:off x="1371600" y="4876800"/>
            <a:ext cx="2362200" cy="646331"/>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b="1" dirty="0"/>
              <a:t>Production de riz paddy de qualité</a:t>
            </a:r>
          </a:p>
        </p:txBody>
      </p:sp>
      <p:sp>
        <p:nvSpPr>
          <p:cNvPr id="8" name="TextBox 7"/>
          <p:cNvSpPr txBox="1"/>
          <p:nvPr/>
        </p:nvSpPr>
        <p:spPr>
          <a:xfrm>
            <a:off x="1371600" y="5715000"/>
            <a:ext cx="23622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Transformation et  commercialisation du riz paddy</a:t>
            </a:r>
            <a:endParaRPr lang="fr-FR" sz="1400" dirty="0"/>
          </a:p>
        </p:txBody>
      </p:sp>
      <p:sp>
        <p:nvSpPr>
          <p:cNvPr id="9" name="TextBox 8"/>
          <p:cNvSpPr txBox="1"/>
          <p:nvPr/>
        </p:nvSpPr>
        <p:spPr>
          <a:xfrm>
            <a:off x="533400" y="228600"/>
            <a:ext cx="2209800" cy="461665"/>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sz="2400" b="1" dirty="0" smtClean="0"/>
              <a:t>COTE D’IVOIRE</a:t>
            </a:r>
            <a:endParaRPr lang="en-US" sz="2400" b="1" dirty="0"/>
          </a:p>
        </p:txBody>
      </p:sp>
      <p:sp>
        <p:nvSpPr>
          <p:cNvPr id="10" name="Right Arrow 9"/>
          <p:cNvSpPr/>
          <p:nvPr/>
        </p:nvSpPr>
        <p:spPr>
          <a:xfrm>
            <a:off x="3733800" y="51054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191000" y="533400"/>
            <a:ext cx="1600200" cy="369332"/>
          </a:xfrm>
          <a:prstGeom prst="rect">
            <a:avLst/>
          </a:prstGeom>
          <a:noFill/>
        </p:spPr>
        <p:txBody>
          <a:bodyPr wrap="square" rtlCol="0">
            <a:spAutoFit/>
          </a:bodyPr>
          <a:lstStyle/>
          <a:p>
            <a:pPr algn="ctr"/>
            <a:r>
              <a:rPr lang="en-US" b="1" dirty="0" smtClean="0"/>
              <a:t>BASELINE</a:t>
            </a:r>
            <a:endParaRPr lang="en-US" b="1" dirty="0"/>
          </a:p>
        </p:txBody>
      </p:sp>
      <p:sp>
        <p:nvSpPr>
          <p:cNvPr id="12" name="TextBox 11"/>
          <p:cNvSpPr txBox="1"/>
          <p:nvPr/>
        </p:nvSpPr>
        <p:spPr>
          <a:xfrm>
            <a:off x="4191000" y="4572000"/>
            <a:ext cx="1600200" cy="1815882"/>
          </a:xfrm>
          <a:prstGeom prst="rect">
            <a:avLst/>
          </a:prstGeom>
          <a:noFill/>
          <a:ln w="12700">
            <a:solidFill>
              <a:schemeClr val="tx1"/>
            </a:solidFill>
          </a:ln>
        </p:spPr>
        <p:txBody>
          <a:bodyPr wrap="square" rtlCol="0">
            <a:spAutoFit/>
          </a:bodyPr>
          <a:lstStyle/>
          <a:p>
            <a:pPr lvl="0">
              <a:buFont typeface="Arial" pitchFamily="34" charset="0"/>
              <a:buChar char="•"/>
            </a:pPr>
            <a:r>
              <a:rPr lang="fr-FR" sz="1400" dirty="0" smtClean="0"/>
              <a:t>  Enherbement </a:t>
            </a:r>
            <a:r>
              <a:rPr lang="fr-FR" sz="1400" dirty="0"/>
              <a:t>des </a:t>
            </a:r>
            <a:r>
              <a:rPr lang="fr-FR" sz="1400" dirty="0" smtClean="0"/>
              <a:t>parcelles.</a:t>
            </a:r>
          </a:p>
          <a:p>
            <a:pPr lvl="0">
              <a:buFont typeface="Arial" pitchFamily="34" charset="0"/>
              <a:buChar char="•"/>
            </a:pPr>
            <a:r>
              <a:rPr lang="fr-FR" sz="1400" dirty="0"/>
              <a:t> </a:t>
            </a:r>
            <a:r>
              <a:rPr lang="fr-FR" sz="1400" dirty="0" smtClean="0"/>
              <a:t>Maladies. </a:t>
            </a:r>
          </a:p>
          <a:p>
            <a:pPr lvl="0">
              <a:buFont typeface="Arial" pitchFamily="34" charset="0"/>
              <a:buChar char="•"/>
            </a:pPr>
            <a:r>
              <a:rPr lang="fr-FR" sz="1400" dirty="0"/>
              <a:t> </a:t>
            </a:r>
            <a:r>
              <a:rPr lang="fr-FR" sz="1400" dirty="0" smtClean="0"/>
              <a:t>Dégâts </a:t>
            </a:r>
            <a:r>
              <a:rPr lang="fr-FR" sz="1400" dirty="0"/>
              <a:t>des oiseaux granivores</a:t>
            </a:r>
            <a:r>
              <a:rPr lang="fr-FR" sz="1400" dirty="0" smtClean="0"/>
              <a:t>.</a:t>
            </a:r>
          </a:p>
          <a:p>
            <a:pPr lvl="0">
              <a:buFont typeface="Arial" pitchFamily="34" charset="0"/>
              <a:buChar char="•"/>
            </a:pPr>
            <a:r>
              <a:rPr lang="fr-FR" sz="1400" dirty="0"/>
              <a:t> Importantes pertes post-récoltes.</a:t>
            </a:r>
            <a:endParaRPr lang="fr-FR" sz="1400" dirty="0" smtClean="0"/>
          </a:p>
        </p:txBody>
      </p:sp>
      <p:sp>
        <p:nvSpPr>
          <p:cNvPr id="13" name="TextBox 12"/>
          <p:cNvSpPr txBox="1"/>
          <p:nvPr/>
        </p:nvSpPr>
        <p:spPr>
          <a:xfrm>
            <a:off x="5715000" y="533400"/>
            <a:ext cx="2895600" cy="369332"/>
          </a:xfrm>
          <a:prstGeom prst="rect">
            <a:avLst/>
          </a:prstGeom>
          <a:noFill/>
        </p:spPr>
        <p:txBody>
          <a:bodyPr wrap="square" rtlCol="0">
            <a:spAutoFit/>
          </a:bodyPr>
          <a:lstStyle/>
          <a:p>
            <a:pPr algn="ctr"/>
            <a:r>
              <a:rPr lang="en-US" b="1" dirty="0" smtClean="0"/>
              <a:t>RESULTATS OBTENUS</a:t>
            </a:r>
            <a:endParaRPr lang="en-US" b="1" dirty="0"/>
          </a:p>
        </p:txBody>
      </p:sp>
      <p:sp>
        <p:nvSpPr>
          <p:cNvPr id="14" name="TextBox 13"/>
          <p:cNvSpPr txBox="1"/>
          <p:nvPr/>
        </p:nvSpPr>
        <p:spPr>
          <a:xfrm>
            <a:off x="5867400" y="4572000"/>
            <a:ext cx="3124200" cy="1815882"/>
          </a:xfrm>
          <a:prstGeom prst="rect">
            <a:avLst/>
          </a:prstGeom>
          <a:noFill/>
          <a:ln w="12700">
            <a:solidFill>
              <a:schemeClr val="tx1"/>
            </a:solidFill>
          </a:ln>
        </p:spPr>
        <p:txBody>
          <a:bodyPr wrap="square" rtlCol="0">
            <a:spAutoFit/>
          </a:bodyPr>
          <a:lstStyle/>
          <a:p>
            <a:pPr marL="342900" indent="-342900">
              <a:buFont typeface="+mj-lt"/>
              <a:buAutoNum type="arabicPeriod"/>
            </a:pPr>
            <a:r>
              <a:rPr lang="fr-FR" sz="1600" dirty="0" smtClean="0"/>
              <a:t>La capacité technique de production a été améliorée grâce à l’</a:t>
            </a:r>
            <a:r>
              <a:rPr lang="fr-FR" sz="1600" dirty="0" err="1" smtClean="0"/>
              <a:t>equipement</a:t>
            </a:r>
            <a:r>
              <a:rPr lang="fr-FR" sz="1600" dirty="0" smtClean="0"/>
              <a:t> en motoculteurs de 5 sites</a:t>
            </a:r>
          </a:p>
          <a:p>
            <a:pPr marL="342900" indent="-342900">
              <a:buFont typeface="+mj-lt"/>
              <a:buAutoNum type="arabicPeriod"/>
            </a:pPr>
            <a:r>
              <a:rPr lang="fr-FR" sz="1600" dirty="0" smtClean="0"/>
              <a:t>Les modalités d’adaptation du warrantage à la Côte d’Ivoire en étude</a:t>
            </a:r>
            <a:endParaRPr lang="fr-FR" sz="1600" dirty="0"/>
          </a:p>
        </p:txBody>
      </p:sp>
      <p:sp>
        <p:nvSpPr>
          <p:cNvPr id="17" name="TextBox 16"/>
          <p:cNvSpPr txBox="1"/>
          <p:nvPr/>
        </p:nvSpPr>
        <p:spPr>
          <a:xfrm>
            <a:off x="228600" y="4876800"/>
            <a:ext cx="990600" cy="646331"/>
          </a:xfrm>
          <a:prstGeom prst="rect">
            <a:avLst/>
          </a:prstGeom>
          <a:solidFill>
            <a:srgbClr val="FF9933"/>
          </a:solidFill>
        </p:spPr>
        <p:txBody>
          <a:bodyPr wrap="square" rtlCol="0">
            <a:spAutoFit/>
          </a:bodyPr>
          <a:lstStyle/>
          <a:p>
            <a:endParaRPr lang="en-US" dirty="0" smtClean="0"/>
          </a:p>
          <a:p>
            <a:endParaRPr lang="en-US" dirty="0"/>
          </a:p>
        </p:txBody>
      </p:sp>
      <p:sp>
        <p:nvSpPr>
          <p:cNvPr id="18" name="TextBox 17"/>
          <p:cNvSpPr txBox="1"/>
          <p:nvPr/>
        </p:nvSpPr>
        <p:spPr>
          <a:xfrm>
            <a:off x="228600" y="4114800"/>
            <a:ext cx="990600" cy="369332"/>
          </a:xfrm>
          <a:prstGeom prst="rect">
            <a:avLst/>
          </a:prstGeom>
          <a:solidFill>
            <a:srgbClr val="FF0000"/>
          </a:solidFill>
        </p:spPr>
        <p:txBody>
          <a:bodyPr wrap="square" rtlCol="0">
            <a:spAutoFit/>
          </a:bodyPr>
          <a:lstStyle/>
          <a:p>
            <a:endParaRPr lang="en-US" dirty="0" smtClean="0"/>
          </a:p>
        </p:txBody>
      </p:sp>
      <p:sp>
        <p:nvSpPr>
          <p:cNvPr id="19" name="TextBox 18"/>
          <p:cNvSpPr txBox="1"/>
          <p:nvPr/>
        </p:nvSpPr>
        <p:spPr>
          <a:xfrm>
            <a:off x="228600" y="3429000"/>
            <a:ext cx="990600" cy="369332"/>
          </a:xfrm>
          <a:prstGeom prst="rect">
            <a:avLst/>
          </a:prstGeom>
          <a:solidFill>
            <a:srgbClr val="FF0000"/>
          </a:solidFill>
        </p:spPr>
        <p:txBody>
          <a:bodyPr wrap="square" rtlCol="0">
            <a:spAutoFit/>
          </a:bodyPr>
          <a:lstStyle/>
          <a:p>
            <a:endParaRPr lang="en-US" dirty="0" smtClean="0"/>
          </a:p>
        </p:txBody>
      </p:sp>
      <p:sp>
        <p:nvSpPr>
          <p:cNvPr id="20" name="TextBox 19"/>
          <p:cNvSpPr txBox="1"/>
          <p:nvPr/>
        </p:nvSpPr>
        <p:spPr>
          <a:xfrm>
            <a:off x="228600" y="2743200"/>
            <a:ext cx="990600" cy="369332"/>
          </a:xfrm>
          <a:prstGeom prst="rect">
            <a:avLst/>
          </a:prstGeom>
          <a:solidFill>
            <a:srgbClr val="FF0000"/>
          </a:solidFill>
        </p:spPr>
        <p:txBody>
          <a:bodyPr wrap="square" rtlCol="0">
            <a:spAutoFit/>
          </a:bodyPr>
          <a:lstStyle/>
          <a:p>
            <a:endParaRPr lang="en-US" dirty="0" smtClean="0"/>
          </a:p>
        </p:txBody>
      </p:sp>
      <p:sp>
        <p:nvSpPr>
          <p:cNvPr id="21" name="TextBox 20"/>
          <p:cNvSpPr txBox="1"/>
          <p:nvPr/>
        </p:nvSpPr>
        <p:spPr>
          <a:xfrm>
            <a:off x="228600" y="1828801"/>
            <a:ext cx="990600" cy="646331"/>
          </a:xfrm>
          <a:prstGeom prst="rect">
            <a:avLst/>
          </a:prstGeom>
          <a:solidFill>
            <a:srgbClr val="FF9933"/>
          </a:solidFill>
        </p:spPr>
        <p:txBody>
          <a:bodyPr wrap="square" rtlCol="0">
            <a:spAutoFit/>
          </a:bodyPr>
          <a:lstStyle/>
          <a:p>
            <a:endParaRPr lang="en-US" dirty="0" smtClean="0"/>
          </a:p>
          <a:p>
            <a:endParaRPr lang="en-US" dirty="0" smtClean="0"/>
          </a:p>
        </p:txBody>
      </p:sp>
      <p:sp>
        <p:nvSpPr>
          <p:cNvPr id="22" name="TextBox 21"/>
          <p:cNvSpPr txBox="1"/>
          <p:nvPr/>
        </p:nvSpPr>
        <p:spPr>
          <a:xfrm>
            <a:off x="228600" y="990600"/>
            <a:ext cx="990600" cy="646331"/>
          </a:xfrm>
          <a:prstGeom prst="rect">
            <a:avLst/>
          </a:prstGeom>
          <a:solidFill>
            <a:srgbClr val="FF0000"/>
          </a:solidFill>
        </p:spPr>
        <p:txBody>
          <a:bodyPr wrap="square" rtlCol="0">
            <a:spAutoFit/>
          </a:bodyPr>
          <a:lstStyle/>
          <a:p>
            <a:endParaRPr lang="en-US" dirty="0" smtClean="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1828800"/>
            <a:ext cx="23622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Gestion et organisation du système de production de semences</a:t>
            </a:r>
          </a:p>
        </p:txBody>
      </p:sp>
      <p:sp>
        <p:nvSpPr>
          <p:cNvPr id="3" name="TextBox 2"/>
          <p:cNvSpPr txBox="1"/>
          <p:nvPr/>
        </p:nvSpPr>
        <p:spPr>
          <a:xfrm>
            <a:off x="1371600" y="27432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Production de semences de base et </a:t>
            </a:r>
            <a:r>
              <a:rPr lang="fr-FR" sz="1400" dirty="0" err="1"/>
              <a:t>prebase</a:t>
            </a:r>
            <a:endParaRPr lang="fr-FR" sz="1400" dirty="0"/>
          </a:p>
        </p:txBody>
      </p:sp>
      <p:sp>
        <p:nvSpPr>
          <p:cNvPr id="4" name="TextBox 3"/>
          <p:cNvSpPr txBox="1"/>
          <p:nvPr/>
        </p:nvSpPr>
        <p:spPr>
          <a:xfrm>
            <a:off x="1371600" y="990600"/>
            <a:ext cx="23622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Aspects macroéconomiques et transversaux de la chaine des valeurs riz</a:t>
            </a:r>
          </a:p>
        </p:txBody>
      </p:sp>
      <p:sp>
        <p:nvSpPr>
          <p:cNvPr id="5" name="TextBox 4"/>
          <p:cNvSpPr txBox="1"/>
          <p:nvPr/>
        </p:nvSpPr>
        <p:spPr>
          <a:xfrm>
            <a:off x="1371600" y="34290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Système d’encadrement et d’appui Conseil</a:t>
            </a:r>
          </a:p>
        </p:txBody>
      </p:sp>
      <p:sp>
        <p:nvSpPr>
          <p:cNvPr id="6" name="TextBox 5"/>
          <p:cNvSpPr txBox="1"/>
          <p:nvPr/>
        </p:nvSpPr>
        <p:spPr>
          <a:xfrm>
            <a:off x="1371600" y="41148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Multiplication et production de semences certifiées</a:t>
            </a:r>
          </a:p>
        </p:txBody>
      </p:sp>
      <p:sp>
        <p:nvSpPr>
          <p:cNvPr id="7" name="TextBox 6"/>
          <p:cNvSpPr txBox="1"/>
          <p:nvPr/>
        </p:nvSpPr>
        <p:spPr>
          <a:xfrm>
            <a:off x="1371600" y="48768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Production de riz paddy de qualité</a:t>
            </a:r>
          </a:p>
        </p:txBody>
      </p:sp>
      <p:sp>
        <p:nvSpPr>
          <p:cNvPr id="8" name="TextBox 7"/>
          <p:cNvSpPr txBox="1"/>
          <p:nvPr/>
        </p:nvSpPr>
        <p:spPr>
          <a:xfrm>
            <a:off x="1371600" y="5715000"/>
            <a:ext cx="2362200" cy="923330"/>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b="1" dirty="0"/>
              <a:t>Transformation et  commercialisation du riz paddy</a:t>
            </a:r>
          </a:p>
        </p:txBody>
      </p:sp>
      <p:sp>
        <p:nvSpPr>
          <p:cNvPr id="9" name="TextBox 8"/>
          <p:cNvSpPr txBox="1"/>
          <p:nvPr/>
        </p:nvSpPr>
        <p:spPr>
          <a:xfrm>
            <a:off x="533400" y="228600"/>
            <a:ext cx="2209800" cy="461665"/>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sz="2400" b="1" dirty="0" smtClean="0"/>
              <a:t>COTE D’IVOIRE</a:t>
            </a:r>
            <a:endParaRPr lang="en-US" sz="2400" b="1" dirty="0"/>
          </a:p>
        </p:txBody>
      </p:sp>
      <p:sp>
        <p:nvSpPr>
          <p:cNvPr id="10" name="Right Arrow 9"/>
          <p:cNvSpPr/>
          <p:nvPr/>
        </p:nvSpPr>
        <p:spPr>
          <a:xfrm>
            <a:off x="3733800" y="5867400"/>
            <a:ext cx="304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191000" y="533400"/>
            <a:ext cx="1600200" cy="369332"/>
          </a:xfrm>
          <a:prstGeom prst="rect">
            <a:avLst/>
          </a:prstGeom>
          <a:noFill/>
        </p:spPr>
        <p:txBody>
          <a:bodyPr wrap="square" rtlCol="0">
            <a:spAutoFit/>
          </a:bodyPr>
          <a:lstStyle/>
          <a:p>
            <a:pPr algn="ctr"/>
            <a:r>
              <a:rPr lang="en-US" b="1" dirty="0" smtClean="0"/>
              <a:t>BASELINE</a:t>
            </a:r>
            <a:endParaRPr lang="en-US" b="1" dirty="0"/>
          </a:p>
        </p:txBody>
      </p:sp>
      <p:sp>
        <p:nvSpPr>
          <p:cNvPr id="12" name="TextBox 11"/>
          <p:cNvSpPr txBox="1"/>
          <p:nvPr/>
        </p:nvSpPr>
        <p:spPr>
          <a:xfrm>
            <a:off x="4038600" y="4343400"/>
            <a:ext cx="2133600" cy="2308324"/>
          </a:xfrm>
          <a:prstGeom prst="rect">
            <a:avLst/>
          </a:prstGeom>
          <a:noFill/>
          <a:ln w="12700">
            <a:solidFill>
              <a:schemeClr val="tx1"/>
            </a:solidFill>
          </a:ln>
        </p:spPr>
        <p:txBody>
          <a:bodyPr wrap="square" rtlCol="0">
            <a:spAutoFit/>
          </a:bodyPr>
          <a:lstStyle/>
          <a:p>
            <a:pPr lvl="0">
              <a:buFont typeface="Arial" pitchFamily="34" charset="0"/>
              <a:buChar char="•"/>
            </a:pPr>
            <a:r>
              <a:rPr lang="fr-FR" sz="1600" dirty="0" smtClean="0"/>
              <a:t> </a:t>
            </a:r>
            <a:r>
              <a:rPr lang="fr-FR" sz="1600" dirty="0"/>
              <a:t>Opérations de récolte, post-récolte et de transformation du paddy encore très </a:t>
            </a:r>
            <a:r>
              <a:rPr lang="fr-FR" sz="1600" dirty="0" smtClean="0"/>
              <a:t>artisanales</a:t>
            </a:r>
          </a:p>
          <a:p>
            <a:pPr lvl="0">
              <a:buFont typeface="Arial" pitchFamily="34" charset="0"/>
              <a:buChar char="•"/>
            </a:pPr>
            <a:r>
              <a:rPr lang="fr-FR" sz="1600" dirty="0"/>
              <a:t> Commercialisation du riz blanchi encore informelle avec un circuit inorganisé</a:t>
            </a:r>
            <a:endParaRPr lang="fr-FR" sz="1600" dirty="0" smtClean="0"/>
          </a:p>
        </p:txBody>
      </p:sp>
      <p:sp>
        <p:nvSpPr>
          <p:cNvPr id="13" name="TextBox 12"/>
          <p:cNvSpPr txBox="1"/>
          <p:nvPr/>
        </p:nvSpPr>
        <p:spPr>
          <a:xfrm>
            <a:off x="5791200" y="533400"/>
            <a:ext cx="2819400" cy="369332"/>
          </a:xfrm>
          <a:prstGeom prst="rect">
            <a:avLst/>
          </a:prstGeom>
          <a:noFill/>
        </p:spPr>
        <p:txBody>
          <a:bodyPr wrap="square" rtlCol="0">
            <a:spAutoFit/>
          </a:bodyPr>
          <a:lstStyle/>
          <a:p>
            <a:pPr algn="ctr"/>
            <a:r>
              <a:rPr lang="en-US" b="1" dirty="0" smtClean="0"/>
              <a:t>RESULTATS OBTENUS</a:t>
            </a:r>
            <a:endParaRPr lang="en-US" b="1" dirty="0"/>
          </a:p>
        </p:txBody>
      </p:sp>
      <p:sp>
        <p:nvSpPr>
          <p:cNvPr id="14" name="TextBox 13"/>
          <p:cNvSpPr txBox="1"/>
          <p:nvPr/>
        </p:nvSpPr>
        <p:spPr>
          <a:xfrm>
            <a:off x="6324600" y="4800601"/>
            <a:ext cx="2286000" cy="369332"/>
          </a:xfrm>
          <a:prstGeom prst="rect">
            <a:avLst/>
          </a:prstGeom>
          <a:noFill/>
          <a:ln w="12700">
            <a:solidFill>
              <a:schemeClr val="tx1"/>
            </a:solidFill>
          </a:ln>
        </p:spPr>
        <p:txBody>
          <a:bodyPr wrap="square" rtlCol="0">
            <a:spAutoFit/>
          </a:bodyPr>
          <a:lstStyle/>
          <a:p>
            <a:r>
              <a:rPr lang="en-US" b="1" dirty="0" smtClean="0"/>
              <a:t>RAS</a:t>
            </a:r>
          </a:p>
        </p:txBody>
      </p:sp>
      <p:sp>
        <p:nvSpPr>
          <p:cNvPr id="17" name="TextBox 16"/>
          <p:cNvSpPr txBox="1"/>
          <p:nvPr/>
        </p:nvSpPr>
        <p:spPr>
          <a:xfrm>
            <a:off x="228600" y="5715000"/>
            <a:ext cx="990600" cy="923330"/>
          </a:xfrm>
          <a:prstGeom prst="rect">
            <a:avLst/>
          </a:prstGeom>
          <a:solidFill>
            <a:srgbClr val="FF0000"/>
          </a:solidFill>
        </p:spPr>
        <p:txBody>
          <a:bodyPr wrap="square" rtlCol="0">
            <a:spAutoFit/>
          </a:bodyPr>
          <a:lstStyle/>
          <a:p>
            <a:endParaRPr lang="en-US" dirty="0" smtClean="0"/>
          </a:p>
          <a:p>
            <a:endParaRPr lang="en-US" dirty="0"/>
          </a:p>
          <a:p>
            <a:endParaRPr lang="en-US" dirty="0"/>
          </a:p>
        </p:txBody>
      </p:sp>
      <p:sp>
        <p:nvSpPr>
          <p:cNvPr id="18" name="TextBox 17"/>
          <p:cNvSpPr txBox="1"/>
          <p:nvPr/>
        </p:nvSpPr>
        <p:spPr>
          <a:xfrm>
            <a:off x="228600" y="4876800"/>
            <a:ext cx="990600" cy="369332"/>
          </a:xfrm>
          <a:prstGeom prst="rect">
            <a:avLst/>
          </a:prstGeom>
          <a:solidFill>
            <a:srgbClr val="FF9933"/>
          </a:solidFill>
        </p:spPr>
        <p:txBody>
          <a:bodyPr wrap="square" rtlCol="0">
            <a:spAutoFit/>
          </a:bodyPr>
          <a:lstStyle/>
          <a:p>
            <a:endParaRPr lang="en-US" dirty="0" smtClean="0"/>
          </a:p>
        </p:txBody>
      </p:sp>
      <p:sp>
        <p:nvSpPr>
          <p:cNvPr id="19" name="TextBox 18"/>
          <p:cNvSpPr txBox="1"/>
          <p:nvPr/>
        </p:nvSpPr>
        <p:spPr>
          <a:xfrm>
            <a:off x="228600" y="4114800"/>
            <a:ext cx="990600" cy="369332"/>
          </a:xfrm>
          <a:prstGeom prst="rect">
            <a:avLst/>
          </a:prstGeom>
          <a:solidFill>
            <a:srgbClr val="FF0000"/>
          </a:solidFill>
        </p:spPr>
        <p:txBody>
          <a:bodyPr wrap="square" rtlCol="0">
            <a:spAutoFit/>
          </a:bodyPr>
          <a:lstStyle/>
          <a:p>
            <a:endParaRPr lang="en-US" dirty="0" smtClean="0"/>
          </a:p>
        </p:txBody>
      </p:sp>
      <p:sp>
        <p:nvSpPr>
          <p:cNvPr id="20" name="TextBox 19"/>
          <p:cNvSpPr txBox="1"/>
          <p:nvPr/>
        </p:nvSpPr>
        <p:spPr>
          <a:xfrm>
            <a:off x="228600" y="3429000"/>
            <a:ext cx="990600" cy="369332"/>
          </a:xfrm>
          <a:prstGeom prst="rect">
            <a:avLst/>
          </a:prstGeom>
          <a:solidFill>
            <a:srgbClr val="FF0000"/>
          </a:solidFill>
        </p:spPr>
        <p:txBody>
          <a:bodyPr wrap="square" rtlCol="0">
            <a:spAutoFit/>
          </a:bodyPr>
          <a:lstStyle/>
          <a:p>
            <a:endParaRPr lang="en-US" dirty="0" smtClean="0"/>
          </a:p>
        </p:txBody>
      </p:sp>
      <p:sp>
        <p:nvSpPr>
          <p:cNvPr id="21" name="TextBox 20"/>
          <p:cNvSpPr txBox="1"/>
          <p:nvPr/>
        </p:nvSpPr>
        <p:spPr>
          <a:xfrm>
            <a:off x="228600" y="2743200"/>
            <a:ext cx="990600" cy="369332"/>
          </a:xfrm>
          <a:prstGeom prst="rect">
            <a:avLst/>
          </a:prstGeom>
          <a:solidFill>
            <a:srgbClr val="FF0000"/>
          </a:solidFill>
        </p:spPr>
        <p:txBody>
          <a:bodyPr wrap="square" rtlCol="0">
            <a:spAutoFit/>
          </a:bodyPr>
          <a:lstStyle/>
          <a:p>
            <a:endParaRPr lang="en-US" dirty="0" smtClean="0"/>
          </a:p>
        </p:txBody>
      </p:sp>
      <p:sp>
        <p:nvSpPr>
          <p:cNvPr id="22" name="TextBox 21"/>
          <p:cNvSpPr txBox="1"/>
          <p:nvPr/>
        </p:nvSpPr>
        <p:spPr>
          <a:xfrm>
            <a:off x="228600" y="1828801"/>
            <a:ext cx="990600" cy="646331"/>
          </a:xfrm>
          <a:prstGeom prst="rect">
            <a:avLst/>
          </a:prstGeom>
          <a:solidFill>
            <a:srgbClr val="FF9933"/>
          </a:solidFill>
        </p:spPr>
        <p:txBody>
          <a:bodyPr wrap="square" rtlCol="0">
            <a:spAutoFit/>
          </a:bodyPr>
          <a:lstStyle/>
          <a:p>
            <a:endParaRPr lang="en-US" dirty="0" smtClean="0"/>
          </a:p>
          <a:p>
            <a:endParaRPr lang="en-US" dirty="0" smtClean="0"/>
          </a:p>
        </p:txBody>
      </p:sp>
      <p:sp>
        <p:nvSpPr>
          <p:cNvPr id="23" name="TextBox 22"/>
          <p:cNvSpPr txBox="1"/>
          <p:nvPr/>
        </p:nvSpPr>
        <p:spPr>
          <a:xfrm>
            <a:off x="228600" y="990600"/>
            <a:ext cx="990600" cy="646331"/>
          </a:xfrm>
          <a:prstGeom prst="rect">
            <a:avLst/>
          </a:prstGeom>
          <a:solidFill>
            <a:srgbClr val="FF0000"/>
          </a:solidFill>
        </p:spPr>
        <p:txBody>
          <a:bodyPr wrap="square" rtlCol="0">
            <a:spAutoFit/>
          </a:bodyPr>
          <a:lstStyle/>
          <a:p>
            <a:endParaRPr lang="en-US" dirty="0" smtClean="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2286000"/>
            <a:ext cx="23622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Gestion et organisation du système de production de semences</a:t>
            </a:r>
            <a:endParaRPr lang="fr-FR" sz="1400" dirty="0"/>
          </a:p>
        </p:txBody>
      </p:sp>
      <p:sp>
        <p:nvSpPr>
          <p:cNvPr id="10" name="TextBox 9"/>
          <p:cNvSpPr txBox="1"/>
          <p:nvPr/>
        </p:nvSpPr>
        <p:spPr>
          <a:xfrm>
            <a:off x="1371600" y="31242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Production de semences de base et </a:t>
            </a:r>
            <a:r>
              <a:rPr lang="fr-FR" sz="1400" dirty="0" err="1" smtClean="0"/>
              <a:t>prebase</a:t>
            </a:r>
            <a:endParaRPr lang="fr-FR" sz="1400" dirty="0"/>
          </a:p>
        </p:txBody>
      </p:sp>
      <p:sp>
        <p:nvSpPr>
          <p:cNvPr id="11" name="TextBox 10"/>
          <p:cNvSpPr txBox="1"/>
          <p:nvPr/>
        </p:nvSpPr>
        <p:spPr>
          <a:xfrm>
            <a:off x="1371600" y="990600"/>
            <a:ext cx="2362200" cy="1200329"/>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b="1" dirty="0" smtClean="0"/>
              <a:t>Aspects macroéconomiques et transversaux de la chaine des valeurs riz</a:t>
            </a:r>
            <a:endParaRPr lang="fr-FR" b="1" dirty="0"/>
          </a:p>
        </p:txBody>
      </p:sp>
      <p:sp>
        <p:nvSpPr>
          <p:cNvPr id="12" name="TextBox 11"/>
          <p:cNvSpPr txBox="1"/>
          <p:nvPr/>
        </p:nvSpPr>
        <p:spPr>
          <a:xfrm>
            <a:off x="1371600" y="38100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Système d’encadrement et d’appui Conseil</a:t>
            </a:r>
            <a:endParaRPr lang="fr-FR" sz="1400" dirty="0"/>
          </a:p>
        </p:txBody>
      </p:sp>
      <p:sp>
        <p:nvSpPr>
          <p:cNvPr id="13" name="TextBox 12"/>
          <p:cNvSpPr txBox="1"/>
          <p:nvPr/>
        </p:nvSpPr>
        <p:spPr>
          <a:xfrm>
            <a:off x="1371600" y="45720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Multiplication et production de semences certifiées</a:t>
            </a:r>
            <a:endParaRPr lang="fr-FR" sz="1400" dirty="0"/>
          </a:p>
        </p:txBody>
      </p:sp>
      <p:sp>
        <p:nvSpPr>
          <p:cNvPr id="14" name="TextBox 13"/>
          <p:cNvSpPr txBox="1"/>
          <p:nvPr/>
        </p:nvSpPr>
        <p:spPr>
          <a:xfrm>
            <a:off x="1371600" y="52578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Production de riz paddy de qualité</a:t>
            </a:r>
            <a:endParaRPr lang="fr-FR" sz="1400" dirty="0"/>
          </a:p>
        </p:txBody>
      </p:sp>
      <p:sp>
        <p:nvSpPr>
          <p:cNvPr id="15" name="TextBox 14"/>
          <p:cNvSpPr txBox="1"/>
          <p:nvPr/>
        </p:nvSpPr>
        <p:spPr>
          <a:xfrm>
            <a:off x="1371600" y="5943600"/>
            <a:ext cx="23622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Transformation et  commercialisation du riz paddy</a:t>
            </a:r>
            <a:endParaRPr lang="fr-FR" sz="1400" dirty="0"/>
          </a:p>
        </p:txBody>
      </p:sp>
      <p:sp>
        <p:nvSpPr>
          <p:cNvPr id="16" name="TextBox 15"/>
          <p:cNvSpPr txBox="1"/>
          <p:nvPr/>
        </p:nvSpPr>
        <p:spPr>
          <a:xfrm>
            <a:off x="533400" y="228600"/>
            <a:ext cx="2209800" cy="461665"/>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sz="2400" b="1" dirty="0" smtClean="0"/>
              <a:t>MALI</a:t>
            </a:r>
            <a:endParaRPr lang="en-US" sz="2400" b="1" dirty="0"/>
          </a:p>
        </p:txBody>
      </p:sp>
      <p:sp>
        <p:nvSpPr>
          <p:cNvPr id="17" name="Right Arrow 16"/>
          <p:cNvSpPr/>
          <p:nvPr/>
        </p:nvSpPr>
        <p:spPr>
          <a:xfrm>
            <a:off x="3733800" y="1371600"/>
            <a:ext cx="304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91000" y="533400"/>
            <a:ext cx="1600200" cy="369332"/>
          </a:xfrm>
          <a:prstGeom prst="rect">
            <a:avLst/>
          </a:prstGeom>
          <a:noFill/>
        </p:spPr>
        <p:txBody>
          <a:bodyPr wrap="square" rtlCol="0">
            <a:spAutoFit/>
          </a:bodyPr>
          <a:lstStyle/>
          <a:p>
            <a:pPr algn="ctr"/>
            <a:r>
              <a:rPr lang="en-US" b="1" dirty="0" smtClean="0"/>
              <a:t>BASELINE</a:t>
            </a:r>
            <a:endParaRPr lang="en-US" b="1" dirty="0"/>
          </a:p>
        </p:txBody>
      </p:sp>
      <p:sp>
        <p:nvSpPr>
          <p:cNvPr id="19" name="TextBox 18"/>
          <p:cNvSpPr txBox="1"/>
          <p:nvPr/>
        </p:nvSpPr>
        <p:spPr>
          <a:xfrm>
            <a:off x="4038600" y="990600"/>
            <a:ext cx="1752600" cy="1384995"/>
          </a:xfrm>
          <a:prstGeom prst="rect">
            <a:avLst/>
          </a:prstGeom>
          <a:noFill/>
          <a:ln w="12700">
            <a:solidFill>
              <a:schemeClr val="tx1"/>
            </a:solidFill>
          </a:ln>
        </p:spPr>
        <p:txBody>
          <a:bodyPr wrap="square" rtlCol="0">
            <a:spAutoFit/>
          </a:bodyPr>
          <a:lstStyle/>
          <a:p>
            <a:pPr>
              <a:buFont typeface="Arial" pitchFamily="34" charset="0"/>
              <a:buChar char="•"/>
            </a:pPr>
            <a:r>
              <a:rPr lang="fr-FR" sz="1400" dirty="0" smtClean="0"/>
              <a:t>  </a:t>
            </a:r>
            <a:r>
              <a:rPr lang="fr-FR" sz="1400" dirty="0"/>
              <a:t>La vétusté, l’insuffisance ou l’inadaptation des équipements, des matériels et des infrastructures</a:t>
            </a:r>
            <a:endParaRPr lang="fr-FR" sz="1400" dirty="0" smtClean="0"/>
          </a:p>
        </p:txBody>
      </p:sp>
      <p:sp>
        <p:nvSpPr>
          <p:cNvPr id="20" name="TextBox 19"/>
          <p:cNvSpPr txBox="1"/>
          <p:nvPr/>
        </p:nvSpPr>
        <p:spPr>
          <a:xfrm>
            <a:off x="5867400" y="533400"/>
            <a:ext cx="2819400" cy="369332"/>
          </a:xfrm>
          <a:prstGeom prst="rect">
            <a:avLst/>
          </a:prstGeom>
          <a:noFill/>
        </p:spPr>
        <p:txBody>
          <a:bodyPr wrap="square" rtlCol="0">
            <a:spAutoFit/>
          </a:bodyPr>
          <a:lstStyle/>
          <a:p>
            <a:pPr algn="ctr"/>
            <a:r>
              <a:rPr lang="en-US" b="1" dirty="0" smtClean="0"/>
              <a:t>RESULTATS OBTENUS</a:t>
            </a:r>
            <a:endParaRPr lang="en-US" b="1" dirty="0"/>
          </a:p>
        </p:txBody>
      </p:sp>
      <p:sp>
        <p:nvSpPr>
          <p:cNvPr id="21" name="TextBox 20"/>
          <p:cNvSpPr txBox="1"/>
          <p:nvPr/>
        </p:nvSpPr>
        <p:spPr>
          <a:xfrm>
            <a:off x="5943600" y="1143000"/>
            <a:ext cx="2895600" cy="338554"/>
          </a:xfrm>
          <a:prstGeom prst="rect">
            <a:avLst/>
          </a:prstGeom>
          <a:noFill/>
          <a:ln w="12700">
            <a:solidFill>
              <a:schemeClr val="tx1"/>
            </a:solidFill>
          </a:ln>
        </p:spPr>
        <p:txBody>
          <a:bodyPr wrap="square" rtlCol="0">
            <a:spAutoFit/>
          </a:bodyPr>
          <a:lstStyle/>
          <a:p>
            <a:r>
              <a:rPr lang="en-US" sz="1600" b="1" dirty="0" smtClean="0"/>
              <a:t>RAS</a:t>
            </a:r>
          </a:p>
        </p:txBody>
      </p:sp>
      <p:sp>
        <p:nvSpPr>
          <p:cNvPr id="24" name="TextBox 23"/>
          <p:cNvSpPr txBox="1"/>
          <p:nvPr/>
        </p:nvSpPr>
        <p:spPr>
          <a:xfrm>
            <a:off x="228600" y="990600"/>
            <a:ext cx="990600" cy="1200329"/>
          </a:xfrm>
          <a:prstGeom prst="rect">
            <a:avLst/>
          </a:prstGeom>
          <a:solidFill>
            <a:srgbClr val="FF0000"/>
          </a:solidFill>
        </p:spPr>
        <p:txBody>
          <a:bodyPr wrap="square" rtlCol="0">
            <a:spAutoFit/>
          </a:bodyPr>
          <a:lstStyle/>
          <a:p>
            <a:endParaRPr lang="en-US" dirty="0" smtClean="0"/>
          </a:p>
          <a:p>
            <a:endParaRPr lang="en-US" dirty="0"/>
          </a:p>
          <a:p>
            <a:endParaRPr lang="en-US" dirty="0" smtClean="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1828800"/>
            <a:ext cx="2362200" cy="1200329"/>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b="1" dirty="0"/>
              <a:t>Gestion et organisation du système de production de semences</a:t>
            </a:r>
          </a:p>
        </p:txBody>
      </p:sp>
      <p:sp>
        <p:nvSpPr>
          <p:cNvPr id="3" name="TextBox 2"/>
          <p:cNvSpPr txBox="1"/>
          <p:nvPr/>
        </p:nvSpPr>
        <p:spPr>
          <a:xfrm>
            <a:off x="1371600" y="31242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Production de semences de base et </a:t>
            </a:r>
            <a:r>
              <a:rPr lang="fr-FR" sz="1400" dirty="0" err="1" smtClean="0"/>
              <a:t>prebase</a:t>
            </a:r>
            <a:endParaRPr lang="fr-FR" sz="1400" dirty="0"/>
          </a:p>
        </p:txBody>
      </p:sp>
      <p:sp>
        <p:nvSpPr>
          <p:cNvPr id="4" name="TextBox 3"/>
          <p:cNvSpPr txBox="1"/>
          <p:nvPr/>
        </p:nvSpPr>
        <p:spPr>
          <a:xfrm>
            <a:off x="1371600" y="990600"/>
            <a:ext cx="23622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Aspects macroéconomiques et transversaux de la chaine des valeurs riz</a:t>
            </a:r>
          </a:p>
        </p:txBody>
      </p:sp>
      <p:sp>
        <p:nvSpPr>
          <p:cNvPr id="5" name="TextBox 4"/>
          <p:cNvSpPr txBox="1"/>
          <p:nvPr/>
        </p:nvSpPr>
        <p:spPr>
          <a:xfrm>
            <a:off x="1371600" y="38100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Système d’encadrement et d’appui Conseil</a:t>
            </a:r>
            <a:endParaRPr lang="fr-FR" sz="1400" dirty="0"/>
          </a:p>
        </p:txBody>
      </p:sp>
      <p:sp>
        <p:nvSpPr>
          <p:cNvPr id="6" name="TextBox 5"/>
          <p:cNvSpPr txBox="1"/>
          <p:nvPr/>
        </p:nvSpPr>
        <p:spPr>
          <a:xfrm>
            <a:off x="1371600" y="45720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Multiplication et production de semences certifiées</a:t>
            </a:r>
            <a:endParaRPr lang="fr-FR" sz="1400" dirty="0"/>
          </a:p>
        </p:txBody>
      </p:sp>
      <p:sp>
        <p:nvSpPr>
          <p:cNvPr id="7" name="TextBox 6"/>
          <p:cNvSpPr txBox="1"/>
          <p:nvPr/>
        </p:nvSpPr>
        <p:spPr>
          <a:xfrm>
            <a:off x="1371600" y="52578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Production de riz paddy de qualité</a:t>
            </a:r>
            <a:endParaRPr lang="fr-FR" sz="1400" dirty="0"/>
          </a:p>
        </p:txBody>
      </p:sp>
      <p:sp>
        <p:nvSpPr>
          <p:cNvPr id="8" name="TextBox 7"/>
          <p:cNvSpPr txBox="1"/>
          <p:nvPr/>
        </p:nvSpPr>
        <p:spPr>
          <a:xfrm>
            <a:off x="1371600" y="5943600"/>
            <a:ext cx="23622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Transformation et  commercialisation du riz paddy</a:t>
            </a:r>
            <a:endParaRPr lang="fr-FR" sz="1400" dirty="0"/>
          </a:p>
        </p:txBody>
      </p:sp>
      <p:sp>
        <p:nvSpPr>
          <p:cNvPr id="9" name="TextBox 8"/>
          <p:cNvSpPr txBox="1"/>
          <p:nvPr/>
        </p:nvSpPr>
        <p:spPr>
          <a:xfrm>
            <a:off x="533400" y="228600"/>
            <a:ext cx="2209800" cy="461665"/>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sz="2400" b="1" dirty="0" smtClean="0"/>
              <a:t>MALI</a:t>
            </a:r>
            <a:endParaRPr lang="en-US" sz="2400" b="1" dirty="0"/>
          </a:p>
        </p:txBody>
      </p:sp>
      <p:sp>
        <p:nvSpPr>
          <p:cNvPr id="10" name="Right Arrow 9"/>
          <p:cNvSpPr/>
          <p:nvPr/>
        </p:nvSpPr>
        <p:spPr>
          <a:xfrm>
            <a:off x="3733800" y="2286000"/>
            <a:ext cx="304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733800" y="533400"/>
            <a:ext cx="1371600" cy="369332"/>
          </a:xfrm>
          <a:prstGeom prst="rect">
            <a:avLst/>
          </a:prstGeom>
          <a:noFill/>
        </p:spPr>
        <p:txBody>
          <a:bodyPr wrap="square" rtlCol="0">
            <a:spAutoFit/>
          </a:bodyPr>
          <a:lstStyle/>
          <a:p>
            <a:pPr algn="ctr"/>
            <a:r>
              <a:rPr lang="en-US" b="1" dirty="0" smtClean="0"/>
              <a:t>BASELINE</a:t>
            </a:r>
            <a:endParaRPr lang="en-US" b="1" dirty="0"/>
          </a:p>
        </p:txBody>
      </p:sp>
      <p:sp>
        <p:nvSpPr>
          <p:cNvPr id="12" name="TextBox 11"/>
          <p:cNvSpPr txBox="1"/>
          <p:nvPr/>
        </p:nvSpPr>
        <p:spPr>
          <a:xfrm>
            <a:off x="4038600" y="2057400"/>
            <a:ext cx="1066800" cy="1169551"/>
          </a:xfrm>
          <a:prstGeom prst="rect">
            <a:avLst/>
          </a:prstGeom>
          <a:noFill/>
          <a:ln w="12700">
            <a:solidFill>
              <a:schemeClr val="tx1"/>
            </a:solidFill>
          </a:ln>
        </p:spPr>
        <p:txBody>
          <a:bodyPr wrap="square" rtlCol="0">
            <a:spAutoFit/>
          </a:bodyPr>
          <a:lstStyle/>
          <a:p>
            <a:pPr>
              <a:buFont typeface="Arial" pitchFamily="34" charset="0"/>
              <a:buChar char="•"/>
            </a:pPr>
            <a:r>
              <a:rPr lang="fr-FR" sz="1400" dirty="0" err="1" smtClean="0"/>
              <a:t>Dysfonc</a:t>
            </a:r>
            <a:r>
              <a:rPr lang="fr-FR" sz="1400" dirty="0" err="1"/>
              <a:t>-</a:t>
            </a:r>
            <a:r>
              <a:rPr lang="fr-FR" sz="1400" dirty="0" err="1" smtClean="0"/>
              <a:t>tionnement</a:t>
            </a:r>
            <a:r>
              <a:rPr lang="fr-FR" sz="1400" dirty="0" smtClean="0"/>
              <a:t> du système de contrôle semencier</a:t>
            </a:r>
          </a:p>
        </p:txBody>
      </p:sp>
      <p:sp>
        <p:nvSpPr>
          <p:cNvPr id="13" name="TextBox 12"/>
          <p:cNvSpPr txBox="1"/>
          <p:nvPr/>
        </p:nvSpPr>
        <p:spPr>
          <a:xfrm>
            <a:off x="5334000" y="533400"/>
            <a:ext cx="2667000" cy="369332"/>
          </a:xfrm>
          <a:prstGeom prst="rect">
            <a:avLst/>
          </a:prstGeom>
          <a:noFill/>
        </p:spPr>
        <p:txBody>
          <a:bodyPr wrap="square" rtlCol="0">
            <a:spAutoFit/>
          </a:bodyPr>
          <a:lstStyle/>
          <a:p>
            <a:pPr algn="ctr"/>
            <a:r>
              <a:rPr lang="en-US" b="1" dirty="0" smtClean="0"/>
              <a:t>RESULTATS OBTENUS</a:t>
            </a:r>
            <a:endParaRPr lang="en-US" b="1" dirty="0"/>
          </a:p>
        </p:txBody>
      </p:sp>
      <p:sp>
        <p:nvSpPr>
          <p:cNvPr id="14" name="TextBox 13"/>
          <p:cNvSpPr txBox="1"/>
          <p:nvPr/>
        </p:nvSpPr>
        <p:spPr>
          <a:xfrm>
            <a:off x="5181600" y="1143000"/>
            <a:ext cx="3733800" cy="5078313"/>
          </a:xfrm>
          <a:prstGeom prst="rect">
            <a:avLst/>
          </a:prstGeom>
          <a:noFill/>
          <a:ln w="12700">
            <a:solidFill>
              <a:schemeClr val="tx1"/>
            </a:solidFill>
          </a:ln>
        </p:spPr>
        <p:txBody>
          <a:bodyPr wrap="square" rtlCol="0">
            <a:spAutoFit/>
          </a:bodyPr>
          <a:lstStyle/>
          <a:p>
            <a:pPr marL="228600" indent="-228600">
              <a:buFont typeface="+mj-lt"/>
              <a:buAutoNum type="arabicPeriod"/>
            </a:pPr>
            <a:r>
              <a:rPr lang="fr-FR" sz="1200" dirty="0" smtClean="0"/>
              <a:t>La </a:t>
            </a:r>
            <a:r>
              <a:rPr lang="fr-FR" sz="1200" dirty="0"/>
              <a:t>production du guide semencier, du manuel des semences et du bulletin </a:t>
            </a:r>
            <a:r>
              <a:rPr lang="fr-FR" sz="1200" dirty="0" smtClean="0"/>
              <a:t>ont </a:t>
            </a:r>
            <a:r>
              <a:rPr lang="fr-FR" sz="1200" dirty="0"/>
              <a:t>contribué de l’avis général des acteurs </a:t>
            </a:r>
            <a:r>
              <a:rPr lang="fr-FR" sz="1200" dirty="0" smtClean="0"/>
              <a:t>du </a:t>
            </a:r>
            <a:r>
              <a:rPr lang="fr-FR" sz="1200" dirty="0"/>
              <a:t>projet à une meilleure compréhension de la démarche de production améliorée de semence de </a:t>
            </a:r>
            <a:r>
              <a:rPr lang="fr-FR" sz="1200" dirty="0" smtClean="0"/>
              <a:t>riz </a:t>
            </a:r>
          </a:p>
          <a:p>
            <a:pPr marL="228600" indent="-228600">
              <a:buFont typeface="+mj-lt"/>
              <a:buAutoNum type="arabicPeriod"/>
            </a:pPr>
            <a:r>
              <a:rPr lang="fr-FR" sz="1200" dirty="0" smtClean="0"/>
              <a:t>La </a:t>
            </a:r>
            <a:r>
              <a:rPr lang="fr-FR" sz="1200" dirty="0"/>
              <a:t>traduction en langue nationales et la diffusion de documents relatifs à la production de semence améliorées attestent également de l’évolution qualitative du système de production des </a:t>
            </a:r>
            <a:r>
              <a:rPr lang="fr-FR" sz="1200" dirty="0" smtClean="0"/>
              <a:t>semences</a:t>
            </a:r>
          </a:p>
          <a:p>
            <a:pPr marL="228600" indent="-228600">
              <a:buFont typeface="+mj-lt"/>
              <a:buAutoNum type="arabicPeriod"/>
            </a:pPr>
            <a:r>
              <a:rPr lang="fr-FR" sz="1200" dirty="0"/>
              <a:t>LABOSEM qui est l’unique laboratoire en matière d’assurance qualité et de certification des semences a effectivement procédé à l’analyse de l’ensemble des lots issus des productions annuelles de </a:t>
            </a:r>
            <a:r>
              <a:rPr lang="fr-FR" sz="1200" dirty="0" smtClean="0"/>
              <a:t>semences</a:t>
            </a:r>
          </a:p>
          <a:p>
            <a:pPr marL="228600" indent="-228600">
              <a:buFont typeface="+mj-lt"/>
              <a:buAutoNum type="arabicPeriod"/>
            </a:pPr>
            <a:r>
              <a:rPr lang="fr-FR" sz="1200" dirty="0" smtClean="0"/>
              <a:t>En </a:t>
            </a:r>
            <a:r>
              <a:rPr lang="fr-FR" sz="1200" dirty="0"/>
              <a:t>2011, sur une production de </a:t>
            </a:r>
            <a:r>
              <a:rPr lang="fr-FR" sz="1200" b="1" dirty="0"/>
              <a:t>2050</a:t>
            </a:r>
            <a:r>
              <a:rPr lang="fr-FR" sz="1200" dirty="0"/>
              <a:t> tonnes de semences, </a:t>
            </a:r>
            <a:r>
              <a:rPr lang="fr-FR" sz="1200" b="1" dirty="0"/>
              <a:t>586</a:t>
            </a:r>
            <a:r>
              <a:rPr lang="fr-FR" sz="1200" dirty="0"/>
              <a:t> tonnes ont été soumises à l’analyse et à la certification de LABOSEM. En 2010, la production totale de </a:t>
            </a:r>
            <a:r>
              <a:rPr lang="fr-FR" sz="1200" b="1" dirty="0"/>
              <a:t>1267</a:t>
            </a:r>
            <a:r>
              <a:rPr lang="fr-FR" sz="1200" dirty="0"/>
              <a:t> tonnes a été soumise à l’analyse et à la certification de LABOSEM. </a:t>
            </a:r>
            <a:endParaRPr lang="fr-FR" sz="1200" dirty="0" smtClean="0"/>
          </a:p>
          <a:p>
            <a:pPr marL="228600" indent="-228600">
              <a:buFont typeface="+mj-lt"/>
              <a:buAutoNum type="arabicPeriod"/>
            </a:pPr>
            <a:r>
              <a:rPr lang="fr-FR" sz="1200" dirty="0"/>
              <a:t>T</a:t>
            </a:r>
            <a:r>
              <a:rPr lang="fr-FR" sz="1200" dirty="0" smtClean="0"/>
              <a:t>outes </a:t>
            </a:r>
            <a:r>
              <a:rPr lang="fr-FR" sz="1200" dirty="0"/>
              <a:t>les quantités annuelles soumises à LABOSEM ont été effectivement analysées et certifiées, ce qui atteste de l’amélioration des capacités dudit laboratoire à faire face à ses missions</a:t>
            </a:r>
            <a:r>
              <a:rPr lang="fr-FR" sz="1200" dirty="0" smtClean="0"/>
              <a:t>.</a:t>
            </a:r>
          </a:p>
          <a:p>
            <a:pPr marL="228600" indent="-228600">
              <a:buFont typeface="+mj-lt"/>
              <a:buAutoNum type="arabicPeriod"/>
            </a:pPr>
            <a:r>
              <a:rPr lang="fr-FR" sz="1200" dirty="0" smtClean="0"/>
              <a:t>Une </a:t>
            </a:r>
            <a:r>
              <a:rPr lang="fr-FR" sz="1200" dirty="0"/>
              <a:t>nette amélioration des procédures de production de semences à travers les renforcements des capacités techniques et de gestion en GIPD/CEP du personnel des structures du Ministère de l’Agriculture.</a:t>
            </a:r>
            <a:endParaRPr lang="en-US" sz="1200" dirty="0"/>
          </a:p>
        </p:txBody>
      </p:sp>
      <p:sp>
        <p:nvSpPr>
          <p:cNvPr id="17" name="TextBox 16"/>
          <p:cNvSpPr txBox="1"/>
          <p:nvPr/>
        </p:nvSpPr>
        <p:spPr>
          <a:xfrm>
            <a:off x="228600" y="1828800"/>
            <a:ext cx="990600" cy="1200329"/>
          </a:xfrm>
          <a:prstGeom prst="rect">
            <a:avLst/>
          </a:prstGeom>
          <a:solidFill>
            <a:srgbClr val="00B050"/>
          </a:solidFill>
        </p:spPr>
        <p:txBody>
          <a:bodyPr wrap="square" rtlCol="0">
            <a:spAutoFit/>
          </a:bodyPr>
          <a:lstStyle/>
          <a:p>
            <a:endParaRPr lang="en-US" dirty="0" smtClean="0"/>
          </a:p>
          <a:p>
            <a:endParaRPr lang="en-US" dirty="0"/>
          </a:p>
          <a:p>
            <a:endParaRPr lang="en-US" dirty="0" smtClean="0"/>
          </a:p>
          <a:p>
            <a:endParaRPr lang="en-US" dirty="0"/>
          </a:p>
        </p:txBody>
      </p:sp>
      <p:sp>
        <p:nvSpPr>
          <p:cNvPr id="16" name="TextBox 15"/>
          <p:cNvSpPr txBox="1"/>
          <p:nvPr/>
        </p:nvSpPr>
        <p:spPr>
          <a:xfrm>
            <a:off x="228600" y="990600"/>
            <a:ext cx="990600" cy="646331"/>
          </a:xfrm>
          <a:prstGeom prst="rect">
            <a:avLst/>
          </a:prstGeom>
          <a:solidFill>
            <a:srgbClr val="FF0000"/>
          </a:solidFill>
        </p:spPr>
        <p:txBody>
          <a:bodyPr wrap="square" rtlCol="0">
            <a:spAutoFit/>
          </a:bodyPr>
          <a:lstStyle/>
          <a:p>
            <a:endParaRPr lang="en-US" dirty="0" smtClean="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1828800"/>
            <a:ext cx="23622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Gestion et organisation du système de production de semences</a:t>
            </a:r>
          </a:p>
        </p:txBody>
      </p:sp>
      <p:sp>
        <p:nvSpPr>
          <p:cNvPr id="3" name="TextBox 2"/>
          <p:cNvSpPr txBox="1"/>
          <p:nvPr/>
        </p:nvSpPr>
        <p:spPr>
          <a:xfrm>
            <a:off x="1371600" y="2743200"/>
            <a:ext cx="2362200" cy="923330"/>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b="1" dirty="0"/>
              <a:t>Production de semences de base et </a:t>
            </a:r>
            <a:r>
              <a:rPr lang="fr-FR" b="1" dirty="0" err="1"/>
              <a:t>prebase</a:t>
            </a:r>
            <a:endParaRPr lang="fr-FR" b="1" dirty="0"/>
          </a:p>
        </p:txBody>
      </p:sp>
      <p:sp>
        <p:nvSpPr>
          <p:cNvPr id="4" name="TextBox 3"/>
          <p:cNvSpPr txBox="1"/>
          <p:nvPr/>
        </p:nvSpPr>
        <p:spPr>
          <a:xfrm>
            <a:off x="1371600" y="990600"/>
            <a:ext cx="23622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Aspects macroéconomiques et transversaux de la chaine des valeurs riz</a:t>
            </a:r>
          </a:p>
        </p:txBody>
      </p:sp>
      <p:sp>
        <p:nvSpPr>
          <p:cNvPr id="5" name="TextBox 4"/>
          <p:cNvSpPr txBox="1"/>
          <p:nvPr/>
        </p:nvSpPr>
        <p:spPr>
          <a:xfrm>
            <a:off x="1371600" y="38100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Système d’encadrement et d’appui Conseil</a:t>
            </a:r>
            <a:endParaRPr lang="fr-FR" sz="1400" dirty="0"/>
          </a:p>
        </p:txBody>
      </p:sp>
      <p:sp>
        <p:nvSpPr>
          <p:cNvPr id="6" name="TextBox 5"/>
          <p:cNvSpPr txBox="1"/>
          <p:nvPr/>
        </p:nvSpPr>
        <p:spPr>
          <a:xfrm>
            <a:off x="1371600" y="45720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Multiplication et production de semences certifiées</a:t>
            </a:r>
            <a:endParaRPr lang="fr-FR" sz="1400" dirty="0"/>
          </a:p>
        </p:txBody>
      </p:sp>
      <p:sp>
        <p:nvSpPr>
          <p:cNvPr id="7" name="TextBox 6"/>
          <p:cNvSpPr txBox="1"/>
          <p:nvPr/>
        </p:nvSpPr>
        <p:spPr>
          <a:xfrm>
            <a:off x="1371600" y="52578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Production de riz paddy de qualité</a:t>
            </a:r>
            <a:endParaRPr lang="fr-FR" sz="1400" dirty="0"/>
          </a:p>
        </p:txBody>
      </p:sp>
      <p:sp>
        <p:nvSpPr>
          <p:cNvPr id="8" name="TextBox 7"/>
          <p:cNvSpPr txBox="1"/>
          <p:nvPr/>
        </p:nvSpPr>
        <p:spPr>
          <a:xfrm>
            <a:off x="1371600" y="5943600"/>
            <a:ext cx="23622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Transformation et  commercialisation du riz paddy</a:t>
            </a:r>
            <a:endParaRPr lang="fr-FR" sz="1400" dirty="0"/>
          </a:p>
        </p:txBody>
      </p:sp>
      <p:sp>
        <p:nvSpPr>
          <p:cNvPr id="9" name="TextBox 8"/>
          <p:cNvSpPr txBox="1"/>
          <p:nvPr/>
        </p:nvSpPr>
        <p:spPr>
          <a:xfrm>
            <a:off x="533400" y="228600"/>
            <a:ext cx="2209800" cy="461665"/>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sz="2400" b="1" dirty="0" smtClean="0"/>
              <a:t>MALI</a:t>
            </a:r>
            <a:endParaRPr lang="en-US" sz="2400" b="1" dirty="0"/>
          </a:p>
        </p:txBody>
      </p:sp>
      <p:sp>
        <p:nvSpPr>
          <p:cNvPr id="10" name="Right Arrow 9"/>
          <p:cNvSpPr/>
          <p:nvPr/>
        </p:nvSpPr>
        <p:spPr>
          <a:xfrm>
            <a:off x="3733800" y="3048000"/>
            <a:ext cx="304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191000" y="533400"/>
            <a:ext cx="1600200" cy="369332"/>
          </a:xfrm>
          <a:prstGeom prst="rect">
            <a:avLst/>
          </a:prstGeom>
          <a:noFill/>
        </p:spPr>
        <p:txBody>
          <a:bodyPr wrap="square" rtlCol="0">
            <a:spAutoFit/>
          </a:bodyPr>
          <a:lstStyle/>
          <a:p>
            <a:pPr algn="ctr"/>
            <a:r>
              <a:rPr lang="en-US" b="1" dirty="0" smtClean="0"/>
              <a:t>BASELINE</a:t>
            </a:r>
            <a:endParaRPr lang="en-US" b="1" dirty="0"/>
          </a:p>
        </p:txBody>
      </p:sp>
      <p:sp>
        <p:nvSpPr>
          <p:cNvPr id="12" name="TextBox 11"/>
          <p:cNvSpPr txBox="1"/>
          <p:nvPr/>
        </p:nvSpPr>
        <p:spPr>
          <a:xfrm>
            <a:off x="4038600" y="2819400"/>
            <a:ext cx="1752600" cy="954107"/>
          </a:xfrm>
          <a:prstGeom prst="rect">
            <a:avLst/>
          </a:prstGeom>
          <a:noFill/>
          <a:ln w="12700">
            <a:solidFill>
              <a:schemeClr val="tx1"/>
            </a:solidFill>
          </a:ln>
        </p:spPr>
        <p:txBody>
          <a:bodyPr wrap="square" rtlCol="0">
            <a:spAutoFit/>
          </a:bodyPr>
          <a:lstStyle/>
          <a:p>
            <a:pPr>
              <a:buFont typeface="Arial" pitchFamily="34" charset="0"/>
              <a:buChar char="•"/>
            </a:pPr>
            <a:r>
              <a:rPr lang="fr-FR" sz="1400" dirty="0" smtClean="0"/>
              <a:t> </a:t>
            </a:r>
            <a:r>
              <a:rPr lang="fr-FR" sz="1400" dirty="0"/>
              <a:t>Le faible niveau d’utilisation de </a:t>
            </a:r>
            <a:r>
              <a:rPr lang="fr-FR" sz="1400" dirty="0" smtClean="0"/>
              <a:t>variétés </a:t>
            </a:r>
            <a:r>
              <a:rPr lang="fr-FR" sz="1400" dirty="0"/>
              <a:t>améliorées </a:t>
            </a:r>
            <a:r>
              <a:rPr lang="fr-FR" sz="1400" dirty="0" smtClean="0"/>
              <a:t>et performantes</a:t>
            </a:r>
          </a:p>
        </p:txBody>
      </p:sp>
      <p:sp>
        <p:nvSpPr>
          <p:cNvPr id="13" name="TextBox 12"/>
          <p:cNvSpPr txBox="1"/>
          <p:nvPr/>
        </p:nvSpPr>
        <p:spPr>
          <a:xfrm>
            <a:off x="5943600" y="533400"/>
            <a:ext cx="2438400" cy="369332"/>
          </a:xfrm>
          <a:prstGeom prst="rect">
            <a:avLst/>
          </a:prstGeom>
          <a:noFill/>
        </p:spPr>
        <p:txBody>
          <a:bodyPr wrap="square" rtlCol="0">
            <a:spAutoFit/>
          </a:bodyPr>
          <a:lstStyle/>
          <a:p>
            <a:pPr algn="ctr"/>
            <a:r>
              <a:rPr lang="en-US" b="1" dirty="0" smtClean="0"/>
              <a:t>RESULTATS OBTENUS</a:t>
            </a:r>
            <a:endParaRPr lang="en-US" b="1" dirty="0"/>
          </a:p>
        </p:txBody>
      </p:sp>
      <p:sp>
        <p:nvSpPr>
          <p:cNvPr id="14" name="TextBox 13"/>
          <p:cNvSpPr txBox="1"/>
          <p:nvPr/>
        </p:nvSpPr>
        <p:spPr>
          <a:xfrm>
            <a:off x="5867400" y="2819400"/>
            <a:ext cx="2590800" cy="338554"/>
          </a:xfrm>
          <a:prstGeom prst="rect">
            <a:avLst/>
          </a:prstGeom>
          <a:noFill/>
          <a:ln w="12700">
            <a:solidFill>
              <a:schemeClr val="tx1"/>
            </a:solidFill>
          </a:ln>
        </p:spPr>
        <p:txBody>
          <a:bodyPr wrap="square" rtlCol="0">
            <a:spAutoFit/>
          </a:bodyPr>
          <a:lstStyle/>
          <a:p>
            <a:r>
              <a:rPr lang="en-US" sz="1600" dirty="0" smtClean="0"/>
              <a:t>Pas de </a:t>
            </a:r>
            <a:r>
              <a:rPr lang="en-US" sz="1600" dirty="0" err="1" smtClean="0"/>
              <a:t>changements</a:t>
            </a:r>
            <a:endParaRPr lang="en-US" sz="1600" dirty="0"/>
          </a:p>
        </p:txBody>
      </p:sp>
      <p:sp>
        <p:nvSpPr>
          <p:cNvPr id="17" name="TextBox 16"/>
          <p:cNvSpPr txBox="1"/>
          <p:nvPr/>
        </p:nvSpPr>
        <p:spPr>
          <a:xfrm>
            <a:off x="228600" y="2667000"/>
            <a:ext cx="990600" cy="923330"/>
          </a:xfrm>
          <a:prstGeom prst="rect">
            <a:avLst/>
          </a:prstGeom>
          <a:solidFill>
            <a:srgbClr val="FF0000"/>
          </a:solidFill>
        </p:spPr>
        <p:txBody>
          <a:bodyPr wrap="square" rtlCol="0">
            <a:spAutoFit/>
          </a:bodyPr>
          <a:lstStyle/>
          <a:p>
            <a:endParaRPr lang="en-US" dirty="0" smtClean="0"/>
          </a:p>
          <a:p>
            <a:endParaRPr lang="en-US" dirty="0"/>
          </a:p>
          <a:p>
            <a:endParaRPr lang="en-US" dirty="0"/>
          </a:p>
        </p:txBody>
      </p:sp>
      <p:sp>
        <p:nvSpPr>
          <p:cNvPr id="16" name="TextBox 15"/>
          <p:cNvSpPr txBox="1"/>
          <p:nvPr/>
        </p:nvSpPr>
        <p:spPr>
          <a:xfrm>
            <a:off x="228600" y="1828800"/>
            <a:ext cx="990600" cy="646331"/>
          </a:xfrm>
          <a:prstGeom prst="rect">
            <a:avLst/>
          </a:prstGeom>
          <a:solidFill>
            <a:srgbClr val="00B050"/>
          </a:solidFill>
        </p:spPr>
        <p:txBody>
          <a:bodyPr wrap="square" rtlCol="0">
            <a:spAutoFit/>
          </a:bodyPr>
          <a:lstStyle/>
          <a:p>
            <a:endParaRPr lang="en-US" dirty="0" smtClean="0"/>
          </a:p>
          <a:p>
            <a:endParaRPr lang="en-US" dirty="0"/>
          </a:p>
        </p:txBody>
      </p:sp>
      <p:sp>
        <p:nvSpPr>
          <p:cNvPr id="18" name="TextBox 17"/>
          <p:cNvSpPr txBox="1"/>
          <p:nvPr/>
        </p:nvSpPr>
        <p:spPr>
          <a:xfrm>
            <a:off x="228600" y="990600"/>
            <a:ext cx="990600" cy="646331"/>
          </a:xfrm>
          <a:prstGeom prst="rect">
            <a:avLst/>
          </a:prstGeom>
          <a:solidFill>
            <a:srgbClr val="FF0000"/>
          </a:solidFill>
        </p:spPr>
        <p:txBody>
          <a:bodyPr wrap="square" rtlCol="0">
            <a:spAutoFit/>
          </a:bodyPr>
          <a:lstStyle/>
          <a:p>
            <a:endParaRPr lang="en-US" dirty="0" smtClean="0"/>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1828800"/>
            <a:ext cx="23622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Gestion et organisation du système de production de semences</a:t>
            </a:r>
          </a:p>
        </p:txBody>
      </p:sp>
      <p:sp>
        <p:nvSpPr>
          <p:cNvPr id="3" name="TextBox 2"/>
          <p:cNvSpPr txBox="1"/>
          <p:nvPr/>
        </p:nvSpPr>
        <p:spPr>
          <a:xfrm>
            <a:off x="1371600" y="27432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Production de semences de base et </a:t>
            </a:r>
            <a:r>
              <a:rPr lang="fr-FR" sz="1400" dirty="0" err="1"/>
              <a:t>prebase</a:t>
            </a:r>
            <a:endParaRPr lang="fr-FR" sz="1400" dirty="0"/>
          </a:p>
        </p:txBody>
      </p:sp>
      <p:sp>
        <p:nvSpPr>
          <p:cNvPr id="4" name="TextBox 3"/>
          <p:cNvSpPr txBox="1"/>
          <p:nvPr/>
        </p:nvSpPr>
        <p:spPr>
          <a:xfrm>
            <a:off x="1371600" y="990600"/>
            <a:ext cx="23622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Aspects macroéconomiques et transversaux de la chaine des valeurs riz</a:t>
            </a:r>
          </a:p>
        </p:txBody>
      </p:sp>
      <p:sp>
        <p:nvSpPr>
          <p:cNvPr id="5" name="TextBox 4"/>
          <p:cNvSpPr txBox="1"/>
          <p:nvPr/>
        </p:nvSpPr>
        <p:spPr>
          <a:xfrm>
            <a:off x="1371600" y="3429000"/>
            <a:ext cx="2362200" cy="923330"/>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b="1" dirty="0"/>
              <a:t>Système d’encadrement et d’appui Conseil</a:t>
            </a:r>
          </a:p>
        </p:txBody>
      </p:sp>
      <p:sp>
        <p:nvSpPr>
          <p:cNvPr id="6" name="TextBox 5"/>
          <p:cNvSpPr txBox="1"/>
          <p:nvPr/>
        </p:nvSpPr>
        <p:spPr>
          <a:xfrm>
            <a:off x="1371600" y="45720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Multiplication et production de semences certifiées</a:t>
            </a:r>
            <a:endParaRPr lang="fr-FR" sz="1400" dirty="0"/>
          </a:p>
        </p:txBody>
      </p:sp>
      <p:sp>
        <p:nvSpPr>
          <p:cNvPr id="7" name="TextBox 6"/>
          <p:cNvSpPr txBox="1"/>
          <p:nvPr/>
        </p:nvSpPr>
        <p:spPr>
          <a:xfrm>
            <a:off x="1371600" y="52578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Production de riz paddy de qualité</a:t>
            </a:r>
            <a:endParaRPr lang="fr-FR" sz="1400" dirty="0"/>
          </a:p>
        </p:txBody>
      </p:sp>
      <p:sp>
        <p:nvSpPr>
          <p:cNvPr id="8" name="TextBox 7"/>
          <p:cNvSpPr txBox="1"/>
          <p:nvPr/>
        </p:nvSpPr>
        <p:spPr>
          <a:xfrm>
            <a:off x="1371600" y="5943600"/>
            <a:ext cx="23622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Transformation et  commercialisation du riz paddy</a:t>
            </a:r>
            <a:endParaRPr lang="fr-FR" sz="1400" dirty="0"/>
          </a:p>
        </p:txBody>
      </p:sp>
      <p:sp>
        <p:nvSpPr>
          <p:cNvPr id="9" name="TextBox 8"/>
          <p:cNvSpPr txBox="1"/>
          <p:nvPr/>
        </p:nvSpPr>
        <p:spPr>
          <a:xfrm>
            <a:off x="533400" y="228600"/>
            <a:ext cx="2209800" cy="461665"/>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sz="2400" b="1" dirty="0" smtClean="0"/>
              <a:t>MALI</a:t>
            </a:r>
            <a:endParaRPr lang="en-US" sz="2400" b="1" dirty="0"/>
          </a:p>
        </p:txBody>
      </p:sp>
      <p:sp>
        <p:nvSpPr>
          <p:cNvPr id="10" name="Right Arrow 9"/>
          <p:cNvSpPr/>
          <p:nvPr/>
        </p:nvSpPr>
        <p:spPr>
          <a:xfrm>
            <a:off x="3733800" y="3733800"/>
            <a:ext cx="304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191000" y="533400"/>
            <a:ext cx="1600200" cy="369332"/>
          </a:xfrm>
          <a:prstGeom prst="rect">
            <a:avLst/>
          </a:prstGeom>
          <a:noFill/>
        </p:spPr>
        <p:txBody>
          <a:bodyPr wrap="square" rtlCol="0">
            <a:spAutoFit/>
          </a:bodyPr>
          <a:lstStyle/>
          <a:p>
            <a:pPr algn="ctr"/>
            <a:r>
              <a:rPr lang="en-US" b="1" dirty="0" smtClean="0"/>
              <a:t>BASELINE</a:t>
            </a:r>
            <a:endParaRPr lang="en-US" b="1" dirty="0"/>
          </a:p>
        </p:txBody>
      </p:sp>
      <p:sp>
        <p:nvSpPr>
          <p:cNvPr id="12" name="TextBox 11"/>
          <p:cNvSpPr txBox="1"/>
          <p:nvPr/>
        </p:nvSpPr>
        <p:spPr>
          <a:xfrm>
            <a:off x="4038600" y="3429000"/>
            <a:ext cx="1752600" cy="738664"/>
          </a:xfrm>
          <a:prstGeom prst="rect">
            <a:avLst/>
          </a:prstGeom>
          <a:noFill/>
          <a:ln w="12700">
            <a:solidFill>
              <a:schemeClr val="tx1"/>
            </a:solidFill>
          </a:ln>
        </p:spPr>
        <p:txBody>
          <a:bodyPr wrap="square" rtlCol="0">
            <a:spAutoFit/>
          </a:bodyPr>
          <a:lstStyle/>
          <a:p>
            <a:pPr>
              <a:buFont typeface="Arial" pitchFamily="34" charset="0"/>
              <a:buChar char="•"/>
            </a:pPr>
            <a:r>
              <a:rPr lang="fr-FR" sz="1400" dirty="0" smtClean="0"/>
              <a:t> </a:t>
            </a:r>
            <a:r>
              <a:rPr lang="fr-FR" sz="1400" dirty="0"/>
              <a:t>Une insuffisance d’encadrement des producteurs</a:t>
            </a:r>
            <a:endParaRPr lang="fr-FR" sz="1400" dirty="0" smtClean="0"/>
          </a:p>
        </p:txBody>
      </p:sp>
      <p:sp>
        <p:nvSpPr>
          <p:cNvPr id="13" name="TextBox 12"/>
          <p:cNvSpPr txBox="1"/>
          <p:nvPr/>
        </p:nvSpPr>
        <p:spPr>
          <a:xfrm>
            <a:off x="6019800" y="533400"/>
            <a:ext cx="2590800" cy="369332"/>
          </a:xfrm>
          <a:prstGeom prst="rect">
            <a:avLst/>
          </a:prstGeom>
          <a:noFill/>
        </p:spPr>
        <p:txBody>
          <a:bodyPr wrap="square" rtlCol="0">
            <a:spAutoFit/>
          </a:bodyPr>
          <a:lstStyle/>
          <a:p>
            <a:pPr algn="ctr"/>
            <a:r>
              <a:rPr lang="en-US" b="1" dirty="0" smtClean="0"/>
              <a:t>RESULTATS OBTENUS</a:t>
            </a:r>
            <a:endParaRPr lang="en-US" b="1" dirty="0"/>
          </a:p>
        </p:txBody>
      </p:sp>
      <p:sp>
        <p:nvSpPr>
          <p:cNvPr id="14" name="TextBox 13"/>
          <p:cNvSpPr txBox="1"/>
          <p:nvPr/>
        </p:nvSpPr>
        <p:spPr>
          <a:xfrm>
            <a:off x="5867400" y="2438400"/>
            <a:ext cx="2743200" cy="3231654"/>
          </a:xfrm>
          <a:prstGeom prst="rect">
            <a:avLst/>
          </a:prstGeom>
          <a:noFill/>
          <a:ln w="12700">
            <a:solidFill>
              <a:schemeClr val="tx1"/>
            </a:solidFill>
          </a:ln>
        </p:spPr>
        <p:txBody>
          <a:bodyPr wrap="square" rtlCol="0">
            <a:spAutoFit/>
          </a:bodyPr>
          <a:lstStyle/>
          <a:p>
            <a:pPr marL="228600" indent="-228600">
              <a:buFont typeface="+mj-lt"/>
              <a:buAutoNum type="arabicPeriod"/>
            </a:pPr>
            <a:r>
              <a:rPr lang="fr-FR" sz="1200" dirty="0" smtClean="0"/>
              <a:t>Les </a:t>
            </a:r>
            <a:r>
              <a:rPr lang="fr-FR" sz="1200" dirty="0"/>
              <a:t>techniques de GIPD et les systèmes de champs écoles producteurs relatifs aux itinéraires techniques de production de semences ont été bien maitrisé et ont fait l’objet d’un transfert de qualité au niveau des paysans</a:t>
            </a:r>
            <a:r>
              <a:rPr lang="fr-FR" sz="1200" dirty="0" smtClean="0"/>
              <a:t>.</a:t>
            </a:r>
          </a:p>
          <a:p>
            <a:pPr marL="228600" indent="-228600">
              <a:buFont typeface="+mj-lt"/>
              <a:buAutoNum type="arabicPeriod"/>
            </a:pPr>
            <a:r>
              <a:rPr lang="fr-FR" sz="1200" dirty="0"/>
              <a:t>Cela s’est traduit par l’augmentation des la production de semences qui est passée de </a:t>
            </a:r>
            <a:r>
              <a:rPr lang="fr-FR" sz="1200" b="1" dirty="0"/>
              <a:t>1267</a:t>
            </a:r>
            <a:r>
              <a:rPr lang="fr-FR" sz="1200" dirty="0"/>
              <a:t> </a:t>
            </a:r>
            <a:r>
              <a:rPr lang="fr-FR" sz="1200" b="1" dirty="0"/>
              <a:t>tonne</a:t>
            </a:r>
            <a:r>
              <a:rPr lang="fr-FR" sz="1200" dirty="0"/>
              <a:t>s en 2010 à </a:t>
            </a:r>
            <a:r>
              <a:rPr lang="fr-FR" sz="1200" b="1" dirty="0"/>
              <a:t>2050 tonnes</a:t>
            </a:r>
            <a:r>
              <a:rPr lang="fr-FR" sz="1200" dirty="0"/>
              <a:t> en </a:t>
            </a:r>
            <a:r>
              <a:rPr lang="fr-FR" sz="1200" dirty="0" smtClean="0"/>
              <a:t>2011</a:t>
            </a:r>
          </a:p>
          <a:p>
            <a:pPr marL="228600" indent="-228600">
              <a:buFont typeface="+mj-lt"/>
              <a:buAutoNum type="arabicPeriod"/>
            </a:pPr>
            <a:r>
              <a:rPr lang="fr-FR" sz="1200" dirty="0" smtClean="0"/>
              <a:t>Grâce à l’appui conseil, certains producteurs sont devenus aguerris au techniques GIPD/CEP et servent de référence dans leur zone de production où ils sont régulièrement sollicités.</a:t>
            </a:r>
            <a:endParaRPr lang="en-US" sz="1200" dirty="0"/>
          </a:p>
        </p:txBody>
      </p:sp>
      <p:sp>
        <p:nvSpPr>
          <p:cNvPr id="17" name="TextBox 16"/>
          <p:cNvSpPr txBox="1"/>
          <p:nvPr/>
        </p:nvSpPr>
        <p:spPr>
          <a:xfrm>
            <a:off x="228600" y="3429000"/>
            <a:ext cx="990600" cy="923330"/>
          </a:xfrm>
          <a:prstGeom prst="rect">
            <a:avLst/>
          </a:prstGeom>
          <a:solidFill>
            <a:srgbClr val="66FF66"/>
          </a:solidFill>
        </p:spPr>
        <p:txBody>
          <a:bodyPr wrap="square" rtlCol="0">
            <a:spAutoFit/>
          </a:bodyPr>
          <a:lstStyle/>
          <a:p>
            <a:endParaRPr lang="en-US" dirty="0" smtClean="0"/>
          </a:p>
          <a:p>
            <a:endParaRPr lang="en-US" dirty="0"/>
          </a:p>
          <a:p>
            <a:endParaRPr lang="en-US" dirty="0"/>
          </a:p>
        </p:txBody>
      </p:sp>
      <p:sp>
        <p:nvSpPr>
          <p:cNvPr id="16" name="TextBox 15"/>
          <p:cNvSpPr txBox="1"/>
          <p:nvPr/>
        </p:nvSpPr>
        <p:spPr>
          <a:xfrm>
            <a:off x="228600" y="2667000"/>
            <a:ext cx="990600" cy="646331"/>
          </a:xfrm>
          <a:prstGeom prst="rect">
            <a:avLst/>
          </a:prstGeom>
          <a:solidFill>
            <a:srgbClr val="FF0000"/>
          </a:solidFill>
        </p:spPr>
        <p:txBody>
          <a:bodyPr wrap="square" rtlCol="0">
            <a:spAutoFit/>
          </a:bodyPr>
          <a:lstStyle/>
          <a:p>
            <a:endParaRPr lang="en-US" dirty="0" smtClean="0"/>
          </a:p>
          <a:p>
            <a:endParaRPr lang="en-US" dirty="0"/>
          </a:p>
        </p:txBody>
      </p:sp>
      <p:sp>
        <p:nvSpPr>
          <p:cNvPr id="18" name="TextBox 17"/>
          <p:cNvSpPr txBox="1"/>
          <p:nvPr/>
        </p:nvSpPr>
        <p:spPr>
          <a:xfrm>
            <a:off x="228600" y="1828800"/>
            <a:ext cx="990600" cy="646331"/>
          </a:xfrm>
          <a:prstGeom prst="rect">
            <a:avLst/>
          </a:prstGeom>
          <a:solidFill>
            <a:srgbClr val="00B050"/>
          </a:solidFill>
        </p:spPr>
        <p:txBody>
          <a:bodyPr wrap="square" rtlCol="0">
            <a:spAutoFit/>
          </a:bodyPr>
          <a:lstStyle/>
          <a:p>
            <a:endParaRPr lang="en-US" dirty="0" smtClean="0"/>
          </a:p>
          <a:p>
            <a:endParaRPr lang="en-US" dirty="0"/>
          </a:p>
        </p:txBody>
      </p:sp>
      <p:sp>
        <p:nvSpPr>
          <p:cNvPr id="19" name="TextBox 18"/>
          <p:cNvSpPr txBox="1"/>
          <p:nvPr/>
        </p:nvSpPr>
        <p:spPr>
          <a:xfrm>
            <a:off x="228600" y="990600"/>
            <a:ext cx="990600" cy="646331"/>
          </a:xfrm>
          <a:prstGeom prst="rect">
            <a:avLst/>
          </a:prstGeom>
          <a:solidFill>
            <a:srgbClr val="FF0000"/>
          </a:solidFill>
        </p:spPr>
        <p:txBody>
          <a:bodyPr wrap="square" rtlCol="0">
            <a:spAutoFit/>
          </a:bodyPr>
          <a:lstStyle/>
          <a:p>
            <a:endParaRPr lang="en-US" dirty="0" smtClean="0"/>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1828800"/>
            <a:ext cx="23622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Gestion et organisation du système de production de semences</a:t>
            </a:r>
          </a:p>
        </p:txBody>
      </p:sp>
      <p:sp>
        <p:nvSpPr>
          <p:cNvPr id="3" name="TextBox 2"/>
          <p:cNvSpPr txBox="1"/>
          <p:nvPr/>
        </p:nvSpPr>
        <p:spPr>
          <a:xfrm>
            <a:off x="1371600" y="27432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Production de semences de base et </a:t>
            </a:r>
            <a:r>
              <a:rPr lang="fr-FR" sz="1400" dirty="0" err="1"/>
              <a:t>prebase</a:t>
            </a:r>
            <a:endParaRPr lang="fr-FR" sz="1400" dirty="0"/>
          </a:p>
        </p:txBody>
      </p:sp>
      <p:sp>
        <p:nvSpPr>
          <p:cNvPr id="4" name="TextBox 3"/>
          <p:cNvSpPr txBox="1"/>
          <p:nvPr/>
        </p:nvSpPr>
        <p:spPr>
          <a:xfrm>
            <a:off x="1371600" y="990600"/>
            <a:ext cx="23622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Aspects macroéconomiques et transversaux de la chaine des valeurs riz</a:t>
            </a:r>
          </a:p>
        </p:txBody>
      </p:sp>
      <p:sp>
        <p:nvSpPr>
          <p:cNvPr id="5" name="TextBox 4"/>
          <p:cNvSpPr txBox="1"/>
          <p:nvPr/>
        </p:nvSpPr>
        <p:spPr>
          <a:xfrm>
            <a:off x="1371600" y="34290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Système d’encadrement et d’appui Conseil</a:t>
            </a:r>
          </a:p>
        </p:txBody>
      </p:sp>
      <p:sp>
        <p:nvSpPr>
          <p:cNvPr id="6" name="TextBox 5"/>
          <p:cNvSpPr txBox="1"/>
          <p:nvPr/>
        </p:nvSpPr>
        <p:spPr>
          <a:xfrm>
            <a:off x="1371600" y="4114800"/>
            <a:ext cx="2362200" cy="923330"/>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b="1" dirty="0"/>
              <a:t>Multiplication et production de semences certifiées</a:t>
            </a:r>
          </a:p>
        </p:txBody>
      </p:sp>
      <p:sp>
        <p:nvSpPr>
          <p:cNvPr id="7" name="TextBox 6"/>
          <p:cNvSpPr txBox="1"/>
          <p:nvPr/>
        </p:nvSpPr>
        <p:spPr>
          <a:xfrm>
            <a:off x="1371600" y="52578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Production de riz paddy de qualité</a:t>
            </a:r>
            <a:endParaRPr lang="fr-FR" sz="1400" dirty="0"/>
          </a:p>
        </p:txBody>
      </p:sp>
      <p:sp>
        <p:nvSpPr>
          <p:cNvPr id="8" name="TextBox 7"/>
          <p:cNvSpPr txBox="1"/>
          <p:nvPr/>
        </p:nvSpPr>
        <p:spPr>
          <a:xfrm>
            <a:off x="1371600" y="5943600"/>
            <a:ext cx="23622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Transformation et  commercialisation du riz paddy</a:t>
            </a:r>
            <a:endParaRPr lang="fr-FR" sz="1400" dirty="0"/>
          </a:p>
        </p:txBody>
      </p:sp>
      <p:sp>
        <p:nvSpPr>
          <p:cNvPr id="9" name="TextBox 8"/>
          <p:cNvSpPr txBox="1"/>
          <p:nvPr/>
        </p:nvSpPr>
        <p:spPr>
          <a:xfrm>
            <a:off x="533400" y="228600"/>
            <a:ext cx="2209800" cy="461665"/>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sz="2400" b="1" dirty="0" smtClean="0"/>
              <a:t>MALI</a:t>
            </a:r>
            <a:endParaRPr lang="en-US" sz="2400" b="1" dirty="0"/>
          </a:p>
        </p:txBody>
      </p:sp>
      <p:sp>
        <p:nvSpPr>
          <p:cNvPr id="10" name="Right Arrow 9"/>
          <p:cNvSpPr/>
          <p:nvPr/>
        </p:nvSpPr>
        <p:spPr>
          <a:xfrm>
            <a:off x="3733800" y="4419600"/>
            <a:ext cx="304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114800" y="533400"/>
            <a:ext cx="1600200" cy="369332"/>
          </a:xfrm>
          <a:prstGeom prst="rect">
            <a:avLst/>
          </a:prstGeom>
          <a:noFill/>
        </p:spPr>
        <p:txBody>
          <a:bodyPr wrap="square" rtlCol="0">
            <a:spAutoFit/>
          </a:bodyPr>
          <a:lstStyle/>
          <a:p>
            <a:pPr algn="ctr"/>
            <a:r>
              <a:rPr lang="en-US" b="1" dirty="0" smtClean="0"/>
              <a:t>BASELINE</a:t>
            </a:r>
            <a:endParaRPr lang="en-US" b="1" dirty="0"/>
          </a:p>
        </p:txBody>
      </p:sp>
      <p:sp>
        <p:nvSpPr>
          <p:cNvPr id="12" name="TextBox 11"/>
          <p:cNvSpPr txBox="1"/>
          <p:nvPr/>
        </p:nvSpPr>
        <p:spPr>
          <a:xfrm>
            <a:off x="4038600" y="1905000"/>
            <a:ext cx="1752600" cy="4185761"/>
          </a:xfrm>
          <a:prstGeom prst="rect">
            <a:avLst/>
          </a:prstGeom>
          <a:noFill/>
          <a:ln w="12700">
            <a:solidFill>
              <a:schemeClr val="tx1"/>
            </a:solidFill>
          </a:ln>
        </p:spPr>
        <p:txBody>
          <a:bodyPr wrap="square" rtlCol="0">
            <a:spAutoFit/>
          </a:bodyPr>
          <a:lstStyle/>
          <a:p>
            <a:pPr lvl="0">
              <a:buFont typeface="Arial" pitchFamily="34" charset="0"/>
              <a:buChar char="•"/>
            </a:pPr>
            <a:r>
              <a:rPr lang="fr-FR" sz="1400" dirty="0" smtClean="0"/>
              <a:t> Une insuffisance organisationnelle des acteurs au niveau des APS, des fermes privées, des entreprises, des associations et des coopératives</a:t>
            </a:r>
          </a:p>
          <a:p>
            <a:pPr lvl="0">
              <a:buFont typeface="Arial" pitchFamily="34" charset="0"/>
              <a:buChar char="•"/>
            </a:pPr>
            <a:r>
              <a:rPr lang="fr-FR" sz="1400" dirty="0"/>
              <a:t> </a:t>
            </a:r>
            <a:r>
              <a:rPr lang="fr-FR" sz="1400" dirty="0" smtClean="0"/>
              <a:t>Le </a:t>
            </a:r>
            <a:r>
              <a:rPr lang="fr-FR" sz="1400" dirty="0"/>
              <a:t>faible niveau d’utilisation </a:t>
            </a:r>
            <a:r>
              <a:rPr lang="fr-FR" sz="1400" dirty="0" smtClean="0"/>
              <a:t>de </a:t>
            </a:r>
            <a:r>
              <a:rPr lang="fr-FR" sz="1400" dirty="0"/>
              <a:t>pratiques culturales améliorées et </a:t>
            </a:r>
            <a:r>
              <a:rPr lang="fr-FR" sz="1400" dirty="0" smtClean="0"/>
              <a:t>performantes </a:t>
            </a:r>
          </a:p>
          <a:p>
            <a:pPr>
              <a:buFont typeface="Arial" pitchFamily="34" charset="0"/>
              <a:buChar char="•"/>
            </a:pPr>
            <a:r>
              <a:rPr lang="fr-FR" sz="1400" dirty="0"/>
              <a:t> </a:t>
            </a:r>
            <a:r>
              <a:rPr lang="fr-FR" sz="1400" dirty="0" smtClean="0"/>
              <a:t>Une maîtrise insuffisante des techniques culturales par les producteurs</a:t>
            </a:r>
          </a:p>
          <a:p>
            <a:pPr>
              <a:buFont typeface="Arial" pitchFamily="34" charset="0"/>
              <a:buChar char="•"/>
            </a:pPr>
            <a:r>
              <a:rPr lang="fr-FR" sz="1400" dirty="0"/>
              <a:t> Des difficultés d’accès au crédit</a:t>
            </a:r>
            <a:endParaRPr lang="fr-FR" sz="1400" dirty="0" smtClean="0"/>
          </a:p>
        </p:txBody>
      </p:sp>
      <p:sp>
        <p:nvSpPr>
          <p:cNvPr id="13" name="TextBox 12"/>
          <p:cNvSpPr txBox="1"/>
          <p:nvPr/>
        </p:nvSpPr>
        <p:spPr>
          <a:xfrm>
            <a:off x="6019800" y="533400"/>
            <a:ext cx="2667000" cy="369332"/>
          </a:xfrm>
          <a:prstGeom prst="rect">
            <a:avLst/>
          </a:prstGeom>
          <a:noFill/>
        </p:spPr>
        <p:txBody>
          <a:bodyPr wrap="square" rtlCol="0">
            <a:spAutoFit/>
          </a:bodyPr>
          <a:lstStyle/>
          <a:p>
            <a:pPr algn="ctr"/>
            <a:r>
              <a:rPr lang="en-US" b="1" dirty="0" smtClean="0"/>
              <a:t>RESULTATS OBTENUS</a:t>
            </a:r>
            <a:endParaRPr lang="en-US" b="1" dirty="0"/>
          </a:p>
        </p:txBody>
      </p:sp>
      <p:sp>
        <p:nvSpPr>
          <p:cNvPr id="14" name="TextBox 13"/>
          <p:cNvSpPr txBox="1"/>
          <p:nvPr/>
        </p:nvSpPr>
        <p:spPr>
          <a:xfrm>
            <a:off x="5867400" y="1295400"/>
            <a:ext cx="3124200" cy="5262979"/>
          </a:xfrm>
          <a:prstGeom prst="rect">
            <a:avLst/>
          </a:prstGeom>
          <a:noFill/>
          <a:ln w="12700">
            <a:solidFill>
              <a:schemeClr val="tx1"/>
            </a:solidFill>
          </a:ln>
        </p:spPr>
        <p:txBody>
          <a:bodyPr wrap="square" rtlCol="0">
            <a:spAutoFit/>
          </a:bodyPr>
          <a:lstStyle/>
          <a:p>
            <a:pPr marL="228600" indent="-228600">
              <a:buFont typeface="+mj-lt"/>
              <a:buAutoNum type="arabicPeriod"/>
            </a:pPr>
            <a:r>
              <a:rPr lang="fr-FR" sz="1200" dirty="0" smtClean="0"/>
              <a:t>Les </a:t>
            </a:r>
            <a:r>
              <a:rPr lang="fr-FR" sz="1200" dirty="0"/>
              <a:t>capacités organisationnelles des OP se sont considérablement </a:t>
            </a:r>
            <a:r>
              <a:rPr lang="fr-FR" sz="1200" dirty="0" smtClean="0"/>
              <a:t>améliorées</a:t>
            </a:r>
          </a:p>
          <a:p>
            <a:pPr marL="228600" indent="-228600">
              <a:buFont typeface="+mj-lt"/>
              <a:buAutoNum type="arabicPeriod"/>
            </a:pPr>
            <a:r>
              <a:rPr lang="fr-FR" sz="1200" dirty="0" smtClean="0"/>
              <a:t>La </a:t>
            </a:r>
            <a:r>
              <a:rPr lang="fr-FR" sz="1200" dirty="0"/>
              <a:t>coopérative semencière FASO </a:t>
            </a:r>
            <a:r>
              <a:rPr lang="fr-FR" sz="1200" dirty="0" err="1"/>
              <a:t>Djigui</a:t>
            </a:r>
            <a:r>
              <a:rPr lang="fr-FR" sz="1200" dirty="0"/>
              <a:t> avait dans sa caisse un montant de </a:t>
            </a:r>
            <a:r>
              <a:rPr lang="fr-FR" sz="1200" b="1" dirty="0"/>
              <a:t>253 250 FCFA</a:t>
            </a:r>
            <a:r>
              <a:rPr lang="fr-FR" sz="1200" dirty="0"/>
              <a:t> issue de l’exploitation du motoculteur offert par le projet </a:t>
            </a:r>
            <a:r>
              <a:rPr lang="fr-FR" sz="1200" dirty="0" smtClean="0"/>
              <a:t>APRAO</a:t>
            </a:r>
          </a:p>
          <a:p>
            <a:pPr marL="228600" indent="-228600">
              <a:buFont typeface="+mj-lt"/>
              <a:buAutoNum type="arabicPeriod"/>
            </a:pPr>
            <a:r>
              <a:rPr lang="fr-FR" sz="1200" dirty="0" smtClean="0"/>
              <a:t>Les </a:t>
            </a:r>
            <a:r>
              <a:rPr lang="fr-FR" sz="1200" dirty="0"/>
              <a:t>OP visités tiennent régulièrement des réunions de comité de gestion et les documents comptables c'est-à-dire les bilans et les registres du suivi des recettes et des dépenses ainsi que des stocks sont également bien tenus</a:t>
            </a:r>
            <a:r>
              <a:rPr lang="fr-FR" sz="1200" dirty="0" smtClean="0"/>
              <a:t>.</a:t>
            </a:r>
          </a:p>
          <a:p>
            <a:pPr marL="228600" indent="-228600">
              <a:buFont typeface="+mj-lt"/>
              <a:buAutoNum type="arabicPeriod"/>
            </a:pPr>
            <a:r>
              <a:rPr lang="fr-FR" sz="1200" dirty="0"/>
              <a:t>Les OP confirment </a:t>
            </a:r>
            <a:r>
              <a:rPr lang="fr-FR" sz="1200" dirty="0" smtClean="0"/>
              <a:t>et mettent </a:t>
            </a:r>
            <a:r>
              <a:rPr lang="fr-FR" sz="1200" dirty="0"/>
              <a:t>l’accent sur la qualité de l’appui conseil offerte par les contrôleurs semenciers</a:t>
            </a:r>
            <a:r>
              <a:rPr lang="fr-FR" sz="1200" dirty="0" smtClean="0"/>
              <a:t>.</a:t>
            </a:r>
          </a:p>
          <a:p>
            <a:pPr marL="228600" indent="-228600">
              <a:buFont typeface="+mj-lt"/>
              <a:buAutoNum type="arabicPeriod"/>
            </a:pPr>
            <a:r>
              <a:rPr lang="fr-FR" sz="1200" dirty="0" smtClean="0"/>
              <a:t>Grâce au projet, les producteurs ont développé une expertise dans la production de semences certifiés  suite à l’adoption des techniques GIPD/CEP. Le cas le plus probant est celui de l’association GIPD de </a:t>
            </a:r>
            <a:r>
              <a:rPr lang="fr-FR" sz="1200" dirty="0" err="1" smtClean="0"/>
              <a:t>sélingué</a:t>
            </a:r>
            <a:r>
              <a:rPr lang="fr-FR" sz="1200" dirty="0" smtClean="0"/>
              <a:t> dont les membres du comité de gestion  sont sollicités constamment par d’autres producteurs de villages voisins.</a:t>
            </a:r>
          </a:p>
          <a:p>
            <a:pPr marL="228600" indent="-228600">
              <a:buFont typeface="+mj-lt"/>
              <a:buAutoNum type="arabicPeriod"/>
            </a:pPr>
            <a:r>
              <a:rPr lang="fr-FR" sz="1200" dirty="0" smtClean="0"/>
              <a:t>L’amélioration du taux de certification des semences analysées qui est passé de 80% en 2010 à 90% en 2011, soit une diminution du taux de rejet de 20% en 2010 à 10% en 2011.</a:t>
            </a:r>
            <a:endParaRPr lang="en-US" sz="1200" dirty="0"/>
          </a:p>
        </p:txBody>
      </p:sp>
      <p:sp>
        <p:nvSpPr>
          <p:cNvPr id="17" name="TextBox 16"/>
          <p:cNvSpPr txBox="1"/>
          <p:nvPr/>
        </p:nvSpPr>
        <p:spPr>
          <a:xfrm>
            <a:off x="228600" y="4114800"/>
            <a:ext cx="990600" cy="923330"/>
          </a:xfrm>
          <a:prstGeom prst="rect">
            <a:avLst/>
          </a:prstGeom>
          <a:solidFill>
            <a:srgbClr val="66FF66"/>
          </a:solidFill>
        </p:spPr>
        <p:txBody>
          <a:bodyPr wrap="square" rtlCol="0">
            <a:spAutoFit/>
          </a:bodyPr>
          <a:lstStyle/>
          <a:p>
            <a:endParaRPr lang="en-US" dirty="0" smtClean="0"/>
          </a:p>
          <a:p>
            <a:endParaRPr lang="en-US" dirty="0"/>
          </a:p>
          <a:p>
            <a:endParaRPr lang="en-US" dirty="0"/>
          </a:p>
        </p:txBody>
      </p:sp>
      <p:sp>
        <p:nvSpPr>
          <p:cNvPr id="16" name="TextBox 15"/>
          <p:cNvSpPr txBox="1"/>
          <p:nvPr/>
        </p:nvSpPr>
        <p:spPr>
          <a:xfrm>
            <a:off x="228600" y="3429001"/>
            <a:ext cx="990600" cy="646331"/>
          </a:xfrm>
          <a:prstGeom prst="rect">
            <a:avLst/>
          </a:prstGeom>
          <a:solidFill>
            <a:srgbClr val="66FF66"/>
          </a:solidFill>
        </p:spPr>
        <p:txBody>
          <a:bodyPr wrap="square" rtlCol="0">
            <a:spAutoFit/>
          </a:bodyPr>
          <a:lstStyle/>
          <a:p>
            <a:endParaRPr lang="en-US" dirty="0" smtClean="0"/>
          </a:p>
          <a:p>
            <a:endParaRPr lang="en-US" dirty="0" smtClean="0"/>
          </a:p>
        </p:txBody>
      </p:sp>
      <p:sp>
        <p:nvSpPr>
          <p:cNvPr id="18" name="TextBox 17"/>
          <p:cNvSpPr txBox="1"/>
          <p:nvPr/>
        </p:nvSpPr>
        <p:spPr>
          <a:xfrm>
            <a:off x="228600" y="2667000"/>
            <a:ext cx="990600" cy="646331"/>
          </a:xfrm>
          <a:prstGeom prst="rect">
            <a:avLst/>
          </a:prstGeom>
          <a:solidFill>
            <a:srgbClr val="FF0000"/>
          </a:solidFill>
        </p:spPr>
        <p:txBody>
          <a:bodyPr wrap="square" rtlCol="0">
            <a:spAutoFit/>
          </a:bodyPr>
          <a:lstStyle/>
          <a:p>
            <a:endParaRPr lang="en-US" dirty="0" smtClean="0"/>
          </a:p>
          <a:p>
            <a:endParaRPr lang="en-US" dirty="0"/>
          </a:p>
        </p:txBody>
      </p:sp>
      <p:sp>
        <p:nvSpPr>
          <p:cNvPr id="19" name="TextBox 18"/>
          <p:cNvSpPr txBox="1"/>
          <p:nvPr/>
        </p:nvSpPr>
        <p:spPr>
          <a:xfrm>
            <a:off x="228600" y="1828800"/>
            <a:ext cx="990600" cy="646331"/>
          </a:xfrm>
          <a:prstGeom prst="rect">
            <a:avLst/>
          </a:prstGeom>
          <a:solidFill>
            <a:srgbClr val="00B050"/>
          </a:solidFill>
        </p:spPr>
        <p:txBody>
          <a:bodyPr wrap="square" rtlCol="0">
            <a:spAutoFit/>
          </a:bodyPr>
          <a:lstStyle/>
          <a:p>
            <a:endParaRPr lang="en-US" dirty="0" smtClean="0"/>
          </a:p>
          <a:p>
            <a:endParaRPr lang="en-US" dirty="0"/>
          </a:p>
        </p:txBody>
      </p:sp>
      <p:sp>
        <p:nvSpPr>
          <p:cNvPr id="20" name="TextBox 19"/>
          <p:cNvSpPr txBox="1"/>
          <p:nvPr/>
        </p:nvSpPr>
        <p:spPr>
          <a:xfrm>
            <a:off x="228600" y="990600"/>
            <a:ext cx="990600" cy="646331"/>
          </a:xfrm>
          <a:prstGeom prst="rect">
            <a:avLst/>
          </a:prstGeom>
          <a:solidFill>
            <a:srgbClr val="FF0000"/>
          </a:solidFill>
        </p:spPr>
        <p:txBody>
          <a:bodyPr wrap="square" rtlCol="0">
            <a:spAutoFit/>
          </a:bodyPr>
          <a:lstStyle/>
          <a:p>
            <a:endParaRPr lang="en-US"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4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SOMMAIRE</a:t>
            </a:r>
            <a:endParaRPr lang="en-US" sz="4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Content Placeholder 2"/>
          <p:cNvSpPr>
            <a:spLocks noGrp="1"/>
          </p:cNvSpPr>
          <p:nvPr>
            <p:ph idx="1"/>
          </p:nvPr>
        </p:nvSpPr>
        <p:spPr>
          <a:xfrm>
            <a:off x="457200" y="1143001"/>
            <a:ext cx="8229600" cy="4419600"/>
          </a:xfrm>
        </p:spPr>
        <p:style>
          <a:lnRef idx="0">
            <a:schemeClr val="accent1"/>
          </a:lnRef>
          <a:fillRef idx="3">
            <a:schemeClr val="accent1"/>
          </a:fillRef>
          <a:effectRef idx="3">
            <a:schemeClr val="accent1"/>
          </a:effectRef>
          <a:fontRef idx="minor">
            <a:schemeClr val="lt1"/>
          </a:fontRef>
        </p:style>
        <p:txBody>
          <a:bodyPr>
            <a:noAutofit/>
          </a:bodyPr>
          <a:lstStyle/>
          <a:p>
            <a:pPr marL="514350" indent="-514350" algn="ctr">
              <a:buFont typeface="+mj-lt"/>
              <a:buAutoNum type="arabicPeriod"/>
            </a:pPr>
            <a:r>
              <a:rPr lang="fr-FR" sz="4000" b="1" dirty="0" smtClean="0"/>
              <a:t>Principes de base</a:t>
            </a:r>
          </a:p>
          <a:p>
            <a:pPr marL="514350" indent="-514350" algn="ctr">
              <a:buFont typeface="+mj-lt"/>
              <a:buAutoNum type="arabicPeriod"/>
            </a:pPr>
            <a:r>
              <a:rPr lang="fr-FR" sz="4000" b="1" dirty="0" smtClean="0"/>
              <a:t>Approche méthodologique</a:t>
            </a:r>
          </a:p>
          <a:p>
            <a:pPr marL="514350" indent="-514350" algn="ctr">
              <a:buFont typeface="+mj-lt"/>
              <a:buAutoNum type="arabicPeriod"/>
            </a:pPr>
            <a:r>
              <a:rPr lang="fr-FR" sz="4000" b="1" dirty="0" smtClean="0"/>
              <a:t>Démarche de présentation</a:t>
            </a:r>
          </a:p>
          <a:p>
            <a:pPr marL="514350" indent="-514350" algn="ctr">
              <a:buFont typeface="+mj-lt"/>
              <a:buAutoNum type="arabicPeriod"/>
            </a:pPr>
            <a:r>
              <a:rPr lang="fr-FR" sz="4000" b="1" dirty="0" smtClean="0"/>
              <a:t>Résultats obtenus</a:t>
            </a:r>
          </a:p>
          <a:p>
            <a:pPr marL="514350" indent="-514350" algn="ctr">
              <a:buFont typeface="+mj-lt"/>
              <a:buAutoNum type="arabicPeriod"/>
            </a:pPr>
            <a:r>
              <a:rPr lang="fr-FR" sz="4000" b="1" dirty="0" smtClean="0"/>
              <a:t>Leçons apprises</a:t>
            </a:r>
          </a:p>
          <a:p>
            <a:pPr marL="514350" indent="-514350" algn="ctr">
              <a:buFont typeface="+mj-lt"/>
              <a:buAutoNum type="arabicPeriod"/>
            </a:pPr>
            <a:r>
              <a:rPr lang="fr-FR" sz="4000" b="1" dirty="0" smtClean="0"/>
              <a:t>recommandations</a:t>
            </a:r>
            <a:endParaRPr lang="fr-FR" sz="40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1828800"/>
            <a:ext cx="23622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Gestion et organisation du système de production de semences</a:t>
            </a:r>
          </a:p>
        </p:txBody>
      </p:sp>
      <p:sp>
        <p:nvSpPr>
          <p:cNvPr id="3" name="TextBox 2"/>
          <p:cNvSpPr txBox="1"/>
          <p:nvPr/>
        </p:nvSpPr>
        <p:spPr>
          <a:xfrm>
            <a:off x="1371600" y="27432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Production de semences de base et </a:t>
            </a:r>
            <a:r>
              <a:rPr lang="fr-FR" sz="1400" dirty="0" err="1"/>
              <a:t>prebase</a:t>
            </a:r>
            <a:endParaRPr lang="fr-FR" sz="1400" dirty="0"/>
          </a:p>
        </p:txBody>
      </p:sp>
      <p:sp>
        <p:nvSpPr>
          <p:cNvPr id="4" name="TextBox 3"/>
          <p:cNvSpPr txBox="1"/>
          <p:nvPr/>
        </p:nvSpPr>
        <p:spPr>
          <a:xfrm>
            <a:off x="1371600" y="990600"/>
            <a:ext cx="23622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Aspects macroéconomiques et transversaux de la chaine des valeurs riz</a:t>
            </a:r>
          </a:p>
        </p:txBody>
      </p:sp>
      <p:sp>
        <p:nvSpPr>
          <p:cNvPr id="5" name="TextBox 4"/>
          <p:cNvSpPr txBox="1"/>
          <p:nvPr/>
        </p:nvSpPr>
        <p:spPr>
          <a:xfrm>
            <a:off x="1371600" y="34290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Système d’encadrement et d’appui Conseil</a:t>
            </a:r>
          </a:p>
        </p:txBody>
      </p:sp>
      <p:sp>
        <p:nvSpPr>
          <p:cNvPr id="6" name="TextBox 5"/>
          <p:cNvSpPr txBox="1"/>
          <p:nvPr/>
        </p:nvSpPr>
        <p:spPr>
          <a:xfrm>
            <a:off x="1371600" y="41148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Multiplication et production de semences certifiées</a:t>
            </a:r>
          </a:p>
        </p:txBody>
      </p:sp>
      <p:sp>
        <p:nvSpPr>
          <p:cNvPr id="7" name="TextBox 6"/>
          <p:cNvSpPr txBox="1"/>
          <p:nvPr/>
        </p:nvSpPr>
        <p:spPr>
          <a:xfrm>
            <a:off x="1371600" y="4876800"/>
            <a:ext cx="2362200" cy="646331"/>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b="1" dirty="0"/>
              <a:t>Production de riz paddy de qualité</a:t>
            </a:r>
          </a:p>
        </p:txBody>
      </p:sp>
      <p:sp>
        <p:nvSpPr>
          <p:cNvPr id="8" name="TextBox 7"/>
          <p:cNvSpPr txBox="1"/>
          <p:nvPr/>
        </p:nvSpPr>
        <p:spPr>
          <a:xfrm>
            <a:off x="1371600" y="5715000"/>
            <a:ext cx="23622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Transformation et  commercialisation du riz paddy</a:t>
            </a:r>
            <a:endParaRPr lang="fr-FR" sz="1400" dirty="0"/>
          </a:p>
        </p:txBody>
      </p:sp>
      <p:sp>
        <p:nvSpPr>
          <p:cNvPr id="9" name="TextBox 8"/>
          <p:cNvSpPr txBox="1"/>
          <p:nvPr/>
        </p:nvSpPr>
        <p:spPr>
          <a:xfrm>
            <a:off x="533400" y="228600"/>
            <a:ext cx="2209800" cy="461665"/>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sz="2400" b="1" dirty="0" smtClean="0"/>
              <a:t>MALI</a:t>
            </a:r>
            <a:endParaRPr lang="en-US" sz="2400" b="1" dirty="0"/>
          </a:p>
        </p:txBody>
      </p:sp>
      <p:sp>
        <p:nvSpPr>
          <p:cNvPr id="10" name="Right Arrow 9"/>
          <p:cNvSpPr/>
          <p:nvPr/>
        </p:nvSpPr>
        <p:spPr>
          <a:xfrm>
            <a:off x="3733800" y="5105400"/>
            <a:ext cx="304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191000" y="533400"/>
            <a:ext cx="1600200" cy="369332"/>
          </a:xfrm>
          <a:prstGeom prst="rect">
            <a:avLst/>
          </a:prstGeom>
          <a:noFill/>
        </p:spPr>
        <p:txBody>
          <a:bodyPr wrap="square" rtlCol="0">
            <a:spAutoFit/>
          </a:bodyPr>
          <a:lstStyle/>
          <a:p>
            <a:pPr algn="ctr"/>
            <a:r>
              <a:rPr lang="en-US" b="1" dirty="0" smtClean="0"/>
              <a:t>BASELINE</a:t>
            </a:r>
            <a:endParaRPr lang="en-US" b="1" dirty="0"/>
          </a:p>
        </p:txBody>
      </p:sp>
      <p:sp>
        <p:nvSpPr>
          <p:cNvPr id="12" name="TextBox 11"/>
          <p:cNvSpPr txBox="1"/>
          <p:nvPr/>
        </p:nvSpPr>
        <p:spPr>
          <a:xfrm>
            <a:off x="4038600" y="990600"/>
            <a:ext cx="1752600" cy="5262979"/>
          </a:xfrm>
          <a:prstGeom prst="rect">
            <a:avLst/>
          </a:prstGeom>
          <a:noFill/>
          <a:ln w="12700">
            <a:solidFill>
              <a:schemeClr val="tx1"/>
            </a:solidFill>
          </a:ln>
        </p:spPr>
        <p:txBody>
          <a:bodyPr wrap="square" rtlCol="0">
            <a:spAutoFit/>
          </a:bodyPr>
          <a:lstStyle/>
          <a:p>
            <a:pPr lvl="0">
              <a:buFont typeface="Arial" pitchFamily="34" charset="0"/>
              <a:buChar char="•"/>
            </a:pPr>
            <a:r>
              <a:rPr lang="fr-FR" sz="1400" dirty="0" smtClean="0"/>
              <a:t> Une insuffisance organisationnelle des acteurs au niveau des APS, des fermes privées, des entreprises, des associations et des coopératives</a:t>
            </a:r>
          </a:p>
          <a:p>
            <a:pPr lvl="0">
              <a:buFont typeface="Arial" pitchFamily="34" charset="0"/>
              <a:buChar char="•"/>
            </a:pPr>
            <a:r>
              <a:rPr lang="fr-FR" sz="1400" dirty="0" smtClean="0"/>
              <a:t>Le faible niveau d’utilisation de pratiques culturales améliorées et performantes </a:t>
            </a:r>
          </a:p>
          <a:p>
            <a:pPr>
              <a:buFont typeface="Arial" pitchFamily="34" charset="0"/>
              <a:buChar char="•"/>
            </a:pPr>
            <a:r>
              <a:rPr lang="fr-FR" sz="1400" dirty="0" smtClean="0"/>
              <a:t> Une maîtrise insuffisante des techniques culturales par les producteurs</a:t>
            </a:r>
          </a:p>
          <a:p>
            <a:pPr>
              <a:buFont typeface="Arial" pitchFamily="34" charset="0"/>
              <a:buChar char="•"/>
            </a:pPr>
            <a:r>
              <a:rPr lang="fr-FR" sz="1400" dirty="0"/>
              <a:t> </a:t>
            </a:r>
            <a:r>
              <a:rPr lang="fr-FR" sz="1400" dirty="0" smtClean="0"/>
              <a:t> Des difficultés d’accès au crédit</a:t>
            </a:r>
          </a:p>
          <a:p>
            <a:pPr>
              <a:buFont typeface="Arial" pitchFamily="34" charset="0"/>
              <a:buChar char="•"/>
            </a:pPr>
            <a:r>
              <a:rPr lang="fr-FR" sz="1400" dirty="0"/>
              <a:t> Des difficultés d’accès aux semences de qualité et aux engrais minéraux</a:t>
            </a:r>
            <a:endParaRPr lang="fr-FR" sz="1400" dirty="0" smtClean="0"/>
          </a:p>
        </p:txBody>
      </p:sp>
      <p:sp>
        <p:nvSpPr>
          <p:cNvPr id="13" name="TextBox 12"/>
          <p:cNvSpPr txBox="1"/>
          <p:nvPr/>
        </p:nvSpPr>
        <p:spPr>
          <a:xfrm>
            <a:off x="6019800" y="533400"/>
            <a:ext cx="2895600" cy="369332"/>
          </a:xfrm>
          <a:prstGeom prst="rect">
            <a:avLst/>
          </a:prstGeom>
          <a:noFill/>
        </p:spPr>
        <p:txBody>
          <a:bodyPr wrap="square" rtlCol="0">
            <a:spAutoFit/>
          </a:bodyPr>
          <a:lstStyle/>
          <a:p>
            <a:pPr algn="ctr"/>
            <a:r>
              <a:rPr lang="en-US" b="1" dirty="0" smtClean="0"/>
              <a:t>RESULTATS OBTENUS</a:t>
            </a:r>
            <a:endParaRPr lang="en-US" b="1" dirty="0"/>
          </a:p>
        </p:txBody>
      </p:sp>
      <p:sp>
        <p:nvSpPr>
          <p:cNvPr id="14" name="TextBox 13"/>
          <p:cNvSpPr txBox="1"/>
          <p:nvPr/>
        </p:nvSpPr>
        <p:spPr>
          <a:xfrm>
            <a:off x="5867400" y="990600"/>
            <a:ext cx="3124200" cy="1938992"/>
          </a:xfrm>
          <a:prstGeom prst="rect">
            <a:avLst/>
          </a:prstGeom>
          <a:noFill/>
          <a:ln w="12700">
            <a:solidFill>
              <a:schemeClr val="tx1"/>
            </a:solidFill>
          </a:ln>
        </p:spPr>
        <p:txBody>
          <a:bodyPr wrap="square" rtlCol="0">
            <a:spAutoFit/>
          </a:bodyPr>
          <a:lstStyle/>
          <a:p>
            <a:pPr marL="228600" indent="-228600">
              <a:buFont typeface="+mj-lt"/>
              <a:buAutoNum type="arabicPeriod"/>
            </a:pPr>
            <a:r>
              <a:rPr lang="fr-FR" sz="1200" dirty="0"/>
              <a:t>Les capacités organisationnelles de ces OP productrices de riz paddy se sont également bien </a:t>
            </a:r>
            <a:r>
              <a:rPr lang="fr-FR" sz="1200" dirty="0" smtClean="0"/>
              <a:t>améliorées</a:t>
            </a:r>
          </a:p>
          <a:p>
            <a:pPr marL="228600" indent="-228600">
              <a:buFont typeface="+mj-lt"/>
              <a:buAutoNum type="arabicPeriod"/>
            </a:pPr>
            <a:r>
              <a:rPr lang="fr-FR" sz="1200" dirty="0"/>
              <a:t>L’OP de production de riz paddy à </a:t>
            </a:r>
            <a:r>
              <a:rPr lang="fr-FR" sz="1200" dirty="0" err="1"/>
              <a:t>sélingué</a:t>
            </a:r>
            <a:r>
              <a:rPr lang="fr-FR" sz="1200" dirty="0"/>
              <a:t> a pu générer un montant de </a:t>
            </a:r>
            <a:r>
              <a:rPr lang="fr-FR" sz="1200" b="1" dirty="0"/>
              <a:t>273 675 FCFA </a:t>
            </a:r>
            <a:r>
              <a:rPr lang="fr-FR" sz="1200" dirty="0"/>
              <a:t>issue des prestations réalisées par le motoculteur fournit par le projet </a:t>
            </a:r>
            <a:r>
              <a:rPr lang="fr-FR" sz="1200" dirty="0" smtClean="0"/>
              <a:t>APRAO</a:t>
            </a:r>
          </a:p>
          <a:p>
            <a:pPr marL="228600" indent="-228600">
              <a:buFont typeface="+mj-lt"/>
              <a:buAutoNum type="arabicPeriod"/>
            </a:pPr>
            <a:r>
              <a:rPr lang="fr-FR" sz="1200" dirty="0"/>
              <a:t>La méthode des champs écoles et GIPD est à la </a:t>
            </a:r>
            <a:r>
              <a:rPr lang="fr-FR" sz="1200" dirty="0" smtClean="0"/>
              <a:t>base de l’amélioration des </a:t>
            </a:r>
            <a:r>
              <a:rPr lang="fr-FR" sz="1200" dirty="0"/>
              <a:t>capacités </a:t>
            </a:r>
            <a:r>
              <a:rPr lang="fr-FR" sz="1200" dirty="0" smtClean="0"/>
              <a:t> techniques des </a:t>
            </a:r>
            <a:r>
              <a:rPr lang="fr-FR" sz="1200" dirty="0"/>
              <a:t>producteurs de riz </a:t>
            </a:r>
            <a:endParaRPr lang="en-US" sz="1200" dirty="0"/>
          </a:p>
        </p:txBody>
      </p:sp>
      <p:sp>
        <p:nvSpPr>
          <p:cNvPr id="17" name="TextBox 16"/>
          <p:cNvSpPr txBox="1"/>
          <p:nvPr/>
        </p:nvSpPr>
        <p:spPr>
          <a:xfrm>
            <a:off x="228600" y="4876800"/>
            <a:ext cx="990600" cy="646331"/>
          </a:xfrm>
          <a:prstGeom prst="rect">
            <a:avLst/>
          </a:prstGeom>
          <a:solidFill>
            <a:srgbClr val="66FF66"/>
          </a:solidFill>
        </p:spPr>
        <p:txBody>
          <a:bodyPr wrap="square" rtlCol="0">
            <a:spAutoFit/>
          </a:bodyPr>
          <a:lstStyle/>
          <a:p>
            <a:endParaRPr lang="en-US" dirty="0"/>
          </a:p>
          <a:p>
            <a:endParaRPr lang="en-US" dirty="0"/>
          </a:p>
        </p:txBody>
      </p:sp>
      <p:sp>
        <p:nvSpPr>
          <p:cNvPr id="16" name="TextBox 15"/>
          <p:cNvSpPr txBox="1"/>
          <p:nvPr/>
        </p:nvSpPr>
        <p:spPr>
          <a:xfrm>
            <a:off x="228600" y="4114800"/>
            <a:ext cx="990600" cy="646331"/>
          </a:xfrm>
          <a:prstGeom prst="rect">
            <a:avLst/>
          </a:prstGeom>
          <a:solidFill>
            <a:srgbClr val="66FF66"/>
          </a:solidFill>
        </p:spPr>
        <p:txBody>
          <a:bodyPr wrap="square" rtlCol="0">
            <a:spAutoFit/>
          </a:bodyPr>
          <a:lstStyle/>
          <a:p>
            <a:endParaRPr lang="en-US" dirty="0" smtClean="0"/>
          </a:p>
          <a:p>
            <a:endParaRPr lang="en-US" dirty="0"/>
          </a:p>
        </p:txBody>
      </p:sp>
      <p:sp>
        <p:nvSpPr>
          <p:cNvPr id="18" name="TextBox 17"/>
          <p:cNvSpPr txBox="1"/>
          <p:nvPr/>
        </p:nvSpPr>
        <p:spPr>
          <a:xfrm>
            <a:off x="228600" y="3429001"/>
            <a:ext cx="990600" cy="646331"/>
          </a:xfrm>
          <a:prstGeom prst="rect">
            <a:avLst/>
          </a:prstGeom>
          <a:solidFill>
            <a:srgbClr val="66FF66"/>
          </a:solidFill>
        </p:spPr>
        <p:txBody>
          <a:bodyPr wrap="square" rtlCol="0">
            <a:spAutoFit/>
          </a:bodyPr>
          <a:lstStyle/>
          <a:p>
            <a:endParaRPr lang="en-US" dirty="0" smtClean="0"/>
          </a:p>
          <a:p>
            <a:endParaRPr lang="en-US" dirty="0" smtClean="0"/>
          </a:p>
        </p:txBody>
      </p:sp>
      <p:sp>
        <p:nvSpPr>
          <p:cNvPr id="19" name="TextBox 18"/>
          <p:cNvSpPr txBox="1"/>
          <p:nvPr/>
        </p:nvSpPr>
        <p:spPr>
          <a:xfrm>
            <a:off x="228600" y="2667000"/>
            <a:ext cx="990600" cy="646331"/>
          </a:xfrm>
          <a:prstGeom prst="rect">
            <a:avLst/>
          </a:prstGeom>
          <a:solidFill>
            <a:srgbClr val="FF0000"/>
          </a:solidFill>
        </p:spPr>
        <p:txBody>
          <a:bodyPr wrap="square" rtlCol="0">
            <a:spAutoFit/>
          </a:bodyPr>
          <a:lstStyle/>
          <a:p>
            <a:endParaRPr lang="en-US" dirty="0" smtClean="0"/>
          </a:p>
          <a:p>
            <a:endParaRPr lang="en-US" dirty="0"/>
          </a:p>
        </p:txBody>
      </p:sp>
      <p:sp>
        <p:nvSpPr>
          <p:cNvPr id="20" name="TextBox 19"/>
          <p:cNvSpPr txBox="1"/>
          <p:nvPr/>
        </p:nvSpPr>
        <p:spPr>
          <a:xfrm>
            <a:off x="228600" y="1828800"/>
            <a:ext cx="990600" cy="646331"/>
          </a:xfrm>
          <a:prstGeom prst="rect">
            <a:avLst/>
          </a:prstGeom>
          <a:solidFill>
            <a:srgbClr val="00B050"/>
          </a:solidFill>
        </p:spPr>
        <p:txBody>
          <a:bodyPr wrap="square" rtlCol="0">
            <a:spAutoFit/>
          </a:bodyPr>
          <a:lstStyle/>
          <a:p>
            <a:endParaRPr lang="en-US" dirty="0" smtClean="0"/>
          </a:p>
          <a:p>
            <a:endParaRPr lang="en-US" dirty="0"/>
          </a:p>
        </p:txBody>
      </p:sp>
      <p:sp>
        <p:nvSpPr>
          <p:cNvPr id="21" name="TextBox 20"/>
          <p:cNvSpPr txBox="1"/>
          <p:nvPr/>
        </p:nvSpPr>
        <p:spPr>
          <a:xfrm>
            <a:off x="228600" y="990600"/>
            <a:ext cx="990600" cy="646331"/>
          </a:xfrm>
          <a:prstGeom prst="rect">
            <a:avLst/>
          </a:prstGeom>
          <a:solidFill>
            <a:srgbClr val="FF0000"/>
          </a:solidFill>
        </p:spPr>
        <p:txBody>
          <a:bodyPr wrap="square" rtlCol="0">
            <a:spAutoFit/>
          </a:bodyPr>
          <a:lstStyle/>
          <a:p>
            <a:endParaRPr lang="en-US" dirty="0" smtClean="0"/>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1828800"/>
            <a:ext cx="23622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Gestion et organisation du système de production de semences</a:t>
            </a:r>
          </a:p>
        </p:txBody>
      </p:sp>
      <p:sp>
        <p:nvSpPr>
          <p:cNvPr id="3" name="TextBox 2"/>
          <p:cNvSpPr txBox="1"/>
          <p:nvPr/>
        </p:nvSpPr>
        <p:spPr>
          <a:xfrm>
            <a:off x="1371600" y="27432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Production de semences de base et </a:t>
            </a:r>
            <a:r>
              <a:rPr lang="fr-FR" sz="1400" dirty="0" err="1"/>
              <a:t>prebase</a:t>
            </a:r>
            <a:endParaRPr lang="fr-FR" sz="1400" dirty="0"/>
          </a:p>
        </p:txBody>
      </p:sp>
      <p:sp>
        <p:nvSpPr>
          <p:cNvPr id="4" name="TextBox 3"/>
          <p:cNvSpPr txBox="1"/>
          <p:nvPr/>
        </p:nvSpPr>
        <p:spPr>
          <a:xfrm>
            <a:off x="1371600" y="990600"/>
            <a:ext cx="23622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Aspects macroéconomiques et transversaux de la chaine des valeurs riz</a:t>
            </a:r>
          </a:p>
        </p:txBody>
      </p:sp>
      <p:sp>
        <p:nvSpPr>
          <p:cNvPr id="5" name="TextBox 4"/>
          <p:cNvSpPr txBox="1"/>
          <p:nvPr/>
        </p:nvSpPr>
        <p:spPr>
          <a:xfrm>
            <a:off x="1371600" y="34290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Système d’encadrement et d’appui Conseil</a:t>
            </a:r>
          </a:p>
        </p:txBody>
      </p:sp>
      <p:sp>
        <p:nvSpPr>
          <p:cNvPr id="6" name="TextBox 5"/>
          <p:cNvSpPr txBox="1"/>
          <p:nvPr/>
        </p:nvSpPr>
        <p:spPr>
          <a:xfrm>
            <a:off x="1371600" y="41148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Multiplication et production de semences certifiées</a:t>
            </a:r>
          </a:p>
        </p:txBody>
      </p:sp>
      <p:sp>
        <p:nvSpPr>
          <p:cNvPr id="7" name="TextBox 6"/>
          <p:cNvSpPr txBox="1"/>
          <p:nvPr/>
        </p:nvSpPr>
        <p:spPr>
          <a:xfrm>
            <a:off x="1371600" y="48768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Production de riz paddy de qualité</a:t>
            </a:r>
          </a:p>
        </p:txBody>
      </p:sp>
      <p:sp>
        <p:nvSpPr>
          <p:cNvPr id="8" name="TextBox 7"/>
          <p:cNvSpPr txBox="1"/>
          <p:nvPr/>
        </p:nvSpPr>
        <p:spPr>
          <a:xfrm>
            <a:off x="1371600" y="5715000"/>
            <a:ext cx="2362200" cy="923330"/>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b="1" dirty="0"/>
              <a:t>Transformation et  commercialisation du riz paddy</a:t>
            </a:r>
          </a:p>
        </p:txBody>
      </p:sp>
      <p:sp>
        <p:nvSpPr>
          <p:cNvPr id="9" name="TextBox 8"/>
          <p:cNvSpPr txBox="1"/>
          <p:nvPr/>
        </p:nvSpPr>
        <p:spPr>
          <a:xfrm>
            <a:off x="533400" y="228600"/>
            <a:ext cx="2209800" cy="461665"/>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sz="2400" b="1" dirty="0" smtClean="0"/>
              <a:t>MALI</a:t>
            </a:r>
            <a:endParaRPr lang="en-US" sz="2400" b="1" dirty="0"/>
          </a:p>
        </p:txBody>
      </p:sp>
      <p:sp>
        <p:nvSpPr>
          <p:cNvPr id="10" name="Right Arrow 9"/>
          <p:cNvSpPr/>
          <p:nvPr/>
        </p:nvSpPr>
        <p:spPr>
          <a:xfrm>
            <a:off x="3733800" y="6019800"/>
            <a:ext cx="304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191000" y="533400"/>
            <a:ext cx="1600200" cy="369332"/>
          </a:xfrm>
          <a:prstGeom prst="rect">
            <a:avLst/>
          </a:prstGeom>
          <a:noFill/>
        </p:spPr>
        <p:txBody>
          <a:bodyPr wrap="square" rtlCol="0">
            <a:spAutoFit/>
          </a:bodyPr>
          <a:lstStyle/>
          <a:p>
            <a:pPr algn="ctr"/>
            <a:r>
              <a:rPr lang="en-US" b="1" dirty="0" smtClean="0"/>
              <a:t>BASELINE</a:t>
            </a:r>
            <a:endParaRPr lang="en-US" b="1" dirty="0"/>
          </a:p>
        </p:txBody>
      </p:sp>
      <p:sp>
        <p:nvSpPr>
          <p:cNvPr id="12" name="TextBox 11"/>
          <p:cNvSpPr txBox="1"/>
          <p:nvPr/>
        </p:nvSpPr>
        <p:spPr>
          <a:xfrm>
            <a:off x="4038600" y="3962400"/>
            <a:ext cx="1752600" cy="2667000"/>
          </a:xfrm>
          <a:prstGeom prst="rect">
            <a:avLst/>
          </a:prstGeom>
          <a:noFill/>
          <a:ln w="12700">
            <a:solidFill>
              <a:schemeClr val="tx1"/>
            </a:solidFill>
          </a:ln>
        </p:spPr>
        <p:txBody>
          <a:bodyPr wrap="square" rtlCol="0">
            <a:spAutoFit/>
          </a:bodyPr>
          <a:lstStyle/>
          <a:p>
            <a:pPr lvl="0">
              <a:buFont typeface="Arial" pitchFamily="34" charset="0"/>
              <a:buChar char="•"/>
            </a:pPr>
            <a:r>
              <a:rPr lang="fr-FR" sz="1400" dirty="0" smtClean="0"/>
              <a:t>  </a:t>
            </a:r>
            <a:r>
              <a:rPr lang="fr-FR" sz="1400" dirty="0"/>
              <a:t>Des circuits de distribution et de commercialisation peu </a:t>
            </a:r>
            <a:r>
              <a:rPr lang="fr-FR" sz="1400" dirty="0" smtClean="0"/>
              <a:t>performants</a:t>
            </a:r>
          </a:p>
          <a:p>
            <a:pPr lvl="0">
              <a:buFont typeface="Arial" pitchFamily="34" charset="0"/>
              <a:buChar char="•"/>
            </a:pPr>
            <a:r>
              <a:rPr lang="fr-FR" sz="1400" dirty="0"/>
              <a:t> Une insuffisance organisationnelle des acteurs au niveau des APS, des fermes privées, des entreprises, des associations et des coopératives</a:t>
            </a:r>
            <a:endParaRPr lang="fr-FR" sz="1400" dirty="0" smtClean="0"/>
          </a:p>
        </p:txBody>
      </p:sp>
      <p:sp>
        <p:nvSpPr>
          <p:cNvPr id="13" name="TextBox 12"/>
          <p:cNvSpPr txBox="1"/>
          <p:nvPr/>
        </p:nvSpPr>
        <p:spPr>
          <a:xfrm>
            <a:off x="6019800" y="533400"/>
            <a:ext cx="2819400" cy="369332"/>
          </a:xfrm>
          <a:prstGeom prst="rect">
            <a:avLst/>
          </a:prstGeom>
          <a:noFill/>
        </p:spPr>
        <p:txBody>
          <a:bodyPr wrap="square" rtlCol="0">
            <a:spAutoFit/>
          </a:bodyPr>
          <a:lstStyle/>
          <a:p>
            <a:pPr algn="ctr"/>
            <a:r>
              <a:rPr lang="en-US" b="1" dirty="0" smtClean="0"/>
              <a:t>RESULTATS OBTENUS</a:t>
            </a:r>
            <a:endParaRPr lang="en-US" b="1" dirty="0"/>
          </a:p>
        </p:txBody>
      </p:sp>
      <p:sp>
        <p:nvSpPr>
          <p:cNvPr id="14" name="TextBox 13"/>
          <p:cNvSpPr txBox="1"/>
          <p:nvPr/>
        </p:nvSpPr>
        <p:spPr>
          <a:xfrm>
            <a:off x="5867400" y="3048000"/>
            <a:ext cx="3124200" cy="3600986"/>
          </a:xfrm>
          <a:prstGeom prst="rect">
            <a:avLst/>
          </a:prstGeom>
          <a:noFill/>
          <a:ln w="12700">
            <a:solidFill>
              <a:schemeClr val="tx1"/>
            </a:solidFill>
          </a:ln>
        </p:spPr>
        <p:txBody>
          <a:bodyPr wrap="square" rtlCol="0">
            <a:spAutoFit/>
          </a:bodyPr>
          <a:lstStyle/>
          <a:p>
            <a:pPr marL="228600" indent="-228600">
              <a:buFont typeface="+mj-lt"/>
              <a:buAutoNum type="arabicPeriod"/>
            </a:pPr>
            <a:r>
              <a:rPr lang="fr-FR" sz="1200" dirty="0"/>
              <a:t>les capacités des OP dans les techniques de transformation, de stockage et de commercialisation du riz paddy se sont </a:t>
            </a:r>
            <a:r>
              <a:rPr lang="fr-FR" sz="1200" dirty="0" smtClean="0"/>
              <a:t>améliorées</a:t>
            </a:r>
          </a:p>
          <a:p>
            <a:pPr marL="228600" indent="-228600">
              <a:buFont typeface="+mj-lt"/>
              <a:buAutoNum type="arabicPeriod"/>
            </a:pPr>
            <a:r>
              <a:rPr lang="fr-FR" sz="1200" dirty="0" smtClean="0"/>
              <a:t>Une </a:t>
            </a:r>
            <a:r>
              <a:rPr lang="fr-FR" sz="1200" dirty="0"/>
              <a:t>femme étuveuses de </a:t>
            </a:r>
            <a:r>
              <a:rPr lang="fr-FR" sz="1200" dirty="0" err="1"/>
              <a:t>Dioro</a:t>
            </a:r>
            <a:r>
              <a:rPr lang="fr-FR" sz="1200" dirty="0"/>
              <a:t>, nous a confié qu’auparavant lorsqu’elle transformait 10 sacs de riz paddy, elle gagnait 2500 FCFA, aujourd’hui pour la même quantité transformée, elle en gagne 10 000 FCFA grâce aux techniques apprises par le </a:t>
            </a:r>
            <a:r>
              <a:rPr lang="fr-FR" sz="1200" dirty="0" smtClean="0"/>
              <a:t>projet</a:t>
            </a:r>
          </a:p>
          <a:p>
            <a:pPr marL="228600" indent="-228600">
              <a:buFont typeface="+mj-lt"/>
              <a:buAutoNum type="arabicPeriod"/>
            </a:pPr>
            <a:r>
              <a:rPr lang="fr-FR" sz="1200" dirty="0"/>
              <a:t>Les OP commerçantes de </a:t>
            </a:r>
            <a:r>
              <a:rPr lang="fr-FR" sz="1200" dirty="0" err="1"/>
              <a:t>Baguida</a:t>
            </a:r>
            <a:r>
              <a:rPr lang="fr-FR" sz="1200" dirty="0"/>
              <a:t> </a:t>
            </a:r>
            <a:r>
              <a:rPr lang="fr-FR" sz="1200" dirty="0" smtClean="0"/>
              <a:t>maitrisent </a:t>
            </a:r>
            <a:r>
              <a:rPr lang="fr-FR" sz="1200" dirty="0"/>
              <a:t>bien aujourd’hui la tenue de leurs documents comptables et sont outillés en techniques de commercialisation pour mieux vendre leurs </a:t>
            </a:r>
            <a:r>
              <a:rPr lang="fr-FR" sz="1200" dirty="0" smtClean="0"/>
              <a:t>produits</a:t>
            </a:r>
            <a:r>
              <a:rPr lang="fr-FR" sz="1200" dirty="0"/>
              <a:t> </a:t>
            </a:r>
            <a:r>
              <a:rPr lang="fr-FR" sz="1200" dirty="0" smtClean="0"/>
              <a:t>ainsi que des meilleures conditions </a:t>
            </a:r>
            <a:r>
              <a:rPr lang="fr-FR" sz="1200" dirty="0"/>
              <a:t>d’entreposage de leur stocks de riz.</a:t>
            </a:r>
            <a:endParaRPr lang="en-US" sz="1200" dirty="0"/>
          </a:p>
        </p:txBody>
      </p:sp>
      <p:sp>
        <p:nvSpPr>
          <p:cNvPr id="17" name="TextBox 16"/>
          <p:cNvSpPr txBox="1"/>
          <p:nvPr/>
        </p:nvSpPr>
        <p:spPr>
          <a:xfrm>
            <a:off x="228600" y="5715000"/>
            <a:ext cx="990600" cy="923330"/>
          </a:xfrm>
          <a:prstGeom prst="rect">
            <a:avLst/>
          </a:prstGeom>
          <a:solidFill>
            <a:srgbClr val="FF9933"/>
          </a:solidFill>
        </p:spPr>
        <p:txBody>
          <a:bodyPr wrap="square" rtlCol="0">
            <a:spAutoFit/>
          </a:bodyPr>
          <a:lstStyle/>
          <a:p>
            <a:endParaRPr lang="en-US" dirty="0" smtClean="0"/>
          </a:p>
          <a:p>
            <a:endParaRPr lang="en-US" dirty="0"/>
          </a:p>
          <a:p>
            <a:endParaRPr lang="en-US" dirty="0"/>
          </a:p>
        </p:txBody>
      </p:sp>
      <p:sp>
        <p:nvSpPr>
          <p:cNvPr id="16" name="TextBox 15"/>
          <p:cNvSpPr txBox="1"/>
          <p:nvPr/>
        </p:nvSpPr>
        <p:spPr>
          <a:xfrm>
            <a:off x="228600" y="4876800"/>
            <a:ext cx="990600" cy="646331"/>
          </a:xfrm>
          <a:prstGeom prst="rect">
            <a:avLst/>
          </a:prstGeom>
          <a:solidFill>
            <a:srgbClr val="66FF66"/>
          </a:solidFill>
        </p:spPr>
        <p:txBody>
          <a:bodyPr wrap="square" rtlCol="0">
            <a:spAutoFit/>
          </a:bodyPr>
          <a:lstStyle/>
          <a:p>
            <a:endParaRPr lang="en-US" dirty="0"/>
          </a:p>
          <a:p>
            <a:endParaRPr lang="en-US" dirty="0"/>
          </a:p>
        </p:txBody>
      </p:sp>
      <p:sp>
        <p:nvSpPr>
          <p:cNvPr id="18" name="TextBox 17"/>
          <p:cNvSpPr txBox="1"/>
          <p:nvPr/>
        </p:nvSpPr>
        <p:spPr>
          <a:xfrm>
            <a:off x="228600" y="4114800"/>
            <a:ext cx="990600" cy="646331"/>
          </a:xfrm>
          <a:prstGeom prst="rect">
            <a:avLst/>
          </a:prstGeom>
          <a:solidFill>
            <a:srgbClr val="66FF66"/>
          </a:solidFill>
        </p:spPr>
        <p:txBody>
          <a:bodyPr wrap="square" rtlCol="0">
            <a:spAutoFit/>
          </a:bodyPr>
          <a:lstStyle/>
          <a:p>
            <a:endParaRPr lang="en-US" dirty="0" smtClean="0"/>
          </a:p>
          <a:p>
            <a:endParaRPr lang="en-US" dirty="0"/>
          </a:p>
        </p:txBody>
      </p:sp>
      <p:sp>
        <p:nvSpPr>
          <p:cNvPr id="19" name="TextBox 18"/>
          <p:cNvSpPr txBox="1"/>
          <p:nvPr/>
        </p:nvSpPr>
        <p:spPr>
          <a:xfrm>
            <a:off x="228600" y="3429001"/>
            <a:ext cx="990600" cy="646331"/>
          </a:xfrm>
          <a:prstGeom prst="rect">
            <a:avLst/>
          </a:prstGeom>
          <a:solidFill>
            <a:srgbClr val="66FF66"/>
          </a:solidFill>
        </p:spPr>
        <p:txBody>
          <a:bodyPr wrap="square" rtlCol="0">
            <a:spAutoFit/>
          </a:bodyPr>
          <a:lstStyle/>
          <a:p>
            <a:endParaRPr lang="en-US" dirty="0" smtClean="0"/>
          </a:p>
          <a:p>
            <a:endParaRPr lang="en-US" dirty="0" smtClean="0"/>
          </a:p>
        </p:txBody>
      </p:sp>
      <p:sp>
        <p:nvSpPr>
          <p:cNvPr id="20" name="TextBox 19"/>
          <p:cNvSpPr txBox="1"/>
          <p:nvPr/>
        </p:nvSpPr>
        <p:spPr>
          <a:xfrm>
            <a:off x="228600" y="2667000"/>
            <a:ext cx="990600" cy="646331"/>
          </a:xfrm>
          <a:prstGeom prst="rect">
            <a:avLst/>
          </a:prstGeom>
          <a:solidFill>
            <a:srgbClr val="FF0000"/>
          </a:solidFill>
        </p:spPr>
        <p:txBody>
          <a:bodyPr wrap="square" rtlCol="0">
            <a:spAutoFit/>
          </a:bodyPr>
          <a:lstStyle/>
          <a:p>
            <a:endParaRPr lang="en-US" dirty="0" smtClean="0"/>
          </a:p>
          <a:p>
            <a:endParaRPr lang="en-US" dirty="0"/>
          </a:p>
        </p:txBody>
      </p:sp>
      <p:sp>
        <p:nvSpPr>
          <p:cNvPr id="21" name="TextBox 20"/>
          <p:cNvSpPr txBox="1"/>
          <p:nvPr/>
        </p:nvSpPr>
        <p:spPr>
          <a:xfrm>
            <a:off x="228600" y="1828800"/>
            <a:ext cx="990600" cy="646331"/>
          </a:xfrm>
          <a:prstGeom prst="rect">
            <a:avLst/>
          </a:prstGeom>
          <a:solidFill>
            <a:srgbClr val="00B050"/>
          </a:solidFill>
        </p:spPr>
        <p:txBody>
          <a:bodyPr wrap="square" rtlCol="0">
            <a:spAutoFit/>
          </a:bodyPr>
          <a:lstStyle/>
          <a:p>
            <a:endParaRPr lang="en-US" dirty="0" smtClean="0"/>
          </a:p>
          <a:p>
            <a:endParaRPr lang="en-US" dirty="0"/>
          </a:p>
        </p:txBody>
      </p:sp>
      <p:sp>
        <p:nvSpPr>
          <p:cNvPr id="22" name="TextBox 21"/>
          <p:cNvSpPr txBox="1"/>
          <p:nvPr/>
        </p:nvSpPr>
        <p:spPr>
          <a:xfrm>
            <a:off x="228600" y="990600"/>
            <a:ext cx="990600" cy="646331"/>
          </a:xfrm>
          <a:prstGeom prst="rect">
            <a:avLst/>
          </a:prstGeom>
          <a:solidFill>
            <a:srgbClr val="FF0000"/>
          </a:solidFill>
        </p:spPr>
        <p:txBody>
          <a:bodyPr wrap="square" rtlCol="0">
            <a:spAutoFit/>
          </a:bodyPr>
          <a:lstStyle/>
          <a:p>
            <a:endParaRPr lang="en-US" dirty="0" smtClean="0"/>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2286000"/>
            <a:ext cx="23622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Gestion et organisation du système de production de semences</a:t>
            </a:r>
            <a:endParaRPr lang="fr-FR" sz="1400" dirty="0"/>
          </a:p>
        </p:txBody>
      </p:sp>
      <p:sp>
        <p:nvSpPr>
          <p:cNvPr id="10" name="TextBox 9"/>
          <p:cNvSpPr txBox="1"/>
          <p:nvPr/>
        </p:nvSpPr>
        <p:spPr>
          <a:xfrm>
            <a:off x="1371600" y="31242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Production de semences de base et </a:t>
            </a:r>
            <a:r>
              <a:rPr lang="fr-FR" sz="1400" dirty="0" err="1" smtClean="0"/>
              <a:t>prebase</a:t>
            </a:r>
            <a:endParaRPr lang="fr-FR" sz="1400" dirty="0"/>
          </a:p>
        </p:txBody>
      </p:sp>
      <p:sp>
        <p:nvSpPr>
          <p:cNvPr id="11" name="TextBox 10"/>
          <p:cNvSpPr txBox="1"/>
          <p:nvPr/>
        </p:nvSpPr>
        <p:spPr>
          <a:xfrm>
            <a:off x="1371600" y="990600"/>
            <a:ext cx="2362200" cy="1200329"/>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b="1" dirty="0" smtClean="0"/>
              <a:t>Aspects macroéconomiques et transversaux de la chaine des valeurs riz</a:t>
            </a:r>
            <a:endParaRPr lang="fr-FR" b="1" dirty="0"/>
          </a:p>
        </p:txBody>
      </p:sp>
      <p:sp>
        <p:nvSpPr>
          <p:cNvPr id="12" name="TextBox 11"/>
          <p:cNvSpPr txBox="1"/>
          <p:nvPr/>
        </p:nvSpPr>
        <p:spPr>
          <a:xfrm>
            <a:off x="1371600" y="38100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Système d’encadrement et d’appui Conseil</a:t>
            </a:r>
            <a:endParaRPr lang="fr-FR" sz="1400" dirty="0"/>
          </a:p>
        </p:txBody>
      </p:sp>
      <p:sp>
        <p:nvSpPr>
          <p:cNvPr id="13" name="TextBox 12"/>
          <p:cNvSpPr txBox="1"/>
          <p:nvPr/>
        </p:nvSpPr>
        <p:spPr>
          <a:xfrm>
            <a:off x="1371600" y="45720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Multiplication et production de semences certifiées</a:t>
            </a:r>
            <a:endParaRPr lang="fr-FR" sz="1400" dirty="0"/>
          </a:p>
        </p:txBody>
      </p:sp>
      <p:sp>
        <p:nvSpPr>
          <p:cNvPr id="14" name="TextBox 13"/>
          <p:cNvSpPr txBox="1"/>
          <p:nvPr/>
        </p:nvSpPr>
        <p:spPr>
          <a:xfrm>
            <a:off x="1371600" y="52578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Production de riz paddy de qualité</a:t>
            </a:r>
            <a:endParaRPr lang="fr-FR" sz="1400" dirty="0"/>
          </a:p>
        </p:txBody>
      </p:sp>
      <p:sp>
        <p:nvSpPr>
          <p:cNvPr id="15" name="TextBox 14"/>
          <p:cNvSpPr txBox="1"/>
          <p:nvPr/>
        </p:nvSpPr>
        <p:spPr>
          <a:xfrm>
            <a:off x="1371600" y="5943600"/>
            <a:ext cx="23622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Transformation et  commercialisation du riz paddy</a:t>
            </a:r>
            <a:endParaRPr lang="fr-FR" sz="1400" dirty="0"/>
          </a:p>
        </p:txBody>
      </p:sp>
      <p:sp>
        <p:nvSpPr>
          <p:cNvPr id="16" name="TextBox 15"/>
          <p:cNvSpPr txBox="1"/>
          <p:nvPr/>
        </p:nvSpPr>
        <p:spPr>
          <a:xfrm>
            <a:off x="533400" y="228600"/>
            <a:ext cx="2209800" cy="461665"/>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sz="2400" b="1" dirty="0" smtClean="0"/>
              <a:t>MAURITANIE</a:t>
            </a:r>
            <a:endParaRPr lang="en-US" sz="2400" b="1" dirty="0"/>
          </a:p>
        </p:txBody>
      </p:sp>
      <p:sp>
        <p:nvSpPr>
          <p:cNvPr id="17" name="Right Arrow 16"/>
          <p:cNvSpPr/>
          <p:nvPr/>
        </p:nvSpPr>
        <p:spPr>
          <a:xfrm>
            <a:off x="3733800" y="1371600"/>
            <a:ext cx="304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91000" y="533400"/>
            <a:ext cx="1600200" cy="369332"/>
          </a:xfrm>
          <a:prstGeom prst="rect">
            <a:avLst/>
          </a:prstGeom>
          <a:noFill/>
        </p:spPr>
        <p:txBody>
          <a:bodyPr wrap="square" rtlCol="0">
            <a:spAutoFit/>
          </a:bodyPr>
          <a:lstStyle/>
          <a:p>
            <a:pPr algn="ctr"/>
            <a:r>
              <a:rPr lang="en-US" b="1" dirty="0" smtClean="0"/>
              <a:t>BASELINE</a:t>
            </a:r>
            <a:endParaRPr lang="en-US" b="1" dirty="0"/>
          </a:p>
        </p:txBody>
      </p:sp>
      <p:sp>
        <p:nvSpPr>
          <p:cNvPr id="19" name="TextBox 18"/>
          <p:cNvSpPr txBox="1"/>
          <p:nvPr/>
        </p:nvSpPr>
        <p:spPr>
          <a:xfrm>
            <a:off x="4038600" y="990600"/>
            <a:ext cx="1752600" cy="1600438"/>
          </a:xfrm>
          <a:prstGeom prst="rect">
            <a:avLst/>
          </a:prstGeom>
          <a:noFill/>
          <a:ln w="12700">
            <a:solidFill>
              <a:schemeClr val="tx1"/>
            </a:solidFill>
          </a:ln>
        </p:spPr>
        <p:txBody>
          <a:bodyPr wrap="square" rtlCol="0">
            <a:spAutoFit/>
          </a:bodyPr>
          <a:lstStyle/>
          <a:p>
            <a:pPr>
              <a:buFont typeface="Arial" pitchFamily="34" charset="0"/>
              <a:buChar char="•"/>
            </a:pPr>
            <a:r>
              <a:rPr lang="fr-FR" sz="1400" dirty="0" smtClean="0"/>
              <a:t>  </a:t>
            </a:r>
            <a:r>
              <a:rPr lang="fr-FR" sz="1400" dirty="0"/>
              <a:t>Les défauts de </a:t>
            </a:r>
            <a:r>
              <a:rPr lang="fr-FR" sz="1400" dirty="0" smtClean="0"/>
              <a:t>conception, problèmes de fonctionnalité des périmètres et </a:t>
            </a:r>
            <a:r>
              <a:rPr lang="fr-FR" sz="1400" dirty="0"/>
              <a:t>les choix inappropriés des cultures</a:t>
            </a:r>
            <a:endParaRPr lang="fr-FR" sz="1400" dirty="0" smtClean="0"/>
          </a:p>
        </p:txBody>
      </p:sp>
      <p:sp>
        <p:nvSpPr>
          <p:cNvPr id="20" name="TextBox 19"/>
          <p:cNvSpPr txBox="1"/>
          <p:nvPr/>
        </p:nvSpPr>
        <p:spPr>
          <a:xfrm>
            <a:off x="5943600" y="533400"/>
            <a:ext cx="2819400" cy="369332"/>
          </a:xfrm>
          <a:prstGeom prst="rect">
            <a:avLst/>
          </a:prstGeom>
          <a:noFill/>
        </p:spPr>
        <p:txBody>
          <a:bodyPr wrap="square" rtlCol="0">
            <a:spAutoFit/>
          </a:bodyPr>
          <a:lstStyle/>
          <a:p>
            <a:pPr algn="ctr"/>
            <a:r>
              <a:rPr lang="en-US" b="1" dirty="0" smtClean="0"/>
              <a:t>RESULTATS OBTENUS</a:t>
            </a:r>
            <a:endParaRPr lang="en-US" b="1" dirty="0"/>
          </a:p>
        </p:txBody>
      </p:sp>
      <p:sp>
        <p:nvSpPr>
          <p:cNvPr id="21" name="TextBox 20"/>
          <p:cNvSpPr txBox="1"/>
          <p:nvPr/>
        </p:nvSpPr>
        <p:spPr>
          <a:xfrm>
            <a:off x="5943600" y="990600"/>
            <a:ext cx="2971800" cy="2462213"/>
          </a:xfrm>
          <a:prstGeom prst="rect">
            <a:avLst/>
          </a:prstGeom>
          <a:noFill/>
          <a:ln w="12700">
            <a:solidFill>
              <a:schemeClr val="tx1"/>
            </a:solidFill>
          </a:ln>
        </p:spPr>
        <p:txBody>
          <a:bodyPr wrap="square" rtlCol="0">
            <a:spAutoFit/>
          </a:bodyPr>
          <a:lstStyle/>
          <a:p>
            <a:pPr marL="228600" indent="-228600">
              <a:buFont typeface="+mj-lt"/>
              <a:buAutoNum type="arabicPeriod"/>
            </a:pPr>
            <a:r>
              <a:rPr lang="fr-FR" sz="1400" dirty="0" smtClean="0"/>
              <a:t>Avant projet, sur les 40 000 ha aménagées , seulement 20 000 étaient fonctionnels. Aujourd’hui 36 000 ha sont fonctionnels dont 6 000  ha nouvellement restaurés attribués aux jeunes chômeurs et personnes âgées.</a:t>
            </a:r>
          </a:p>
          <a:p>
            <a:pPr marL="228600" indent="-228600">
              <a:buFont typeface="+mj-lt"/>
              <a:buAutoNum type="arabicPeriod"/>
            </a:pPr>
            <a:r>
              <a:rPr lang="fr-FR" sz="1400" dirty="0" smtClean="0"/>
              <a:t>Un programme de réalisation de nouveau aménagements  (20 a 30 mille ha) est en cours de négociation avec la BM.</a:t>
            </a:r>
            <a:endParaRPr lang="fr-FR" sz="1400" dirty="0"/>
          </a:p>
        </p:txBody>
      </p:sp>
      <p:sp>
        <p:nvSpPr>
          <p:cNvPr id="24" name="TextBox 23"/>
          <p:cNvSpPr txBox="1"/>
          <p:nvPr/>
        </p:nvSpPr>
        <p:spPr>
          <a:xfrm>
            <a:off x="228600" y="990600"/>
            <a:ext cx="990600" cy="1200329"/>
          </a:xfrm>
          <a:prstGeom prst="rect">
            <a:avLst/>
          </a:prstGeom>
          <a:solidFill>
            <a:srgbClr val="66FF66"/>
          </a:solidFill>
        </p:spPr>
        <p:txBody>
          <a:bodyPr wrap="square" rtlCol="0">
            <a:spAutoFit/>
          </a:bodyPr>
          <a:lstStyle/>
          <a:p>
            <a:endParaRPr lang="en-US" dirty="0" smtClean="0"/>
          </a:p>
          <a:p>
            <a:endParaRPr lang="en-US" dirty="0"/>
          </a:p>
          <a:p>
            <a:endParaRPr lang="en-US" dirty="0" smtClean="0"/>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1828800"/>
            <a:ext cx="2362200" cy="1200329"/>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b="1" dirty="0"/>
              <a:t>Gestion et organisation du système de production de semences</a:t>
            </a:r>
          </a:p>
        </p:txBody>
      </p:sp>
      <p:sp>
        <p:nvSpPr>
          <p:cNvPr id="3" name="TextBox 2"/>
          <p:cNvSpPr txBox="1"/>
          <p:nvPr/>
        </p:nvSpPr>
        <p:spPr>
          <a:xfrm>
            <a:off x="1371600" y="31242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Production de semences de base et </a:t>
            </a:r>
            <a:r>
              <a:rPr lang="fr-FR" sz="1400" dirty="0" err="1" smtClean="0"/>
              <a:t>prebase</a:t>
            </a:r>
            <a:endParaRPr lang="fr-FR" sz="1400" dirty="0"/>
          </a:p>
        </p:txBody>
      </p:sp>
      <p:sp>
        <p:nvSpPr>
          <p:cNvPr id="4" name="TextBox 3"/>
          <p:cNvSpPr txBox="1"/>
          <p:nvPr/>
        </p:nvSpPr>
        <p:spPr>
          <a:xfrm>
            <a:off x="1371600" y="990600"/>
            <a:ext cx="23622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Aspects macroéconomiques et transversaux de la chaine des valeurs riz</a:t>
            </a:r>
          </a:p>
        </p:txBody>
      </p:sp>
      <p:sp>
        <p:nvSpPr>
          <p:cNvPr id="5" name="TextBox 4"/>
          <p:cNvSpPr txBox="1"/>
          <p:nvPr/>
        </p:nvSpPr>
        <p:spPr>
          <a:xfrm>
            <a:off x="1371600" y="38100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Système d’encadrement et d’appui Conseil</a:t>
            </a:r>
            <a:endParaRPr lang="fr-FR" sz="1400" dirty="0"/>
          </a:p>
        </p:txBody>
      </p:sp>
      <p:sp>
        <p:nvSpPr>
          <p:cNvPr id="6" name="TextBox 5"/>
          <p:cNvSpPr txBox="1"/>
          <p:nvPr/>
        </p:nvSpPr>
        <p:spPr>
          <a:xfrm>
            <a:off x="1371600" y="45720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Multiplication et production de semences certifiées</a:t>
            </a:r>
            <a:endParaRPr lang="fr-FR" sz="1400" dirty="0"/>
          </a:p>
        </p:txBody>
      </p:sp>
      <p:sp>
        <p:nvSpPr>
          <p:cNvPr id="7" name="TextBox 6"/>
          <p:cNvSpPr txBox="1"/>
          <p:nvPr/>
        </p:nvSpPr>
        <p:spPr>
          <a:xfrm>
            <a:off x="1371600" y="52578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Production de riz paddy de qualité</a:t>
            </a:r>
            <a:endParaRPr lang="fr-FR" sz="1400" dirty="0"/>
          </a:p>
        </p:txBody>
      </p:sp>
      <p:sp>
        <p:nvSpPr>
          <p:cNvPr id="8" name="TextBox 7"/>
          <p:cNvSpPr txBox="1"/>
          <p:nvPr/>
        </p:nvSpPr>
        <p:spPr>
          <a:xfrm>
            <a:off x="1371600" y="5943600"/>
            <a:ext cx="23622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Transformation et  commercialisation du riz paddy</a:t>
            </a:r>
            <a:endParaRPr lang="fr-FR" sz="1400" dirty="0"/>
          </a:p>
        </p:txBody>
      </p:sp>
      <p:sp>
        <p:nvSpPr>
          <p:cNvPr id="9" name="TextBox 8"/>
          <p:cNvSpPr txBox="1"/>
          <p:nvPr/>
        </p:nvSpPr>
        <p:spPr>
          <a:xfrm>
            <a:off x="533400" y="228600"/>
            <a:ext cx="2209800" cy="461665"/>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sz="2400" b="1" dirty="0" smtClean="0"/>
              <a:t>MAURITANIE</a:t>
            </a:r>
            <a:endParaRPr lang="en-US" sz="2400" b="1" dirty="0"/>
          </a:p>
        </p:txBody>
      </p:sp>
      <p:sp>
        <p:nvSpPr>
          <p:cNvPr id="10" name="Right Arrow 9"/>
          <p:cNvSpPr/>
          <p:nvPr/>
        </p:nvSpPr>
        <p:spPr>
          <a:xfrm>
            <a:off x="3733800" y="2286000"/>
            <a:ext cx="228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657600" y="533400"/>
            <a:ext cx="1600200" cy="369332"/>
          </a:xfrm>
          <a:prstGeom prst="rect">
            <a:avLst/>
          </a:prstGeom>
          <a:noFill/>
        </p:spPr>
        <p:txBody>
          <a:bodyPr wrap="square" rtlCol="0">
            <a:spAutoFit/>
          </a:bodyPr>
          <a:lstStyle/>
          <a:p>
            <a:pPr algn="ctr"/>
            <a:r>
              <a:rPr lang="en-US" b="1" dirty="0" smtClean="0"/>
              <a:t>BASELINE</a:t>
            </a:r>
            <a:endParaRPr lang="en-US" b="1" dirty="0"/>
          </a:p>
        </p:txBody>
      </p:sp>
      <p:sp>
        <p:nvSpPr>
          <p:cNvPr id="12" name="TextBox 11"/>
          <p:cNvSpPr txBox="1"/>
          <p:nvPr/>
        </p:nvSpPr>
        <p:spPr>
          <a:xfrm>
            <a:off x="3962400" y="1752600"/>
            <a:ext cx="1066800" cy="1169551"/>
          </a:xfrm>
          <a:prstGeom prst="rect">
            <a:avLst/>
          </a:prstGeom>
          <a:noFill/>
          <a:ln w="12700">
            <a:solidFill>
              <a:schemeClr val="tx1"/>
            </a:solidFill>
          </a:ln>
        </p:spPr>
        <p:txBody>
          <a:bodyPr wrap="square" rtlCol="0">
            <a:spAutoFit/>
          </a:bodyPr>
          <a:lstStyle/>
          <a:p>
            <a:pPr>
              <a:buFont typeface="Arial" pitchFamily="34" charset="0"/>
              <a:buChar char="•"/>
            </a:pPr>
            <a:r>
              <a:rPr lang="fr-FR" sz="1400" dirty="0" smtClean="0"/>
              <a:t> </a:t>
            </a:r>
            <a:r>
              <a:rPr lang="fr-FR" sz="1400" dirty="0" err="1" smtClean="0"/>
              <a:t>Dysfonc-tionnement</a:t>
            </a:r>
            <a:r>
              <a:rPr lang="fr-FR" sz="1400" dirty="0" smtClean="0"/>
              <a:t> du système de contrôle semencier</a:t>
            </a:r>
          </a:p>
        </p:txBody>
      </p:sp>
      <p:sp>
        <p:nvSpPr>
          <p:cNvPr id="13" name="TextBox 12"/>
          <p:cNvSpPr txBox="1"/>
          <p:nvPr/>
        </p:nvSpPr>
        <p:spPr>
          <a:xfrm>
            <a:off x="5943600" y="533400"/>
            <a:ext cx="2895600" cy="369332"/>
          </a:xfrm>
          <a:prstGeom prst="rect">
            <a:avLst/>
          </a:prstGeom>
          <a:noFill/>
        </p:spPr>
        <p:txBody>
          <a:bodyPr wrap="square" rtlCol="0">
            <a:spAutoFit/>
          </a:bodyPr>
          <a:lstStyle/>
          <a:p>
            <a:pPr algn="ctr"/>
            <a:r>
              <a:rPr lang="en-US" b="1" dirty="0" smtClean="0"/>
              <a:t>RESULTATS OBTENUS</a:t>
            </a:r>
            <a:endParaRPr lang="en-US" b="1" dirty="0"/>
          </a:p>
        </p:txBody>
      </p:sp>
      <p:sp>
        <p:nvSpPr>
          <p:cNvPr id="14" name="TextBox 13"/>
          <p:cNvSpPr txBox="1"/>
          <p:nvPr/>
        </p:nvSpPr>
        <p:spPr>
          <a:xfrm>
            <a:off x="5105400" y="1295400"/>
            <a:ext cx="3657600" cy="2123658"/>
          </a:xfrm>
          <a:prstGeom prst="rect">
            <a:avLst/>
          </a:prstGeom>
          <a:noFill/>
          <a:ln w="12700">
            <a:solidFill>
              <a:schemeClr val="tx1"/>
            </a:solidFill>
          </a:ln>
        </p:spPr>
        <p:txBody>
          <a:bodyPr wrap="square" rtlCol="0">
            <a:spAutoFit/>
          </a:bodyPr>
          <a:lstStyle/>
          <a:p>
            <a:pPr marL="228600" indent="-228600">
              <a:buFont typeface="+mj-lt"/>
              <a:buAutoNum type="arabicPeriod"/>
            </a:pPr>
            <a:r>
              <a:rPr lang="fr-FR" sz="1200" dirty="0" smtClean="0"/>
              <a:t>Instauration d’un cadre de concertation régulière</a:t>
            </a:r>
            <a:endParaRPr lang="en-US" sz="1200" dirty="0" smtClean="0"/>
          </a:p>
          <a:p>
            <a:pPr marL="228600" indent="-228600">
              <a:buFont typeface="+mj-lt"/>
              <a:buAutoNum type="arabicPeriod"/>
            </a:pPr>
            <a:r>
              <a:rPr lang="fr-FR" sz="1200" dirty="0" smtClean="0"/>
              <a:t>La révision de la législation semencière et son harmonisation avec l’espace CEDEAO/CILSS en cours de finalisation</a:t>
            </a:r>
          </a:p>
          <a:p>
            <a:pPr marL="228600" indent="-228600">
              <a:buFont typeface="+mj-lt"/>
              <a:buAutoNum type="arabicPeriod"/>
            </a:pPr>
            <a:r>
              <a:rPr lang="fr-FR" sz="1200" dirty="0" smtClean="0"/>
              <a:t>les 16 variétés de riz introduites ont fait l’objet des tests DHS et VAT au cours des 2 campagnes agricoles SSC et Hivernage 2011 le reste du processus d’homologation suit son cours</a:t>
            </a:r>
          </a:p>
          <a:p>
            <a:pPr marL="228600" indent="-228600">
              <a:buFont typeface="+mj-lt"/>
              <a:buAutoNum type="arabicPeriod"/>
            </a:pPr>
            <a:r>
              <a:rPr lang="fr-FR" sz="1200" dirty="0" smtClean="0"/>
              <a:t>Les effets et impacts positifs de l’approche GIPD ont été consolidés et élargis en grandeur réelle par les CEP (85 ha) et les établissements semenciers (69 ha)</a:t>
            </a:r>
          </a:p>
        </p:txBody>
      </p:sp>
      <p:sp>
        <p:nvSpPr>
          <p:cNvPr id="17" name="TextBox 16"/>
          <p:cNvSpPr txBox="1"/>
          <p:nvPr/>
        </p:nvSpPr>
        <p:spPr>
          <a:xfrm>
            <a:off x="228600" y="1828800"/>
            <a:ext cx="990600" cy="1200329"/>
          </a:xfrm>
          <a:prstGeom prst="rect">
            <a:avLst/>
          </a:prstGeom>
          <a:solidFill>
            <a:srgbClr val="66FF66"/>
          </a:solidFill>
        </p:spPr>
        <p:txBody>
          <a:bodyPr wrap="square" rtlCol="0">
            <a:spAutoFit/>
          </a:bodyPr>
          <a:lstStyle/>
          <a:p>
            <a:endParaRPr lang="en-US" dirty="0" smtClean="0"/>
          </a:p>
          <a:p>
            <a:endParaRPr lang="en-US" dirty="0"/>
          </a:p>
          <a:p>
            <a:endParaRPr lang="en-US" dirty="0" smtClean="0"/>
          </a:p>
          <a:p>
            <a:endParaRPr lang="en-US" dirty="0"/>
          </a:p>
        </p:txBody>
      </p:sp>
      <p:sp>
        <p:nvSpPr>
          <p:cNvPr id="16" name="TextBox 15"/>
          <p:cNvSpPr txBox="1"/>
          <p:nvPr/>
        </p:nvSpPr>
        <p:spPr>
          <a:xfrm>
            <a:off x="228600" y="990600"/>
            <a:ext cx="990600" cy="646331"/>
          </a:xfrm>
          <a:prstGeom prst="rect">
            <a:avLst/>
          </a:prstGeom>
          <a:solidFill>
            <a:srgbClr val="66FF66"/>
          </a:solidFill>
        </p:spPr>
        <p:txBody>
          <a:bodyPr wrap="square" rtlCol="0">
            <a:spAutoFit/>
          </a:bodyPr>
          <a:lstStyle/>
          <a:p>
            <a:endParaRPr lang="en-US" dirty="0" smtClean="0"/>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1828800"/>
            <a:ext cx="23622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Gestion et organisation du système de production de semences</a:t>
            </a:r>
          </a:p>
        </p:txBody>
      </p:sp>
      <p:sp>
        <p:nvSpPr>
          <p:cNvPr id="3" name="TextBox 2"/>
          <p:cNvSpPr txBox="1"/>
          <p:nvPr/>
        </p:nvSpPr>
        <p:spPr>
          <a:xfrm>
            <a:off x="1371600" y="2743200"/>
            <a:ext cx="2362200" cy="923330"/>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b="1" dirty="0"/>
              <a:t>Production de semences de base et </a:t>
            </a:r>
            <a:r>
              <a:rPr lang="fr-FR" b="1" dirty="0" err="1"/>
              <a:t>prebase</a:t>
            </a:r>
            <a:endParaRPr lang="fr-FR" b="1" dirty="0"/>
          </a:p>
        </p:txBody>
      </p:sp>
      <p:sp>
        <p:nvSpPr>
          <p:cNvPr id="4" name="TextBox 3"/>
          <p:cNvSpPr txBox="1"/>
          <p:nvPr/>
        </p:nvSpPr>
        <p:spPr>
          <a:xfrm>
            <a:off x="1371600" y="990600"/>
            <a:ext cx="23622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Aspects macroéconomiques et transversaux de la chaine des valeurs riz</a:t>
            </a:r>
          </a:p>
        </p:txBody>
      </p:sp>
      <p:sp>
        <p:nvSpPr>
          <p:cNvPr id="5" name="TextBox 4"/>
          <p:cNvSpPr txBox="1"/>
          <p:nvPr/>
        </p:nvSpPr>
        <p:spPr>
          <a:xfrm>
            <a:off x="1371600" y="38100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Système d’encadrement et d’appui Conseil</a:t>
            </a:r>
            <a:endParaRPr lang="fr-FR" sz="1400" dirty="0"/>
          </a:p>
        </p:txBody>
      </p:sp>
      <p:sp>
        <p:nvSpPr>
          <p:cNvPr id="6" name="TextBox 5"/>
          <p:cNvSpPr txBox="1"/>
          <p:nvPr/>
        </p:nvSpPr>
        <p:spPr>
          <a:xfrm>
            <a:off x="1371600" y="45720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Multiplication et production de semences certifiées</a:t>
            </a:r>
            <a:endParaRPr lang="fr-FR" sz="1400" dirty="0"/>
          </a:p>
        </p:txBody>
      </p:sp>
      <p:sp>
        <p:nvSpPr>
          <p:cNvPr id="7" name="TextBox 6"/>
          <p:cNvSpPr txBox="1"/>
          <p:nvPr/>
        </p:nvSpPr>
        <p:spPr>
          <a:xfrm>
            <a:off x="1371600" y="52578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Production de riz paddy de qualité</a:t>
            </a:r>
            <a:endParaRPr lang="fr-FR" sz="1400" dirty="0"/>
          </a:p>
        </p:txBody>
      </p:sp>
      <p:sp>
        <p:nvSpPr>
          <p:cNvPr id="8" name="TextBox 7"/>
          <p:cNvSpPr txBox="1"/>
          <p:nvPr/>
        </p:nvSpPr>
        <p:spPr>
          <a:xfrm>
            <a:off x="1371600" y="5943600"/>
            <a:ext cx="23622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Transformation et  commercialisation du riz paddy</a:t>
            </a:r>
            <a:endParaRPr lang="fr-FR" sz="1400" dirty="0"/>
          </a:p>
        </p:txBody>
      </p:sp>
      <p:sp>
        <p:nvSpPr>
          <p:cNvPr id="9" name="TextBox 8"/>
          <p:cNvSpPr txBox="1"/>
          <p:nvPr/>
        </p:nvSpPr>
        <p:spPr>
          <a:xfrm>
            <a:off x="533400" y="228600"/>
            <a:ext cx="2209800" cy="461665"/>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sz="2400" b="1" dirty="0" smtClean="0"/>
              <a:t>MAURITANIE</a:t>
            </a:r>
            <a:endParaRPr lang="en-US" sz="2400" b="1" dirty="0"/>
          </a:p>
        </p:txBody>
      </p:sp>
      <p:sp>
        <p:nvSpPr>
          <p:cNvPr id="10" name="Right Arrow 9"/>
          <p:cNvSpPr/>
          <p:nvPr/>
        </p:nvSpPr>
        <p:spPr>
          <a:xfrm>
            <a:off x="3733800" y="3048000"/>
            <a:ext cx="304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657600" y="533400"/>
            <a:ext cx="1600200" cy="369332"/>
          </a:xfrm>
          <a:prstGeom prst="rect">
            <a:avLst/>
          </a:prstGeom>
          <a:noFill/>
        </p:spPr>
        <p:txBody>
          <a:bodyPr wrap="square" rtlCol="0">
            <a:spAutoFit/>
          </a:bodyPr>
          <a:lstStyle/>
          <a:p>
            <a:pPr algn="ctr"/>
            <a:r>
              <a:rPr lang="en-US" b="1" dirty="0" smtClean="0"/>
              <a:t>BASELINE</a:t>
            </a:r>
            <a:endParaRPr lang="en-US" b="1" dirty="0"/>
          </a:p>
        </p:txBody>
      </p:sp>
      <p:sp>
        <p:nvSpPr>
          <p:cNvPr id="12" name="TextBox 11"/>
          <p:cNvSpPr txBox="1"/>
          <p:nvPr/>
        </p:nvSpPr>
        <p:spPr>
          <a:xfrm>
            <a:off x="4038600" y="2819400"/>
            <a:ext cx="1219200" cy="1384995"/>
          </a:xfrm>
          <a:prstGeom prst="rect">
            <a:avLst/>
          </a:prstGeom>
          <a:noFill/>
          <a:ln w="12700">
            <a:solidFill>
              <a:schemeClr val="tx1"/>
            </a:solidFill>
          </a:ln>
        </p:spPr>
        <p:txBody>
          <a:bodyPr wrap="square" rtlCol="0">
            <a:spAutoFit/>
          </a:bodyPr>
          <a:lstStyle/>
          <a:p>
            <a:pPr>
              <a:buFont typeface="Arial" pitchFamily="34" charset="0"/>
              <a:buChar char="•"/>
            </a:pPr>
            <a:r>
              <a:rPr lang="fr-FR" sz="1400" dirty="0" smtClean="0"/>
              <a:t> </a:t>
            </a:r>
            <a:r>
              <a:rPr lang="fr-FR" sz="1400" dirty="0"/>
              <a:t>Le faible niveau d’utilisation de </a:t>
            </a:r>
            <a:r>
              <a:rPr lang="fr-FR" sz="1400" dirty="0" smtClean="0"/>
              <a:t>variétés </a:t>
            </a:r>
            <a:r>
              <a:rPr lang="fr-FR" sz="1400" dirty="0"/>
              <a:t>améliorées </a:t>
            </a:r>
            <a:r>
              <a:rPr lang="fr-FR" sz="1400" dirty="0" smtClean="0"/>
              <a:t>et performantes</a:t>
            </a:r>
          </a:p>
        </p:txBody>
      </p:sp>
      <p:sp>
        <p:nvSpPr>
          <p:cNvPr id="13" name="TextBox 12"/>
          <p:cNvSpPr txBox="1"/>
          <p:nvPr/>
        </p:nvSpPr>
        <p:spPr>
          <a:xfrm>
            <a:off x="6096000" y="533400"/>
            <a:ext cx="2743200" cy="369332"/>
          </a:xfrm>
          <a:prstGeom prst="rect">
            <a:avLst/>
          </a:prstGeom>
          <a:noFill/>
        </p:spPr>
        <p:txBody>
          <a:bodyPr wrap="square" rtlCol="0">
            <a:spAutoFit/>
          </a:bodyPr>
          <a:lstStyle/>
          <a:p>
            <a:pPr algn="ctr"/>
            <a:r>
              <a:rPr lang="en-US" b="1" dirty="0" smtClean="0"/>
              <a:t>RESULTATS OBTENUS</a:t>
            </a:r>
            <a:endParaRPr lang="en-US" b="1" dirty="0"/>
          </a:p>
        </p:txBody>
      </p:sp>
      <p:sp>
        <p:nvSpPr>
          <p:cNvPr id="14" name="TextBox 13"/>
          <p:cNvSpPr txBox="1"/>
          <p:nvPr/>
        </p:nvSpPr>
        <p:spPr>
          <a:xfrm>
            <a:off x="5334000" y="2438400"/>
            <a:ext cx="3581400" cy="2893100"/>
          </a:xfrm>
          <a:prstGeom prst="rect">
            <a:avLst/>
          </a:prstGeom>
          <a:noFill/>
          <a:ln w="12700">
            <a:solidFill>
              <a:schemeClr val="tx1"/>
            </a:solidFill>
          </a:ln>
        </p:spPr>
        <p:txBody>
          <a:bodyPr wrap="square" rtlCol="0">
            <a:spAutoFit/>
          </a:bodyPr>
          <a:lstStyle/>
          <a:p>
            <a:pPr marL="228600" indent="-228600">
              <a:buFont typeface="+mj-lt"/>
              <a:buAutoNum type="arabicPeriod"/>
            </a:pPr>
            <a:r>
              <a:rPr lang="fr-FR" sz="1400" dirty="0" smtClean="0"/>
              <a:t>69 ,69 ha appuyés et ont produit des semences de qualité (toute catégorie confondue)</a:t>
            </a:r>
          </a:p>
          <a:p>
            <a:pPr marL="228600" indent="-228600">
              <a:buFont typeface="+mj-lt"/>
              <a:buAutoNum type="arabicPeriod"/>
            </a:pPr>
            <a:r>
              <a:rPr lang="fr-FR" sz="1400" dirty="0" smtClean="0"/>
              <a:t>Des souches vieillissantes du CNRADA ont été renouvelées </a:t>
            </a:r>
            <a:r>
              <a:rPr lang="fr-FR" sz="1400" dirty="0" smtClean="0"/>
              <a:t> avec l’appui du projet en synergie avec </a:t>
            </a:r>
            <a:r>
              <a:rPr lang="fr-FR" sz="1400" dirty="0" err="1" smtClean="0"/>
              <a:t>Africa</a:t>
            </a:r>
            <a:r>
              <a:rPr lang="fr-FR" sz="1400" dirty="0" smtClean="0"/>
              <a:t> </a:t>
            </a:r>
            <a:r>
              <a:rPr lang="fr-FR" sz="1400" dirty="0" err="1" smtClean="0"/>
              <a:t>Rice</a:t>
            </a:r>
            <a:endParaRPr lang="fr-FR" sz="1400" dirty="0" smtClean="0"/>
          </a:p>
          <a:p>
            <a:pPr marL="228600" indent="-228600">
              <a:buFont typeface="+mj-lt"/>
              <a:buAutoNum type="arabicPeriod"/>
            </a:pPr>
            <a:r>
              <a:rPr lang="fr-FR" sz="1400" dirty="0" smtClean="0"/>
              <a:t>De nouvelles variétés performantes ont été introduites</a:t>
            </a:r>
          </a:p>
          <a:p>
            <a:pPr marL="228600" indent="-228600">
              <a:buFont typeface="+mj-lt"/>
              <a:buAutoNum type="arabicPeriod"/>
            </a:pPr>
            <a:r>
              <a:rPr lang="fr-FR" sz="1400" dirty="0" smtClean="0"/>
              <a:t>150 kg de semences de pré - base à raison de 50 kg /variété (Sahel 108, Sahel 201 et Sahel 202 </a:t>
            </a:r>
            <a:r>
              <a:rPr lang="fr-FR" sz="1400" dirty="0" smtClean="0"/>
              <a:t> avec l’ISRA-</a:t>
            </a:r>
            <a:r>
              <a:rPr lang="fr-FR" sz="1400" dirty="0" err="1" smtClean="0"/>
              <a:t>Senegal</a:t>
            </a:r>
            <a:endParaRPr lang="fr-FR" sz="1400" dirty="0" smtClean="0"/>
          </a:p>
          <a:p>
            <a:pPr marL="228600" indent="-228600">
              <a:buFont typeface="+mj-lt"/>
              <a:buAutoNum type="arabicPeriod"/>
            </a:pPr>
            <a:r>
              <a:rPr lang="fr-FR" sz="1400" dirty="0" smtClean="0"/>
              <a:t>600 panicules de nouvelles variétés (NERICA S21 et S44, Sahel 210)</a:t>
            </a:r>
            <a:endParaRPr lang="en-US" sz="1400" dirty="0"/>
          </a:p>
        </p:txBody>
      </p:sp>
      <p:sp>
        <p:nvSpPr>
          <p:cNvPr id="17" name="TextBox 16"/>
          <p:cNvSpPr txBox="1"/>
          <p:nvPr/>
        </p:nvSpPr>
        <p:spPr>
          <a:xfrm>
            <a:off x="228600" y="2743200"/>
            <a:ext cx="990600" cy="923330"/>
          </a:xfrm>
          <a:prstGeom prst="rect">
            <a:avLst/>
          </a:prstGeom>
          <a:solidFill>
            <a:srgbClr val="00B050"/>
          </a:solidFill>
        </p:spPr>
        <p:txBody>
          <a:bodyPr wrap="square" rtlCol="0">
            <a:spAutoFit/>
          </a:bodyPr>
          <a:lstStyle/>
          <a:p>
            <a:endParaRPr lang="en-US" dirty="0" smtClean="0"/>
          </a:p>
          <a:p>
            <a:endParaRPr lang="en-US" dirty="0"/>
          </a:p>
          <a:p>
            <a:endParaRPr lang="en-US" dirty="0" smtClean="0"/>
          </a:p>
        </p:txBody>
      </p:sp>
      <p:sp>
        <p:nvSpPr>
          <p:cNvPr id="16" name="TextBox 15"/>
          <p:cNvSpPr txBox="1"/>
          <p:nvPr/>
        </p:nvSpPr>
        <p:spPr>
          <a:xfrm>
            <a:off x="228600" y="1828800"/>
            <a:ext cx="990600" cy="646331"/>
          </a:xfrm>
          <a:prstGeom prst="rect">
            <a:avLst/>
          </a:prstGeom>
          <a:solidFill>
            <a:srgbClr val="66FF66"/>
          </a:solidFill>
        </p:spPr>
        <p:txBody>
          <a:bodyPr wrap="square" rtlCol="0">
            <a:spAutoFit/>
          </a:bodyPr>
          <a:lstStyle/>
          <a:p>
            <a:endParaRPr lang="en-US" dirty="0" smtClean="0"/>
          </a:p>
          <a:p>
            <a:endParaRPr lang="en-US" dirty="0"/>
          </a:p>
        </p:txBody>
      </p:sp>
      <p:sp>
        <p:nvSpPr>
          <p:cNvPr id="18" name="TextBox 17"/>
          <p:cNvSpPr txBox="1"/>
          <p:nvPr/>
        </p:nvSpPr>
        <p:spPr>
          <a:xfrm>
            <a:off x="228600" y="990600"/>
            <a:ext cx="990600" cy="646331"/>
          </a:xfrm>
          <a:prstGeom prst="rect">
            <a:avLst/>
          </a:prstGeom>
          <a:solidFill>
            <a:srgbClr val="66FF66"/>
          </a:solidFill>
        </p:spPr>
        <p:txBody>
          <a:bodyPr wrap="square" rtlCol="0">
            <a:spAutoFit/>
          </a:bodyPr>
          <a:lstStyle/>
          <a:p>
            <a:endParaRPr lang="en-US" dirty="0" smtClean="0"/>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1752600"/>
            <a:ext cx="23622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Gestion et organisation du système de production de semences</a:t>
            </a:r>
          </a:p>
        </p:txBody>
      </p:sp>
      <p:sp>
        <p:nvSpPr>
          <p:cNvPr id="3" name="TextBox 2"/>
          <p:cNvSpPr txBox="1"/>
          <p:nvPr/>
        </p:nvSpPr>
        <p:spPr>
          <a:xfrm>
            <a:off x="1143000" y="26670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Production de semences de base et </a:t>
            </a:r>
            <a:r>
              <a:rPr lang="fr-FR" sz="1400" dirty="0" err="1"/>
              <a:t>prebase</a:t>
            </a:r>
            <a:endParaRPr lang="fr-FR" sz="1400" dirty="0"/>
          </a:p>
        </p:txBody>
      </p:sp>
      <p:sp>
        <p:nvSpPr>
          <p:cNvPr id="4" name="TextBox 3"/>
          <p:cNvSpPr txBox="1"/>
          <p:nvPr/>
        </p:nvSpPr>
        <p:spPr>
          <a:xfrm>
            <a:off x="1143000" y="914400"/>
            <a:ext cx="23622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Aspects macroéconomiques et transversaux de la chaine des valeurs riz</a:t>
            </a:r>
          </a:p>
        </p:txBody>
      </p:sp>
      <p:sp>
        <p:nvSpPr>
          <p:cNvPr id="5" name="TextBox 4"/>
          <p:cNvSpPr txBox="1"/>
          <p:nvPr/>
        </p:nvSpPr>
        <p:spPr>
          <a:xfrm>
            <a:off x="1143000" y="3352800"/>
            <a:ext cx="2362200" cy="923330"/>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b="1" dirty="0"/>
              <a:t>Système d’encadrement et d’appui Conseil</a:t>
            </a:r>
          </a:p>
        </p:txBody>
      </p:sp>
      <p:sp>
        <p:nvSpPr>
          <p:cNvPr id="6" name="TextBox 5"/>
          <p:cNvSpPr txBox="1"/>
          <p:nvPr/>
        </p:nvSpPr>
        <p:spPr>
          <a:xfrm>
            <a:off x="1143000" y="44958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Multiplication et production de semences certifiées</a:t>
            </a:r>
            <a:endParaRPr lang="fr-FR" sz="1400" dirty="0"/>
          </a:p>
        </p:txBody>
      </p:sp>
      <p:sp>
        <p:nvSpPr>
          <p:cNvPr id="7" name="TextBox 6"/>
          <p:cNvSpPr txBox="1"/>
          <p:nvPr/>
        </p:nvSpPr>
        <p:spPr>
          <a:xfrm>
            <a:off x="1143000" y="51816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Production de riz paddy de qualité</a:t>
            </a:r>
            <a:endParaRPr lang="fr-FR" sz="1400" dirty="0"/>
          </a:p>
        </p:txBody>
      </p:sp>
      <p:sp>
        <p:nvSpPr>
          <p:cNvPr id="8" name="TextBox 7"/>
          <p:cNvSpPr txBox="1"/>
          <p:nvPr/>
        </p:nvSpPr>
        <p:spPr>
          <a:xfrm>
            <a:off x="1143000" y="5867400"/>
            <a:ext cx="23622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Transformation et  commercialisation du riz paddy</a:t>
            </a:r>
            <a:endParaRPr lang="fr-FR" sz="1400" dirty="0"/>
          </a:p>
        </p:txBody>
      </p:sp>
      <p:sp>
        <p:nvSpPr>
          <p:cNvPr id="9" name="TextBox 8"/>
          <p:cNvSpPr txBox="1"/>
          <p:nvPr/>
        </p:nvSpPr>
        <p:spPr>
          <a:xfrm>
            <a:off x="533400" y="228600"/>
            <a:ext cx="2209800" cy="461665"/>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sz="2400" b="1" dirty="0" smtClean="0"/>
              <a:t>MAURITANIE</a:t>
            </a:r>
            <a:endParaRPr lang="en-US" sz="2400" b="1" dirty="0"/>
          </a:p>
        </p:txBody>
      </p:sp>
      <p:sp>
        <p:nvSpPr>
          <p:cNvPr id="10" name="Right Arrow 9"/>
          <p:cNvSpPr/>
          <p:nvPr/>
        </p:nvSpPr>
        <p:spPr>
          <a:xfrm>
            <a:off x="3505200" y="3657600"/>
            <a:ext cx="228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505200" y="533400"/>
            <a:ext cx="1600200" cy="369332"/>
          </a:xfrm>
          <a:prstGeom prst="rect">
            <a:avLst/>
          </a:prstGeom>
          <a:noFill/>
        </p:spPr>
        <p:txBody>
          <a:bodyPr wrap="square" rtlCol="0">
            <a:spAutoFit/>
          </a:bodyPr>
          <a:lstStyle/>
          <a:p>
            <a:pPr algn="ctr"/>
            <a:r>
              <a:rPr lang="en-US" b="1" dirty="0" smtClean="0"/>
              <a:t>BASELINE</a:t>
            </a:r>
            <a:endParaRPr lang="en-US" b="1" dirty="0"/>
          </a:p>
        </p:txBody>
      </p:sp>
      <p:sp>
        <p:nvSpPr>
          <p:cNvPr id="12" name="TextBox 11"/>
          <p:cNvSpPr txBox="1"/>
          <p:nvPr/>
        </p:nvSpPr>
        <p:spPr>
          <a:xfrm>
            <a:off x="3733800" y="2438400"/>
            <a:ext cx="1295400" cy="2492990"/>
          </a:xfrm>
          <a:prstGeom prst="rect">
            <a:avLst/>
          </a:prstGeom>
          <a:noFill/>
          <a:ln w="12700">
            <a:solidFill>
              <a:schemeClr val="tx1"/>
            </a:solidFill>
          </a:ln>
        </p:spPr>
        <p:txBody>
          <a:bodyPr wrap="square" rtlCol="0">
            <a:spAutoFit/>
          </a:bodyPr>
          <a:lstStyle/>
          <a:p>
            <a:pPr>
              <a:buFont typeface="Arial" pitchFamily="34" charset="0"/>
              <a:buChar char="•"/>
            </a:pPr>
            <a:r>
              <a:rPr lang="fr-FR" sz="1200" dirty="0" smtClean="0"/>
              <a:t> </a:t>
            </a:r>
            <a:r>
              <a:rPr lang="fr-FR" sz="1200" dirty="0"/>
              <a:t>Une stratégie de vulgarisation </a:t>
            </a:r>
            <a:r>
              <a:rPr lang="fr-FR" sz="1200" dirty="0" smtClean="0"/>
              <a:t>inadaptée </a:t>
            </a:r>
          </a:p>
          <a:p>
            <a:pPr>
              <a:buFont typeface="Arial" pitchFamily="34" charset="0"/>
              <a:buChar char="•"/>
            </a:pPr>
            <a:r>
              <a:rPr lang="fr-FR" sz="1200" dirty="0"/>
              <a:t> Un manque de formation </a:t>
            </a:r>
            <a:r>
              <a:rPr lang="fr-FR" sz="1200" dirty="0" smtClean="0"/>
              <a:t>des </a:t>
            </a:r>
            <a:r>
              <a:rPr lang="fr-FR" sz="1200" dirty="0"/>
              <a:t>agents d’encadrement sur la gestion des périmètres et des ressources (équipements, matériels, intrants, etc.)</a:t>
            </a:r>
            <a:endParaRPr lang="fr-FR" sz="1200" dirty="0" smtClean="0"/>
          </a:p>
        </p:txBody>
      </p:sp>
      <p:sp>
        <p:nvSpPr>
          <p:cNvPr id="13" name="TextBox 12"/>
          <p:cNvSpPr txBox="1"/>
          <p:nvPr/>
        </p:nvSpPr>
        <p:spPr>
          <a:xfrm>
            <a:off x="5791200" y="533400"/>
            <a:ext cx="2819400" cy="369332"/>
          </a:xfrm>
          <a:prstGeom prst="rect">
            <a:avLst/>
          </a:prstGeom>
          <a:noFill/>
        </p:spPr>
        <p:txBody>
          <a:bodyPr wrap="square" rtlCol="0">
            <a:spAutoFit/>
          </a:bodyPr>
          <a:lstStyle/>
          <a:p>
            <a:pPr algn="ctr"/>
            <a:r>
              <a:rPr lang="en-US" b="1" dirty="0" smtClean="0"/>
              <a:t>RESULTATS OBTENUS</a:t>
            </a:r>
            <a:endParaRPr lang="en-US" b="1" dirty="0"/>
          </a:p>
        </p:txBody>
      </p:sp>
      <p:sp>
        <p:nvSpPr>
          <p:cNvPr id="16" name="Rectangle 15"/>
          <p:cNvSpPr/>
          <p:nvPr/>
        </p:nvSpPr>
        <p:spPr>
          <a:xfrm>
            <a:off x="5105400" y="2057400"/>
            <a:ext cx="3810000" cy="3046988"/>
          </a:xfrm>
          <a:prstGeom prst="rect">
            <a:avLst/>
          </a:prstGeom>
          <a:ln w="19050">
            <a:solidFill>
              <a:schemeClr val="tx1"/>
            </a:solidFill>
          </a:ln>
        </p:spPr>
        <p:txBody>
          <a:bodyPr wrap="square">
            <a:spAutoFit/>
          </a:bodyPr>
          <a:lstStyle/>
          <a:p>
            <a:pPr marL="228600" indent="-228600">
              <a:buFont typeface="+mj-lt"/>
              <a:buAutoNum type="arabicPeriod"/>
            </a:pPr>
            <a:r>
              <a:rPr lang="fr-FR" sz="1600" dirty="0" smtClean="0"/>
              <a:t>Les effets et impacts positifs de l’approche GIPD ont été consolidés et élargis en grandeur réelle par les CEP (85 ha) et les établissements semenciers (69 ha)</a:t>
            </a:r>
          </a:p>
          <a:p>
            <a:pPr marL="228600" indent="-228600">
              <a:buFont typeface="+mj-lt"/>
              <a:buAutoNum type="arabicPeriod"/>
            </a:pPr>
            <a:r>
              <a:rPr lang="fr-FR" sz="1600" dirty="0" smtClean="0"/>
              <a:t>Les rendements du paddy sur les parcelles de la GIPD se sont montrés supérieurs à ceux obtenus sur les PP et les paysans rencontrés affirment sans hésitation qu’ils vont adopter la GIPD au cours des prochaines campagnes agricoles</a:t>
            </a:r>
            <a:endParaRPr lang="en-US" sz="1600" dirty="0"/>
          </a:p>
        </p:txBody>
      </p:sp>
      <p:sp>
        <p:nvSpPr>
          <p:cNvPr id="17" name="TextBox 16"/>
          <p:cNvSpPr txBox="1"/>
          <p:nvPr/>
        </p:nvSpPr>
        <p:spPr>
          <a:xfrm>
            <a:off x="228600" y="3352800"/>
            <a:ext cx="838200" cy="923330"/>
          </a:xfrm>
          <a:prstGeom prst="rect">
            <a:avLst/>
          </a:prstGeom>
          <a:solidFill>
            <a:srgbClr val="66FF66"/>
          </a:solidFill>
        </p:spPr>
        <p:txBody>
          <a:bodyPr wrap="square" rtlCol="0">
            <a:spAutoFit/>
          </a:bodyPr>
          <a:lstStyle/>
          <a:p>
            <a:endParaRPr lang="en-US" dirty="0" smtClean="0"/>
          </a:p>
          <a:p>
            <a:endParaRPr lang="en-US" dirty="0" smtClean="0"/>
          </a:p>
          <a:p>
            <a:endParaRPr lang="en-US" dirty="0"/>
          </a:p>
        </p:txBody>
      </p:sp>
      <p:sp>
        <p:nvSpPr>
          <p:cNvPr id="18" name="TextBox 17"/>
          <p:cNvSpPr txBox="1"/>
          <p:nvPr/>
        </p:nvSpPr>
        <p:spPr>
          <a:xfrm>
            <a:off x="228600" y="2590800"/>
            <a:ext cx="838200" cy="646331"/>
          </a:xfrm>
          <a:prstGeom prst="rect">
            <a:avLst/>
          </a:prstGeom>
          <a:solidFill>
            <a:srgbClr val="00B050"/>
          </a:solidFill>
        </p:spPr>
        <p:txBody>
          <a:bodyPr wrap="square" rtlCol="0">
            <a:spAutoFit/>
          </a:bodyPr>
          <a:lstStyle/>
          <a:p>
            <a:endParaRPr lang="en-US" dirty="0" smtClean="0"/>
          </a:p>
          <a:p>
            <a:endParaRPr lang="en-US" dirty="0"/>
          </a:p>
        </p:txBody>
      </p:sp>
      <p:sp>
        <p:nvSpPr>
          <p:cNvPr id="19" name="TextBox 18"/>
          <p:cNvSpPr txBox="1"/>
          <p:nvPr/>
        </p:nvSpPr>
        <p:spPr>
          <a:xfrm>
            <a:off x="228600" y="1752600"/>
            <a:ext cx="838200" cy="646331"/>
          </a:xfrm>
          <a:prstGeom prst="rect">
            <a:avLst/>
          </a:prstGeom>
          <a:solidFill>
            <a:srgbClr val="66FF66"/>
          </a:solidFill>
        </p:spPr>
        <p:txBody>
          <a:bodyPr wrap="square" rtlCol="0">
            <a:spAutoFit/>
          </a:bodyPr>
          <a:lstStyle/>
          <a:p>
            <a:endParaRPr lang="en-US" dirty="0" smtClean="0"/>
          </a:p>
          <a:p>
            <a:endParaRPr lang="en-US" dirty="0"/>
          </a:p>
        </p:txBody>
      </p:sp>
      <p:sp>
        <p:nvSpPr>
          <p:cNvPr id="20" name="TextBox 19"/>
          <p:cNvSpPr txBox="1"/>
          <p:nvPr/>
        </p:nvSpPr>
        <p:spPr>
          <a:xfrm>
            <a:off x="228600" y="914400"/>
            <a:ext cx="838200" cy="646331"/>
          </a:xfrm>
          <a:prstGeom prst="rect">
            <a:avLst/>
          </a:prstGeom>
          <a:solidFill>
            <a:srgbClr val="66FF66"/>
          </a:solidFill>
        </p:spPr>
        <p:txBody>
          <a:bodyPr wrap="square" rtlCol="0">
            <a:spAutoFit/>
          </a:bodyPr>
          <a:lstStyle/>
          <a:p>
            <a:endParaRPr lang="en-US" dirty="0" smtClean="0"/>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1828800"/>
            <a:ext cx="23622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Gestion et organisation du système de production de semences</a:t>
            </a:r>
          </a:p>
        </p:txBody>
      </p:sp>
      <p:sp>
        <p:nvSpPr>
          <p:cNvPr id="3" name="TextBox 2"/>
          <p:cNvSpPr txBox="1"/>
          <p:nvPr/>
        </p:nvSpPr>
        <p:spPr>
          <a:xfrm>
            <a:off x="1371600" y="27432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Production de semences de base et </a:t>
            </a:r>
            <a:r>
              <a:rPr lang="fr-FR" sz="1400" dirty="0" err="1"/>
              <a:t>prebase</a:t>
            </a:r>
            <a:endParaRPr lang="fr-FR" sz="1400" dirty="0"/>
          </a:p>
        </p:txBody>
      </p:sp>
      <p:sp>
        <p:nvSpPr>
          <p:cNvPr id="4" name="TextBox 3"/>
          <p:cNvSpPr txBox="1"/>
          <p:nvPr/>
        </p:nvSpPr>
        <p:spPr>
          <a:xfrm>
            <a:off x="1371600" y="990600"/>
            <a:ext cx="23622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Aspects macroéconomiques et transversaux de la chaine des valeurs riz</a:t>
            </a:r>
          </a:p>
        </p:txBody>
      </p:sp>
      <p:sp>
        <p:nvSpPr>
          <p:cNvPr id="5" name="TextBox 4"/>
          <p:cNvSpPr txBox="1"/>
          <p:nvPr/>
        </p:nvSpPr>
        <p:spPr>
          <a:xfrm>
            <a:off x="1371600" y="34290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Système d’encadrement et d’appui Conseil</a:t>
            </a:r>
          </a:p>
        </p:txBody>
      </p:sp>
      <p:sp>
        <p:nvSpPr>
          <p:cNvPr id="6" name="TextBox 5"/>
          <p:cNvSpPr txBox="1"/>
          <p:nvPr/>
        </p:nvSpPr>
        <p:spPr>
          <a:xfrm>
            <a:off x="1371600" y="4114800"/>
            <a:ext cx="2362200" cy="923330"/>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b="1" dirty="0"/>
              <a:t>Multiplication et production de semences certifiées</a:t>
            </a:r>
          </a:p>
        </p:txBody>
      </p:sp>
      <p:sp>
        <p:nvSpPr>
          <p:cNvPr id="7" name="TextBox 6"/>
          <p:cNvSpPr txBox="1"/>
          <p:nvPr/>
        </p:nvSpPr>
        <p:spPr>
          <a:xfrm>
            <a:off x="1371600" y="52578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Production de riz paddy de qualité</a:t>
            </a:r>
            <a:endParaRPr lang="fr-FR" sz="1400" dirty="0"/>
          </a:p>
        </p:txBody>
      </p:sp>
      <p:sp>
        <p:nvSpPr>
          <p:cNvPr id="8" name="TextBox 7"/>
          <p:cNvSpPr txBox="1"/>
          <p:nvPr/>
        </p:nvSpPr>
        <p:spPr>
          <a:xfrm>
            <a:off x="1371600" y="5943600"/>
            <a:ext cx="23622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Transformation et  commercialisation du riz paddy</a:t>
            </a:r>
            <a:endParaRPr lang="fr-FR" sz="1400" dirty="0"/>
          </a:p>
        </p:txBody>
      </p:sp>
      <p:sp>
        <p:nvSpPr>
          <p:cNvPr id="9" name="TextBox 8"/>
          <p:cNvSpPr txBox="1"/>
          <p:nvPr/>
        </p:nvSpPr>
        <p:spPr>
          <a:xfrm>
            <a:off x="533400" y="228600"/>
            <a:ext cx="2209800" cy="461665"/>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sz="2400" b="1" dirty="0" smtClean="0"/>
              <a:t>MAURITANIE</a:t>
            </a:r>
            <a:endParaRPr lang="en-US" sz="2400" b="1" dirty="0"/>
          </a:p>
        </p:txBody>
      </p:sp>
      <p:sp>
        <p:nvSpPr>
          <p:cNvPr id="10" name="Right Arrow 9"/>
          <p:cNvSpPr/>
          <p:nvPr/>
        </p:nvSpPr>
        <p:spPr>
          <a:xfrm>
            <a:off x="3733800" y="4419600"/>
            <a:ext cx="304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962400" y="457200"/>
            <a:ext cx="1600200" cy="369332"/>
          </a:xfrm>
          <a:prstGeom prst="rect">
            <a:avLst/>
          </a:prstGeom>
          <a:noFill/>
        </p:spPr>
        <p:txBody>
          <a:bodyPr wrap="square" rtlCol="0">
            <a:spAutoFit/>
          </a:bodyPr>
          <a:lstStyle/>
          <a:p>
            <a:pPr algn="ctr"/>
            <a:r>
              <a:rPr lang="en-US" b="1" dirty="0" smtClean="0"/>
              <a:t>BASELINE</a:t>
            </a:r>
            <a:endParaRPr lang="en-US" b="1" dirty="0"/>
          </a:p>
        </p:txBody>
      </p:sp>
      <p:sp>
        <p:nvSpPr>
          <p:cNvPr id="12" name="TextBox 11"/>
          <p:cNvSpPr txBox="1"/>
          <p:nvPr/>
        </p:nvSpPr>
        <p:spPr>
          <a:xfrm>
            <a:off x="4038600" y="1676400"/>
            <a:ext cx="1371600" cy="3785652"/>
          </a:xfrm>
          <a:prstGeom prst="rect">
            <a:avLst/>
          </a:prstGeom>
          <a:noFill/>
          <a:ln w="12700">
            <a:solidFill>
              <a:schemeClr val="tx1"/>
            </a:solidFill>
          </a:ln>
        </p:spPr>
        <p:txBody>
          <a:bodyPr wrap="square" rtlCol="0">
            <a:spAutoFit/>
          </a:bodyPr>
          <a:lstStyle/>
          <a:p>
            <a:pPr lvl="0">
              <a:buFont typeface="Arial" pitchFamily="34" charset="0"/>
              <a:buChar char="•"/>
            </a:pPr>
            <a:r>
              <a:rPr lang="fr-FR" sz="1200" dirty="0" smtClean="0"/>
              <a:t> </a:t>
            </a:r>
            <a:r>
              <a:rPr lang="fr-FR" sz="1200" dirty="0"/>
              <a:t>L’insuffisance de la maîtrise des techniques de production par les </a:t>
            </a:r>
            <a:r>
              <a:rPr lang="fr-FR" sz="1200" dirty="0" smtClean="0"/>
              <a:t>exploitants</a:t>
            </a:r>
          </a:p>
          <a:p>
            <a:pPr lvl="0">
              <a:buFont typeface="Arial" pitchFamily="34" charset="0"/>
              <a:buChar char="•"/>
            </a:pPr>
            <a:r>
              <a:rPr lang="fr-FR" sz="1200" dirty="0"/>
              <a:t> Les maladies, les insectes, les adventices et autres parasites tels que les </a:t>
            </a:r>
            <a:r>
              <a:rPr lang="fr-FR" sz="1200" dirty="0" smtClean="0"/>
              <a:t>nématodes</a:t>
            </a:r>
          </a:p>
          <a:p>
            <a:pPr lvl="0">
              <a:buFont typeface="Arial" pitchFamily="34" charset="0"/>
              <a:buChar char="•"/>
            </a:pPr>
            <a:r>
              <a:rPr lang="fr-FR" sz="1200" dirty="0"/>
              <a:t> Un manque de formation des producteurs </a:t>
            </a:r>
            <a:r>
              <a:rPr lang="fr-FR" sz="1200" dirty="0" smtClean="0"/>
              <a:t>sur </a:t>
            </a:r>
            <a:r>
              <a:rPr lang="fr-FR" sz="1200" dirty="0"/>
              <a:t>la gestion des périmètres et des ressources (équipements, matériels, intrants, etc.)</a:t>
            </a:r>
            <a:endParaRPr lang="fr-FR" sz="1200" dirty="0" smtClean="0"/>
          </a:p>
        </p:txBody>
      </p:sp>
      <p:sp>
        <p:nvSpPr>
          <p:cNvPr id="13" name="TextBox 12"/>
          <p:cNvSpPr txBox="1"/>
          <p:nvPr/>
        </p:nvSpPr>
        <p:spPr>
          <a:xfrm>
            <a:off x="6019800" y="457200"/>
            <a:ext cx="2743200" cy="369332"/>
          </a:xfrm>
          <a:prstGeom prst="rect">
            <a:avLst/>
          </a:prstGeom>
          <a:noFill/>
        </p:spPr>
        <p:txBody>
          <a:bodyPr wrap="square" rtlCol="0">
            <a:spAutoFit/>
          </a:bodyPr>
          <a:lstStyle/>
          <a:p>
            <a:pPr algn="ctr"/>
            <a:r>
              <a:rPr lang="en-US" b="1" dirty="0" smtClean="0"/>
              <a:t>RESULTATS OBTENUS</a:t>
            </a:r>
            <a:endParaRPr lang="en-US" b="1" dirty="0"/>
          </a:p>
        </p:txBody>
      </p:sp>
      <p:sp>
        <p:nvSpPr>
          <p:cNvPr id="17" name="TextBox 16"/>
          <p:cNvSpPr txBox="1"/>
          <p:nvPr/>
        </p:nvSpPr>
        <p:spPr>
          <a:xfrm>
            <a:off x="5486400" y="838201"/>
            <a:ext cx="3505200" cy="6019800"/>
          </a:xfrm>
          <a:prstGeom prst="rect">
            <a:avLst/>
          </a:prstGeom>
          <a:noFill/>
          <a:ln w="12700">
            <a:solidFill>
              <a:schemeClr val="tx1"/>
            </a:solidFill>
          </a:ln>
        </p:spPr>
        <p:txBody>
          <a:bodyPr wrap="square" rtlCol="0">
            <a:spAutoFit/>
          </a:bodyPr>
          <a:lstStyle/>
          <a:p>
            <a:pPr marL="228600" indent="-228600">
              <a:buFont typeface="+mj-lt"/>
              <a:buAutoNum type="arabicPeriod"/>
            </a:pPr>
            <a:r>
              <a:rPr lang="fr-FR" sz="1200" dirty="0" smtClean="0"/>
              <a:t>Sensibilisation de l’autorité de tutelle (MDR) qui libère un montant de 200 millions MRO (670 000 USD) pour sécuriser la production des semences issues de parcelles agréées avec un engagement de renouvellement à chaque campagne. Avant le projet, le paysan multiplicateur ne pouvant attendre face à pression de remboursement de crédit, entre autres, vend sa semence comme du paddy.</a:t>
            </a:r>
            <a:endParaRPr lang="en-US" sz="1200" dirty="0" smtClean="0"/>
          </a:p>
          <a:p>
            <a:pPr marL="228600" indent="-228600">
              <a:buFont typeface="+mj-lt"/>
              <a:buAutoNum type="arabicPeriod"/>
            </a:pPr>
            <a:r>
              <a:rPr lang="fr-FR" sz="1200" dirty="0" smtClean="0"/>
              <a:t>L’interprofession des semences a été mieux organisée et ses capacités ont été renforcées par des formations appropriées</a:t>
            </a:r>
          </a:p>
          <a:p>
            <a:pPr marL="228600" indent="-228600">
              <a:buFont typeface="+mj-lt"/>
              <a:buAutoNum type="arabicPeriod"/>
            </a:pPr>
            <a:r>
              <a:rPr lang="fr-FR" sz="1200" dirty="0" smtClean="0"/>
              <a:t>L’autorité de tutelle (MDR) a  mis en place un fonds de 200 millions d’UM pour sécuriser l’achat des semences certifiées. Cette mesure a incité tous les vendeurs informels de semences à régulariser leur situation  en posant leurs demandes d’agréments. Ainsi, 12 nouveaux établissements semenciers ont été agréés sans toute la rigueur requise au regard des critères impératifs à remplir.</a:t>
            </a:r>
            <a:endParaRPr lang="en-US" sz="1200" dirty="0" smtClean="0"/>
          </a:p>
          <a:p>
            <a:pPr marL="228600" indent="-228600">
              <a:buFont typeface="+mj-lt"/>
              <a:buAutoNum type="arabicPeriod"/>
            </a:pPr>
            <a:r>
              <a:rPr lang="fr-FR" sz="1200" dirty="0" smtClean="0"/>
              <a:t>Les indicateurs qui mesurent ce progrès sont les suivants : campagne hivernage 2011 : (i) superficie (ha) déclarée : 1 526 ha, (ii) superficie contrôlée: 1 514 ha; (iii) superficie acceptée       : 1 041,95 ha ; (iv) quantités de semences produites : 2 820 t sur lesquelles 1907 t  acceptées ; (v) quantités de semences certifiées : 830 tonnes triées sur lesquelles 44% sont ‘’</a:t>
            </a:r>
            <a:r>
              <a:rPr lang="fr-FR" sz="1200" dirty="0" err="1" smtClean="0"/>
              <a:t>certifiables</a:t>
            </a:r>
            <a:r>
              <a:rPr lang="fr-FR" sz="1200" dirty="0" smtClean="0"/>
              <a:t>’’, avec tendance à la hausse. (vi) un volume</a:t>
            </a:r>
            <a:r>
              <a:rPr lang="fr-FR" sz="1200" i="1" dirty="0" smtClean="0"/>
              <a:t> </a:t>
            </a:r>
            <a:r>
              <a:rPr lang="fr-FR" sz="1200" dirty="0" smtClean="0"/>
              <a:t>de 2500 à 3000 t de semences certifiées produites pour être commercialisées en 2012.</a:t>
            </a:r>
            <a:endParaRPr lang="en-US" sz="1200" dirty="0" smtClean="0"/>
          </a:p>
        </p:txBody>
      </p:sp>
      <p:sp>
        <p:nvSpPr>
          <p:cNvPr id="18" name="TextBox 17"/>
          <p:cNvSpPr txBox="1"/>
          <p:nvPr/>
        </p:nvSpPr>
        <p:spPr>
          <a:xfrm>
            <a:off x="228600" y="4114800"/>
            <a:ext cx="990600" cy="923330"/>
          </a:xfrm>
          <a:prstGeom prst="rect">
            <a:avLst/>
          </a:prstGeom>
          <a:solidFill>
            <a:srgbClr val="00B050"/>
          </a:solidFill>
        </p:spPr>
        <p:txBody>
          <a:bodyPr wrap="square" rtlCol="0">
            <a:spAutoFit/>
          </a:bodyPr>
          <a:lstStyle/>
          <a:p>
            <a:endParaRPr lang="en-US" dirty="0" smtClean="0"/>
          </a:p>
          <a:p>
            <a:endParaRPr lang="en-US" dirty="0"/>
          </a:p>
          <a:p>
            <a:endParaRPr lang="en-US" dirty="0" smtClean="0"/>
          </a:p>
        </p:txBody>
      </p:sp>
      <p:sp>
        <p:nvSpPr>
          <p:cNvPr id="16" name="TextBox 15"/>
          <p:cNvSpPr txBox="1"/>
          <p:nvPr/>
        </p:nvSpPr>
        <p:spPr>
          <a:xfrm>
            <a:off x="228600" y="3352800"/>
            <a:ext cx="990600" cy="646331"/>
          </a:xfrm>
          <a:prstGeom prst="rect">
            <a:avLst/>
          </a:prstGeom>
          <a:solidFill>
            <a:srgbClr val="66FF66"/>
          </a:solidFill>
        </p:spPr>
        <p:txBody>
          <a:bodyPr wrap="square" rtlCol="0">
            <a:spAutoFit/>
          </a:bodyPr>
          <a:lstStyle/>
          <a:p>
            <a:endParaRPr lang="en-US" dirty="0" smtClean="0"/>
          </a:p>
          <a:p>
            <a:endParaRPr lang="en-US" dirty="0" smtClean="0"/>
          </a:p>
        </p:txBody>
      </p:sp>
      <p:sp>
        <p:nvSpPr>
          <p:cNvPr id="19" name="TextBox 18"/>
          <p:cNvSpPr txBox="1"/>
          <p:nvPr/>
        </p:nvSpPr>
        <p:spPr>
          <a:xfrm>
            <a:off x="228600" y="2590800"/>
            <a:ext cx="990600" cy="646331"/>
          </a:xfrm>
          <a:prstGeom prst="rect">
            <a:avLst/>
          </a:prstGeom>
          <a:solidFill>
            <a:srgbClr val="00B050"/>
          </a:solidFill>
        </p:spPr>
        <p:txBody>
          <a:bodyPr wrap="square" rtlCol="0">
            <a:spAutoFit/>
          </a:bodyPr>
          <a:lstStyle/>
          <a:p>
            <a:endParaRPr lang="en-US" dirty="0" smtClean="0"/>
          </a:p>
          <a:p>
            <a:endParaRPr lang="en-US" dirty="0"/>
          </a:p>
        </p:txBody>
      </p:sp>
      <p:sp>
        <p:nvSpPr>
          <p:cNvPr id="20" name="TextBox 19"/>
          <p:cNvSpPr txBox="1"/>
          <p:nvPr/>
        </p:nvSpPr>
        <p:spPr>
          <a:xfrm>
            <a:off x="228600" y="1752600"/>
            <a:ext cx="990600" cy="646331"/>
          </a:xfrm>
          <a:prstGeom prst="rect">
            <a:avLst/>
          </a:prstGeom>
          <a:solidFill>
            <a:srgbClr val="66FF66"/>
          </a:solidFill>
        </p:spPr>
        <p:txBody>
          <a:bodyPr wrap="square" rtlCol="0">
            <a:spAutoFit/>
          </a:bodyPr>
          <a:lstStyle/>
          <a:p>
            <a:endParaRPr lang="en-US" dirty="0" smtClean="0"/>
          </a:p>
          <a:p>
            <a:endParaRPr lang="en-US" dirty="0"/>
          </a:p>
        </p:txBody>
      </p:sp>
      <p:sp>
        <p:nvSpPr>
          <p:cNvPr id="21" name="TextBox 20"/>
          <p:cNvSpPr txBox="1"/>
          <p:nvPr/>
        </p:nvSpPr>
        <p:spPr>
          <a:xfrm>
            <a:off x="228600" y="914400"/>
            <a:ext cx="990600" cy="646331"/>
          </a:xfrm>
          <a:prstGeom prst="rect">
            <a:avLst/>
          </a:prstGeom>
          <a:solidFill>
            <a:srgbClr val="66FF66"/>
          </a:solidFill>
        </p:spPr>
        <p:txBody>
          <a:bodyPr wrap="square" rtlCol="0">
            <a:spAutoFit/>
          </a:bodyPr>
          <a:lstStyle/>
          <a:p>
            <a:endParaRPr lang="en-US" dirty="0" smtClean="0"/>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1828800"/>
            <a:ext cx="23622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Gestion et organisation du système de production de semences</a:t>
            </a:r>
          </a:p>
        </p:txBody>
      </p:sp>
      <p:sp>
        <p:nvSpPr>
          <p:cNvPr id="3" name="TextBox 2"/>
          <p:cNvSpPr txBox="1"/>
          <p:nvPr/>
        </p:nvSpPr>
        <p:spPr>
          <a:xfrm>
            <a:off x="1371600" y="27432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Production de semences de base et </a:t>
            </a:r>
            <a:r>
              <a:rPr lang="fr-FR" sz="1400" dirty="0" err="1"/>
              <a:t>prebase</a:t>
            </a:r>
            <a:endParaRPr lang="fr-FR" sz="1400" dirty="0"/>
          </a:p>
        </p:txBody>
      </p:sp>
      <p:sp>
        <p:nvSpPr>
          <p:cNvPr id="4" name="TextBox 3"/>
          <p:cNvSpPr txBox="1"/>
          <p:nvPr/>
        </p:nvSpPr>
        <p:spPr>
          <a:xfrm>
            <a:off x="1371600" y="990600"/>
            <a:ext cx="23622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Aspects macroéconomiques et transversaux de la chaine des valeurs riz</a:t>
            </a:r>
          </a:p>
        </p:txBody>
      </p:sp>
      <p:sp>
        <p:nvSpPr>
          <p:cNvPr id="5" name="TextBox 4"/>
          <p:cNvSpPr txBox="1"/>
          <p:nvPr/>
        </p:nvSpPr>
        <p:spPr>
          <a:xfrm>
            <a:off x="1371600" y="34290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Système d’encadrement et d’appui Conseil</a:t>
            </a:r>
          </a:p>
        </p:txBody>
      </p:sp>
      <p:sp>
        <p:nvSpPr>
          <p:cNvPr id="6" name="TextBox 5"/>
          <p:cNvSpPr txBox="1"/>
          <p:nvPr/>
        </p:nvSpPr>
        <p:spPr>
          <a:xfrm>
            <a:off x="1371600" y="41148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Multiplication et production de semences certifiées</a:t>
            </a:r>
          </a:p>
        </p:txBody>
      </p:sp>
      <p:sp>
        <p:nvSpPr>
          <p:cNvPr id="7" name="TextBox 6"/>
          <p:cNvSpPr txBox="1"/>
          <p:nvPr/>
        </p:nvSpPr>
        <p:spPr>
          <a:xfrm>
            <a:off x="1371600" y="4876800"/>
            <a:ext cx="2362200" cy="646331"/>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b="1" dirty="0"/>
              <a:t>Production de riz paddy de qualité</a:t>
            </a:r>
          </a:p>
        </p:txBody>
      </p:sp>
      <p:sp>
        <p:nvSpPr>
          <p:cNvPr id="8" name="TextBox 7"/>
          <p:cNvSpPr txBox="1"/>
          <p:nvPr/>
        </p:nvSpPr>
        <p:spPr>
          <a:xfrm>
            <a:off x="1371600" y="5715000"/>
            <a:ext cx="23622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Transformation et  commercialisation du riz paddy</a:t>
            </a:r>
            <a:endParaRPr lang="fr-FR" sz="1400" dirty="0"/>
          </a:p>
        </p:txBody>
      </p:sp>
      <p:sp>
        <p:nvSpPr>
          <p:cNvPr id="9" name="TextBox 8"/>
          <p:cNvSpPr txBox="1"/>
          <p:nvPr/>
        </p:nvSpPr>
        <p:spPr>
          <a:xfrm>
            <a:off x="533400" y="228600"/>
            <a:ext cx="2209800" cy="461665"/>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sz="2400" b="1" dirty="0" smtClean="0"/>
              <a:t>MAURITANIE</a:t>
            </a:r>
            <a:endParaRPr lang="en-US" sz="2400" b="1" dirty="0"/>
          </a:p>
        </p:txBody>
      </p:sp>
      <p:sp>
        <p:nvSpPr>
          <p:cNvPr id="10" name="Right Arrow 9"/>
          <p:cNvSpPr/>
          <p:nvPr/>
        </p:nvSpPr>
        <p:spPr>
          <a:xfrm>
            <a:off x="3733800" y="5105400"/>
            <a:ext cx="304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191000" y="533400"/>
            <a:ext cx="1600200" cy="369332"/>
          </a:xfrm>
          <a:prstGeom prst="rect">
            <a:avLst/>
          </a:prstGeom>
          <a:noFill/>
        </p:spPr>
        <p:txBody>
          <a:bodyPr wrap="square" rtlCol="0">
            <a:spAutoFit/>
          </a:bodyPr>
          <a:lstStyle/>
          <a:p>
            <a:pPr algn="ctr"/>
            <a:r>
              <a:rPr lang="en-US" b="1" dirty="0" smtClean="0"/>
              <a:t>BASELINE</a:t>
            </a:r>
            <a:endParaRPr lang="en-US" b="1" dirty="0"/>
          </a:p>
        </p:txBody>
      </p:sp>
      <p:sp>
        <p:nvSpPr>
          <p:cNvPr id="12" name="TextBox 11"/>
          <p:cNvSpPr txBox="1"/>
          <p:nvPr/>
        </p:nvSpPr>
        <p:spPr>
          <a:xfrm>
            <a:off x="4038600" y="1752600"/>
            <a:ext cx="1524000" cy="4616648"/>
          </a:xfrm>
          <a:prstGeom prst="rect">
            <a:avLst/>
          </a:prstGeom>
          <a:noFill/>
          <a:ln w="12700">
            <a:solidFill>
              <a:schemeClr val="tx1"/>
            </a:solidFill>
          </a:ln>
        </p:spPr>
        <p:txBody>
          <a:bodyPr wrap="square" rtlCol="0">
            <a:spAutoFit/>
          </a:bodyPr>
          <a:lstStyle/>
          <a:p>
            <a:pPr lvl="0">
              <a:buFont typeface="Arial" pitchFamily="34" charset="0"/>
              <a:buChar char="•"/>
            </a:pPr>
            <a:r>
              <a:rPr lang="fr-FR" sz="1400" dirty="0" smtClean="0"/>
              <a:t> </a:t>
            </a:r>
            <a:r>
              <a:rPr lang="fr-FR" sz="1400" dirty="0"/>
              <a:t>Les maladies, les insectes, les adventices et autres parasites tels que les </a:t>
            </a:r>
            <a:r>
              <a:rPr lang="fr-FR" sz="1400" dirty="0" smtClean="0"/>
              <a:t>nématodes </a:t>
            </a:r>
          </a:p>
          <a:p>
            <a:pPr lvl="0">
              <a:buFont typeface="Arial" pitchFamily="34" charset="0"/>
              <a:buChar char="•"/>
            </a:pPr>
            <a:r>
              <a:rPr lang="fr-FR" sz="1400" dirty="0"/>
              <a:t> Des difficultés d’accès aux intrants majeurs que sont les semences et les engrais </a:t>
            </a:r>
            <a:r>
              <a:rPr lang="fr-FR" sz="1400" dirty="0" smtClean="0"/>
              <a:t>minéraux</a:t>
            </a:r>
          </a:p>
          <a:p>
            <a:pPr lvl="0">
              <a:buFont typeface="Arial" pitchFamily="34" charset="0"/>
              <a:buChar char="•"/>
            </a:pPr>
            <a:r>
              <a:rPr lang="fr-FR" sz="1400" dirty="0"/>
              <a:t> Un manque de formation des producteurs </a:t>
            </a:r>
            <a:r>
              <a:rPr lang="fr-FR" sz="1400" dirty="0" smtClean="0"/>
              <a:t>sur </a:t>
            </a:r>
            <a:r>
              <a:rPr lang="fr-FR" sz="1400" dirty="0"/>
              <a:t>la gestion des périmètres et des ressources (équipements, matériels, intrants, etc.)</a:t>
            </a:r>
            <a:endParaRPr lang="fr-FR" sz="1400" dirty="0" smtClean="0"/>
          </a:p>
        </p:txBody>
      </p:sp>
      <p:sp>
        <p:nvSpPr>
          <p:cNvPr id="13" name="TextBox 12"/>
          <p:cNvSpPr txBox="1"/>
          <p:nvPr/>
        </p:nvSpPr>
        <p:spPr>
          <a:xfrm>
            <a:off x="5943600" y="533400"/>
            <a:ext cx="2819400" cy="369332"/>
          </a:xfrm>
          <a:prstGeom prst="rect">
            <a:avLst/>
          </a:prstGeom>
          <a:noFill/>
        </p:spPr>
        <p:txBody>
          <a:bodyPr wrap="square" rtlCol="0">
            <a:spAutoFit/>
          </a:bodyPr>
          <a:lstStyle/>
          <a:p>
            <a:pPr algn="ctr"/>
            <a:r>
              <a:rPr lang="en-US" b="1" dirty="0" smtClean="0"/>
              <a:t>RESULTATS OBTENUS</a:t>
            </a:r>
            <a:endParaRPr lang="en-US" b="1" dirty="0"/>
          </a:p>
        </p:txBody>
      </p:sp>
      <p:sp>
        <p:nvSpPr>
          <p:cNvPr id="14" name="TextBox 13"/>
          <p:cNvSpPr txBox="1"/>
          <p:nvPr/>
        </p:nvSpPr>
        <p:spPr>
          <a:xfrm>
            <a:off x="5715000" y="1143000"/>
            <a:ext cx="3200400" cy="5262979"/>
          </a:xfrm>
          <a:prstGeom prst="rect">
            <a:avLst/>
          </a:prstGeom>
          <a:noFill/>
          <a:ln w="12700">
            <a:solidFill>
              <a:schemeClr val="tx1"/>
            </a:solidFill>
          </a:ln>
        </p:spPr>
        <p:txBody>
          <a:bodyPr wrap="square" rtlCol="0">
            <a:spAutoFit/>
          </a:bodyPr>
          <a:lstStyle/>
          <a:p>
            <a:pPr marL="228600" indent="-228600">
              <a:buFont typeface="+mj-lt"/>
              <a:buAutoNum type="arabicPeriod"/>
            </a:pPr>
            <a:r>
              <a:rPr lang="fr-FR" sz="1600" dirty="0" smtClean="0"/>
              <a:t>Les rendements du paddy sur les parcelles de la GIPD se sont montrés supérieurs à ceux obtenus sur les PP et les paysans rencontrés affirment sans hésitation qu’ils vont adopter la GIPD au cours des prochaines campagnes agricoles</a:t>
            </a:r>
          </a:p>
          <a:p>
            <a:pPr marL="228600" indent="-228600">
              <a:buFont typeface="+mj-lt"/>
              <a:buAutoNum type="arabicPeriod"/>
            </a:pPr>
            <a:r>
              <a:rPr lang="fr-FR" sz="1600" dirty="0" smtClean="0"/>
              <a:t>L’objectif d’augmenter d’au moins 25% le rendement/ha a été atteint dans la plupart différents sites de la ZIP </a:t>
            </a:r>
          </a:p>
          <a:p>
            <a:pPr marL="228600" indent="-228600">
              <a:buFont typeface="+mj-lt"/>
              <a:buAutoNum type="arabicPeriod"/>
            </a:pPr>
            <a:r>
              <a:rPr lang="fr-FR" sz="1600" dirty="0" smtClean="0"/>
              <a:t>Sur 85 ha au niveau des périmètres coopératifs CEP et plus de 200 ha au niveau des privés</a:t>
            </a:r>
            <a:r>
              <a:rPr lang="en-US" sz="1600" dirty="0" smtClean="0"/>
              <a:t> </a:t>
            </a:r>
            <a:r>
              <a:rPr lang="fr-FR" sz="1600" dirty="0" smtClean="0"/>
              <a:t> </a:t>
            </a:r>
            <a:endParaRPr lang="en-US" sz="1600" dirty="0" smtClean="0"/>
          </a:p>
          <a:p>
            <a:pPr marL="228600" indent="-228600">
              <a:buFont typeface="+mj-lt"/>
              <a:buAutoNum type="arabicPeriod"/>
            </a:pPr>
            <a:r>
              <a:rPr lang="fr-FR" sz="1600" dirty="0" smtClean="0"/>
              <a:t>Production totale périmètres coopératifs CEP = 505,6 t, rendement moyen/ha = 5,35 t/ha, pointe = 7,82 t/ha (moyenne nationale 5t/ha</a:t>
            </a:r>
            <a:endParaRPr lang="en-US" sz="1600" dirty="0"/>
          </a:p>
        </p:txBody>
      </p:sp>
      <p:sp>
        <p:nvSpPr>
          <p:cNvPr id="17" name="TextBox 16"/>
          <p:cNvSpPr txBox="1"/>
          <p:nvPr/>
        </p:nvSpPr>
        <p:spPr>
          <a:xfrm>
            <a:off x="228600" y="4876800"/>
            <a:ext cx="990600" cy="646331"/>
          </a:xfrm>
          <a:prstGeom prst="rect">
            <a:avLst/>
          </a:prstGeom>
          <a:solidFill>
            <a:srgbClr val="66FF66"/>
          </a:solidFill>
        </p:spPr>
        <p:txBody>
          <a:bodyPr wrap="square" rtlCol="0">
            <a:spAutoFit/>
          </a:bodyPr>
          <a:lstStyle/>
          <a:p>
            <a:endParaRPr lang="en-US" dirty="0" smtClean="0"/>
          </a:p>
          <a:p>
            <a:endParaRPr lang="en-US" dirty="0"/>
          </a:p>
        </p:txBody>
      </p:sp>
      <p:sp>
        <p:nvSpPr>
          <p:cNvPr id="16" name="TextBox 15"/>
          <p:cNvSpPr txBox="1"/>
          <p:nvPr/>
        </p:nvSpPr>
        <p:spPr>
          <a:xfrm>
            <a:off x="228600" y="4114800"/>
            <a:ext cx="990600" cy="646331"/>
          </a:xfrm>
          <a:prstGeom prst="rect">
            <a:avLst/>
          </a:prstGeom>
          <a:solidFill>
            <a:srgbClr val="00B050"/>
          </a:solidFill>
        </p:spPr>
        <p:txBody>
          <a:bodyPr wrap="square" rtlCol="0">
            <a:spAutoFit/>
          </a:bodyPr>
          <a:lstStyle/>
          <a:p>
            <a:endParaRPr lang="en-US" dirty="0" smtClean="0"/>
          </a:p>
          <a:p>
            <a:endParaRPr lang="en-US" dirty="0"/>
          </a:p>
        </p:txBody>
      </p:sp>
      <p:sp>
        <p:nvSpPr>
          <p:cNvPr id="18" name="TextBox 17"/>
          <p:cNvSpPr txBox="1"/>
          <p:nvPr/>
        </p:nvSpPr>
        <p:spPr>
          <a:xfrm>
            <a:off x="228600" y="3352800"/>
            <a:ext cx="990600" cy="646331"/>
          </a:xfrm>
          <a:prstGeom prst="rect">
            <a:avLst/>
          </a:prstGeom>
          <a:solidFill>
            <a:srgbClr val="66FF66"/>
          </a:solidFill>
        </p:spPr>
        <p:txBody>
          <a:bodyPr wrap="square" rtlCol="0">
            <a:spAutoFit/>
          </a:bodyPr>
          <a:lstStyle/>
          <a:p>
            <a:endParaRPr lang="en-US" dirty="0" smtClean="0"/>
          </a:p>
          <a:p>
            <a:endParaRPr lang="en-US" dirty="0" smtClean="0"/>
          </a:p>
        </p:txBody>
      </p:sp>
      <p:sp>
        <p:nvSpPr>
          <p:cNvPr id="19" name="TextBox 18"/>
          <p:cNvSpPr txBox="1"/>
          <p:nvPr/>
        </p:nvSpPr>
        <p:spPr>
          <a:xfrm>
            <a:off x="228600" y="2590800"/>
            <a:ext cx="990600" cy="646331"/>
          </a:xfrm>
          <a:prstGeom prst="rect">
            <a:avLst/>
          </a:prstGeom>
          <a:solidFill>
            <a:srgbClr val="00B050"/>
          </a:solidFill>
        </p:spPr>
        <p:txBody>
          <a:bodyPr wrap="square" rtlCol="0">
            <a:spAutoFit/>
          </a:bodyPr>
          <a:lstStyle/>
          <a:p>
            <a:endParaRPr lang="en-US" dirty="0" smtClean="0"/>
          </a:p>
          <a:p>
            <a:endParaRPr lang="en-US" dirty="0"/>
          </a:p>
        </p:txBody>
      </p:sp>
      <p:sp>
        <p:nvSpPr>
          <p:cNvPr id="20" name="TextBox 19"/>
          <p:cNvSpPr txBox="1"/>
          <p:nvPr/>
        </p:nvSpPr>
        <p:spPr>
          <a:xfrm>
            <a:off x="228600" y="1752600"/>
            <a:ext cx="990600" cy="646331"/>
          </a:xfrm>
          <a:prstGeom prst="rect">
            <a:avLst/>
          </a:prstGeom>
          <a:solidFill>
            <a:srgbClr val="66FF66"/>
          </a:solidFill>
        </p:spPr>
        <p:txBody>
          <a:bodyPr wrap="square" rtlCol="0">
            <a:spAutoFit/>
          </a:bodyPr>
          <a:lstStyle/>
          <a:p>
            <a:endParaRPr lang="en-US" dirty="0" smtClean="0"/>
          </a:p>
          <a:p>
            <a:endParaRPr lang="en-US" dirty="0"/>
          </a:p>
        </p:txBody>
      </p:sp>
      <p:sp>
        <p:nvSpPr>
          <p:cNvPr id="21" name="TextBox 20"/>
          <p:cNvSpPr txBox="1"/>
          <p:nvPr/>
        </p:nvSpPr>
        <p:spPr>
          <a:xfrm>
            <a:off x="228600" y="914400"/>
            <a:ext cx="990600" cy="646331"/>
          </a:xfrm>
          <a:prstGeom prst="rect">
            <a:avLst/>
          </a:prstGeom>
          <a:solidFill>
            <a:srgbClr val="66FF66"/>
          </a:solidFill>
        </p:spPr>
        <p:txBody>
          <a:bodyPr wrap="square" rtlCol="0">
            <a:spAutoFit/>
          </a:bodyPr>
          <a:lstStyle/>
          <a:p>
            <a:endParaRPr lang="en-US" dirty="0" smtClean="0"/>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1828800"/>
            <a:ext cx="23622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Gestion et organisation du système de production de semences</a:t>
            </a:r>
          </a:p>
        </p:txBody>
      </p:sp>
      <p:sp>
        <p:nvSpPr>
          <p:cNvPr id="3" name="TextBox 2"/>
          <p:cNvSpPr txBox="1"/>
          <p:nvPr/>
        </p:nvSpPr>
        <p:spPr>
          <a:xfrm>
            <a:off x="1371600" y="27432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Production de semences de base et </a:t>
            </a:r>
            <a:r>
              <a:rPr lang="fr-FR" sz="1400" dirty="0" err="1"/>
              <a:t>prebase</a:t>
            </a:r>
            <a:endParaRPr lang="fr-FR" sz="1400" dirty="0"/>
          </a:p>
        </p:txBody>
      </p:sp>
      <p:sp>
        <p:nvSpPr>
          <p:cNvPr id="4" name="TextBox 3"/>
          <p:cNvSpPr txBox="1"/>
          <p:nvPr/>
        </p:nvSpPr>
        <p:spPr>
          <a:xfrm>
            <a:off x="1371600" y="990600"/>
            <a:ext cx="23622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Aspects macroéconomiques et transversaux de la chaine des valeurs riz</a:t>
            </a:r>
          </a:p>
        </p:txBody>
      </p:sp>
      <p:sp>
        <p:nvSpPr>
          <p:cNvPr id="5" name="TextBox 4"/>
          <p:cNvSpPr txBox="1"/>
          <p:nvPr/>
        </p:nvSpPr>
        <p:spPr>
          <a:xfrm>
            <a:off x="1371600" y="34290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Système d’encadrement et d’appui Conseil</a:t>
            </a:r>
          </a:p>
        </p:txBody>
      </p:sp>
      <p:sp>
        <p:nvSpPr>
          <p:cNvPr id="6" name="TextBox 5"/>
          <p:cNvSpPr txBox="1"/>
          <p:nvPr/>
        </p:nvSpPr>
        <p:spPr>
          <a:xfrm>
            <a:off x="1371600" y="41148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Multiplication et production de semences certifiées</a:t>
            </a:r>
          </a:p>
        </p:txBody>
      </p:sp>
      <p:sp>
        <p:nvSpPr>
          <p:cNvPr id="7" name="TextBox 6"/>
          <p:cNvSpPr txBox="1"/>
          <p:nvPr/>
        </p:nvSpPr>
        <p:spPr>
          <a:xfrm>
            <a:off x="1371600" y="48768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Production de riz paddy de qualité</a:t>
            </a:r>
          </a:p>
        </p:txBody>
      </p:sp>
      <p:sp>
        <p:nvSpPr>
          <p:cNvPr id="8" name="TextBox 7"/>
          <p:cNvSpPr txBox="1"/>
          <p:nvPr/>
        </p:nvSpPr>
        <p:spPr>
          <a:xfrm>
            <a:off x="1371600" y="5715000"/>
            <a:ext cx="2362200" cy="923330"/>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b="1" dirty="0"/>
              <a:t>Transformation et  commercialisation du riz paddy</a:t>
            </a:r>
          </a:p>
        </p:txBody>
      </p:sp>
      <p:sp>
        <p:nvSpPr>
          <p:cNvPr id="9" name="TextBox 8"/>
          <p:cNvSpPr txBox="1"/>
          <p:nvPr/>
        </p:nvSpPr>
        <p:spPr>
          <a:xfrm>
            <a:off x="533400" y="228600"/>
            <a:ext cx="2209800" cy="461665"/>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sz="2400" b="1" dirty="0" smtClean="0"/>
              <a:t>MAURITANIE</a:t>
            </a:r>
            <a:endParaRPr lang="en-US" sz="2400" b="1" dirty="0"/>
          </a:p>
        </p:txBody>
      </p:sp>
      <p:sp>
        <p:nvSpPr>
          <p:cNvPr id="10" name="Right Arrow 9"/>
          <p:cNvSpPr/>
          <p:nvPr/>
        </p:nvSpPr>
        <p:spPr>
          <a:xfrm>
            <a:off x="3733800" y="6019800"/>
            <a:ext cx="304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191000" y="533400"/>
            <a:ext cx="1600200" cy="369332"/>
          </a:xfrm>
          <a:prstGeom prst="rect">
            <a:avLst/>
          </a:prstGeom>
          <a:noFill/>
        </p:spPr>
        <p:txBody>
          <a:bodyPr wrap="square" rtlCol="0">
            <a:spAutoFit/>
          </a:bodyPr>
          <a:lstStyle/>
          <a:p>
            <a:pPr algn="ctr"/>
            <a:r>
              <a:rPr lang="en-US" b="1" dirty="0" smtClean="0"/>
              <a:t>BASELINE</a:t>
            </a:r>
            <a:endParaRPr lang="en-US" b="1" dirty="0"/>
          </a:p>
        </p:txBody>
      </p:sp>
      <p:sp>
        <p:nvSpPr>
          <p:cNvPr id="12" name="TextBox 11"/>
          <p:cNvSpPr txBox="1"/>
          <p:nvPr/>
        </p:nvSpPr>
        <p:spPr>
          <a:xfrm>
            <a:off x="4038600" y="5486400"/>
            <a:ext cx="1752600" cy="1169551"/>
          </a:xfrm>
          <a:prstGeom prst="rect">
            <a:avLst/>
          </a:prstGeom>
          <a:noFill/>
          <a:ln w="12700">
            <a:solidFill>
              <a:schemeClr val="tx1"/>
            </a:solidFill>
          </a:ln>
        </p:spPr>
        <p:txBody>
          <a:bodyPr wrap="square" rtlCol="0">
            <a:spAutoFit/>
          </a:bodyPr>
          <a:lstStyle/>
          <a:p>
            <a:pPr lvl="0">
              <a:buFont typeface="Arial" pitchFamily="34" charset="0"/>
              <a:buChar char="•"/>
            </a:pPr>
            <a:r>
              <a:rPr lang="fr-FR" sz="1400" dirty="0" smtClean="0"/>
              <a:t>Mauvaise organisation du système de transformation et de commercialisation</a:t>
            </a:r>
          </a:p>
        </p:txBody>
      </p:sp>
      <p:sp>
        <p:nvSpPr>
          <p:cNvPr id="13" name="TextBox 12"/>
          <p:cNvSpPr txBox="1"/>
          <p:nvPr/>
        </p:nvSpPr>
        <p:spPr>
          <a:xfrm>
            <a:off x="5867400" y="533400"/>
            <a:ext cx="2895600" cy="369332"/>
          </a:xfrm>
          <a:prstGeom prst="rect">
            <a:avLst/>
          </a:prstGeom>
          <a:noFill/>
        </p:spPr>
        <p:txBody>
          <a:bodyPr wrap="square" rtlCol="0">
            <a:spAutoFit/>
          </a:bodyPr>
          <a:lstStyle/>
          <a:p>
            <a:pPr algn="ctr"/>
            <a:r>
              <a:rPr lang="en-US" b="1" dirty="0" smtClean="0"/>
              <a:t>RESULTATS OBTENUS</a:t>
            </a:r>
            <a:endParaRPr lang="en-US" b="1" dirty="0"/>
          </a:p>
        </p:txBody>
      </p:sp>
      <p:sp>
        <p:nvSpPr>
          <p:cNvPr id="14" name="TextBox 13"/>
          <p:cNvSpPr txBox="1"/>
          <p:nvPr/>
        </p:nvSpPr>
        <p:spPr>
          <a:xfrm>
            <a:off x="5867400" y="4343400"/>
            <a:ext cx="3048000" cy="2308324"/>
          </a:xfrm>
          <a:prstGeom prst="rect">
            <a:avLst/>
          </a:prstGeom>
          <a:noFill/>
          <a:ln w="12700">
            <a:solidFill>
              <a:schemeClr val="tx1"/>
            </a:solidFill>
          </a:ln>
        </p:spPr>
        <p:txBody>
          <a:bodyPr wrap="square" rtlCol="0">
            <a:spAutoFit/>
          </a:bodyPr>
          <a:lstStyle/>
          <a:p>
            <a:pPr marL="228600" indent="-228600">
              <a:buFont typeface="+mj-lt"/>
              <a:buAutoNum type="arabicPeriod"/>
            </a:pPr>
            <a:r>
              <a:rPr lang="fr-FR" sz="1600" dirty="0" smtClean="0"/>
              <a:t>Un effet positif induit a été que la bonne qualité du riz paddy produit a permis à deux coopératives féminines (</a:t>
            </a:r>
            <a:r>
              <a:rPr lang="fr-FR" sz="1600" dirty="0" err="1" smtClean="0"/>
              <a:t>Garak</a:t>
            </a:r>
            <a:r>
              <a:rPr lang="fr-FR" sz="1600" dirty="0" smtClean="0"/>
              <a:t> et </a:t>
            </a:r>
            <a:r>
              <a:rPr lang="fr-FR" sz="1600" dirty="0" err="1" smtClean="0"/>
              <a:t>Tounguène</a:t>
            </a:r>
            <a:r>
              <a:rPr lang="fr-FR" sz="1600" dirty="0" smtClean="0"/>
              <a:t>) de pouvoir vendre leur produit en ‘’bord champ’’ à 95 UM/kg, ce qui ne se serait pas produit en l’absence de qualité avérée</a:t>
            </a:r>
            <a:endParaRPr lang="en-US" sz="1600" dirty="0"/>
          </a:p>
        </p:txBody>
      </p:sp>
      <p:sp>
        <p:nvSpPr>
          <p:cNvPr id="17" name="TextBox 16"/>
          <p:cNvSpPr txBox="1"/>
          <p:nvPr/>
        </p:nvSpPr>
        <p:spPr>
          <a:xfrm>
            <a:off x="228600" y="5715000"/>
            <a:ext cx="990600" cy="923330"/>
          </a:xfrm>
          <a:prstGeom prst="rect">
            <a:avLst/>
          </a:prstGeom>
          <a:solidFill>
            <a:srgbClr val="FF0000"/>
          </a:solidFill>
        </p:spPr>
        <p:txBody>
          <a:bodyPr wrap="square" rtlCol="0">
            <a:spAutoFit/>
          </a:bodyPr>
          <a:lstStyle/>
          <a:p>
            <a:endParaRPr lang="en-US" dirty="0" smtClean="0"/>
          </a:p>
          <a:p>
            <a:endParaRPr lang="en-US" dirty="0"/>
          </a:p>
          <a:p>
            <a:endParaRPr lang="en-US" dirty="0" smtClean="0"/>
          </a:p>
        </p:txBody>
      </p:sp>
      <p:sp>
        <p:nvSpPr>
          <p:cNvPr id="18" name="TextBox 17"/>
          <p:cNvSpPr txBox="1"/>
          <p:nvPr/>
        </p:nvSpPr>
        <p:spPr>
          <a:xfrm>
            <a:off x="228600" y="4876800"/>
            <a:ext cx="990600" cy="646331"/>
          </a:xfrm>
          <a:prstGeom prst="rect">
            <a:avLst/>
          </a:prstGeom>
          <a:solidFill>
            <a:srgbClr val="66FF66"/>
          </a:solidFill>
        </p:spPr>
        <p:txBody>
          <a:bodyPr wrap="square" rtlCol="0">
            <a:spAutoFit/>
          </a:bodyPr>
          <a:lstStyle/>
          <a:p>
            <a:endParaRPr lang="en-US" dirty="0" smtClean="0"/>
          </a:p>
          <a:p>
            <a:endParaRPr lang="en-US" dirty="0"/>
          </a:p>
        </p:txBody>
      </p:sp>
      <p:sp>
        <p:nvSpPr>
          <p:cNvPr id="19" name="TextBox 18"/>
          <p:cNvSpPr txBox="1"/>
          <p:nvPr/>
        </p:nvSpPr>
        <p:spPr>
          <a:xfrm>
            <a:off x="228600" y="4114800"/>
            <a:ext cx="990600" cy="646331"/>
          </a:xfrm>
          <a:prstGeom prst="rect">
            <a:avLst/>
          </a:prstGeom>
          <a:solidFill>
            <a:srgbClr val="00B050"/>
          </a:solidFill>
        </p:spPr>
        <p:txBody>
          <a:bodyPr wrap="square" rtlCol="0">
            <a:spAutoFit/>
          </a:bodyPr>
          <a:lstStyle/>
          <a:p>
            <a:endParaRPr lang="en-US" dirty="0" smtClean="0"/>
          </a:p>
          <a:p>
            <a:endParaRPr lang="en-US" dirty="0"/>
          </a:p>
        </p:txBody>
      </p:sp>
      <p:sp>
        <p:nvSpPr>
          <p:cNvPr id="20" name="TextBox 19"/>
          <p:cNvSpPr txBox="1"/>
          <p:nvPr/>
        </p:nvSpPr>
        <p:spPr>
          <a:xfrm>
            <a:off x="228600" y="3352800"/>
            <a:ext cx="990600" cy="646331"/>
          </a:xfrm>
          <a:prstGeom prst="rect">
            <a:avLst/>
          </a:prstGeom>
          <a:solidFill>
            <a:srgbClr val="66FF66"/>
          </a:solidFill>
        </p:spPr>
        <p:txBody>
          <a:bodyPr wrap="square" rtlCol="0">
            <a:spAutoFit/>
          </a:bodyPr>
          <a:lstStyle/>
          <a:p>
            <a:endParaRPr lang="en-US" dirty="0" smtClean="0"/>
          </a:p>
          <a:p>
            <a:endParaRPr lang="en-US" dirty="0" smtClean="0"/>
          </a:p>
        </p:txBody>
      </p:sp>
      <p:sp>
        <p:nvSpPr>
          <p:cNvPr id="21" name="TextBox 20"/>
          <p:cNvSpPr txBox="1"/>
          <p:nvPr/>
        </p:nvSpPr>
        <p:spPr>
          <a:xfrm>
            <a:off x="228600" y="2590800"/>
            <a:ext cx="990600" cy="646331"/>
          </a:xfrm>
          <a:prstGeom prst="rect">
            <a:avLst/>
          </a:prstGeom>
          <a:solidFill>
            <a:srgbClr val="00B050"/>
          </a:solidFill>
        </p:spPr>
        <p:txBody>
          <a:bodyPr wrap="square" rtlCol="0">
            <a:spAutoFit/>
          </a:bodyPr>
          <a:lstStyle/>
          <a:p>
            <a:endParaRPr lang="en-US" dirty="0" smtClean="0"/>
          </a:p>
          <a:p>
            <a:endParaRPr lang="en-US" dirty="0"/>
          </a:p>
        </p:txBody>
      </p:sp>
      <p:sp>
        <p:nvSpPr>
          <p:cNvPr id="22" name="TextBox 21"/>
          <p:cNvSpPr txBox="1"/>
          <p:nvPr/>
        </p:nvSpPr>
        <p:spPr>
          <a:xfrm>
            <a:off x="228600" y="1752600"/>
            <a:ext cx="990600" cy="646331"/>
          </a:xfrm>
          <a:prstGeom prst="rect">
            <a:avLst/>
          </a:prstGeom>
          <a:solidFill>
            <a:srgbClr val="66FF66"/>
          </a:solidFill>
        </p:spPr>
        <p:txBody>
          <a:bodyPr wrap="square" rtlCol="0">
            <a:spAutoFit/>
          </a:bodyPr>
          <a:lstStyle/>
          <a:p>
            <a:endParaRPr lang="en-US" dirty="0" smtClean="0"/>
          </a:p>
          <a:p>
            <a:endParaRPr lang="en-US" dirty="0"/>
          </a:p>
        </p:txBody>
      </p:sp>
      <p:sp>
        <p:nvSpPr>
          <p:cNvPr id="23" name="TextBox 22"/>
          <p:cNvSpPr txBox="1"/>
          <p:nvPr/>
        </p:nvSpPr>
        <p:spPr>
          <a:xfrm>
            <a:off x="228600" y="914400"/>
            <a:ext cx="990600" cy="646331"/>
          </a:xfrm>
          <a:prstGeom prst="rect">
            <a:avLst/>
          </a:prstGeom>
          <a:solidFill>
            <a:srgbClr val="66FF66"/>
          </a:solidFill>
        </p:spPr>
        <p:txBody>
          <a:bodyPr wrap="square" rtlCol="0">
            <a:spAutoFit/>
          </a:bodyPr>
          <a:lstStyle/>
          <a:p>
            <a:endParaRPr lang="en-US" dirty="0" smtClean="0"/>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2286000"/>
            <a:ext cx="23622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Gestion et organisation du système de production de semences</a:t>
            </a:r>
            <a:endParaRPr lang="fr-FR" sz="1400" dirty="0"/>
          </a:p>
        </p:txBody>
      </p:sp>
      <p:sp>
        <p:nvSpPr>
          <p:cNvPr id="10" name="TextBox 9"/>
          <p:cNvSpPr txBox="1"/>
          <p:nvPr/>
        </p:nvSpPr>
        <p:spPr>
          <a:xfrm>
            <a:off x="1371600" y="31242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Production de semences de base et </a:t>
            </a:r>
            <a:r>
              <a:rPr lang="fr-FR" sz="1400" dirty="0" err="1" smtClean="0"/>
              <a:t>prebase</a:t>
            </a:r>
            <a:endParaRPr lang="fr-FR" sz="1400" dirty="0"/>
          </a:p>
        </p:txBody>
      </p:sp>
      <p:sp>
        <p:nvSpPr>
          <p:cNvPr id="11" name="TextBox 10"/>
          <p:cNvSpPr txBox="1"/>
          <p:nvPr/>
        </p:nvSpPr>
        <p:spPr>
          <a:xfrm>
            <a:off x="1371600" y="990600"/>
            <a:ext cx="2362200" cy="1200329"/>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b="1" dirty="0" smtClean="0"/>
              <a:t>Aspects macroéconomiques et transversaux de la chaine des valeurs riz</a:t>
            </a:r>
            <a:endParaRPr lang="fr-FR" b="1" dirty="0"/>
          </a:p>
        </p:txBody>
      </p:sp>
      <p:sp>
        <p:nvSpPr>
          <p:cNvPr id="12" name="TextBox 11"/>
          <p:cNvSpPr txBox="1"/>
          <p:nvPr/>
        </p:nvSpPr>
        <p:spPr>
          <a:xfrm>
            <a:off x="1371600" y="38100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Système d’encadrement et d’appui Conseil</a:t>
            </a:r>
            <a:endParaRPr lang="fr-FR" sz="1400" dirty="0"/>
          </a:p>
        </p:txBody>
      </p:sp>
      <p:sp>
        <p:nvSpPr>
          <p:cNvPr id="13" name="TextBox 12"/>
          <p:cNvSpPr txBox="1"/>
          <p:nvPr/>
        </p:nvSpPr>
        <p:spPr>
          <a:xfrm>
            <a:off x="1371600" y="45720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Multiplication et production de semences certifiées</a:t>
            </a:r>
            <a:endParaRPr lang="fr-FR" sz="1400" dirty="0"/>
          </a:p>
        </p:txBody>
      </p:sp>
      <p:sp>
        <p:nvSpPr>
          <p:cNvPr id="14" name="TextBox 13"/>
          <p:cNvSpPr txBox="1"/>
          <p:nvPr/>
        </p:nvSpPr>
        <p:spPr>
          <a:xfrm>
            <a:off x="1371600" y="52578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Production de riz paddy de qualité</a:t>
            </a:r>
            <a:endParaRPr lang="fr-FR" sz="1400" dirty="0"/>
          </a:p>
        </p:txBody>
      </p:sp>
      <p:sp>
        <p:nvSpPr>
          <p:cNvPr id="15" name="TextBox 14"/>
          <p:cNvSpPr txBox="1"/>
          <p:nvPr/>
        </p:nvSpPr>
        <p:spPr>
          <a:xfrm>
            <a:off x="1371600" y="5943600"/>
            <a:ext cx="23622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Transformation et  commercialisation du riz paddy</a:t>
            </a:r>
            <a:endParaRPr lang="fr-FR" sz="1400" dirty="0"/>
          </a:p>
        </p:txBody>
      </p:sp>
      <p:sp>
        <p:nvSpPr>
          <p:cNvPr id="16" name="TextBox 15"/>
          <p:cNvSpPr txBox="1"/>
          <p:nvPr/>
        </p:nvSpPr>
        <p:spPr>
          <a:xfrm>
            <a:off x="533400" y="228600"/>
            <a:ext cx="2209800" cy="461665"/>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sz="2400" b="1" dirty="0" smtClean="0"/>
              <a:t>NIGER</a:t>
            </a:r>
            <a:endParaRPr lang="en-US" sz="2400" b="1" dirty="0"/>
          </a:p>
        </p:txBody>
      </p:sp>
      <p:sp>
        <p:nvSpPr>
          <p:cNvPr id="17" name="Right Arrow 16"/>
          <p:cNvSpPr/>
          <p:nvPr/>
        </p:nvSpPr>
        <p:spPr>
          <a:xfrm>
            <a:off x="3733800" y="1371600"/>
            <a:ext cx="304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91000" y="533400"/>
            <a:ext cx="1600200" cy="369332"/>
          </a:xfrm>
          <a:prstGeom prst="rect">
            <a:avLst/>
          </a:prstGeom>
          <a:noFill/>
        </p:spPr>
        <p:txBody>
          <a:bodyPr wrap="square" rtlCol="0">
            <a:spAutoFit/>
          </a:bodyPr>
          <a:lstStyle/>
          <a:p>
            <a:pPr algn="ctr"/>
            <a:r>
              <a:rPr lang="en-US" b="1" dirty="0" smtClean="0"/>
              <a:t>BASELINE</a:t>
            </a:r>
            <a:endParaRPr lang="en-US" b="1" dirty="0"/>
          </a:p>
        </p:txBody>
      </p:sp>
      <p:sp>
        <p:nvSpPr>
          <p:cNvPr id="19" name="TextBox 18"/>
          <p:cNvSpPr txBox="1"/>
          <p:nvPr/>
        </p:nvSpPr>
        <p:spPr>
          <a:xfrm>
            <a:off x="4038600" y="990600"/>
            <a:ext cx="1752600" cy="1384995"/>
          </a:xfrm>
          <a:prstGeom prst="rect">
            <a:avLst/>
          </a:prstGeom>
          <a:noFill/>
          <a:ln w="12700">
            <a:solidFill>
              <a:schemeClr val="tx1"/>
            </a:solidFill>
          </a:ln>
        </p:spPr>
        <p:txBody>
          <a:bodyPr wrap="square" rtlCol="0">
            <a:spAutoFit/>
          </a:bodyPr>
          <a:lstStyle/>
          <a:p>
            <a:pPr>
              <a:buFont typeface="Arial" pitchFamily="34" charset="0"/>
              <a:buChar char="•"/>
            </a:pPr>
            <a:r>
              <a:rPr lang="fr-FR" sz="1400" dirty="0" smtClean="0"/>
              <a:t>  </a:t>
            </a:r>
            <a:r>
              <a:rPr lang="fr-FR" sz="1400" dirty="0"/>
              <a:t>Un potentiel irrigable non maîtrise et </a:t>
            </a:r>
            <a:r>
              <a:rPr lang="fr-FR" sz="1400" dirty="0" smtClean="0"/>
              <a:t>valorise</a:t>
            </a:r>
          </a:p>
          <a:p>
            <a:pPr>
              <a:buFont typeface="Arial" pitchFamily="34" charset="0"/>
              <a:buChar char="•"/>
            </a:pPr>
            <a:r>
              <a:rPr lang="fr-FR" sz="1400" dirty="0"/>
              <a:t> Une gestion </a:t>
            </a:r>
            <a:r>
              <a:rPr lang="fr-FR" sz="1400" dirty="0" err="1"/>
              <a:t>suboptimale</a:t>
            </a:r>
            <a:r>
              <a:rPr lang="fr-FR" sz="1400" dirty="0"/>
              <a:t> de l’eau d’irrigation</a:t>
            </a:r>
            <a:endParaRPr lang="fr-FR" sz="1400" dirty="0" smtClean="0"/>
          </a:p>
        </p:txBody>
      </p:sp>
      <p:sp>
        <p:nvSpPr>
          <p:cNvPr id="20" name="TextBox 19"/>
          <p:cNvSpPr txBox="1"/>
          <p:nvPr/>
        </p:nvSpPr>
        <p:spPr>
          <a:xfrm>
            <a:off x="6019800" y="457200"/>
            <a:ext cx="1524000" cy="646331"/>
          </a:xfrm>
          <a:prstGeom prst="rect">
            <a:avLst/>
          </a:prstGeom>
          <a:noFill/>
        </p:spPr>
        <p:txBody>
          <a:bodyPr wrap="square" rtlCol="0">
            <a:spAutoFit/>
          </a:bodyPr>
          <a:lstStyle/>
          <a:p>
            <a:pPr algn="ctr"/>
            <a:r>
              <a:rPr lang="en-US" b="1" dirty="0" smtClean="0"/>
              <a:t>RESULTATS OBTENUS</a:t>
            </a:r>
            <a:endParaRPr lang="en-US" b="1" dirty="0"/>
          </a:p>
        </p:txBody>
      </p:sp>
      <p:sp>
        <p:nvSpPr>
          <p:cNvPr id="21" name="TextBox 20"/>
          <p:cNvSpPr txBox="1"/>
          <p:nvPr/>
        </p:nvSpPr>
        <p:spPr>
          <a:xfrm>
            <a:off x="5943600" y="1143000"/>
            <a:ext cx="2971800" cy="1077218"/>
          </a:xfrm>
          <a:prstGeom prst="rect">
            <a:avLst/>
          </a:prstGeom>
          <a:noFill/>
          <a:ln w="12700">
            <a:solidFill>
              <a:schemeClr val="tx1"/>
            </a:solidFill>
          </a:ln>
        </p:spPr>
        <p:txBody>
          <a:bodyPr wrap="square" rtlCol="0">
            <a:spAutoFit/>
          </a:bodyPr>
          <a:lstStyle/>
          <a:p>
            <a:pPr marL="342900" indent="-342900">
              <a:buFont typeface="+mj-lt"/>
              <a:buAutoNum type="arabicPeriod"/>
            </a:pPr>
            <a:r>
              <a:rPr lang="fr-FR" sz="1600" dirty="0" smtClean="0"/>
              <a:t>les données statistiques sur le riz  par la mise à jour de l’état des lieux de la riziculture au Niger</a:t>
            </a:r>
            <a:endParaRPr lang="en-US" sz="1600" dirty="0"/>
          </a:p>
        </p:txBody>
      </p:sp>
      <p:sp>
        <p:nvSpPr>
          <p:cNvPr id="23" name="TextBox 22"/>
          <p:cNvSpPr txBox="1"/>
          <p:nvPr/>
        </p:nvSpPr>
        <p:spPr>
          <a:xfrm>
            <a:off x="7543800" y="457200"/>
            <a:ext cx="1371600" cy="584775"/>
          </a:xfrm>
          <a:prstGeom prst="rect">
            <a:avLst/>
          </a:prstGeom>
          <a:noFill/>
        </p:spPr>
        <p:txBody>
          <a:bodyPr wrap="square" rtlCol="0">
            <a:spAutoFit/>
          </a:bodyPr>
          <a:lstStyle/>
          <a:p>
            <a:pPr algn="ctr"/>
            <a:r>
              <a:rPr lang="en-US" sz="1600" b="1" dirty="0" smtClean="0"/>
              <a:t>EVOLUTION EN COULEUR </a:t>
            </a:r>
            <a:endParaRPr lang="en-US" sz="1600" b="1" dirty="0"/>
          </a:p>
        </p:txBody>
      </p:sp>
      <p:sp>
        <p:nvSpPr>
          <p:cNvPr id="24" name="TextBox 23"/>
          <p:cNvSpPr txBox="1"/>
          <p:nvPr/>
        </p:nvSpPr>
        <p:spPr>
          <a:xfrm>
            <a:off x="228600" y="990600"/>
            <a:ext cx="990600" cy="1200329"/>
          </a:xfrm>
          <a:prstGeom prst="rect">
            <a:avLst/>
          </a:prstGeom>
          <a:solidFill>
            <a:srgbClr val="FF0000"/>
          </a:solidFill>
        </p:spPr>
        <p:txBody>
          <a:bodyPr wrap="square" rtlCol="0">
            <a:spAutoFit/>
          </a:bodyPr>
          <a:lstStyle/>
          <a:p>
            <a:endParaRPr lang="en-US" dirty="0" smtClean="0"/>
          </a:p>
          <a:p>
            <a:endParaRPr lang="en-US" dirty="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style>
          <a:lnRef idx="1">
            <a:schemeClr val="accent6"/>
          </a:lnRef>
          <a:fillRef idx="2">
            <a:schemeClr val="accent6"/>
          </a:fillRef>
          <a:effectRef idx="1">
            <a:schemeClr val="accent6"/>
          </a:effectRef>
          <a:fontRef idx="minor">
            <a:schemeClr val="dk1"/>
          </a:fontRef>
        </p:style>
        <p:txBody>
          <a:bodyPr>
            <a:noAutofit/>
          </a:bodyPr>
          <a:lstStyle/>
          <a:p>
            <a:r>
              <a:rPr lang="fr-FR" b="1" smtClean="0"/>
              <a:t>Principes de base</a:t>
            </a:r>
            <a:endParaRPr lang="fr-FR" b="1"/>
          </a:p>
        </p:txBody>
      </p:sp>
      <p:sp>
        <p:nvSpPr>
          <p:cNvPr id="3" name="Content Placeholder 2"/>
          <p:cNvSpPr>
            <a:spLocks noGrp="1"/>
          </p:cNvSpPr>
          <p:nvPr>
            <p:ph idx="1"/>
          </p:nvPr>
        </p:nvSpPr>
        <p:spPr>
          <a:xfrm>
            <a:off x="457200" y="1143000"/>
            <a:ext cx="8229600" cy="4983163"/>
          </a:xfrm>
        </p:spPr>
        <p:txBody>
          <a:bodyPr>
            <a:normAutofit fontScale="92500" lnSpcReduction="10000"/>
          </a:bodyPr>
          <a:lstStyle/>
          <a:p>
            <a:r>
              <a:rPr lang="fr-FR" dirty="0" smtClean="0"/>
              <a:t>Directives de la FAO SFW dans la GAR pour améliorer la performance des programmes régionaux et sous régionaux</a:t>
            </a:r>
          </a:p>
          <a:p>
            <a:r>
              <a:rPr lang="fr-FR" dirty="0" smtClean="0"/>
              <a:t>Engagement de la Coordination régionale dans l’améliorer du reportage sur les résultats du projet</a:t>
            </a:r>
          </a:p>
          <a:p>
            <a:r>
              <a:rPr lang="fr-FR" dirty="0" smtClean="0"/>
              <a:t>Capitaliser les résultats et acquis en mi-parcours afin de mieux ajuster les actions pour le restant du projet et améliorer l’impact</a:t>
            </a:r>
          </a:p>
          <a:p>
            <a:r>
              <a:rPr lang="fr-FR" dirty="0" smtClean="0"/>
              <a:t>Synergies entre les projets et programmes sous régionaux</a:t>
            </a:r>
          </a:p>
          <a:p>
            <a:endParaRPr lang="fr-F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1828800"/>
            <a:ext cx="2362200" cy="1200329"/>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b="1" dirty="0"/>
              <a:t>Gestion et organisation du système de production de semences</a:t>
            </a:r>
          </a:p>
        </p:txBody>
      </p:sp>
      <p:sp>
        <p:nvSpPr>
          <p:cNvPr id="3" name="TextBox 2"/>
          <p:cNvSpPr txBox="1"/>
          <p:nvPr/>
        </p:nvSpPr>
        <p:spPr>
          <a:xfrm>
            <a:off x="1371600" y="31242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Production de semences de base et </a:t>
            </a:r>
            <a:r>
              <a:rPr lang="fr-FR" sz="1400" dirty="0" err="1" smtClean="0"/>
              <a:t>prebase</a:t>
            </a:r>
            <a:endParaRPr lang="fr-FR" sz="1400" dirty="0"/>
          </a:p>
        </p:txBody>
      </p:sp>
      <p:sp>
        <p:nvSpPr>
          <p:cNvPr id="4" name="TextBox 3"/>
          <p:cNvSpPr txBox="1"/>
          <p:nvPr/>
        </p:nvSpPr>
        <p:spPr>
          <a:xfrm>
            <a:off x="1371600" y="990600"/>
            <a:ext cx="23622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Aspects macroéconomiques et transversaux de la chaine des valeurs riz</a:t>
            </a:r>
          </a:p>
        </p:txBody>
      </p:sp>
      <p:sp>
        <p:nvSpPr>
          <p:cNvPr id="5" name="TextBox 4"/>
          <p:cNvSpPr txBox="1"/>
          <p:nvPr/>
        </p:nvSpPr>
        <p:spPr>
          <a:xfrm>
            <a:off x="1371600" y="38100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Système d’encadrement et d’appui Conseil</a:t>
            </a:r>
            <a:endParaRPr lang="fr-FR" sz="1400" dirty="0"/>
          </a:p>
        </p:txBody>
      </p:sp>
      <p:sp>
        <p:nvSpPr>
          <p:cNvPr id="6" name="TextBox 5"/>
          <p:cNvSpPr txBox="1"/>
          <p:nvPr/>
        </p:nvSpPr>
        <p:spPr>
          <a:xfrm>
            <a:off x="1371600" y="45720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Multiplication et production de semences certifiées</a:t>
            </a:r>
            <a:endParaRPr lang="fr-FR" sz="1400" dirty="0"/>
          </a:p>
        </p:txBody>
      </p:sp>
      <p:sp>
        <p:nvSpPr>
          <p:cNvPr id="7" name="TextBox 6"/>
          <p:cNvSpPr txBox="1"/>
          <p:nvPr/>
        </p:nvSpPr>
        <p:spPr>
          <a:xfrm>
            <a:off x="1371600" y="52578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Production de riz paddy de qualité</a:t>
            </a:r>
            <a:endParaRPr lang="fr-FR" sz="1400" dirty="0"/>
          </a:p>
        </p:txBody>
      </p:sp>
      <p:sp>
        <p:nvSpPr>
          <p:cNvPr id="8" name="TextBox 7"/>
          <p:cNvSpPr txBox="1"/>
          <p:nvPr/>
        </p:nvSpPr>
        <p:spPr>
          <a:xfrm>
            <a:off x="1371600" y="5943600"/>
            <a:ext cx="23622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Transformation et  commercialisation du riz paddy</a:t>
            </a:r>
            <a:endParaRPr lang="fr-FR" sz="1400" dirty="0"/>
          </a:p>
        </p:txBody>
      </p:sp>
      <p:sp>
        <p:nvSpPr>
          <p:cNvPr id="9" name="TextBox 8"/>
          <p:cNvSpPr txBox="1"/>
          <p:nvPr/>
        </p:nvSpPr>
        <p:spPr>
          <a:xfrm>
            <a:off x="533400" y="228600"/>
            <a:ext cx="2209800" cy="461665"/>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sz="2400" b="1" dirty="0" smtClean="0"/>
              <a:t>NIGER</a:t>
            </a:r>
            <a:endParaRPr lang="en-US" sz="2400" b="1" dirty="0"/>
          </a:p>
        </p:txBody>
      </p:sp>
      <p:sp>
        <p:nvSpPr>
          <p:cNvPr id="10" name="Right Arrow 9"/>
          <p:cNvSpPr/>
          <p:nvPr/>
        </p:nvSpPr>
        <p:spPr>
          <a:xfrm>
            <a:off x="3733800" y="2286000"/>
            <a:ext cx="304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191000" y="533400"/>
            <a:ext cx="1600200" cy="369332"/>
          </a:xfrm>
          <a:prstGeom prst="rect">
            <a:avLst/>
          </a:prstGeom>
          <a:noFill/>
        </p:spPr>
        <p:txBody>
          <a:bodyPr wrap="square" rtlCol="0">
            <a:spAutoFit/>
          </a:bodyPr>
          <a:lstStyle/>
          <a:p>
            <a:pPr algn="ctr"/>
            <a:r>
              <a:rPr lang="en-US" b="1" dirty="0" smtClean="0"/>
              <a:t>BASELINE</a:t>
            </a:r>
            <a:endParaRPr lang="en-US" b="1" dirty="0"/>
          </a:p>
        </p:txBody>
      </p:sp>
      <p:sp>
        <p:nvSpPr>
          <p:cNvPr id="12" name="TextBox 11"/>
          <p:cNvSpPr txBox="1"/>
          <p:nvPr/>
        </p:nvSpPr>
        <p:spPr>
          <a:xfrm>
            <a:off x="4038600" y="2209801"/>
            <a:ext cx="1676400" cy="738664"/>
          </a:xfrm>
          <a:prstGeom prst="rect">
            <a:avLst/>
          </a:prstGeom>
          <a:noFill/>
          <a:ln w="12700">
            <a:solidFill>
              <a:schemeClr val="tx1"/>
            </a:solidFill>
          </a:ln>
        </p:spPr>
        <p:txBody>
          <a:bodyPr wrap="square" rtlCol="0">
            <a:spAutoFit/>
          </a:bodyPr>
          <a:lstStyle/>
          <a:p>
            <a:r>
              <a:rPr lang="fr-FR" sz="1400" b="1" i="1" dirty="0" smtClean="0">
                <a:solidFill>
                  <a:schemeClr val="accent1">
                    <a:lumMod val="50000"/>
                  </a:schemeClr>
                </a:solidFill>
              </a:rPr>
              <a:t>Dysfonctionnement du système semencier</a:t>
            </a:r>
          </a:p>
        </p:txBody>
      </p:sp>
      <p:sp>
        <p:nvSpPr>
          <p:cNvPr id="13" name="TextBox 12"/>
          <p:cNvSpPr txBox="1"/>
          <p:nvPr/>
        </p:nvSpPr>
        <p:spPr>
          <a:xfrm>
            <a:off x="6019800" y="533400"/>
            <a:ext cx="2895600" cy="369332"/>
          </a:xfrm>
          <a:prstGeom prst="rect">
            <a:avLst/>
          </a:prstGeom>
          <a:noFill/>
        </p:spPr>
        <p:txBody>
          <a:bodyPr wrap="square" rtlCol="0">
            <a:spAutoFit/>
          </a:bodyPr>
          <a:lstStyle/>
          <a:p>
            <a:pPr algn="ctr"/>
            <a:r>
              <a:rPr lang="en-US" b="1" dirty="0" smtClean="0"/>
              <a:t>RESULTATS OBTENUS</a:t>
            </a:r>
            <a:endParaRPr lang="en-US" b="1" dirty="0"/>
          </a:p>
        </p:txBody>
      </p:sp>
      <p:sp>
        <p:nvSpPr>
          <p:cNvPr id="14" name="TextBox 13"/>
          <p:cNvSpPr txBox="1"/>
          <p:nvPr/>
        </p:nvSpPr>
        <p:spPr>
          <a:xfrm>
            <a:off x="5791200" y="1143000"/>
            <a:ext cx="3124200" cy="5262979"/>
          </a:xfrm>
          <a:prstGeom prst="rect">
            <a:avLst/>
          </a:prstGeom>
          <a:noFill/>
          <a:ln w="12700">
            <a:solidFill>
              <a:schemeClr val="tx1"/>
            </a:solidFill>
          </a:ln>
        </p:spPr>
        <p:txBody>
          <a:bodyPr wrap="square" rtlCol="0">
            <a:spAutoFit/>
          </a:bodyPr>
          <a:lstStyle/>
          <a:p>
            <a:pPr marL="228600" lvl="0" indent="-228600">
              <a:buFont typeface="+mj-lt"/>
              <a:buAutoNum type="arabicPeriod"/>
            </a:pPr>
            <a:r>
              <a:rPr lang="fr-FR" sz="1600" dirty="0" smtClean="0"/>
              <a:t>Les procédures d’inspection, de certification et d’exercice de la fonction de producteur de semences sont comprises et appliquées dans les périmètres rizicoles </a:t>
            </a:r>
            <a:r>
              <a:rPr lang="fr-FR" sz="1600" dirty="0" smtClean="0"/>
              <a:t>appuyés </a:t>
            </a:r>
            <a:r>
              <a:rPr lang="fr-FR" sz="1600" dirty="0" smtClean="0"/>
              <a:t>par APRAO.</a:t>
            </a:r>
            <a:endParaRPr lang="en-US" sz="1600" dirty="0" smtClean="0"/>
          </a:p>
          <a:p>
            <a:pPr marL="228600" indent="-228600">
              <a:buFont typeface="+mj-lt"/>
              <a:buAutoNum type="arabicPeriod"/>
            </a:pPr>
            <a:r>
              <a:rPr lang="fr-FR" sz="1600" dirty="0" smtClean="0"/>
              <a:t>L’application de la législation et les normes de production est bien connue sur les cultures pluviales mais sur la culture du riz c’est un fait nouveau. Ceci est un changement qui est intervenu grâce au projet.</a:t>
            </a:r>
          </a:p>
          <a:p>
            <a:pPr marL="228600" lvl="0" indent="-228600">
              <a:buFont typeface="+mj-lt"/>
              <a:buAutoNum type="arabicPeriod"/>
            </a:pPr>
            <a:r>
              <a:rPr lang="fr-FR" sz="1600" dirty="0" smtClean="0"/>
              <a:t>Les producteurs et les cadres sont suffisamment sensibilisés et une prise de conscience générale s’est instaurée ;</a:t>
            </a:r>
            <a:endParaRPr lang="en-US" sz="1600" dirty="0" smtClean="0"/>
          </a:p>
          <a:p>
            <a:pPr marL="228600" indent="-228600">
              <a:buFont typeface="+mj-lt"/>
              <a:buAutoNum type="arabicPeriod"/>
            </a:pPr>
            <a:r>
              <a:rPr lang="fr-FR" sz="1600" dirty="0" smtClean="0"/>
              <a:t>Une certaine rigueur semble s’instaurer dans la discipline pour un contrôle plus rigoureux  de la qualité des semences</a:t>
            </a:r>
            <a:endParaRPr lang="en-US" sz="1600" dirty="0"/>
          </a:p>
        </p:txBody>
      </p:sp>
      <p:sp>
        <p:nvSpPr>
          <p:cNvPr id="15" name="TextBox 14"/>
          <p:cNvSpPr txBox="1"/>
          <p:nvPr/>
        </p:nvSpPr>
        <p:spPr>
          <a:xfrm>
            <a:off x="228600" y="1828800"/>
            <a:ext cx="990600" cy="1200329"/>
          </a:xfrm>
          <a:prstGeom prst="rect">
            <a:avLst/>
          </a:prstGeom>
          <a:solidFill>
            <a:srgbClr val="66FF66"/>
          </a:solidFill>
        </p:spPr>
        <p:txBody>
          <a:bodyPr wrap="square" rtlCol="0">
            <a:spAutoFit/>
          </a:bodyPr>
          <a:lstStyle/>
          <a:p>
            <a:endParaRPr lang="en-US" dirty="0" smtClean="0"/>
          </a:p>
          <a:p>
            <a:endParaRPr lang="en-US" dirty="0"/>
          </a:p>
          <a:p>
            <a:endParaRPr lang="en-US" dirty="0" smtClean="0"/>
          </a:p>
          <a:p>
            <a:endParaRPr lang="en-US" dirty="0" smtClean="0"/>
          </a:p>
        </p:txBody>
      </p:sp>
      <p:sp>
        <p:nvSpPr>
          <p:cNvPr id="16" name="TextBox 15"/>
          <p:cNvSpPr txBox="1"/>
          <p:nvPr/>
        </p:nvSpPr>
        <p:spPr>
          <a:xfrm>
            <a:off x="228600" y="990600"/>
            <a:ext cx="990600" cy="646331"/>
          </a:xfrm>
          <a:prstGeom prst="rect">
            <a:avLst/>
          </a:prstGeom>
          <a:solidFill>
            <a:srgbClr val="FF0000"/>
          </a:solidFill>
        </p:spPr>
        <p:txBody>
          <a:bodyPr wrap="square" rtlCol="0">
            <a:spAutoFit/>
          </a:bodyPr>
          <a:lstStyle/>
          <a:p>
            <a:endParaRPr lang="en-US" dirty="0" smtClean="0"/>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1828800"/>
            <a:ext cx="23622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Gestion et organisation du système de production de semences</a:t>
            </a:r>
          </a:p>
        </p:txBody>
      </p:sp>
      <p:sp>
        <p:nvSpPr>
          <p:cNvPr id="3" name="TextBox 2"/>
          <p:cNvSpPr txBox="1"/>
          <p:nvPr/>
        </p:nvSpPr>
        <p:spPr>
          <a:xfrm>
            <a:off x="1371600" y="2743200"/>
            <a:ext cx="2362200" cy="923330"/>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b="1" dirty="0"/>
              <a:t>Production de semences de base et </a:t>
            </a:r>
            <a:r>
              <a:rPr lang="fr-FR" b="1" dirty="0" err="1"/>
              <a:t>prebase</a:t>
            </a:r>
            <a:endParaRPr lang="fr-FR" b="1" dirty="0"/>
          </a:p>
        </p:txBody>
      </p:sp>
      <p:sp>
        <p:nvSpPr>
          <p:cNvPr id="4" name="TextBox 3"/>
          <p:cNvSpPr txBox="1"/>
          <p:nvPr/>
        </p:nvSpPr>
        <p:spPr>
          <a:xfrm>
            <a:off x="1371600" y="990600"/>
            <a:ext cx="23622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Aspects macroéconomiques et transversaux de la chaine des valeurs riz</a:t>
            </a:r>
          </a:p>
        </p:txBody>
      </p:sp>
      <p:sp>
        <p:nvSpPr>
          <p:cNvPr id="5" name="TextBox 4"/>
          <p:cNvSpPr txBox="1"/>
          <p:nvPr/>
        </p:nvSpPr>
        <p:spPr>
          <a:xfrm>
            <a:off x="1371600" y="38100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Système d’encadrement et d’appui Conseil</a:t>
            </a:r>
            <a:endParaRPr lang="fr-FR" sz="1400" dirty="0"/>
          </a:p>
        </p:txBody>
      </p:sp>
      <p:sp>
        <p:nvSpPr>
          <p:cNvPr id="6" name="TextBox 5"/>
          <p:cNvSpPr txBox="1"/>
          <p:nvPr/>
        </p:nvSpPr>
        <p:spPr>
          <a:xfrm>
            <a:off x="1371600" y="45720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Multiplication et production de semences certifiées</a:t>
            </a:r>
            <a:endParaRPr lang="fr-FR" sz="1400" dirty="0"/>
          </a:p>
        </p:txBody>
      </p:sp>
      <p:sp>
        <p:nvSpPr>
          <p:cNvPr id="7" name="TextBox 6"/>
          <p:cNvSpPr txBox="1"/>
          <p:nvPr/>
        </p:nvSpPr>
        <p:spPr>
          <a:xfrm>
            <a:off x="1371600" y="52578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Production de riz paddy de qualité</a:t>
            </a:r>
            <a:endParaRPr lang="fr-FR" sz="1400" dirty="0"/>
          </a:p>
        </p:txBody>
      </p:sp>
      <p:sp>
        <p:nvSpPr>
          <p:cNvPr id="8" name="TextBox 7"/>
          <p:cNvSpPr txBox="1"/>
          <p:nvPr/>
        </p:nvSpPr>
        <p:spPr>
          <a:xfrm>
            <a:off x="1371600" y="5943600"/>
            <a:ext cx="23622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Transformation et  commercialisation du riz paddy</a:t>
            </a:r>
            <a:endParaRPr lang="fr-FR" sz="1400" dirty="0"/>
          </a:p>
        </p:txBody>
      </p:sp>
      <p:sp>
        <p:nvSpPr>
          <p:cNvPr id="9" name="TextBox 8"/>
          <p:cNvSpPr txBox="1"/>
          <p:nvPr/>
        </p:nvSpPr>
        <p:spPr>
          <a:xfrm>
            <a:off x="533400" y="228600"/>
            <a:ext cx="2209800" cy="461665"/>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sz="2400" b="1" dirty="0" smtClean="0"/>
              <a:t>NIGER</a:t>
            </a:r>
            <a:endParaRPr lang="en-US" sz="2400" b="1" dirty="0"/>
          </a:p>
        </p:txBody>
      </p:sp>
      <p:sp>
        <p:nvSpPr>
          <p:cNvPr id="10" name="Right Arrow 9"/>
          <p:cNvSpPr/>
          <p:nvPr/>
        </p:nvSpPr>
        <p:spPr>
          <a:xfrm>
            <a:off x="3733800" y="3048000"/>
            <a:ext cx="304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191000" y="533400"/>
            <a:ext cx="1600200" cy="369332"/>
          </a:xfrm>
          <a:prstGeom prst="rect">
            <a:avLst/>
          </a:prstGeom>
          <a:noFill/>
        </p:spPr>
        <p:txBody>
          <a:bodyPr wrap="square" rtlCol="0">
            <a:spAutoFit/>
          </a:bodyPr>
          <a:lstStyle/>
          <a:p>
            <a:pPr algn="ctr"/>
            <a:r>
              <a:rPr lang="en-US" b="1" dirty="0" smtClean="0"/>
              <a:t>BASELINE</a:t>
            </a:r>
            <a:endParaRPr lang="en-US" b="1" dirty="0"/>
          </a:p>
        </p:txBody>
      </p:sp>
      <p:sp>
        <p:nvSpPr>
          <p:cNvPr id="12" name="TextBox 11"/>
          <p:cNvSpPr txBox="1"/>
          <p:nvPr/>
        </p:nvSpPr>
        <p:spPr>
          <a:xfrm>
            <a:off x="4038600" y="2819400"/>
            <a:ext cx="1752600" cy="1323439"/>
          </a:xfrm>
          <a:prstGeom prst="rect">
            <a:avLst/>
          </a:prstGeom>
          <a:noFill/>
          <a:ln w="12700">
            <a:solidFill>
              <a:schemeClr val="tx1"/>
            </a:solidFill>
          </a:ln>
        </p:spPr>
        <p:txBody>
          <a:bodyPr wrap="square" rtlCol="0">
            <a:spAutoFit/>
          </a:bodyPr>
          <a:lstStyle/>
          <a:p>
            <a:pPr>
              <a:buFont typeface="Arial" pitchFamily="34" charset="0"/>
              <a:buChar char="•"/>
            </a:pPr>
            <a:r>
              <a:rPr lang="fr-FR" sz="1600" dirty="0" smtClean="0"/>
              <a:t> </a:t>
            </a:r>
            <a:r>
              <a:rPr lang="fr-FR" sz="1600" dirty="0"/>
              <a:t>Le faible niveau d’utilisation de </a:t>
            </a:r>
            <a:r>
              <a:rPr lang="fr-FR" sz="1600" dirty="0" smtClean="0"/>
              <a:t>variétés </a:t>
            </a:r>
            <a:r>
              <a:rPr lang="fr-FR" sz="1600" dirty="0"/>
              <a:t>améliorées </a:t>
            </a:r>
            <a:r>
              <a:rPr lang="fr-FR" sz="1600" dirty="0" smtClean="0"/>
              <a:t>et performantes</a:t>
            </a:r>
          </a:p>
        </p:txBody>
      </p:sp>
      <p:sp>
        <p:nvSpPr>
          <p:cNvPr id="13" name="TextBox 12"/>
          <p:cNvSpPr txBox="1"/>
          <p:nvPr/>
        </p:nvSpPr>
        <p:spPr>
          <a:xfrm>
            <a:off x="5638800" y="533400"/>
            <a:ext cx="2895600" cy="369332"/>
          </a:xfrm>
          <a:prstGeom prst="rect">
            <a:avLst/>
          </a:prstGeom>
          <a:noFill/>
        </p:spPr>
        <p:txBody>
          <a:bodyPr wrap="square" rtlCol="0">
            <a:spAutoFit/>
          </a:bodyPr>
          <a:lstStyle/>
          <a:p>
            <a:pPr algn="ctr"/>
            <a:r>
              <a:rPr lang="en-US" b="1" dirty="0" smtClean="0"/>
              <a:t>RESULTATS OBTENUS</a:t>
            </a:r>
            <a:endParaRPr lang="en-US" b="1" dirty="0"/>
          </a:p>
        </p:txBody>
      </p:sp>
      <p:sp>
        <p:nvSpPr>
          <p:cNvPr id="14" name="TextBox 13"/>
          <p:cNvSpPr txBox="1"/>
          <p:nvPr/>
        </p:nvSpPr>
        <p:spPr>
          <a:xfrm>
            <a:off x="5867400" y="2209800"/>
            <a:ext cx="2971800" cy="4278094"/>
          </a:xfrm>
          <a:prstGeom prst="rect">
            <a:avLst/>
          </a:prstGeom>
          <a:noFill/>
          <a:ln w="12700">
            <a:solidFill>
              <a:schemeClr val="tx1"/>
            </a:solidFill>
          </a:ln>
        </p:spPr>
        <p:txBody>
          <a:bodyPr wrap="square" rtlCol="0">
            <a:spAutoFit/>
          </a:bodyPr>
          <a:lstStyle/>
          <a:p>
            <a:pPr marL="342900" indent="-342900">
              <a:buFont typeface="+mj-lt"/>
              <a:buAutoNum type="arabicPeriod"/>
            </a:pPr>
            <a:r>
              <a:rPr lang="fr-FR" sz="1600" dirty="0" smtClean="0"/>
              <a:t>Convention de partenariat avec l’INRAN dont le thème est  « </a:t>
            </a:r>
            <a:r>
              <a:rPr lang="fr-FR" sz="1600" i="1" dirty="0" smtClean="0"/>
              <a:t>Régénérescence de matériels génétiques (souches, pré-base et base</a:t>
            </a:r>
            <a:r>
              <a:rPr lang="fr-FR" sz="1600" dirty="0" smtClean="0"/>
              <a:t> </a:t>
            </a:r>
            <a:r>
              <a:rPr lang="fr-FR" sz="1600" i="1" dirty="0" smtClean="0"/>
              <a:t>homologués au Niger</a:t>
            </a:r>
            <a:r>
              <a:rPr lang="fr-FR" sz="1600" dirty="0" smtClean="0"/>
              <a:t> » , en cours de mise en œuvre.  </a:t>
            </a:r>
          </a:p>
          <a:p>
            <a:pPr marL="342900" indent="-342900">
              <a:buFont typeface="+mj-lt"/>
              <a:buAutoNum type="arabicPeriod"/>
            </a:pPr>
            <a:r>
              <a:rPr lang="fr-FR" sz="1600" dirty="0" smtClean="0"/>
              <a:t>Avec un rendement prévisionnel de 6 tonnes par ha en station, les quantités produites par saison après multiplication seront de 20,4 tonnes soit 40.8 tonnes par an ; si on tient compte du fait qu’au Niger il est possible de conduire deux campagnes par an.</a:t>
            </a:r>
            <a:endParaRPr lang="fr-FR" sz="1600" dirty="0"/>
          </a:p>
        </p:txBody>
      </p:sp>
      <p:sp>
        <p:nvSpPr>
          <p:cNvPr id="17" name="TextBox 16"/>
          <p:cNvSpPr txBox="1"/>
          <p:nvPr/>
        </p:nvSpPr>
        <p:spPr>
          <a:xfrm>
            <a:off x="228600" y="2743200"/>
            <a:ext cx="990600" cy="923330"/>
          </a:xfrm>
          <a:prstGeom prst="rect">
            <a:avLst/>
          </a:prstGeom>
          <a:solidFill>
            <a:srgbClr val="FF9933"/>
          </a:solidFill>
        </p:spPr>
        <p:txBody>
          <a:bodyPr wrap="square" rtlCol="0">
            <a:spAutoFit/>
          </a:bodyPr>
          <a:lstStyle/>
          <a:p>
            <a:endParaRPr lang="en-US" dirty="0" smtClean="0"/>
          </a:p>
          <a:p>
            <a:endParaRPr lang="en-US" dirty="0"/>
          </a:p>
          <a:p>
            <a:endParaRPr lang="en-US" dirty="0" smtClean="0"/>
          </a:p>
        </p:txBody>
      </p:sp>
      <p:sp>
        <p:nvSpPr>
          <p:cNvPr id="16" name="TextBox 15"/>
          <p:cNvSpPr txBox="1"/>
          <p:nvPr/>
        </p:nvSpPr>
        <p:spPr>
          <a:xfrm>
            <a:off x="228600" y="1828800"/>
            <a:ext cx="990600" cy="646331"/>
          </a:xfrm>
          <a:prstGeom prst="rect">
            <a:avLst/>
          </a:prstGeom>
          <a:solidFill>
            <a:srgbClr val="66FF66"/>
          </a:solidFill>
        </p:spPr>
        <p:txBody>
          <a:bodyPr wrap="square" rtlCol="0">
            <a:spAutoFit/>
          </a:bodyPr>
          <a:lstStyle/>
          <a:p>
            <a:endParaRPr lang="en-US" dirty="0" smtClean="0"/>
          </a:p>
          <a:p>
            <a:endParaRPr lang="en-US" dirty="0"/>
          </a:p>
        </p:txBody>
      </p:sp>
      <p:sp>
        <p:nvSpPr>
          <p:cNvPr id="18" name="TextBox 17"/>
          <p:cNvSpPr txBox="1"/>
          <p:nvPr/>
        </p:nvSpPr>
        <p:spPr>
          <a:xfrm>
            <a:off x="228600" y="990600"/>
            <a:ext cx="990600" cy="646331"/>
          </a:xfrm>
          <a:prstGeom prst="rect">
            <a:avLst/>
          </a:prstGeom>
          <a:solidFill>
            <a:srgbClr val="FF0000"/>
          </a:solidFill>
        </p:spPr>
        <p:txBody>
          <a:bodyPr wrap="square" rtlCol="0">
            <a:spAutoFit/>
          </a:bodyPr>
          <a:lstStyle/>
          <a:p>
            <a:endParaRPr lang="en-US" dirty="0" smtClean="0"/>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1828800"/>
            <a:ext cx="23622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Gestion et organisation du système de production de semences</a:t>
            </a:r>
          </a:p>
        </p:txBody>
      </p:sp>
      <p:sp>
        <p:nvSpPr>
          <p:cNvPr id="3" name="TextBox 2"/>
          <p:cNvSpPr txBox="1"/>
          <p:nvPr/>
        </p:nvSpPr>
        <p:spPr>
          <a:xfrm>
            <a:off x="1371600" y="27432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Production de semences de base et </a:t>
            </a:r>
            <a:r>
              <a:rPr lang="fr-FR" sz="1400" dirty="0" err="1"/>
              <a:t>prebase</a:t>
            </a:r>
            <a:endParaRPr lang="fr-FR" sz="1400" dirty="0"/>
          </a:p>
        </p:txBody>
      </p:sp>
      <p:sp>
        <p:nvSpPr>
          <p:cNvPr id="4" name="TextBox 3"/>
          <p:cNvSpPr txBox="1"/>
          <p:nvPr/>
        </p:nvSpPr>
        <p:spPr>
          <a:xfrm>
            <a:off x="1371600" y="990600"/>
            <a:ext cx="23622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Aspects macroéconomiques et transversaux de la chaine des valeurs riz</a:t>
            </a:r>
          </a:p>
        </p:txBody>
      </p:sp>
      <p:sp>
        <p:nvSpPr>
          <p:cNvPr id="5" name="TextBox 4"/>
          <p:cNvSpPr txBox="1"/>
          <p:nvPr/>
        </p:nvSpPr>
        <p:spPr>
          <a:xfrm>
            <a:off x="1371600" y="3429000"/>
            <a:ext cx="2362200" cy="923330"/>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b="1" dirty="0"/>
              <a:t>Système d’encadrement et d’appui Conseil</a:t>
            </a:r>
          </a:p>
        </p:txBody>
      </p:sp>
      <p:sp>
        <p:nvSpPr>
          <p:cNvPr id="6" name="TextBox 5"/>
          <p:cNvSpPr txBox="1"/>
          <p:nvPr/>
        </p:nvSpPr>
        <p:spPr>
          <a:xfrm>
            <a:off x="1371600" y="45720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Multiplication et production de semences certifiées</a:t>
            </a:r>
            <a:endParaRPr lang="fr-FR" sz="1400" dirty="0"/>
          </a:p>
        </p:txBody>
      </p:sp>
      <p:sp>
        <p:nvSpPr>
          <p:cNvPr id="7" name="TextBox 6"/>
          <p:cNvSpPr txBox="1"/>
          <p:nvPr/>
        </p:nvSpPr>
        <p:spPr>
          <a:xfrm>
            <a:off x="1371600" y="52578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Production de riz paddy de qualité</a:t>
            </a:r>
            <a:endParaRPr lang="fr-FR" sz="1400" dirty="0"/>
          </a:p>
        </p:txBody>
      </p:sp>
      <p:sp>
        <p:nvSpPr>
          <p:cNvPr id="8" name="TextBox 7"/>
          <p:cNvSpPr txBox="1"/>
          <p:nvPr/>
        </p:nvSpPr>
        <p:spPr>
          <a:xfrm>
            <a:off x="1371600" y="5943600"/>
            <a:ext cx="23622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Transformation et  commercialisation du riz paddy</a:t>
            </a:r>
            <a:endParaRPr lang="fr-FR" sz="1400" dirty="0"/>
          </a:p>
        </p:txBody>
      </p:sp>
      <p:sp>
        <p:nvSpPr>
          <p:cNvPr id="9" name="TextBox 8"/>
          <p:cNvSpPr txBox="1"/>
          <p:nvPr/>
        </p:nvSpPr>
        <p:spPr>
          <a:xfrm>
            <a:off x="533400" y="228600"/>
            <a:ext cx="2209800" cy="461665"/>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sz="2400" b="1" dirty="0" smtClean="0"/>
              <a:t>NIGER</a:t>
            </a:r>
            <a:endParaRPr lang="en-US" sz="2400" b="1" dirty="0"/>
          </a:p>
        </p:txBody>
      </p:sp>
      <p:sp>
        <p:nvSpPr>
          <p:cNvPr id="10" name="Right Arrow 9"/>
          <p:cNvSpPr/>
          <p:nvPr/>
        </p:nvSpPr>
        <p:spPr>
          <a:xfrm>
            <a:off x="3733800" y="3733800"/>
            <a:ext cx="304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191000" y="533400"/>
            <a:ext cx="1600200" cy="369332"/>
          </a:xfrm>
          <a:prstGeom prst="rect">
            <a:avLst/>
          </a:prstGeom>
          <a:noFill/>
        </p:spPr>
        <p:txBody>
          <a:bodyPr wrap="square" rtlCol="0">
            <a:spAutoFit/>
          </a:bodyPr>
          <a:lstStyle/>
          <a:p>
            <a:pPr algn="ctr"/>
            <a:r>
              <a:rPr lang="en-US" b="1" dirty="0" smtClean="0"/>
              <a:t>BASELINE</a:t>
            </a:r>
            <a:endParaRPr lang="en-US" b="1" dirty="0"/>
          </a:p>
        </p:txBody>
      </p:sp>
      <p:sp>
        <p:nvSpPr>
          <p:cNvPr id="12" name="TextBox 11"/>
          <p:cNvSpPr txBox="1"/>
          <p:nvPr/>
        </p:nvSpPr>
        <p:spPr>
          <a:xfrm>
            <a:off x="4038600" y="3429000"/>
            <a:ext cx="1295400" cy="1815882"/>
          </a:xfrm>
          <a:prstGeom prst="rect">
            <a:avLst/>
          </a:prstGeom>
          <a:noFill/>
          <a:ln w="12700">
            <a:solidFill>
              <a:schemeClr val="tx1"/>
            </a:solidFill>
          </a:ln>
        </p:spPr>
        <p:txBody>
          <a:bodyPr wrap="square" rtlCol="0">
            <a:spAutoFit/>
          </a:bodyPr>
          <a:lstStyle/>
          <a:p>
            <a:pPr>
              <a:buFont typeface="Arial" pitchFamily="34" charset="0"/>
              <a:buChar char="•"/>
            </a:pPr>
            <a:r>
              <a:rPr lang="fr-FR" sz="1400" dirty="0" smtClean="0"/>
              <a:t> </a:t>
            </a:r>
            <a:r>
              <a:rPr lang="fr-FR" sz="1400" dirty="0"/>
              <a:t>La mauvaise gestion des </a:t>
            </a:r>
            <a:r>
              <a:rPr lang="fr-FR" sz="1400" dirty="0" smtClean="0"/>
              <a:t>périmètres</a:t>
            </a:r>
          </a:p>
          <a:p>
            <a:pPr>
              <a:buFont typeface="Arial" pitchFamily="34" charset="0"/>
              <a:buChar char="•"/>
            </a:pPr>
            <a:r>
              <a:rPr lang="fr-FR" sz="1400" dirty="0"/>
              <a:t> La faible  maîtrise des techniques rizicoles par les producteurs</a:t>
            </a:r>
            <a:endParaRPr lang="fr-FR" sz="1400" dirty="0" smtClean="0"/>
          </a:p>
        </p:txBody>
      </p:sp>
      <p:sp>
        <p:nvSpPr>
          <p:cNvPr id="13" name="TextBox 12"/>
          <p:cNvSpPr txBox="1"/>
          <p:nvPr/>
        </p:nvSpPr>
        <p:spPr>
          <a:xfrm>
            <a:off x="5791200" y="533400"/>
            <a:ext cx="2819400" cy="369332"/>
          </a:xfrm>
          <a:prstGeom prst="rect">
            <a:avLst/>
          </a:prstGeom>
          <a:noFill/>
        </p:spPr>
        <p:txBody>
          <a:bodyPr wrap="square" rtlCol="0">
            <a:spAutoFit/>
          </a:bodyPr>
          <a:lstStyle/>
          <a:p>
            <a:pPr algn="ctr"/>
            <a:r>
              <a:rPr lang="en-US" b="1" dirty="0" smtClean="0"/>
              <a:t>RESULTATS OBTENUS</a:t>
            </a:r>
            <a:endParaRPr lang="en-US" b="1" dirty="0"/>
          </a:p>
        </p:txBody>
      </p:sp>
      <p:sp>
        <p:nvSpPr>
          <p:cNvPr id="14" name="TextBox 13"/>
          <p:cNvSpPr txBox="1"/>
          <p:nvPr/>
        </p:nvSpPr>
        <p:spPr>
          <a:xfrm>
            <a:off x="5410200" y="1066800"/>
            <a:ext cx="3429000" cy="5047536"/>
          </a:xfrm>
          <a:prstGeom prst="rect">
            <a:avLst/>
          </a:prstGeom>
          <a:noFill/>
          <a:ln w="12700">
            <a:solidFill>
              <a:schemeClr val="tx1"/>
            </a:solidFill>
          </a:ln>
        </p:spPr>
        <p:txBody>
          <a:bodyPr wrap="square" rtlCol="0">
            <a:spAutoFit/>
          </a:bodyPr>
          <a:lstStyle/>
          <a:p>
            <a:pPr marL="342900" indent="-342900">
              <a:buFont typeface="+mj-lt"/>
              <a:buAutoNum type="arabicPeriod"/>
            </a:pPr>
            <a:r>
              <a:rPr lang="fr-FR" sz="1400" dirty="0" smtClean="0"/>
              <a:t>Le projet semble avoir réussi en amenant les acteurs et les agents d’encadrement en particulier à être suffisamment sensibilisés sur les choix, les connaissances, les catégories de semences ainsi que l’importance et le respect des normes de multiplication. </a:t>
            </a:r>
          </a:p>
          <a:p>
            <a:pPr marL="342900" indent="-342900">
              <a:buFont typeface="+mj-lt"/>
              <a:buAutoNum type="arabicPeriod"/>
            </a:pPr>
            <a:r>
              <a:rPr lang="fr-FR" sz="1400" dirty="0" smtClean="0"/>
              <a:t>Les agents maitrisent toutes les dispositions à prendre de manière préventive ou curative en vue de faire face aux maladies et les traitements requis qui répondent aux normes. Les  vecteurs des agents pathogènes du riz sont connus.</a:t>
            </a:r>
          </a:p>
          <a:p>
            <a:pPr marL="342900" indent="-342900">
              <a:buFont typeface="+mj-lt"/>
              <a:buAutoNum type="arabicPeriod"/>
            </a:pPr>
            <a:r>
              <a:rPr lang="fr-FR" sz="1400" dirty="0" smtClean="0"/>
              <a:t>Depuis la création des Aménagements Hydro Agricoles (AHA), l’ONAHA assure l’encadrement de l’ensemble des périmètres. Aujourd’hui, les cadres reconnaissent qu’APRAO a apporté sur ces périmètres  avec la GIPD et le CEP des thèmes et une approche nouvelle sur les quelles une certaine unanimité semble se dégager.</a:t>
            </a:r>
            <a:endParaRPr lang="en-US" sz="1400" dirty="0"/>
          </a:p>
        </p:txBody>
      </p:sp>
      <p:sp>
        <p:nvSpPr>
          <p:cNvPr id="17" name="TextBox 16"/>
          <p:cNvSpPr txBox="1"/>
          <p:nvPr/>
        </p:nvSpPr>
        <p:spPr>
          <a:xfrm>
            <a:off x="228600" y="3429000"/>
            <a:ext cx="990600" cy="923330"/>
          </a:xfrm>
          <a:prstGeom prst="rect">
            <a:avLst/>
          </a:prstGeom>
          <a:solidFill>
            <a:srgbClr val="00B050"/>
          </a:solidFill>
        </p:spPr>
        <p:txBody>
          <a:bodyPr wrap="square" rtlCol="0">
            <a:spAutoFit/>
          </a:bodyPr>
          <a:lstStyle/>
          <a:p>
            <a:endParaRPr lang="en-US" dirty="0" smtClean="0"/>
          </a:p>
          <a:p>
            <a:endParaRPr lang="en-US" dirty="0"/>
          </a:p>
          <a:p>
            <a:endParaRPr lang="en-US" dirty="0" smtClean="0"/>
          </a:p>
        </p:txBody>
      </p:sp>
      <p:sp>
        <p:nvSpPr>
          <p:cNvPr id="18" name="TextBox 17"/>
          <p:cNvSpPr txBox="1"/>
          <p:nvPr/>
        </p:nvSpPr>
        <p:spPr>
          <a:xfrm>
            <a:off x="228600" y="2667000"/>
            <a:ext cx="990600" cy="646331"/>
          </a:xfrm>
          <a:prstGeom prst="rect">
            <a:avLst/>
          </a:prstGeom>
          <a:solidFill>
            <a:srgbClr val="FF9933"/>
          </a:solidFill>
        </p:spPr>
        <p:txBody>
          <a:bodyPr wrap="square" rtlCol="0">
            <a:spAutoFit/>
          </a:bodyPr>
          <a:lstStyle/>
          <a:p>
            <a:endParaRPr lang="en-US" dirty="0" smtClean="0"/>
          </a:p>
          <a:p>
            <a:endParaRPr lang="en-US" dirty="0" smtClean="0"/>
          </a:p>
        </p:txBody>
      </p:sp>
      <p:sp>
        <p:nvSpPr>
          <p:cNvPr id="19" name="TextBox 18"/>
          <p:cNvSpPr txBox="1"/>
          <p:nvPr/>
        </p:nvSpPr>
        <p:spPr>
          <a:xfrm>
            <a:off x="228600" y="1828800"/>
            <a:ext cx="990600" cy="646331"/>
          </a:xfrm>
          <a:prstGeom prst="rect">
            <a:avLst/>
          </a:prstGeom>
          <a:solidFill>
            <a:srgbClr val="66FF66"/>
          </a:solidFill>
        </p:spPr>
        <p:txBody>
          <a:bodyPr wrap="square" rtlCol="0">
            <a:spAutoFit/>
          </a:bodyPr>
          <a:lstStyle/>
          <a:p>
            <a:endParaRPr lang="en-US" dirty="0" smtClean="0"/>
          </a:p>
          <a:p>
            <a:endParaRPr lang="en-US" dirty="0"/>
          </a:p>
        </p:txBody>
      </p:sp>
      <p:sp>
        <p:nvSpPr>
          <p:cNvPr id="20" name="TextBox 19"/>
          <p:cNvSpPr txBox="1"/>
          <p:nvPr/>
        </p:nvSpPr>
        <p:spPr>
          <a:xfrm>
            <a:off x="228600" y="990600"/>
            <a:ext cx="990600" cy="646331"/>
          </a:xfrm>
          <a:prstGeom prst="rect">
            <a:avLst/>
          </a:prstGeom>
          <a:solidFill>
            <a:srgbClr val="FF0000"/>
          </a:solidFill>
        </p:spPr>
        <p:txBody>
          <a:bodyPr wrap="square" rtlCol="0">
            <a:spAutoFit/>
          </a:bodyPr>
          <a:lstStyle/>
          <a:p>
            <a:endParaRPr lang="en-US" dirty="0" smtClean="0"/>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1828800"/>
            <a:ext cx="23622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Gestion et organisation du système de production de semences</a:t>
            </a:r>
          </a:p>
        </p:txBody>
      </p:sp>
      <p:sp>
        <p:nvSpPr>
          <p:cNvPr id="3" name="TextBox 2"/>
          <p:cNvSpPr txBox="1"/>
          <p:nvPr/>
        </p:nvSpPr>
        <p:spPr>
          <a:xfrm>
            <a:off x="1371600" y="27432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Production de semences de base et </a:t>
            </a:r>
            <a:r>
              <a:rPr lang="fr-FR" sz="1400" dirty="0" err="1"/>
              <a:t>prebase</a:t>
            </a:r>
            <a:endParaRPr lang="fr-FR" sz="1400" dirty="0"/>
          </a:p>
        </p:txBody>
      </p:sp>
      <p:sp>
        <p:nvSpPr>
          <p:cNvPr id="4" name="TextBox 3"/>
          <p:cNvSpPr txBox="1"/>
          <p:nvPr/>
        </p:nvSpPr>
        <p:spPr>
          <a:xfrm>
            <a:off x="1371600" y="990600"/>
            <a:ext cx="23622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Aspects macroéconomiques et transversaux de la chaine des valeurs riz</a:t>
            </a:r>
          </a:p>
        </p:txBody>
      </p:sp>
      <p:sp>
        <p:nvSpPr>
          <p:cNvPr id="5" name="TextBox 4"/>
          <p:cNvSpPr txBox="1"/>
          <p:nvPr/>
        </p:nvSpPr>
        <p:spPr>
          <a:xfrm>
            <a:off x="1371600" y="34290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Système d’encadrement et d’appui Conseil</a:t>
            </a:r>
          </a:p>
        </p:txBody>
      </p:sp>
      <p:sp>
        <p:nvSpPr>
          <p:cNvPr id="6" name="TextBox 5"/>
          <p:cNvSpPr txBox="1"/>
          <p:nvPr/>
        </p:nvSpPr>
        <p:spPr>
          <a:xfrm>
            <a:off x="1371600" y="4114800"/>
            <a:ext cx="2362200" cy="923330"/>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b="1" dirty="0"/>
              <a:t>Multiplication et production de semences certifiées</a:t>
            </a:r>
          </a:p>
        </p:txBody>
      </p:sp>
      <p:sp>
        <p:nvSpPr>
          <p:cNvPr id="7" name="TextBox 6"/>
          <p:cNvSpPr txBox="1"/>
          <p:nvPr/>
        </p:nvSpPr>
        <p:spPr>
          <a:xfrm>
            <a:off x="1371600" y="52578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Production de riz paddy de qualité</a:t>
            </a:r>
            <a:endParaRPr lang="fr-FR" sz="1400" dirty="0"/>
          </a:p>
        </p:txBody>
      </p:sp>
      <p:sp>
        <p:nvSpPr>
          <p:cNvPr id="8" name="TextBox 7"/>
          <p:cNvSpPr txBox="1"/>
          <p:nvPr/>
        </p:nvSpPr>
        <p:spPr>
          <a:xfrm>
            <a:off x="1371600" y="5943600"/>
            <a:ext cx="23622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Transformation et  commercialisation du riz paddy</a:t>
            </a:r>
            <a:endParaRPr lang="fr-FR" sz="1400" dirty="0"/>
          </a:p>
        </p:txBody>
      </p:sp>
      <p:sp>
        <p:nvSpPr>
          <p:cNvPr id="9" name="TextBox 8"/>
          <p:cNvSpPr txBox="1"/>
          <p:nvPr/>
        </p:nvSpPr>
        <p:spPr>
          <a:xfrm>
            <a:off x="533400" y="228600"/>
            <a:ext cx="2209800" cy="461665"/>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sz="2400" b="1" dirty="0" smtClean="0"/>
              <a:t>NIGER</a:t>
            </a:r>
            <a:endParaRPr lang="en-US" sz="2400" b="1" dirty="0"/>
          </a:p>
        </p:txBody>
      </p:sp>
      <p:sp>
        <p:nvSpPr>
          <p:cNvPr id="10" name="Right Arrow 9"/>
          <p:cNvSpPr/>
          <p:nvPr/>
        </p:nvSpPr>
        <p:spPr>
          <a:xfrm>
            <a:off x="3733800" y="4419600"/>
            <a:ext cx="304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114800" y="533400"/>
            <a:ext cx="1600200" cy="369332"/>
          </a:xfrm>
          <a:prstGeom prst="rect">
            <a:avLst/>
          </a:prstGeom>
          <a:noFill/>
        </p:spPr>
        <p:txBody>
          <a:bodyPr wrap="square" rtlCol="0">
            <a:spAutoFit/>
          </a:bodyPr>
          <a:lstStyle/>
          <a:p>
            <a:pPr algn="ctr"/>
            <a:r>
              <a:rPr lang="en-US" b="1" dirty="0" smtClean="0"/>
              <a:t>BASELINE</a:t>
            </a:r>
            <a:endParaRPr lang="en-US" b="1" dirty="0"/>
          </a:p>
        </p:txBody>
      </p:sp>
      <p:sp>
        <p:nvSpPr>
          <p:cNvPr id="12" name="TextBox 11"/>
          <p:cNvSpPr txBox="1"/>
          <p:nvPr/>
        </p:nvSpPr>
        <p:spPr>
          <a:xfrm>
            <a:off x="4038600" y="4038600"/>
            <a:ext cx="1752600" cy="1815882"/>
          </a:xfrm>
          <a:prstGeom prst="rect">
            <a:avLst/>
          </a:prstGeom>
          <a:noFill/>
          <a:ln w="12700">
            <a:solidFill>
              <a:schemeClr val="tx1"/>
            </a:solidFill>
          </a:ln>
        </p:spPr>
        <p:txBody>
          <a:bodyPr wrap="square" rtlCol="0">
            <a:spAutoFit/>
          </a:bodyPr>
          <a:lstStyle/>
          <a:p>
            <a:pPr lvl="0">
              <a:buFont typeface="Arial" pitchFamily="34" charset="0"/>
              <a:buChar char="•"/>
            </a:pPr>
            <a:r>
              <a:rPr lang="fr-FR" sz="1400" dirty="0" smtClean="0"/>
              <a:t> La </a:t>
            </a:r>
            <a:r>
              <a:rPr lang="fr-FR" sz="1400" dirty="0"/>
              <a:t>faible  maîtrise des techniques rizicoles par les </a:t>
            </a:r>
            <a:r>
              <a:rPr lang="fr-FR" sz="1400" dirty="0" smtClean="0"/>
              <a:t>producteurs </a:t>
            </a:r>
          </a:p>
          <a:p>
            <a:pPr lvl="0">
              <a:buFont typeface="Arial" pitchFamily="34" charset="0"/>
              <a:buChar char="•"/>
            </a:pPr>
            <a:r>
              <a:rPr lang="fr-FR" sz="1400" dirty="0"/>
              <a:t> La mauvaise gestion des </a:t>
            </a:r>
            <a:r>
              <a:rPr lang="fr-FR" sz="1400" dirty="0" smtClean="0"/>
              <a:t>périmètres </a:t>
            </a:r>
          </a:p>
          <a:p>
            <a:pPr lvl="0">
              <a:buFont typeface="Arial" pitchFamily="34" charset="0"/>
              <a:buChar char="•"/>
            </a:pPr>
            <a:r>
              <a:rPr lang="fr-FR" sz="1400" dirty="0"/>
              <a:t> Des difficultés d’accès au crédit</a:t>
            </a:r>
            <a:endParaRPr lang="fr-FR" sz="1400" dirty="0" smtClean="0"/>
          </a:p>
        </p:txBody>
      </p:sp>
      <p:sp>
        <p:nvSpPr>
          <p:cNvPr id="13" name="TextBox 12"/>
          <p:cNvSpPr txBox="1"/>
          <p:nvPr/>
        </p:nvSpPr>
        <p:spPr>
          <a:xfrm>
            <a:off x="6019800" y="457200"/>
            <a:ext cx="1524000" cy="646331"/>
          </a:xfrm>
          <a:prstGeom prst="rect">
            <a:avLst/>
          </a:prstGeom>
          <a:noFill/>
        </p:spPr>
        <p:txBody>
          <a:bodyPr wrap="square" rtlCol="0">
            <a:spAutoFit/>
          </a:bodyPr>
          <a:lstStyle/>
          <a:p>
            <a:pPr algn="ctr"/>
            <a:r>
              <a:rPr lang="en-US" b="1" dirty="0" smtClean="0"/>
              <a:t>RESULTATS OBTENUS</a:t>
            </a:r>
            <a:endParaRPr lang="en-US" b="1" dirty="0"/>
          </a:p>
        </p:txBody>
      </p:sp>
      <p:sp>
        <p:nvSpPr>
          <p:cNvPr id="14" name="TextBox 13"/>
          <p:cNvSpPr txBox="1"/>
          <p:nvPr/>
        </p:nvSpPr>
        <p:spPr>
          <a:xfrm>
            <a:off x="5867400" y="2819400"/>
            <a:ext cx="3048000" cy="3046988"/>
          </a:xfrm>
          <a:prstGeom prst="rect">
            <a:avLst/>
          </a:prstGeom>
          <a:noFill/>
          <a:ln w="12700">
            <a:solidFill>
              <a:schemeClr val="tx1"/>
            </a:solidFill>
          </a:ln>
        </p:spPr>
        <p:txBody>
          <a:bodyPr wrap="square" rtlCol="0">
            <a:spAutoFit/>
          </a:bodyPr>
          <a:lstStyle/>
          <a:p>
            <a:pPr marL="228600" indent="-228600">
              <a:buFont typeface="+mj-lt"/>
              <a:buAutoNum type="arabicPeriod"/>
            </a:pPr>
            <a:r>
              <a:rPr lang="fr-FR" sz="1200" dirty="0" smtClean="0"/>
              <a:t>En plus des quantités de semences R 1 (25.696Kg) et les quantités de R 2 qui seront produites en 2012 (2.720.600 Kg en une campagne soit le double pour les deux saisons SS et SH), des avancées significatives sont intervenues dans la gestion des aménagements dans les domaines suivants: le pompage de l’eau, la gestion de l’eau, l’entretien des canaux, etc.</a:t>
            </a:r>
          </a:p>
          <a:p>
            <a:pPr marL="228600" indent="-228600">
              <a:buFont typeface="+mj-lt"/>
              <a:buAutoNum type="arabicPeriod"/>
            </a:pPr>
            <a:r>
              <a:rPr lang="fr-FR" sz="1200" dirty="0" smtClean="0"/>
              <a:t>L’année 2012 sera une année où les besoins en semences seront couverts sur l’ensemble des aménagements. Ceci fera des périmètres encadrés par le projet des pionniers en matière  de production des semences.</a:t>
            </a:r>
          </a:p>
        </p:txBody>
      </p:sp>
      <p:sp>
        <p:nvSpPr>
          <p:cNvPr id="16" name="TextBox 15"/>
          <p:cNvSpPr txBox="1"/>
          <p:nvPr/>
        </p:nvSpPr>
        <p:spPr>
          <a:xfrm>
            <a:off x="7543800" y="457200"/>
            <a:ext cx="1371600" cy="584775"/>
          </a:xfrm>
          <a:prstGeom prst="rect">
            <a:avLst/>
          </a:prstGeom>
          <a:noFill/>
        </p:spPr>
        <p:txBody>
          <a:bodyPr wrap="square" rtlCol="0">
            <a:spAutoFit/>
          </a:bodyPr>
          <a:lstStyle/>
          <a:p>
            <a:pPr algn="ctr"/>
            <a:r>
              <a:rPr lang="en-US" sz="1600" b="1" dirty="0" smtClean="0"/>
              <a:t>EVOLUTION EN COULEUR </a:t>
            </a:r>
            <a:endParaRPr lang="en-US" sz="1600" b="1" dirty="0"/>
          </a:p>
        </p:txBody>
      </p:sp>
      <p:sp>
        <p:nvSpPr>
          <p:cNvPr id="17" name="TextBox 16"/>
          <p:cNvSpPr txBox="1"/>
          <p:nvPr/>
        </p:nvSpPr>
        <p:spPr>
          <a:xfrm>
            <a:off x="228600" y="4114800"/>
            <a:ext cx="990600" cy="923330"/>
          </a:xfrm>
          <a:prstGeom prst="rect">
            <a:avLst/>
          </a:prstGeom>
          <a:solidFill>
            <a:srgbClr val="FF9933"/>
          </a:solidFill>
        </p:spPr>
        <p:txBody>
          <a:bodyPr wrap="square" rtlCol="0">
            <a:spAutoFit/>
          </a:bodyPr>
          <a:lstStyle/>
          <a:p>
            <a:endParaRPr lang="en-US" dirty="0" smtClean="0"/>
          </a:p>
          <a:p>
            <a:endParaRPr lang="en-US" dirty="0"/>
          </a:p>
          <a:p>
            <a:endParaRPr lang="en-US" dirty="0" smtClean="0"/>
          </a:p>
        </p:txBody>
      </p:sp>
      <p:sp>
        <p:nvSpPr>
          <p:cNvPr id="18" name="TextBox 17"/>
          <p:cNvSpPr txBox="1"/>
          <p:nvPr/>
        </p:nvSpPr>
        <p:spPr>
          <a:xfrm>
            <a:off x="228600" y="3352800"/>
            <a:ext cx="990600" cy="646331"/>
          </a:xfrm>
          <a:prstGeom prst="rect">
            <a:avLst/>
          </a:prstGeom>
          <a:solidFill>
            <a:srgbClr val="00B050"/>
          </a:solidFill>
        </p:spPr>
        <p:txBody>
          <a:bodyPr wrap="square" rtlCol="0">
            <a:spAutoFit/>
          </a:bodyPr>
          <a:lstStyle/>
          <a:p>
            <a:endParaRPr lang="en-US" dirty="0" smtClean="0"/>
          </a:p>
          <a:p>
            <a:endParaRPr lang="en-US" dirty="0"/>
          </a:p>
        </p:txBody>
      </p:sp>
      <p:sp>
        <p:nvSpPr>
          <p:cNvPr id="19" name="TextBox 18"/>
          <p:cNvSpPr txBox="1"/>
          <p:nvPr/>
        </p:nvSpPr>
        <p:spPr>
          <a:xfrm>
            <a:off x="228600" y="2590800"/>
            <a:ext cx="990600" cy="646331"/>
          </a:xfrm>
          <a:prstGeom prst="rect">
            <a:avLst/>
          </a:prstGeom>
          <a:solidFill>
            <a:srgbClr val="FF9933"/>
          </a:solidFill>
        </p:spPr>
        <p:txBody>
          <a:bodyPr wrap="square" rtlCol="0">
            <a:spAutoFit/>
          </a:bodyPr>
          <a:lstStyle/>
          <a:p>
            <a:endParaRPr lang="en-US" dirty="0" smtClean="0"/>
          </a:p>
          <a:p>
            <a:endParaRPr lang="en-US" dirty="0" smtClean="0"/>
          </a:p>
        </p:txBody>
      </p:sp>
      <p:sp>
        <p:nvSpPr>
          <p:cNvPr id="20" name="TextBox 19"/>
          <p:cNvSpPr txBox="1"/>
          <p:nvPr/>
        </p:nvSpPr>
        <p:spPr>
          <a:xfrm>
            <a:off x="228600" y="1828800"/>
            <a:ext cx="990600" cy="646331"/>
          </a:xfrm>
          <a:prstGeom prst="rect">
            <a:avLst/>
          </a:prstGeom>
          <a:solidFill>
            <a:srgbClr val="66FF66"/>
          </a:solidFill>
        </p:spPr>
        <p:txBody>
          <a:bodyPr wrap="square" rtlCol="0">
            <a:spAutoFit/>
          </a:bodyPr>
          <a:lstStyle/>
          <a:p>
            <a:endParaRPr lang="en-US" dirty="0" smtClean="0"/>
          </a:p>
          <a:p>
            <a:endParaRPr lang="en-US" dirty="0"/>
          </a:p>
        </p:txBody>
      </p:sp>
      <p:sp>
        <p:nvSpPr>
          <p:cNvPr id="21" name="TextBox 20"/>
          <p:cNvSpPr txBox="1"/>
          <p:nvPr/>
        </p:nvSpPr>
        <p:spPr>
          <a:xfrm>
            <a:off x="228600" y="990600"/>
            <a:ext cx="990600" cy="646331"/>
          </a:xfrm>
          <a:prstGeom prst="rect">
            <a:avLst/>
          </a:prstGeom>
          <a:solidFill>
            <a:srgbClr val="FF0000"/>
          </a:solidFill>
        </p:spPr>
        <p:txBody>
          <a:bodyPr wrap="square" rtlCol="0">
            <a:spAutoFit/>
          </a:bodyPr>
          <a:lstStyle/>
          <a:p>
            <a:endParaRPr lang="en-US" dirty="0" smtClean="0"/>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1828800"/>
            <a:ext cx="23622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Gestion et organisation du système de production de semences</a:t>
            </a:r>
          </a:p>
        </p:txBody>
      </p:sp>
      <p:sp>
        <p:nvSpPr>
          <p:cNvPr id="3" name="TextBox 2"/>
          <p:cNvSpPr txBox="1"/>
          <p:nvPr/>
        </p:nvSpPr>
        <p:spPr>
          <a:xfrm>
            <a:off x="1371600" y="27432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Production de semences de base et </a:t>
            </a:r>
            <a:r>
              <a:rPr lang="fr-FR" sz="1400" dirty="0" err="1"/>
              <a:t>prebase</a:t>
            </a:r>
            <a:endParaRPr lang="fr-FR" sz="1400" dirty="0"/>
          </a:p>
        </p:txBody>
      </p:sp>
      <p:sp>
        <p:nvSpPr>
          <p:cNvPr id="4" name="TextBox 3"/>
          <p:cNvSpPr txBox="1"/>
          <p:nvPr/>
        </p:nvSpPr>
        <p:spPr>
          <a:xfrm>
            <a:off x="1371600" y="990600"/>
            <a:ext cx="23622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Aspects macroéconomiques et transversaux de la chaine des valeurs riz</a:t>
            </a:r>
          </a:p>
        </p:txBody>
      </p:sp>
      <p:sp>
        <p:nvSpPr>
          <p:cNvPr id="5" name="TextBox 4"/>
          <p:cNvSpPr txBox="1"/>
          <p:nvPr/>
        </p:nvSpPr>
        <p:spPr>
          <a:xfrm>
            <a:off x="1371600" y="34290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Système d’encadrement et d’appui Conseil</a:t>
            </a:r>
          </a:p>
        </p:txBody>
      </p:sp>
      <p:sp>
        <p:nvSpPr>
          <p:cNvPr id="6" name="TextBox 5"/>
          <p:cNvSpPr txBox="1"/>
          <p:nvPr/>
        </p:nvSpPr>
        <p:spPr>
          <a:xfrm>
            <a:off x="1371600" y="41148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Multiplication et production de semences certifiées</a:t>
            </a:r>
          </a:p>
        </p:txBody>
      </p:sp>
      <p:sp>
        <p:nvSpPr>
          <p:cNvPr id="7" name="TextBox 6"/>
          <p:cNvSpPr txBox="1"/>
          <p:nvPr/>
        </p:nvSpPr>
        <p:spPr>
          <a:xfrm>
            <a:off x="1371600" y="4876800"/>
            <a:ext cx="2362200" cy="646331"/>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b="1" dirty="0"/>
              <a:t>Production de riz paddy de qualité</a:t>
            </a:r>
          </a:p>
        </p:txBody>
      </p:sp>
      <p:sp>
        <p:nvSpPr>
          <p:cNvPr id="8" name="TextBox 7"/>
          <p:cNvSpPr txBox="1"/>
          <p:nvPr/>
        </p:nvSpPr>
        <p:spPr>
          <a:xfrm>
            <a:off x="1371600" y="5715000"/>
            <a:ext cx="23622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Transformation et  commercialisation du riz paddy</a:t>
            </a:r>
            <a:endParaRPr lang="fr-FR" sz="1400" dirty="0"/>
          </a:p>
        </p:txBody>
      </p:sp>
      <p:sp>
        <p:nvSpPr>
          <p:cNvPr id="9" name="TextBox 8"/>
          <p:cNvSpPr txBox="1"/>
          <p:nvPr/>
        </p:nvSpPr>
        <p:spPr>
          <a:xfrm>
            <a:off x="533400" y="228600"/>
            <a:ext cx="2209800" cy="461665"/>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sz="2400" b="1" dirty="0" smtClean="0"/>
              <a:t>NIGER</a:t>
            </a:r>
            <a:endParaRPr lang="en-US" sz="2400" b="1" dirty="0"/>
          </a:p>
        </p:txBody>
      </p:sp>
      <p:sp>
        <p:nvSpPr>
          <p:cNvPr id="10" name="Right Arrow 9"/>
          <p:cNvSpPr/>
          <p:nvPr/>
        </p:nvSpPr>
        <p:spPr>
          <a:xfrm>
            <a:off x="3733800" y="5105400"/>
            <a:ext cx="304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191000" y="533400"/>
            <a:ext cx="1600200" cy="369332"/>
          </a:xfrm>
          <a:prstGeom prst="rect">
            <a:avLst/>
          </a:prstGeom>
          <a:noFill/>
        </p:spPr>
        <p:txBody>
          <a:bodyPr wrap="square" rtlCol="0">
            <a:spAutoFit/>
          </a:bodyPr>
          <a:lstStyle/>
          <a:p>
            <a:pPr algn="ctr"/>
            <a:r>
              <a:rPr lang="en-US" b="1" dirty="0" smtClean="0"/>
              <a:t>BASELINE</a:t>
            </a:r>
            <a:endParaRPr lang="en-US" b="1" dirty="0"/>
          </a:p>
        </p:txBody>
      </p:sp>
      <p:sp>
        <p:nvSpPr>
          <p:cNvPr id="12" name="TextBox 11"/>
          <p:cNvSpPr txBox="1"/>
          <p:nvPr/>
        </p:nvSpPr>
        <p:spPr>
          <a:xfrm>
            <a:off x="4038600" y="990600"/>
            <a:ext cx="1752600" cy="5693866"/>
          </a:xfrm>
          <a:prstGeom prst="rect">
            <a:avLst/>
          </a:prstGeom>
          <a:noFill/>
          <a:ln w="12700">
            <a:solidFill>
              <a:schemeClr val="tx1"/>
            </a:solidFill>
          </a:ln>
        </p:spPr>
        <p:txBody>
          <a:bodyPr wrap="square" rtlCol="0">
            <a:spAutoFit/>
          </a:bodyPr>
          <a:lstStyle/>
          <a:p>
            <a:pPr lvl="0">
              <a:buFont typeface="Arial" pitchFamily="34" charset="0"/>
              <a:buChar char="•"/>
            </a:pPr>
            <a:r>
              <a:rPr lang="fr-FR" sz="1400" dirty="0" smtClean="0"/>
              <a:t> </a:t>
            </a:r>
            <a:r>
              <a:rPr lang="fr-FR" sz="1400" dirty="0"/>
              <a:t>La faible  maîtrise des techniques rizicoles par les </a:t>
            </a:r>
            <a:r>
              <a:rPr lang="fr-FR" sz="1400" dirty="0" smtClean="0"/>
              <a:t>producteurs </a:t>
            </a:r>
          </a:p>
          <a:p>
            <a:pPr lvl="0">
              <a:buFont typeface="Arial" pitchFamily="34" charset="0"/>
              <a:buChar char="•"/>
            </a:pPr>
            <a:r>
              <a:rPr lang="fr-FR" sz="1400" dirty="0"/>
              <a:t> Le faible niveau d’utilisation de pratiques culturales performantes, des semences de qualité et des </a:t>
            </a:r>
            <a:r>
              <a:rPr lang="fr-FR" sz="1400" dirty="0" smtClean="0"/>
              <a:t>engrais </a:t>
            </a:r>
          </a:p>
          <a:p>
            <a:pPr lvl="0">
              <a:buFont typeface="Arial" pitchFamily="34" charset="0"/>
              <a:buChar char="•"/>
            </a:pPr>
            <a:r>
              <a:rPr lang="fr-FR" sz="1400" dirty="0"/>
              <a:t> La mauvaise gestion des </a:t>
            </a:r>
            <a:r>
              <a:rPr lang="fr-FR" sz="1400" dirty="0" smtClean="0"/>
              <a:t>périmètres </a:t>
            </a:r>
          </a:p>
          <a:p>
            <a:pPr lvl="0">
              <a:buFont typeface="Arial" pitchFamily="34" charset="0"/>
              <a:buChar char="•"/>
            </a:pPr>
            <a:r>
              <a:rPr lang="fr-FR" sz="1400" dirty="0"/>
              <a:t> Des difficultés d’accès au </a:t>
            </a:r>
            <a:r>
              <a:rPr lang="fr-FR" sz="1400" dirty="0" smtClean="0"/>
              <a:t>crédit </a:t>
            </a:r>
          </a:p>
          <a:p>
            <a:pPr lvl="0">
              <a:buFont typeface="Arial" pitchFamily="34" charset="0"/>
              <a:buChar char="•"/>
            </a:pPr>
            <a:r>
              <a:rPr lang="fr-FR" sz="1400" dirty="0"/>
              <a:t> Des difficultés d’accès aux intrants, en particulier les semences de qualité et les </a:t>
            </a:r>
            <a:r>
              <a:rPr lang="fr-FR" sz="1400" dirty="0" smtClean="0"/>
              <a:t>engrais</a:t>
            </a:r>
          </a:p>
          <a:p>
            <a:pPr lvl="0">
              <a:buFont typeface="Arial" pitchFamily="34" charset="0"/>
              <a:buChar char="•"/>
            </a:pPr>
            <a:r>
              <a:rPr lang="fr-FR" sz="1400" dirty="0"/>
              <a:t> Une pression parasitaire assez élevée (mosaïque jaune du riz, le flétrissement bactérien, les foreurs de tige, etc.)</a:t>
            </a:r>
            <a:endParaRPr lang="fr-FR" sz="1400" dirty="0" smtClean="0"/>
          </a:p>
        </p:txBody>
      </p:sp>
      <p:sp>
        <p:nvSpPr>
          <p:cNvPr id="13" name="TextBox 12"/>
          <p:cNvSpPr txBox="1"/>
          <p:nvPr/>
        </p:nvSpPr>
        <p:spPr>
          <a:xfrm>
            <a:off x="6019800" y="457200"/>
            <a:ext cx="1524000" cy="646331"/>
          </a:xfrm>
          <a:prstGeom prst="rect">
            <a:avLst/>
          </a:prstGeom>
          <a:noFill/>
        </p:spPr>
        <p:txBody>
          <a:bodyPr wrap="square" rtlCol="0">
            <a:spAutoFit/>
          </a:bodyPr>
          <a:lstStyle/>
          <a:p>
            <a:pPr algn="ctr"/>
            <a:r>
              <a:rPr lang="en-US" b="1" dirty="0" smtClean="0"/>
              <a:t>RESULTATS OBTENUS</a:t>
            </a:r>
            <a:endParaRPr lang="en-US" b="1" dirty="0"/>
          </a:p>
        </p:txBody>
      </p:sp>
      <p:sp>
        <p:nvSpPr>
          <p:cNvPr id="14" name="TextBox 13"/>
          <p:cNvSpPr txBox="1"/>
          <p:nvPr/>
        </p:nvSpPr>
        <p:spPr>
          <a:xfrm>
            <a:off x="5867400" y="2819400"/>
            <a:ext cx="3048000" cy="1323439"/>
          </a:xfrm>
          <a:prstGeom prst="rect">
            <a:avLst/>
          </a:prstGeom>
          <a:noFill/>
          <a:ln w="12700">
            <a:solidFill>
              <a:schemeClr val="tx1"/>
            </a:solidFill>
          </a:ln>
        </p:spPr>
        <p:txBody>
          <a:bodyPr wrap="square" rtlCol="0">
            <a:spAutoFit/>
          </a:bodyPr>
          <a:lstStyle/>
          <a:p>
            <a:pPr marL="342900" indent="-342900">
              <a:buFont typeface="+mj-lt"/>
              <a:buAutoNum type="arabicPeriod"/>
            </a:pPr>
            <a:r>
              <a:rPr lang="fr-FR" sz="1600" dirty="0" smtClean="0"/>
              <a:t>Avant  les rendements tournaient autour de 4,5-6 tonnes/ha. Aujourd’hui, les rendements atteignent 6,9 à 7 t/ha sur certains périmètres. </a:t>
            </a:r>
            <a:endParaRPr lang="en-US" sz="1600" dirty="0"/>
          </a:p>
        </p:txBody>
      </p:sp>
      <p:sp>
        <p:nvSpPr>
          <p:cNvPr id="16" name="TextBox 15"/>
          <p:cNvSpPr txBox="1"/>
          <p:nvPr/>
        </p:nvSpPr>
        <p:spPr>
          <a:xfrm>
            <a:off x="7543800" y="457200"/>
            <a:ext cx="1371600" cy="584775"/>
          </a:xfrm>
          <a:prstGeom prst="rect">
            <a:avLst/>
          </a:prstGeom>
          <a:noFill/>
        </p:spPr>
        <p:txBody>
          <a:bodyPr wrap="square" rtlCol="0">
            <a:spAutoFit/>
          </a:bodyPr>
          <a:lstStyle/>
          <a:p>
            <a:pPr algn="ctr"/>
            <a:r>
              <a:rPr lang="en-US" sz="1600" b="1" dirty="0" smtClean="0"/>
              <a:t>EVOLUTION EN COULEUR </a:t>
            </a:r>
            <a:endParaRPr lang="en-US" sz="1600" b="1" dirty="0"/>
          </a:p>
        </p:txBody>
      </p:sp>
      <p:sp>
        <p:nvSpPr>
          <p:cNvPr id="17" name="TextBox 16"/>
          <p:cNvSpPr txBox="1"/>
          <p:nvPr/>
        </p:nvSpPr>
        <p:spPr>
          <a:xfrm>
            <a:off x="228600" y="4876800"/>
            <a:ext cx="990600" cy="646331"/>
          </a:xfrm>
          <a:prstGeom prst="rect">
            <a:avLst/>
          </a:prstGeom>
          <a:solidFill>
            <a:srgbClr val="FF9933"/>
          </a:solidFill>
        </p:spPr>
        <p:txBody>
          <a:bodyPr wrap="square" rtlCol="0">
            <a:spAutoFit/>
          </a:bodyPr>
          <a:lstStyle/>
          <a:p>
            <a:endParaRPr lang="en-US" dirty="0" smtClean="0"/>
          </a:p>
          <a:p>
            <a:endParaRPr lang="en-US" dirty="0"/>
          </a:p>
        </p:txBody>
      </p:sp>
      <p:sp>
        <p:nvSpPr>
          <p:cNvPr id="18" name="TextBox 17"/>
          <p:cNvSpPr txBox="1"/>
          <p:nvPr/>
        </p:nvSpPr>
        <p:spPr>
          <a:xfrm>
            <a:off x="228600" y="4114800"/>
            <a:ext cx="990600" cy="646331"/>
          </a:xfrm>
          <a:prstGeom prst="rect">
            <a:avLst/>
          </a:prstGeom>
          <a:solidFill>
            <a:srgbClr val="FF9933"/>
          </a:solidFill>
        </p:spPr>
        <p:txBody>
          <a:bodyPr wrap="square" rtlCol="0">
            <a:spAutoFit/>
          </a:bodyPr>
          <a:lstStyle/>
          <a:p>
            <a:endParaRPr lang="en-US" dirty="0" smtClean="0"/>
          </a:p>
          <a:p>
            <a:endParaRPr lang="en-US" dirty="0"/>
          </a:p>
        </p:txBody>
      </p:sp>
      <p:sp>
        <p:nvSpPr>
          <p:cNvPr id="19" name="TextBox 18"/>
          <p:cNvSpPr txBox="1"/>
          <p:nvPr/>
        </p:nvSpPr>
        <p:spPr>
          <a:xfrm>
            <a:off x="228600" y="3352800"/>
            <a:ext cx="990600" cy="646331"/>
          </a:xfrm>
          <a:prstGeom prst="rect">
            <a:avLst/>
          </a:prstGeom>
          <a:solidFill>
            <a:srgbClr val="00B050"/>
          </a:solidFill>
        </p:spPr>
        <p:txBody>
          <a:bodyPr wrap="square" rtlCol="0">
            <a:spAutoFit/>
          </a:bodyPr>
          <a:lstStyle/>
          <a:p>
            <a:endParaRPr lang="en-US" dirty="0" smtClean="0"/>
          </a:p>
          <a:p>
            <a:endParaRPr lang="en-US" dirty="0"/>
          </a:p>
        </p:txBody>
      </p:sp>
      <p:sp>
        <p:nvSpPr>
          <p:cNvPr id="20" name="TextBox 19"/>
          <p:cNvSpPr txBox="1"/>
          <p:nvPr/>
        </p:nvSpPr>
        <p:spPr>
          <a:xfrm>
            <a:off x="228600" y="2590800"/>
            <a:ext cx="990600" cy="646331"/>
          </a:xfrm>
          <a:prstGeom prst="rect">
            <a:avLst/>
          </a:prstGeom>
          <a:solidFill>
            <a:srgbClr val="FF9933"/>
          </a:solidFill>
        </p:spPr>
        <p:txBody>
          <a:bodyPr wrap="square" rtlCol="0">
            <a:spAutoFit/>
          </a:bodyPr>
          <a:lstStyle/>
          <a:p>
            <a:endParaRPr lang="en-US" dirty="0" smtClean="0"/>
          </a:p>
          <a:p>
            <a:endParaRPr lang="en-US" dirty="0" smtClean="0"/>
          </a:p>
        </p:txBody>
      </p:sp>
      <p:sp>
        <p:nvSpPr>
          <p:cNvPr id="21" name="TextBox 20"/>
          <p:cNvSpPr txBox="1"/>
          <p:nvPr/>
        </p:nvSpPr>
        <p:spPr>
          <a:xfrm>
            <a:off x="228600" y="1828800"/>
            <a:ext cx="990600" cy="646331"/>
          </a:xfrm>
          <a:prstGeom prst="rect">
            <a:avLst/>
          </a:prstGeom>
          <a:solidFill>
            <a:srgbClr val="66FF66"/>
          </a:solidFill>
        </p:spPr>
        <p:txBody>
          <a:bodyPr wrap="square" rtlCol="0">
            <a:spAutoFit/>
          </a:bodyPr>
          <a:lstStyle/>
          <a:p>
            <a:endParaRPr lang="en-US" dirty="0" smtClean="0"/>
          </a:p>
          <a:p>
            <a:endParaRPr lang="en-US" dirty="0"/>
          </a:p>
        </p:txBody>
      </p:sp>
      <p:sp>
        <p:nvSpPr>
          <p:cNvPr id="22" name="TextBox 21"/>
          <p:cNvSpPr txBox="1"/>
          <p:nvPr/>
        </p:nvSpPr>
        <p:spPr>
          <a:xfrm>
            <a:off x="228600" y="990600"/>
            <a:ext cx="990600" cy="646331"/>
          </a:xfrm>
          <a:prstGeom prst="rect">
            <a:avLst/>
          </a:prstGeom>
          <a:solidFill>
            <a:srgbClr val="FF0000"/>
          </a:solidFill>
        </p:spPr>
        <p:txBody>
          <a:bodyPr wrap="square" rtlCol="0">
            <a:spAutoFit/>
          </a:bodyPr>
          <a:lstStyle/>
          <a:p>
            <a:endParaRPr lang="en-US" dirty="0" smtClean="0"/>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1828800"/>
            <a:ext cx="23622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Gestion et organisation du système de production de semences</a:t>
            </a:r>
          </a:p>
        </p:txBody>
      </p:sp>
      <p:sp>
        <p:nvSpPr>
          <p:cNvPr id="3" name="TextBox 2"/>
          <p:cNvSpPr txBox="1"/>
          <p:nvPr/>
        </p:nvSpPr>
        <p:spPr>
          <a:xfrm>
            <a:off x="1371600" y="27432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Production de semences de base et </a:t>
            </a:r>
            <a:r>
              <a:rPr lang="fr-FR" sz="1400" dirty="0" err="1"/>
              <a:t>prebase</a:t>
            </a:r>
            <a:endParaRPr lang="fr-FR" sz="1400" dirty="0"/>
          </a:p>
        </p:txBody>
      </p:sp>
      <p:sp>
        <p:nvSpPr>
          <p:cNvPr id="4" name="TextBox 3"/>
          <p:cNvSpPr txBox="1"/>
          <p:nvPr/>
        </p:nvSpPr>
        <p:spPr>
          <a:xfrm>
            <a:off x="1371600" y="990600"/>
            <a:ext cx="23622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Aspects macroéconomiques et transversaux de la chaine des valeurs riz</a:t>
            </a:r>
          </a:p>
        </p:txBody>
      </p:sp>
      <p:sp>
        <p:nvSpPr>
          <p:cNvPr id="5" name="TextBox 4"/>
          <p:cNvSpPr txBox="1"/>
          <p:nvPr/>
        </p:nvSpPr>
        <p:spPr>
          <a:xfrm>
            <a:off x="1371600" y="34290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Système d’encadrement et d’appui Conseil</a:t>
            </a:r>
          </a:p>
        </p:txBody>
      </p:sp>
      <p:sp>
        <p:nvSpPr>
          <p:cNvPr id="6" name="TextBox 5"/>
          <p:cNvSpPr txBox="1"/>
          <p:nvPr/>
        </p:nvSpPr>
        <p:spPr>
          <a:xfrm>
            <a:off x="1371600" y="41148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Multiplication et production de semences certifiées</a:t>
            </a:r>
          </a:p>
        </p:txBody>
      </p:sp>
      <p:sp>
        <p:nvSpPr>
          <p:cNvPr id="7" name="TextBox 6"/>
          <p:cNvSpPr txBox="1"/>
          <p:nvPr/>
        </p:nvSpPr>
        <p:spPr>
          <a:xfrm>
            <a:off x="1371600" y="48768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Production de riz paddy de qualité</a:t>
            </a:r>
          </a:p>
        </p:txBody>
      </p:sp>
      <p:sp>
        <p:nvSpPr>
          <p:cNvPr id="8" name="TextBox 7"/>
          <p:cNvSpPr txBox="1"/>
          <p:nvPr/>
        </p:nvSpPr>
        <p:spPr>
          <a:xfrm>
            <a:off x="1371600" y="5715000"/>
            <a:ext cx="2362200" cy="923330"/>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b="1" dirty="0"/>
              <a:t>Transformation et  commercialisation du riz paddy</a:t>
            </a:r>
          </a:p>
        </p:txBody>
      </p:sp>
      <p:sp>
        <p:nvSpPr>
          <p:cNvPr id="9" name="TextBox 8"/>
          <p:cNvSpPr txBox="1"/>
          <p:nvPr/>
        </p:nvSpPr>
        <p:spPr>
          <a:xfrm>
            <a:off x="533400" y="228600"/>
            <a:ext cx="2209800" cy="461665"/>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sz="2400" b="1" dirty="0" smtClean="0"/>
              <a:t>NIGER</a:t>
            </a:r>
            <a:endParaRPr lang="en-US" sz="2400" b="1" dirty="0"/>
          </a:p>
        </p:txBody>
      </p:sp>
      <p:sp>
        <p:nvSpPr>
          <p:cNvPr id="10" name="Right Arrow 9"/>
          <p:cNvSpPr/>
          <p:nvPr/>
        </p:nvSpPr>
        <p:spPr>
          <a:xfrm>
            <a:off x="3733800" y="6019800"/>
            <a:ext cx="304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191000" y="533400"/>
            <a:ext cx="1600200" cy="369332"/>
          </a:xfrm>
          <a:prstGeom prst="rect">
            <a:avLst/>
          </a:prstGeom>
          <a:noFill/>
        </p:spPr>
        <p:txBody>
          <a:bodyPr wrap="square" rtlCol="0">
            <a:spAutoFit/>
          </a:bodyPr>
          <a:lstStyle/>
          <a:p>
            <a:pPr algn="ctr"/>
            <a:r>
              <a:rPr lang="en-US" b="1" dirty="0" smtClean="0"/>
              <a:t>BASELINE</a:t>
            </a:r>
            <a:endParaRPr lang="en-US" b="1" dirty="0"/>
          </a:p>
        </p:txBody>
      </p:sp>
      <p:sp>
        <p:nvSpPr>
          <p:cNvPr id="12" name="TextBox 11"/>
          <p:cNvSpPr txBox="1"/>
          <p:nvPr/>
        </p:nvSpPr>
        <p:spPr>
          <a:xfrm>
            <a:off x="4038600" y="5943600"/>
            <a:ext cx="1752600" cy="584775"/>
          </a:xfrm>
          <a:prstGeom prst="rect">
            <a:avLst/>
          </a:prstGeom>
          <a:noFill/>
          <a:ln w="12700">
            <a:solidFill>
              <a:schemeClr val="tx1"/>
            </a:solidFill>
          </a:ln>
        </p:spPr>
        <p:txBody>
          <a:bodyPr wrap="square" rtlCol="0">
            <a:spAutoFit/>
          </a:bodyPr>
          <a:lstStyle/>
          <a:p>
            <a:pPr lvl="0">
              <a:buFont typeface="Arial" pitchFamily="34" charset="0"/>
              <a:buChar char="•"/>
            </a:pPr>
            <a:r>
              <a:rPr lang="fr-FR" sz="1600" dirty="0" smtClean="0"/>
              <a:t> Faibles capacités de transformation</a:t>
            </a:r>
          </a:p>
        </p:txBody>
      </p:sp>
      <p:sp>
        <p:nvSpPr>
          <p:cNvPr id="13" name="TextBox 12"/>
          <p:cNvSpPr txBox="1"/>
          <p:nvPr/>
        </p:nvSpPr>
        <p:spPr>
          <a:xfrm>
            <a:off x="6019800" y="457200"/>
            <a:ext cx="1524000" cy="646331"/>
          </a:xfrm>
          <a:prstGeom prst="rect">
            <a:avLst/>
          </a:prstGeom>
          <a:noFill/>
        </p:spPr>
        <p:txBody>
          <a:bodyPr wrap="square" rtlCol="0">
            <a:spAutoFit/>
          </a:bodyPr>
          <a:lstStyle/>
          <a:p>
            <a:pPr algn="ctr"/>
            <a:r>
              <a:rPr lang="en-US" b="1" dirty="0" smtClean="0"/>
              <a:t>RESULTATS OBTENUS</a:t>
            </a:r>
            <a:endParaRPr lang="en-US" b="1" dirty="0"/>
          </a:p>
        </p:txBody>
      </p:sp>
      <p:sp>
        <p:nvSpPr>
          <p:cNvPr id="14" name="TextBox 13"/>
          <p:cNvSpPr txBox="1"/>
          <p:nvPr/>
        </p:nvSpPr>
        <p:spPr>
          <a:xfrm>
            <a:off x="5867400" y="5943600"/>
            <a:ext cx="3048000" cy="584775"/>
          </a:xfrm>
          <a:prstGeom prst="rect">
            <a:avLst/>
          </a:prstGeom>
          <a:noFill/>
          <a:ln w="12700">
            <a:solidFill>
              <a:schemeClr val="tx1"/>
            </a:solidFill>
          </a:ln>
        </p:spPr>
        <p:txBody>
          <a:bodyPr wrap="square" rtlCol="0">
            <a:spAutoFit/>
          </a:bodyPr>
          <a:lstStyle/>
          <a:p>
            <a:pPr marL="342900" indent="-342900">
              <a:buFont typeface="+mj-lt"/>
              <a:buAutoNum type="arabicPeriod"/>
            </a:pPr>
            <a:r>
              <a:rPr lang="fr-FR" sz="1600" dirty="0" smtClean="0"/>
              <a:t>Les capacités des femmes étuveuses sont renforcées</a:t>
            </a:r>
            <a:endParaRPr lang="en-US" sz="1600" dirty="0"/>
          </a:p>
        </p:txBody>
      </p:sp>
      <p:sp>
        <p:nvSpPr>
          <p:cNvPr id="16" name="TextBox 15"/>
          <p:cNvSpPr txBox="1"/>
          <p:nvPr/>
        </p:nvSpPr>
        <p:spPr>
          <a:xfrm>
            <a:off x="7543800" y="457200"/>
            <a:ext cx="1371600" cy="584775"/>
          </a:xfrm>
          <a:prstGeom prst="rect">
            <a:avLst/>
          </a:prstGeom>
          <a:noFill/>
        </p:spPr>
        <p:txBody>
          <a:bodyPr wrap="square" rtlCol="0">
            <a:spAutoFit/>
          </a:bodyPr>
          <a:lstStyle/>
          <a:p>
            <a:pPr algn="ctr"/>
            <a:r>
              <a:rPr lang="en-US" sz="1600" b="1" dirty="0" smtClean="0"/>
              <a:t>EVOLUTION EN COULEUR </a:t>
            </a:r>
            <a:endParaRPr lang="en-US" sz="1600" b="1" dirty="0"/>
          </a:p>
        </p:txBody>
      </p:sp>
      <p:sp>
        <p:nvSpPr>
          <p:cNvPr id="17" name="TextBox 16"/>
          <p:cNvSpPr txBox="1"/>
          <p:nvPr/>
        </p:nvSpPr>
        <p:spPr>
          <a:xfrm>
            <a:off x="228600" y="5715000"/>
            <a:ext cx="990600" cy="923330"/>
          </a:xfrm>
          <a:prstGeom prst="rect">
            <a:avLst/>
          </a:prstGeom>
          <a:solidFill>
            <a:srgbClr val="FF0000"/>
          </a:solidFill>
        </p:spPr>
        <p:txBody>
          <a:bodyPr wrap="square" rtlCol="0">
            <a:spAutoFit/>
          </a:bodyPr>
          <a:lstStyle/>
          <a:p>
            <a:endParaRPr lang="en-US" dirty="0" smtClean="0"/>
          </a:p>
          <a:p>
            <a:endParaRPr lang="en-US" dirty="0"/>
          </a:p>
          <a:p>
            <a:endParaRPr lang="en-US" dirty="0" smtClean="0"/>
          </a:p>
        </p:txBody>
      </p:sp>
      <p:sp>
        <p:nvSpPr>
          <p:cNvPr id="18" name="TextBox 17"/>
          <p:cNvSpPr txBox="1"/>
          <p:nvPr/>
        </p:nvSpPr>
        <p:spPr>
          <a:xfrm>
            <a:off x="228600" y="4876800"/>
            <a:ext cx="990600" cy="646331"/>
          </a:xfrm>
          <a:prstGeom prst="rect">
            <a:avLst/>
          </a:prstGeom>
          <a:solidFill>
            <a:srgbClr val="FF9933"/>
          </a:solidFill>
        </p:spPr>
        <p:txBody>
          <a:bodyPr wrap="square" rtlCol="0">
            <a:spAutoFit/>
          </a:bodyPr>
          <a:lstStyle/>
          <a:p>
            <a:endParaRPr lang="en-US" dirty="0" smtClean="0"/>
          </a:p>
          <a:p>
            <a:endParaRPr lang="en-US" dirty="0"/>
          </a:p>
        </p:txBody>
      </p:sp>
      <p:sp>
        <p:nvSpPr>
          <p:cNvPr id="19" name="TextBox 18"/>
          <p:cNvSpPr txBox="1"/>
          <p:nvPr/>
        </p:nvSpPr>
        <p:spPr>
          <a:xfrm>
            <a:off x="228600" y="4114800"/>
            <a:ext cx="990600" cy="646331"/>
          </a:xfrm>
          <a:prstGeom prst="rect">
            <a:avLst/>
          </a:prstGeom>
          <a:solidFill>
            <a:srgbClr val="FF9933"/>
          </a:solidFill>
        </p:spPr>
        <p:txBody>
          <a:bodyPr wrap="square" rtlCol="0">
            <a:spAutoFit/>
          </a:bodyPr>
          <a:lstStyle/>
          <a:p>
            <a:endParaRPr lang="en-US" dirty="0" smtClean="0"/>
          </a:p>
          <a:p>
            <a:endParaRPr lang="en-US" dirty="0"/>
          </a:p>
        </p:txBody>
      </p:sp>
      <p:sp>
        <p:nvSpPr>
          <p:cNvPr id="20" name="TextBox 19"/>
          <p:cNvSpPr txBox="1"/>
          <p:nvPr/>
        </p:nvSpPr>
        <p:spPr>
          <a:xfrm>
            <a:off x="228600" y="3352800"/>
            <a:ext cx="990600" cy="646331"/>
          </a:xfrm>
          <a:prstGeom prst="rect">
            <a:avLst/>
          </a:prstGeom>
          <a:solidFill>
            <a:srgbClr val="00B050"/>
          </a:solidFill>
        </p:spPr>
        <p:txBody>
          <a:bodyPr wrap="square" rtlCol="0">
            <a:spAutoFit/>
          </a:bodyPr>
          <a:lstStyle/>
          <a:p>
            <a:endParaRPr lang="en-US" dirty="0" smtClean="0"/>
          </a:p>
          <a:p>
            <a:endParaRPr lang="en-US" dirty="0"/>
          </a:p>
        </p:txBody>
      </p:sp>
      <p:sp>
        <p:nvSpPr>
          <p:cNvPr id="21" name="TextBox 20"/>
          <p:cNvSpPr txBox="1"/>
          <p:nvPr/>
        </p:nvSpPr>
        <p:spPr>
          <a:xfrm>
            <a:off x="228600" y="2590800"/>
            <a:ext cx="990600" cy="646331"/>
          </a:xfrm>
          <a:prstGeom prst="rect">
            <a:avLst/>
          </a:prstGeom>
          <a:solidFill>
            <a:srgbClr val="FF9933"/>
          </a:solidFill>
        </p:spPr>
        <p:txBody>
          <a:bodyPr wrap="square" rtlCol="0">
            <a:spAutoFit/>
          </a:bodyPr>
          <a:lstStyle/>
          <a:p>
            <a:endParaRPr lang="en-US" dirty="0" smtClean="0"/>
          </a:p>
          <a:p>
            <a:endParaRPr lang="en-US" dirty="0" smtClean="0"/>
          </a:p>
        </p:txBody>
      </p:sp>
      <p:sp>
        <p:nvSpPr>
          <p:cNvPr id="22" name="TextBox 21"/>
          <p:cNvSpPr txBox="1"/>
          <p:nvPr/>
        </p:nvSpPr>
        <p:spPr>
          <a:xfrm>
            <a:off x="228600" y="1828800"/>
            <a:ext cx="990600" cy="646331"/>
          </a:xfrm>
          <a:prstGeom prst="rect">
            <a:avLst/>
          </a:prstGeom>
          <a:solidFill>
            <a:srgbClr val="66FF66"/>
          </a:solidFill>
        </p:spPr>
        <p:txBody>
          <a:bodyPr wrap="square" rtlCol="0">
            <a:spAutoFit/>
          </a:bodyPr>
          <a:lstStyle/>
          <a:p>
            <a:endParaRPr lang="en-US" dirty="0" smtClean="0"/>
          </a:p>
          <a:p>
            <a:endParaRPr lang="en-US" dirty="0"/>
          </a:p>
        </p:txBody>
      </p:sp>
      <p:sp>
        <p:nvSpPr>
          <p:cNvPr id="23" name="TextBox 22"/>
          <p:cNvSpPr txBox="1"/>
          <p:nvPr/>
        </p:nvSpPr>
        <p:spPr>
          <a:xfrm>
            <a:off x="228600" y="990600"/>
            <a:ext cx="990600" cy="646331"/>
          </a:xfrm>
          <a:prstGeom prst="rect">
            <a:avLst/>
          </a:prstGeom>
          <a:solidFill>
            <a:srgbClr val="FF0000"/>
          </a:solidFill>
        </p:spPr>
        <p:txBody>
          <a:bodyPr wrap="square" rtlCol="0">
            <a:spAutoFit/>
          </a:bodyPr>
          <a:lstStyle/>
          <a:p>
            <a:endParaRPr lang="en-US" dirty="0" smtClean="0"/>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2286000"/>
            <a:ext cx="23622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Gestion et organisation du système de production de semences</a:t>
            </a:r>
            <a:endParaRPr lang="fr-FR" sz="1400" dirty="0"/>
          </a:p>
        </p:txBody>
      </p:sp>
      <p:sp>
        <p:nvSpPr>
          <p:cNvPr id="10" name="TextBox 9"/>
          <p:cNvSpPr txBox="1"/>
          <p:nvPr/>
        </p:nvSpPr>
        <p:spPr>
          <a:xfrm>
            <a:off x="1371600" y="31242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Production de semences de base et </a:t>
            </a:r>
            <a:r>
              <a:rPr lang="fr-FR" sz="1400" dirty="0" err="1" smtClean="0"/>
              <a:t>prebase</a:t>
            </a:r>
            <a:endParaRPr lang="fr-FR" sz="1400" dirty="0"/>
          </a:p>
        </p:txBody>
      </p:sp>
      <p:sp>
        <p:nvSpPr>
          <p:cNvPr id="11" name="TextBox 10"/>
          <p:cNvSpPr txBox="1"/>
          <p:nvPr/>
        </p:nvSpPr>
        <p:spPr>
          <a:xfrm>
            <a:off x="1371600" y="990600"/>
            <a:ext cx="2362200" cy="1200329"/>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b="1" dirty="0" smtClean="0"/>
              <a:t>Aspects macroéconomiques et transversaux de la chaine des valeurs riz</a:t>
            </a:r>
            <a:endParaRPr lang="fr-FR" b="1" dirty="0"/>
          </a:p>
        </p:txBody>
      </p:sp>
      <p:sp>
        <p:nvSpPr>
          <p:cNvPr id="12" name="TextBox 11"/>
          <p:cNvSpPr txBox="1"/>
          <p:nvPr/>
        </p:nvSpPr>
        <p:spPr>
          <a:xfrm>
            <a:off x="1371600" y="38100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Système d’encadrement et d’appui Conseil</a:t>
            </a:r>
            <a:endParaRPr lang="fr-FR" sz="1400" dirty="0"/>
          </a:p>
        </p:txBody>
      </p:sp>
      <p:sp>
        <p:nvSpPr>
          <p:cNvPr id="13" name="TextBox 12"/>
          <p:cNvSpPr txBox="1"/>
          <p:nvPr/>
        </p:nvSpPr>
        <p:spPr>
          <a:xfrm>
            <a:off x="1371600" y="45720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Multiplication et production de semences certifiées</a:t>
            </a:r>
            <a:endParaRPr lang="fr-FR" sz="1400" dirty="0"/>
          </a:p>
        </p:txBody>
      </p:sp>
      <p:sp>
        <p:nvSpPr>
          <p:cNvPr id="14" name="TextBox 13"/>
          <p:cNvSpPr txBox="1"/>
          <p:nvPr/>
        </p:nvSpPr>
        <p:spPr>
          <a:xfrm>
            <a:off x="1371600" y="52578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Production de riz paddy de qualité</a:t>
            </a:r>
            <a:endParaRPr lang="fr-FR" sz="1400" dirty="0"/>
          </a:p>
        </p:txBody>
      </p:sp>
      <p:sp>
        <p:nvSpPr>
          <p:cNvPr id="15" name="TextBox 14"/>
          <p:cNvSpPr txBox="1"/>
          <p:nvPr/>
        </p:nvSpPr>
        <p:spPr>
          <a:xfrm>
            <a:off x="1371600" y="5943600"/>
            <a:ext cx="23622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Transformation et  commercialisation du riz paddy</a:t>
            </a:r>
            <a:endParaRPr lang="fr-FR" sz="1400" dirty="0"/>
          </a:p>
        </p:txBody>
      </p:sp>
      <p:sp>
        <p:nvSpPr>
          <p:cNvPr id="16" name="TextBox 15"/>
          <p:cNvSpPr txBox="1"/>
          <p:nvPr/>
        </p:nvSpPr>
        <p:spPr>
          <a:xfrm>
            <a:off x="533400" y="228600"/>
            <a:ext cx="2209800" cy="461665"/>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sz="2400" b="1" dirty="0" smtClean="0"/>
              <a:t>SENEGAL</a:t>
            </a:r>
            <a:endParaRPr lang="en-US" sz="2400" b="1" dirty="0"/>
          </a:p>
        </p:txBody>
      </p:sp>
      <p:sp>
        <p:nvSpPr>
          <p:cNvPr id="17" name="Right Arrow 16"/>
          <p:cNvSpPr/>
          <p:nvPr/>
        </p:nvSpPr>
        <p:spPr>
          <a:xfrm>
            <a:off x="3733800" y="1371600"/>
            <a:ext cx="304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91000" y="533400"/>
            <a:ext cx="1600200" cy="369332"/>
          </a:xfrm>
          <a:prstGeom prst="rect">
            <a:avLst/>
          </a:prstGeom>
          <a:noFill/>
        </p:spPr>
        <p:txBody>
          <a:bodyPr wrap="square" rtlCol="0">
            <a:spAutoFit/>
          </a:bodyPr>
          <a:lstStyle/>
          <a:p>
            <a:pPr algn="ctr"/>
            <a:r>
              <a:rPr lang="en-US" b="1" dirty="0" smtClean="0"/>
              <a:t>BASELINE</a:t>
            </a:r>
            <a:endParaRPr lang="en-US" b="1" dirty="0"/>
          </a:p>
        </p:txBody>
      </p:sp>
      <p:sp>
        <p:nvSpPr>
          <p:cNvPr id="19" name="TextBox 18"/>
          <p:cNvSpPr txBox="1"/>
          <p:nvPr/>
        </p:nvSpPr>
        <p:spPr>
          <a:xfrm>
            <a:off x="4038600" y="990600"/>
            <a:ext cx="1752600" cy="954107"/>
          </a:xfrm>
          <a:prstGeom prst="rect">
            <a:avLst/>
          </a:prstGeom>
          <a:noFill/>
          <a:ln w="12700">
            <a:solidFill>
              <a:schemeClr val="tx1"/>
            </a:solidFill>
          </a:ln>
        </p:spPr>
        <p:txBody>
          <a:bodyPr wrap="square" rtlCol="0">
            <a:spAutoFit/>
          </a:bodyPr>
          <a:lstStyle/>
          <a:p>
            <a:pPr>
              <a:buFont typeface="Arial" pitchFamily="34" charset="0"/>
              <a:buChar char="•"/>
            </a:pPr>
            <a:r>
              <a:rPr lang="fr-FR" sz="1400" dirty="0" smtClean="0"/>
              <a:t> </a:t>
            </a:r>
            <a:r>
              <a:rPr lang="fr-FR" sz="1400" dirty="0"/>
              <a:t>Des invasions aviaires importantes, surtout dans la vallée du fleuve Sénégal</a:t>
            </a:r>
            <a:endParaRPr lang="fr-FR" sz="1400" dirty="0" smtClean="0"/>
          </a:p>
        </p:txBody>
      </p:sp>
      <p:sp>
        <p:nvSpPr>
          <p:cNvPr id="20" name="TextBox 19"/>
          <p:cNvSpPr txBox="1"/>
          <p:nvPr/>
        </p:nvSpPr>
        <p:spPr>
          <a:xfrm>
            <a:off x="5943600" y="533400"/>
            <a:ext cx="2743200" cy="369332"/>
          </a:xfrm>
          <a:prstGeom prst="rect">
            <a:avLst/>
          </a:prstGeom>
          <a:noFill/>
        </p:spPr>
        <p:txBody>
          <a:bodyPr wrap="square" rtlCol="0">
            <a:spAutoFit/>
          </a:bodyPr>
          <a:lstStyle/>
          <a:p>
            <a:pPr algn="ctr"/>
            <a:r>
              <a:rPr lang="en-US" b="1" dirty="0" smtClean="0"/>
              <a:t>RESULTATS OBTENUS</a:t>
            </a:r>
            <a:endParaRPr lang="en-US" b="1" dirty="0"/>
          </a:p>
        </p:txBody>
      </p:sp>
      <p:sp>
        <p:nvSpPr>
          <p:cNvPr id="21" name="TextBox 20"/>
          <p:cNvSpPr txBox="1"/>
          <p:nvPr/>
        </p:nvSpPr>
        <p:spPr>
          <a:xfrm>
            <a:off x="5943600" y="1066800"/>
            <a:ext cx="2819400" cy="338554"/>
          </a:xfrm>
          <a:prstGeom prst="rect">
            <a:avLst/>
          </a:prstGeom>
          <a:noFill/>
          <a:ln w="12700">
            <a:solidFill>
              <a:schemeClr val="tx1"/>
            </a:solidFill>
          </a:ln>
        </p:spPr>
        <p:txBody>
          <a:bodyPr wrap="square" rtlCol="0">
            <a:spAutoFit/>
          </a:bodyPr>
          <a:lstStyle/>
          <a:p>
            <a:r>
              <a:rPr lang="en-US" sz="1600" b="1" dirty="0" smtClean="0"/>
              <a:t>PAS DE RESULTATS  NOTES</a:t>
            </a:r>
          </a:p>
        </p:txBody>
      </p:sp>
      <p:sp>
        <p:nvSpPr>
          <p:cNvPr id="24" name="TextBox 23"/>
          <p:cNvSpPr txBox="1"/>
          <p:nvPr/>
        </p:nvSpPr>
        <p:spPr>
          <a:xfrm>
            <a:off x="228600" y="990600"/>
            <a:ext cx="990600" cy="1200329"/>
          </a:xfrm>
          <a:prstGeom prst="rect">
            <a:avLst/>
          </a:prstGeom>
          <a:solidFill>
            <a:srgbClr val="FF0000"/>
          </a:solidFill>
        </p:spPr>
        <p:txBody>
          <a:bodyPr wrap="square" rtlCol="0">
            <a:spAutoFit/>
          </a:bodyPr>
          <a:lstStyle/>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1828800"/>
            <a:ext cx="2362200" cy="1200329"/>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b="1" dirty="0"/>
              <a:t>Gestion et organisation du système de production de semences</a:t>
            </a:r>
          </a:p>
        </p:txBody>
      </p:sp>
      <p:sp>
        <p:nvSpPr>
          <p:cNvPr id="3" name="TextBox 2"/>
          <p:cNvSpPr txBox="1"/>
          <p:nvPr/>
        </p:nvSpPr>
        <p:spPr>
          <a:xfrm>
            <a:off x="1371600" y="31242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Production de semences de base et </a:t>
            </a:r>
            <a:r>
              <a:rPr lang="fr-FR" sz="1400" dirty="0" err="1" smtClean="0"/>
              <a:t>prebase</a:t>
            </a:r>
            <a:endParaRPr lang="fr-FR" sz="1400" dirty="0"/>
          </a:p>
        </p:txBody>
      </p:sp>
      <p:sp>
        <p:nvSpPr>
          <p:cNvPr id="4" name="TextBox 3"/>
          <p:cNvSpPr txBox="1"/>
          <p:nvPr/>
        </p:nvSpPr>
        <p:spPr>
          <a:xfrm>
            <a:off x="1371600" y="990600"/>
            <a:ext cx="23622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Aspects macroéconomiques et transversaux de la chaine des valeurs riz</a:t>
            </a:r>
          </a:p>
        </p:txBody>
      </p:sp>
      <p:sp>
        <p:nvSpPr>
          <p:cNvPr id="5" name="TextBox 4"/>
          <p:cNvSpPr txBox="1"/>
          <p:nvPr/>
        </p:nvSpPr>
        <p:spPr>
          <a:xfrm>
            <a:off x="1371600" y="38100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Système d’encadrement et d’appui Conseil</a:t>
            </a:r>
            <a:endParaRPr lang="fr-FR" sz="1400" dirty="0"/>
          </a:p>
        </p:txBody>
      </p:sp>
      <p:sp>
        <p:nvSpPr>
          <p:cNvPr id="6" name="TextBox 5"/>
          <p:cNvSpPr txBox="1"/>
          <p:nvPr/>
        </p:nvSpPr>
        <p:spPr>
          <a:xfrm>
            <a:off x="1371600" y="45720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Multiplication et production de semences certifiées</a:t>
            </a:r>
            <a:endParaRPr lang="fr-FR" sz="1400" dirty="0"/>
          </a:p>
        </p:txBody>
      </p:sp>
      <p:sp>
        <p:nvSpPr>
          <p:cNvPr id="7" name="TextBox 6"/>
          <p:cNvSpPr txBox="1"/>
          <p:nvPr/>
        </p:nvSpPr>
        <p:spPr>
          <a:xfrm>
            <a:off x="1371600" y="52578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Production de riz paddy de qualité</a:t>
            </a:r>
            <a:endParaRPr lang="fr-FR" sz="1400" dirty="0"/>
          </a:p>
        </p:txBody>
      </p:sp>
      <p:sp>
        <p:nvSpPr>
          <p:cNvPr id="8" name="TextBox 7"/>
          <p:cNvSpPr txBox="1"/>
          <p:nvPr/>
        </p:nvSpPr>
        <p:spPr>
          <a:xfrm>
            <a:off x="1371600" y="5943600"/>
            <a:ext cx="23622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Transformation et  commercialisation du riz paddy</a:t>
            </a:r>
            <a:endParaRPr lang="fr-FR" sz="1400" dirty="0"/>
          </a:p>
        </p:txBody>
      </p:sp>
      <p:sp>
        <p:nvSpPr>
          <p:cNvPr id="9" name="TextBox 8"/>
          <p:cNvSpPr txBox="1"/>
          <p:nvPr/>
        </p:nvSpPr>
        <p:spPr>
          <a:xfrm>
            <a:off x="533400" y="228600"/>
            <a:ext cx="2209800" cy="461665"/>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sz="2400" b="1" dirty="0" smtClean="0"/>
              <a:t>SENEGAL</a:t>
            </a:r>
            <a:endParaRPr lang="en-US" sz="2400" b="1" dirty="0"/>
          </a:p>
        </p:txBody>
      </p:sp>
      <p:sp>
        <p:nvSpPr>
          <p:cNvPr id="10" name="Right Arrow 9"/>
          <p:cNvSpPr/>
          <p:nvPr/>
        </p:nvSpPr>
        <p:spPr>
          <a:xfrm>
            <a:off x="3733800" y="2286000"/>
            <a:ext cx="304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191000" y="533400"/>
            <a:ext cx="1600200" cy="369332"/>
          </a:xfrm>
          <a:prstGeom prst="rect">
            <a:avLst/>
          </a:prstGeom>
          <a:noFill/>
        </p:spPr>
        <p:txBody>
          <a:bodyPr wrap="square" rtlCol="0">
            <a:spAutoFit/>
          </a:bodyPr>
          <a:lstStyle/>
          <a:p>
            <a:pPr algn="ctr"/>
            <a:r>
              <a:rPr lang="en-US" b="1" dirty="0" smtClean="0"/>
              <a:t>BASELINE</a:t>
            </a:r>
            <a:endParaRPr lang="en-US" b="1" dirty="0"/>
          </a:p>
        </p:txBody>
      </p:sp>
      <p:sp>
        <p:nvSpPr>
          <p:cNvPr id="12" name="TextBox 11"/>
          <p:cNvSpPr txBox="1"/>
          <p:nvPr/>
        </p:nvSpPr>
        <p:spPr>
          <a:xfrm>
            <a:off x="4038600" y="1981200"/>
            <a:ext cx="1752600" cy="2585323"/>
          </a:xfrm>
          <a:prstGeom prst="rect">
            <a:avLst/>
          </a:prstGeom>
          <a:noFill/>
          <a:ln w="12700">
            <a:solidFill>
              <a:schemeClr val="tx1"/>
            </a:solidFill>
          </a:ln>
        </p:spPr>
        <p:txBody>
          <a:bodyPr wrap="square" rtlCol="0">
            <a:spAutoFit/>
          </a:bodyPr>
          <a:lstStyle/>
          <a:p>
            <a:pPr>
              <a:buFont typeface="Arial" pitchFamily="34" charset="0"/>
              <a:buChar char="•"/>
            </a:pPr>
            <a:r>
              <a:rPr lang="fr-FR" dirty="0" smtClean="0"/>
              <a:t> </a:t>
            </a:r>
            <a:r>
              <a:rPr lang="fr-FR" b="1" i="1" dirty="0" smtClean="0">
                <a:solidFill>
                  <a:schemeClr val="accent1">
                    <a:lumMod val="50000"/>
                  </a:schemeClr>
                </a:solidFill>
              </a:rPr>
              <a:t>Manque d’implication  et d’information de tous les acteurs concernés</a:t>
            </a:r>
          </a:p>
          <a:p>
            <a:pPr>
              <a:buFont typeface="Arial" pitchFamily="34" charset="0"/>
              <a:buChar char="•"/>
            </a:pPr>
            <a:r>
              <a:rPr lang="fr-FR" b="1" i="1" dirty="0" smtClean="0">
                <a:solidFill>
                  <a:schemeClr val="accent1">
                    <a:lumMod val="50000"/>
                  </a:schemeClr>
                </a:solidFill>
              </a:rPr>
              <a:t> Manque de professionnalisme des OP</a:t>
            </a:r>
          </a:p>
        </p:txBody>
      </p:sp>
      <p:sp>
        <p:nvSpPr>
          <p:cNvPr id="13" name="TextBox 12"/>
          <p:cNvSpPr txBox="1"/>
          <p:nvPr/>
        </p:nvSpPr>
        <p:spPr>
          <a:xfrm>
            <a:off x="5943600" y="533400"/>
            <a:ext cx="2895600" cy="369332"/>
          </a:xfrm>
          <a:prstGeom prst="rect">
            <a:avLst/>
          </a:prstGeom>
          <a:noFill/>
        </p:spPr>
        <p:txBody>
          <a:bodyPr wrap="square" rtlCol="0">
            <a:spAutoFit/>
          </a:bodyPr>
          <a:lstStyle/>
          <a:p>
            <a:pPr algn="ctr"/>
            <a:r>
              <a:rPr lang="en-US" b="1" dirty="0" smtClean="0"/>
              <a:t>RESULTATS OBTENUS</a:t>
            </a:r>
            <a:endParaRPr lang="en-US" b="1" dirty="0"/>
          </a:p>
        </p:txBody>
      </p:sp>
      <p:sp>
        <p:nvSpPr>
          <p:cNvPr id="14" name="TextBox 13"/>
          <p:cNvSpPr txBox="1"/>
          <p:nvPr/>
        </p:nvSpPr>
        <p:spPr>
          <a:xfrm>
            <a:off x="5943600" y="1066800"/>
            <a:ext cx="2971800" cy="4185761"/>
          </a:xfrm>
          <a:prstGeom prst="rect">
            <a:avLst/>
          </a:prstGeom>
          <a:noFill/>
          <a:ln w="12700">
            <a:solidFill>
              <a:schemeClr val="tx1"/>
            </a:solidFill>
          </a:ln>
        </p:spPr>
        <p:txBody>
          <a:bodyPr wrap="square" rtlCol="0">
            <a:spAutoFit/>
          </a:bodyPr>
          <a:lstStyle/>
          <a:p>
            <a:pPr marL="342900" indent="-342900">
              <a:buFont typeface="+mj-lt"/>
              <a:buAutoNum type="arabicPeriod"/>
            </a:pPr>
            <a:r>
              <a:rPr lang="fr-FR" sz="1400" dirty="0" smtClean="0"/>
              <a:t>Des changements ont été notés et parmi lesquels : une prise de conscience des utilisateurs et producteurs de semence, un accès de la semence au niveau local, une fréquence  plus élevée des visites de parcelles semencières, un choix judicieux des variétés adaptées par rapport à chaque localité</a:t>
            </a:r>
          </a:p>
          <a:p>
            <a:pPr marL="342900" indent="-342900">
              <a:buFont typeface="+mj-lt"/>
              <a:buAutoNum type="arabicPeriod"/>
            </a:pPr>
            <a:r>
              <a:rPr lang="fr-FR" sz="1400" dirty="0" smtClean="0"/>
              <a:t>07 organisations de producteurs/</a:t>
            </a:r>
            <a:r>
              <a:rPr lang="fr-FR" sz="1400" dirty="0" err="1" smtClean="0"/>
              <a:t>trices</a:t>
            </a:r>
            <a:r>
              <a:rPr lang="fr-FR" sz="1400" dirty="0" smtClean="0"/>
              <a:t> ont demandé et obtenu un agrément du service officiel de contrôle et de certification des semences (DISEM) pour produire des semences certifiées de riz.  </a:t>
            </a:r>
          </a:p>
          <a:p>
            <a:pPr marL="342900" indent="-342900">
              <a:buFont typeface="+mj-lt"/>
              <a:buAutoNum type="arabicPeriod"/>
            </a:pPr>
            <a:r>
              <a:rPr lang="fr-FR" sz="1400" dirty="0" smtClean="0"/>
              <a:t>On assiste à une tendance à la professionnalisation de la filière</a:t>
            </a:r>
            <a:endParaRPr lang="en-US" sz="1400" dirty="0"/>
          </a:p>
        </p:txBody>
      </p:sp>
      <p:sp>
        <p:nvSpPr>
          <p:cNvPr id="17" name="TextBox 16"/>
          <p:cNvSpPr txBox="1"/>
          <p:nvPr/>
        </p:nvSpPr>
        <p:spPr>
          <a:xfrm>
            <a:off x="228600" y="1828800"/>
            <a:ext cx="990600" cy="1200329"/>
          </a:xfrm>
          <a:prstGeom prst="rect">
            <a:avLst/>
          </a:prstGeom>
          <a:solidFill>
            <a:srgbClr val="66FF66"/>
          </a:solidFill>
        </p:spPr>
        <p:txBody>
          <a:bodyPr wrap="square" rtlCol="0">
            <a:spAutoFit/>
          </a:bodyPr>
          <a:lstStyle/>
          <a:p>
            <a:endParaRPr lang="en-US" dirty="0" smtClean="0"/>
          </a:p>
          <a:p>
            <a:endParaRPr lang="en-US" dirty="0"/>
          </a:p>
          <a:p>
            <a:endParaRPr lang="en-US" dirty="0" smtClean="0"/>
          </a:p>
          <a:p>
            <a:endParaRPr lang="en-US" dirty="0" smtClean="0"/>
          </a:p>
        </p:txBody>
      </p:sp>
      <p:sp>
        <p:nvSpPr>
          <p:cNvPr id="18" name="TextBox 17"/>
          <p:cNvSpPr txBox="1"/>
          <p:nvPr/>
        </p:nvSpPr>
        <p:spPr>
          <a:xfrm>
            <a:off x="228600" y="838200"/>
            <a:ext cx="990600" cy="923330"/>
          </a:xfrm>
          <a:prstGeom prst="rect">
            <a:avLst/>
          </a:prstGeom>
          <a:solidFill>
            <a:srgbClr val="FF0000"/>
          </a:solidFill>
        </p:spPr>
        <p:txBody>
          <a:bodyPr wrap="square" rtlCol="0">
            <a:spAutoFit/>
          </a:bodyPr>
          <a:lstStyle/>
          <a:p>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1828800"/>
            <a:ext cx="23622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Gestion et organisation du système de production de semences</a:t>
            </a:r>
          </a:p>
        </p:txBody>
      </p:sp>
      <p:sp>
        <p:nvSpPr>
          <p:cNvPr id="3" name="TextBox 2"/>
          <p:cNvSpPr txBox="1"/>
          <p:nvPr/>
        </p:nvSpPr>
        <p:spPr>
          <a:xfrm>
            <a:off x="1371600" y="2743200"/>
            <a:ext cx="2362200" cy="923330"/>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b="1" dirty="0"/>
              <a:t>Production de semences de base et </a:t>
            </a:r>
            <a:r>
              <a:rPr lang="fr-FR" b="1" dirty="0" err="1"/>
              <a:t>prebase</a:t>
            </a:r>
            <a:endParaRPr lang="fr-FR" b="1" dirty="0"/>
          </a:p>
        </p:txBody>
      </p:sp>
      <p:sp>
        <p:nvSpPr>
          <p:cNvPr id="4" name="TextBox 3"/>
          <p:cNvSpPr txBox="1"/>
          <p:nvPr/>
        </p:nvSpPr>
        <p:spPr>
          <a:xfrm>
            <a:off x="1371600" y="990600"/>
            <a:ext cx="23622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Aspects macroéconomiques et transversaux de la chaine des valeurs riz</a:t>
            </a:r>
          </a:p>
        </p:txBody>
      </p:sp>
      <p:sp>
        <p:nvSpPr>
          <p:cNvPr id="5" name="TextBox 4"/>
          <p:cNvSpPr txBox="1"/>
          <p:nvPr/>
        </p:nvSpPr>
        <p:spPr>
          <a:xfrm>
            <a:off x="1371600" y="38100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Système d’encadrement et d’appui Conseil</a:t>
            </a:r>
            <a:endParaRPr lang="fr-FR" sz="1400" dirty="0"/>
          </a:p>
        </p:txBody>
      </p:sp>
      <p:sp>
        <p:nvSpPr>
          <p:cNvPr id="6" name="TextBox 5"/>
          <p:cNvSpPr txBox="1"/>
          <p:nvPr/>
        </p:nvSpPr>
        <p:spPr>
          <a:xfrm>
            <a:off x="1371600" y="45720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Multiplication et production de semences certifiées</a:t>
            </a:r>
            <a:endParaRPr lang="fr-FR" sz="1400" dirty="0"/>
          </a:p>
        </p:txBody>
      </p:sp>
      <p:sp>
        <p:nvSpPr>
          <p:cNvPr id="7" name="TextBox 6"/>
          <p:cNvSpPr txBox="1"/>
          <p:nvPr/>
        </p:nvSpPr>
        <p:spPr>
          <a:xfrm>
            <a:off x="1371600" y="52578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Production de riz paddy de qualité</a:t>
            </a:r>
            <a:endParaRPr lang="fr-FR" sz="1400" dirty="0"/>
          </a:p>
        </p:txBody>
      </p:sp>
      <p:sp>
        <p:nvSpPr>
          <p:cNvPr id="8" name="TextBox 7"/>
          <p:cNvSpPr txBox="1"/>
          <p:nvPr/>
        </p:nvSpPr>
        <p:spPr>
          <a:xfrm>
            <a:off x="1371600" y="5943600"/>
            <a:ext cx="23622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Transformation et  commercialisation du riz paddy</a:t>
            </a:r>
            <a:endParaRPr lang="fr-FR" sz="1400" dirty="0"/>
          </a:p>
        </p:txBody>
      </p:sp>
      <p:sp>
        <p:nvSpPr>
          <p:cNvPr id="9" name="TextBox 8"/>
          <p:cNvSpPr txBox="1"/>
          <p:nvPr/>
        </p:nvSpPr>
        <p:spPr>
          <a:xfrm>
            <a:off x="533400" y="228600"/>
            <a:ext cx="2209800" cy="461665"/>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sz="2400" b="1" dirty="0" smtClean="0"/>
              <a:t>SENEGAL</a:t>
            </a:r>
            <a:endParaRPr lang="en-US" sz="2400" b="1" dirty="0"/>
          </a:p>
        </p:txBody>
      </p:sp>
      <p:sp>
        <p:nvSpPr>
          <p:cNvPr id="10" name="Right Arrow 9"/>
          <p:cNvSpPr/>
          <p:nvPr/>
        </p:nvSpPr>
        <p:spPr>
          <a:xfrm>
            <a:off x="3733800" y="3048000"/>
            <a:ext cx="304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191000" y="533400"/>
            <a:ext cx="1600200" cy="369332"/>
          </a:xfrm>
          <a:prstGeom prst="rect">
            <a:avLst/>
          </a:prstGeom>
          <a:noFill/>
        </p:spPr>
        <p:txBody>
          <a:bodyPr wrap="square" rtlCol="0">
            <a:spAutoFit/>
          </a:bodyPr>
          <a:lstStyle/>
          <a:p>
            <a:pPr algn="ctr"/>
            <a:r>
              <a:rPr lang="en-US" b="1" dirty="0" smtClean="0"/>
              <a:t>BASELINE</a:t>
            </a:r>
            <a:endParaRPr lang="en-US" b="1" dirty="0"/>
          </a:p>
        </p:txBody>
      </p:sp>
      <p:sp>
        <p:nvSpPr>
          <p:cNvPr id="12" name="TextBox 11"/>
          <p:cNvSpPr txBox="1"/>
          <p:nvPr/>
        </p:nvSpPr>
        <p:spPr>
          <a:xfrm>
            <a:off x="4038600" y="2057400"/>
            <a:ext cx="1752600" cy="2062103"/>
          </a:xfrm>
          <a:prstGeom prst="rect">
            <a:avLst/>
          </a:prstGeom>
          <a:noFill/>
          <a:ln w="12700">
            <a:solidFill>
              <a:schemeClr val="tx1"/>
            </a:solidFill>
          </a:ln>
        </p:spPr>
        <p:txBody>
          <a:bodyPr wrap="square" rtlCol="0">
            <a:spAutoFit/>
          </a:bodyPr>
          <a:lstStyle/>
          <a:p>
            <a:pPr>
              <a:buFont typeface="Arial" pitchFamily="34" charset="0"/>
              <a:buChar char="•"/>
            </a:pPr>
            <a:r>
              <a:rPr lang="fr-FR" sz="1600" dirty="0" smtClean="0"/>
              <a:t> </a:t>
            </a:r>
            <a:r>
              <a:rPr lang="fr-FR" sz="1600" dirty="0"/>
              <a:t>Le faible niveau d’utilisation de </a:t>
            </a:r>
            <a:r>
              <a:rPr lang="fr-FR" sz="1600" dirty="0" smtClean="0"/>
              <a:t>variétés </a:t>
            </a:r>
            <a:r>
              <a:rPr lang="fr-FR" sz="1600" dirty="0"/>
              <a:t>améliorées </a:t>
            </a:r>
            <a:r>
              <a:rPr lang="fr-FR" sz="1600" dirty="0" smtClean="0"/>
              <a:t>et performantes </a:t>
            </a:r>
          </a:p>
          <a:p>
            <a:pPr>
              <a:buFont typeface="Arial" pitchFamily="34" charset="0"/>
              <a:buChar char="•"/>
            </a:pPr>
            <a:r>
              <a:rPr lang="fr-FR" sz="1600" dirty="0" smtClean="0"/>
              <a:t> </a:t>
            </a:r>
            <a:r>
              <a:rPr lang="fr-FR" sz="1600" b="1" i="1" dirty="0" smtClean="0">
                <a:solidFill>
                  <a:schemeClr val="accent1">
                    <a:lumMod val="50000"/>
                  </a:schemeClr>
                </a:solidFill>
              </a:rPr>
              <a:t>Contraintes budgétaires de l’ISRA</a:t>
            </a:r>
          </a:p>
        </p:txBody>
      </p:sp>
      <p:sp>
        <p:nvSpPr>
          <p:cNvPr id="13" name="TextBox 12"/>
          <p:cNvSpPr txBox="1"/>
          <p:nvPr/>
        </p:nvSpPr>
        <p:spPr>
          <a:xfrm>
            <a:off x="5867400" y="533400"/>
            <a:ext cx="2819400" cy="369332"/>
          </a:xfrm>
          <a:prstGeom prst="rect">
            <a:avLst/>
          </a:prstGeom>
          <a:noFill/>
        </p:spPr>
        <p:txBody>
          <a:bodyPr wrap="square" rtlCol="0">
            <a:spAutoFit/>
          </a:bodyPr>
          <a:lstStyle/>
          <a:p>
            <a:pPr algn="ctr"/>
            <a:r>
              <a:rPr lang="en-US" b="1" dirty="0" smtClean="0"/>
              <a:t>RESULTATS OBTENUS</a:t>
            </a:r>
            <a:endParaRPr lang="en-US" b="1" dirty="0"/>
          </a:p>
        </p:txBody>
      </p:sp>
      <p:sp>
        <p:nvSpPr>
          <p:cNvPr id="14" name="TextBox 13"/>
          <p:cNvSpPr txBox="1"/>
          <p:nvPr/>
        </p:nvSpPr>
        <p:spPr>
          <a:xfrm>
            <a:off x="5867400" y="1143000"/>
            <a:ext cx="3048000" cy="4616648"/>
          </a:xfrm>
          <a:prstGeom prst="rect">
            <a:avLst/>
          </a:prstGeom>
          <a:noFill/>
          <a:ln w="12700">
            <a:solidFill>
              <a:schemeClr val="tx1"/>
            </a:solidFill>
          </a:ln>
        </p:spPr>
        <p:txBody>
          <a:bodyPr wrap="square" rtlCol="0">
            <a:spAutoFit/>
          </a:bodyPr>
          <a:lstStyle/>
          <a:p>
            <a:pPr marL="342900" indent="-342900">
              <a:buFont typeface="+mj-lt"/>
              <a:buAutoNum type="arabicPeriod"/>
            </a:pPr>
            <a:r>
              <a:rPr lang="fr-FR" sz="1400" dirty="0" smtClean="0"/>
              <a:t>Avec l’appui budgétaire de l’APRAO intervenu dans le cadre un accord de partenariat signé le 22 Aout 2011, l’ISRA est parvenue à augmenter ses capacités de production de semences de Pré-base de qualité. On parle même de facilitation de production de semences de Pré-base voire d’un excédent de semences. </a:t>
            </a:r>
          </a:p>
          <a:p>
            <a:pPr marL="342900" indent="-342900">
              <a:buFont typeface="+mj-lt"/>
              <a:buAutoNum type="arabicPeriod"/>
            </a:pPr>
            <a:r>
              <a:rPr lang="fr-FR" sz="1400" dirty="0" smtClean="0"/>
              <a:t>Les productions de semences de Pré-base de qualité réalisées et disponibles sont : </a:t>
            </a:r>
            <a:endParaRPr lang="en-US" sz="1400" dirty="0" smtClean="0"/>
          </a:p>
          <a:p>
            <a:pPr marL="800100" lvl="1" indent="-342900"/>
            <a:r>
              <a:rPr lang="en-GB" sz="1400" b="1" dirty="0" smtClean="0"/>
              <a:t>720 kg </a:t>
            </a:r>
            <a:r>
              <a:rPr lang="en-GB" sz="1400" dirty="0" smtClean="0"/>
              <a:t>de Sahel 134,</a:t>
            </a:r>
            <a:endParaRPr lang="en-US" sz="1400" dirty="0" smtClean="0"/>
          </a:p>
          <a:p>
            <a:pPr marL="800100" lvl="1" indent="-342900"/>
            <a:r>
              <a:rPr lang="fr-FR" sz="1400" b="1" dirty="0" smtClean="0"/>
              <a:t>2760 kg </a:t>
            </a:r>
            <a:r>
              <a:rPr lang="fr-FR" sz="1400" dirty="0" smtClean="0"/>
              <a:t>de Sahel 159.</a:t>
            </a:r>
          </a:p>
          <a:p>
            <a:pPr marL="800100" lvl="1" indent="-342900"/>
            <a:r>
              <a:rPr lang="fr-FR" sz="1400" dirty="0" smtClean="0"/>
              <a:t>les structures d’encadrement, de recherche, de supervision sont mieux impliquées</a:t>
            </a:r>
          </a:p>
          <a:p>
            <a:pPr marL="800100" lvl="1" indent="-342900"/>
            <a:r>
              <a:rPr lang="fr-FR" sz="1400" dirty="0" smtClean="0"/>
              <a:t>APRAO a contribué positivement à la mise en place d’un stock variétal</a:t>
            </a:r>
          </a:p>
        </p:txBody>
      </p:sp>
      <p:sp>
        <p:nvSpPr>
          <p:cNvPr id="17" name="TextBox 16"/>
          <p:cNvSpPr txBox="1"/>
          <p:nvPr/>
        </p:nvSpPr>
        <p:spPr>
          <a:xfrm>
            <a:off x="228600" y="2743200"/>
            <a:ext cx="990600" cy="923330"/>
          </a:xfrm>
          <a:prstGeom prst="rect">
            <a:avLst/>
          </a:prstGeom>
          <a:solidFill>
            <a:srgbClr val="00B050"/>
          </a:solidFill>
        </p:spPr>
        <p:txBody>
          <a:bodyPr wrap="square" rtlCol="0">
            <a:spAutoFit/>
          </a:bodyPr>
          <a:lstStyle/>
          <a:p>
            <a:endParaRPr lang="en-US" dirty="0" smtClean="0"/>
          </a:p>
          <a:p>
            <a:endParaRPr lang="en-US" dirty="0"/>
          </a:p>
          <a:p>
            <a:endParaRPr lang="en-US" dirty="0" smtClean="0"/>
          </a:p>
        </p:txBody>
      </p:sp>
      <p:sp>
        <p:nvSpPr>
          <p:cNvPr id="18" name="TextBox 17"/>
          <p:cNvSpPr txBox="1"/>
          <p:nvPr/>
        </p:nvSpPr>
        <p:spPr>
          <a:xfrm>
            <a:off x="228600" y="1905000"/>
            <a:ext cx="990600" cy="646331"/>
          </a:xfrm>
          <a:prstGeom prst="rect">
            <a:avLst/>
          </a:prstGeom>
          <a:solidFill>
            <a:srgbClr val="66FF66"/>
          </a:solidFill>
        </p:spPr>
        <p:txBody>
          <a:bodyPr wrap="square" rtlCol="0">
            <a:spAutoFit/>
          </a:bodyPr>
          <a:lstStyle/>
          <a:p>
            <a:endParaRPr lang="en-US" dirty="0" smtClean="0"/>
          </a:p>
          <a:p>
            <a:endParaRPr lang="en-US" dirty="0"/>
          </a:p>
        </p:txBody>
      </p:sp>
      <p:sp>
        <p:nvSpPr>
          <p:cNvPr id="19" name="TextBox 18"/>
          <p:cNvSpPr txBox="1"/>
          <p:nvPr/>
        </p:nvSpPr>
        <p:spPr>
          <a:xfrm>
            <a:off x="228600" y="838200"/>
            <a:ext cx="990600" cy="923330"/>
          </a:xfrm>
          <a:prstGeom prst="rect">
            <a:avLst/>
          </a:prstGeom>
          <a:solidFill>
            <a:srgbClr val="FF0000"/>
          </a:solidFill>
        </p:spPr>
        <p:txBody>
          <a:bodyPr wrap="square" rtlCol="0">
            <a:spAutoFit/>
          </a:bodyPr>
          <a:lstStyle/>
          <a:p>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1828800"/>
            <a:ext cx="23622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Gestion et organisation du système de production de semences</a:t>
            </a:r>
          </a:p>
        </p:txBody>
      </p:sp>
      <p:sp>
        <p:nvSpPr>
          <p:cNvPr id="3" name="TextBox 2"/>
          <p:cNvSpPr txBox="1"/>
          <p:nvPr/>
        </p:nvSpPr>
        <p:spPr>
          <a:xfrm>
            <a:off x="1371600" y="27432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Production de semences de base et </a:t>
            </a:r>
            <a:r>
              <a:rPr lang="fr-FR" sz="1400" dirty="0" err="1"/>
              <a:t>prebase</a:t>
            </a:r>
            <a:endParaRPr lang="fr-FR" sz="1400" dirty="0"/>
          </a:p>
        </p:txBody>
      </p:sp>
      <p:sp>
        <p:nvSpPr>
          <p:cNvPr id="4" name="TextBox 3"/>
          <p:cNvSpPr txBox="1"/>
          <p:nvPr/>
        </p:nvSpPr>
        <p:spPr>
          <a:xfrm>
            <a:off x="1371600" y="990600"/>
            <a:ext cx="23622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Aspects macroéconomiques et transversaux de la chaine des valeurs riz</a:t>
            </a:r>
          </a:p>
        </p:txBody>
      </p:sp>
      <p:sp>
        <p:nvSpPr>
          <p:cNvPr id="5" name="TextBox 4"/>
          <p:cNvSpPr txBox="1"/>
          <p:nvPr/>
        </p:nvSpPr>
        <p:spPr>
          <a:xfrm>
            <a:off x="1371600" y="3429000"/>
            <a:ext cx="2362200" cy="923330"/>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b="1" dirty="0"/>
              <a:t>Système d’encadrement et d’appui Conseil</a:t>
            </a:r>
          </a:p>
        </p:txBody>
      </p:sp>
      <p:sp>
        <p:nvSpPr>
          <p:cNvPr id="6" name="TextBox 5"/>
          <p:cNvSpPr txBox="1"/>
          <p:nvPr/>
        </p:nvSpPr>
        <p:spPr>
          <a:xfrm>
            <a:off x="1371600" y="45720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Multiplication et production de semences certifiées</a:t>
            </a:r>
            <a:endParaRPr lang="fr-FR" sz="1400" dirty="0"/>
          </a:p>
        </p:txBody>
      </p:sp>
      <p:sp>
        <p:nvSpPr>
          <p:cNvPr id="7" name="TextBox 6"/>
          <p:cNvSpPr txBox="1"/>
          <p:nvPr/>
        </p:nvSpPr>
        <p:spPr>
          <a:xfrm>
            <a:off x="1371600" y="52578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Production de riz paddy de qualité</a:t>
            </a:r>
            <a:endParaRPr lang="fr-FR" sz="1400" dirty="0"/>
          </a:p>
        </p:txBody>
      </p:sp>
      <p:sp>
        <p:nvSpPr>
          <p:cNvPr id="8" name="TextBox 7"/>
          <p:cNvSpPr txBox="1"/>
          <p:nvPr/>
        </p:nvSpPr>
        <p:spPr>
          <a:xfrm>
            <a:off x="1371600" y="5943600"/>
            <a:ext cx="23622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Transformation et  commercialisation du riz paddy</a:t>
            </a:r>
            <a:endParaRPr lang="fr-FR" sz="1400" dirty="0"/>
          </a:p>
        </p:txBody>
      </p:sp>
      <p:sp>
        <p:nvSpPr>
          <p:cNvPr id="9" name="TextBox 8"/>
          <p:cNvSpPr txBox="1"/>
          <p:nvPr/>
        </p:nvSpPr>
        <p:spPr>
          <a:xfrm>
            <a:off x="533400" y="228600"/>
            <a:ext cx="2209800" cy="461665"/>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sz="2400" b="1" dirty="0" smtClean="0"/>
              <a:t>SENEGAL</a:t>
            </a:r>
            <a:endParaRPr lang="en-US" sz="2400" b="1" dirty="0"/>
          </a:p>
        </p:txBody>
      </p:sp>
      <p:sp>
        <p:nvSpPr>
          <p:cNvPr id="10" name="Right Arrow 9"/>
          <p:cNvSpPr/>
          <p:nvPr/>
        </p:nvSpPr>
        <p:spPr>
          <a:xfrm>
            <a:off x="3733800" y="3733800"/>
            <a:ext cx="304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191000" y="533400"/>
            <a:ext cx="1600200" cy="369332"/>
          </a:xfrm>
          <a:prstGeom prst="rect">
            <a:avLst/>
          </a:prstGeom>
          <a:noFill/>
        </p:spPr>
        <p:txBody>
          <a:bodyPr wrap="square" rtlCol="0">
            <a:spAutoFit/>
          </a:bodyPr>
          <a:lstStyle/>
          <a:p>
            <a:pPr algn="ctr"/>
            <a:r>
              <a:rPr lang="en-US" b="1" dirty="0" smtClean="0"/>
              <a:t>BASELINE</a:t>
            </a:r>
            <a:endParaRPr lang="en-US" b="1" dirty="0"/>
          </a:p>
        </p:txBody>
      </p:sp>
      <p:sp>
        <p:nvSpPr>
          <p:cNvPr id="12" name="TextBox 11"/>
          <p:cNvSpPr txBox="1"/>
          <p:nvPr/>
        </p:nvSpPr>
        <p:spPr>
          <a:xfrm>
            <a:off x="4038600" y="3429000"/>
            <a:ext cx="1752600" cy="1815882"/>
          </a:xfrm>
          <a:prstGeom prst="rect">
            <a:avLst/>
          </a:prstGeom>
          <a:noFill/>
          <a:ln w="12700">
            <a:solidFill>
              <a:schemeClr val="tx1"/>
            </a:solidFill>
          </a:ln>
        </p:spPr>
        <p:txBody>
          <a:bodyPr wrap="square" rtlCol="0">
            <a:spAutoFit/>
          </a:bodyPr>
          <a:lstStyle/>
          <a:p>
            <a:pPr>
              <a:buFont typeface="Arial" pitchFamily="34" charset="0"/>
              <a:buChar char="•"/>
            </a:pPr>
            <a:r>
              <a:rPr lang="fr-FR" sz="1600" dirty="0" smtClean="0"/>
              <a:t> </a:t>
            </a:r>
            <a:r>
              <a:rPr lang="fr-FR" sz="1600" dirty="0"/>
              <a:t>La mauvaise gestion des </a:t>
            </a:r>
            <a:r>
              <a:rPr lang="fr-FR" sz="1600" dirty="0" smtClean="0"/>
              <a:t>périmètres</a:t>
            </a:r>
          </a:p>
          <a:p>
            <a:pPr>
              <a:buFont typeface="Arial" pitchFamily="34" charset="0"/>
              <a:buChar char="•"/>
            </a:pPr>
            <a:r>
              <a:rPr lang="fr-FR" sz="1600" dirty="0"/>
              <a:t> La faible  maîtrise des techniques rizicoles par les producteurs</a:t>
            </a:r>
            <a:endParaRPr lang="fr-FR" sz="1600" dirty="0" smtClean="0"/>
          </a:p>
        </p:txBody>
      </p:sp>
      <p:sp>
        <p:nvSpPr>
          <p:cNvPr id="13" name="TextBox 12"/>
          <p:cNvSpPr txBox="1"/>
          <p:nvPr/>
        </p:nvSpPr>
        <p:spPr>
          <a:xfrm>
            <a:off x="5791200" y="533400"/>
            <a:ext cx="2819400" cy="369332"/>
          </a:xfrm>
          <a:prstGeom prst="rect">
            <a:avLst/>
          </a:prstGeom>
          <a:noFill/>
        </p:spPr>
        <p:txBody>
          <a:bodyPr wrap="square" rtlCol="0">
            <a:spAutoFit/>
          </a:bodyPr>
          <a:lstStyle/>
          <a:p>
            <a:pPr algn="ctr"/>
            <a:r>
              <a:rPr lang="en-US" b="1" dirty="0" smtClean="0"/>
              <a:t>RESULTATS OBTENUS</a:t>
            </a:r>
            <a:endParaRPr lang="en-US" b="1" dirty="0"/>
          </a:p>
        </p:txBody>
      </p:sp>
      <p:sp>
        <p:nvSpPr>
          <p:cNvPr id="14" name="TextBox 13"/>
          <p:cNvSpPr txBox="1"/>
          <p:nvPr/>
        </p:nvSpPr>
        <p:spPr>
          <a:xfrm>
            <a:off x="5867400" y="3429000"/>
            <a:ext cx="2971800" cy="1569660"/>
          </a:xfrm>
          <a:prstGeom prst="rect">
            <a:avLst/>
          </a:prstGeom>
          <a:noFill/>
          <a:ln w="12700">
            <a:solidFill>
              <a:schemeClr val="tx1"/>
            </a:solidFill>
          </a:ln>
        </p:spPr>
        <p:txBody>
          <a:bodyPr wrap="square" rtlCol="0">
            <a:spAutoFit/>
          </a:bodyPr>
          <a:lstStyle/>
          <a:p>
            <a:pPr marL="342900" indent="-342900">
              <a:buFont typeface="+mj-lt"/>
              <a:buAutoNum type="arabicPeriod"/>
            </a:pPr>
            <a:r>
              <a:rPr lang="fr-FR" sz="1600" dirty="0" err="1" smtClean="0"/>
              <a:t>Certianes</a:t>
            </a:r>
            <a:r>
              <a:rPr lang="fr-FR" sz="1600" dirty="0" smtClean="0"/>
              <a:t> structures en charge de l’appui conseil : SAED et DRDR, ont adopté la démarche CEP et GIPD pour renforcer la qualité technique de l’encadrement</a:t>
            </a:r>
            <a:endParaRPr lang="en-US" sz="1600" dirty="0"/>
          </a:p>
        </p:txBody>
      </p:sp>
      <p:sp>
        <p:nvSpPr>
          <p:cNvPr id="17" name="TextBox 16"/>
          <p:cNvSpPr txBox="1"/>
          <p:nvPr/>
        </p:nvSpPr>
        <p:spPr>
          <a:xfrm>
            <a:off x="228600" y="3429000"/>
            <a:ext cx="990600" cy="923330"/>
          </a:xfrm>
          <a:prstGeom prst="rect">
            <a:avLst/>
          </a:prstGeom>
          <a:solidFill>
            <a:srgbClr val="FF9933"/>
          </a:solidFill>
        </p:spPr>
        <p:txBody>
          <a:bodyPr wrap="square" rtlCol="0">
            <a:spAutoFit/>
          </a:bodyPr>
          <a:lstStyle/>
          <a:p>
            <a:endParaRPr lang="en-US" dirty="0" smtClean="0"/>
          </a:p>
          <a:p>
            <a:endParaRPr lang="en-US" dirty="0" smtClean="0"/>
          </a:p>
          <a:p>
            <a:endParaRPr lang="en-US" dirty="0"/>
          </a:p>
        </p:txBody>
      </p:sp>
      <p:sp>
        <p:nvSpPr>
          <p:cNvPr id="18" name="TextBox 17"/>
          <p:cNvSpPr txBox="1"/>
          <p:nvPr/>
        </p:nvSpPr>
        <p:spPr>
          <a:xfrm>
            <a:off x="228600" y="2667000"/>
            <a:ext cx="990600" cy="646331"/>
          </a:xfrm>
          <a:prstGeom prst="rect">
            <a:avLst/>
          </a:prstGeom>
          <a:solidFill>
            <a:srgbClr val="00B050"/>
          </a:solidFill>
        </p:spPr>
        <p:txBody>
          <a:bodyPr wrap="square" rtlCol="0">
            <a:spAutoFit/>
          </a:bodyPr>
          <a:lstStyle/>
          <a:p>
            <a:endParaRPr lang="en-US" dirty="0" smtClean="0"/>
          </a:p>
          <a:p>
            <a:endParaRPr lang="en-US" dirty="0"/>
          </a:p>
        </p:txBody>
      </p:sp>
      <p:sp>
        <p:nvSpPr>
          <p:cNvPr id="19" name="TextBox 18"/>
          <p:cNvSpPr txBox="1"/>
          <p:nvPr/>
        </p:nvSpPr>
        <p:spPr>
          <a:xfrm>
            <a:off x="228600" y="1905000"/>
            <a:ext cx="990600" cy="646331"/>
          </a:xfrm>
          <a:prstGeom prst="rect">
            <a:avLst/>
          </a:prstGeom>
          <a:solidFill>
            <a:srgbClr val="66FF66"/>
          </a:solidFill>
        </p:spPr>
        <p:txBody>
          <a:bodyPr wrap="square" rtlCol="0">
            <a:spAutoFit/>
          </a:bodyPr>
          <a:lstStyle/>
          <a:p>
            <a:endParaRPr lang="en-US" dirty="0" smtClean="0"/>
          </a:p>
          <a:p>
            <a:endParaRPr lang="en-US" dirty="0"/>
          </a:p>
        </p:txBody>
      </p:sp>
      <p:sp>
        <p:nvSpPr>
          <p:cNvPr id="20" name="TextBox 19"/>
          <p:cNvSpPr txBox="1"/>
          <p:nvPr/>
        </p:nvSpPr>
        <p:spPr>
          <a:xfrm>
            <a:off x="228600" y="838200"/>
            <a:ext cx="990600" cy="923330"/>
          </a:xfrm>
          <a:prstGeom prst="rect">
            <a:avLst/>
          </a:prstGeom>
          <a:solidFill>
            <a:srgbClr val="FF0000"/>
          </a:solidFill>
        </p:spPr>
        <p:txBody>
          <a:bodyPr wrap="square" rtlCol="0">
            <a:spAutoFit/>
          </a:bodyPr>
          <a:lstStyle/>
          <a:p>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52400"/>
            <a:ext cx="8229600" cy="762000"/>
          </a:xfrm>
          <a:prstGeom prst="rect">
            <a:avLst/>
          </a:prstGeom>
        </p:spPr>
        <p:style>
          <a:lnRef idx="1">
            <a:schemeClr val="accent6"/>
          </a:lnRef>
          <a:fillRef idx="2">
            <a:schemeClr val="accent6"/>
          </a:fillRef>
          <a:effectRef idx="1">
            <a:schemeClr val="accent6"/>
          </a:effectRef>
          <a:fontRef idx="minor">
            <a:schemeClr val="dk1"/>
          </a:fontRef>
        </p:style>
        <p:txBody>
          <a:bodyPr>
            <a:noAutofit/>
          </a:bodyPr>
          <a:lstStyle/>
          <a:p>
            <a:pPr lvl="0" algn="ctr">
              <a:spcBef>
                <a:spcPct val="0"/>
              </a:spcBef>
            </a:pPr>
            <a:r>
              <a:rPr lang="fr-FR" sz="4400" b="1" dirty="0" smtClean="0"/>
              <a:t>Approche méthodologique</a:t>
            </a:r>
            <a:endParaRPr kumimoji="0" lang="fr-FR" sz="4400" b="1" i="0" u="none" strike="noStrike" kern="1200" cap="none" spc="0" normalizeH="0" baseline="0" noProof="0" dirty="0">
              <a:ln>
                <a:noFill/>
              </a:ln>
              <a:solidFill>
                <a:schemeClr val="dk1"/>
              </a:solidFill>
              <a:effectLst/>
              <a:uLnTx/>
              <a:uFillTx/>
              <a:latin typeface="+mn-lt"/>
              <a:ea typeface="+mn-ea"/>
              <a:cs typeface="+mn-cs"/>
            </a:endParaRPr>
          </a:p>
        </p:txBody>
      </p:sp>
      <p:sp>
        <p:nvSpPr>
          <p:cNvPr id="3" name="Content Placeholder 2"/>
          <p:cNvSpPr txBox="1">
            <a:spLocks/>
          </p:cNvSpPr>
          <p:nvPr/>
        </p:nvSpPr>
        <p:spPr>
          <a:xfrm>
            <a:off x="457200" y="1143000"/>
            <a:ext cx="8229600" cy="4983163"/>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1026" name="Picture 2"/>
          <p:cNvPicPr>
            <a:picLocks noChangeAspect="1" noChangeArrowheads="1"/>
          </p:cNvPicPr>
          <p:nvPr/>
        </p:nvPicPr>
        <p:blipFill>
          <a:blip r:embed="rId2" cstate="print"/>
          <a:srcRect/>
          <a:stretch>
            <a:fillRect/>
          </a:stretch>
        </p:blipFill>
        <p:spPr bwMode="auto">
          <a:xfrm>
            <a:off x="0" y="1219200"/>
            <a:ext cx="8912220" cy="4953000"/>
          </a:xfrm>
          <a:prstGeom prst="rect">
            <a:avLst/>
          </a:prstGeom>
          <a:noFill/>
          <a:ln w="9525">
            <a:noFill/>
            <a:miter lim="800000"/>
            <a:headEnd/>
            <a:tailEnd/>
          </a:ln>
        </p:spPr>
      </p:pic>
      <p:sp>
        <p:nvSpPr>
          <p:cNvPr id="5" name="TextBox 4"/>
          <p:cNvSpPr txBox="1"/>
          <p:nvPr/>
        </p:nvSpPr>
        <p:spPr>
          <a:xfrm>
            <a:off x="3200400" y="6019800"/>
            <a:ext cx="3124200" cy="461665"/>
          </a:xfrm>
          <a:prstGeom prst="rect">
            <a:avLst/>
          </a:prstGeom>
          <a:noFill/>
        </p:spPr>
        <p:txBody>
          <a:bodyPr wrap="square" rtlCol="0">
            <a:spAutoFit/>
          </a:bodyPr>
          <a:lstStyle/>
          <a:p>
            <a:pPr algn="ctr"/>
            <a:r>
              <a:rPr lang="en-US" sz="2400" b="1" dirty="0" smtClean="0"/>
              <a:t>FAO, 2011</a:t>
            </a:r>
            <a:endParaRPr lang="en-US" sz="2400" b="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1828800"/>
            <a:ext cx="23622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Gestion et organisation du système de production de semences</a:t>
            </a:r>
          </a:p>
        </p:txBody>
      </p:sp>
      <p:sp>
        <p:nvSpPr>
          <p:cNvPr id="3" name="TextBox 2"/>
          <p:cNvSpPr txBox="1"/>
          <p:nvPr/>
        </p:nvSpPr>
        <p:spPr>
          <a:xfrm>
            <a:off x="1371600" y="27432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Production de semences de base et </a:t>
            </a:r>
            <a:r>
              <a:rPr lang="fr-FR" sz="1400" dirty="0" err="1"/>
              <a:t>prebase</a:t>
            </a:r>
            <a:endParaRPr lang="fr-FR" sz="1400" dirty="0"/>
          </a:p>
        </p:txBody>
      </p:sp>
      <p:sp>
        <p:nvSpPr>
          <p:cNvPr id="4" name="TextBox 3"/>
          <p:cNvSpPr txBox="1"/>
          <p:nvPr/>
        </p:nvSpPr>
        <p:spPr>
          <a:xfrm>
            <a:off x="1371600" y="990600"/>
            <a:ext cx="23622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Aspects macroéconomiques et transversaux de la chaine des valeurs riz</a:t>
            </a:r>
          </a:p>
        </p:txBody>
      </p:sp>
      <p:sp>
        <p:nvSpPr>
          <p:cNvPr id="5" name="TextBox 4"/>
          <p:cNvSpPr txBox="1"/>
          <p:nvPr/>
        </p:nvSpPr>
        <p:spPr>
          <a:xfrm>
            <a:off x="1371600" y="34290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Système d’encadrement et d’appui Conseil</a:t>
            </a:r>
          </a:p>
        </p:txBody>
      </p:sp>
      <p:sp>
        <p:nvSpPr>
          <p:cNvPr id="6" name="TextBox 5"/>
          <p:cNvSpPr txBox="1"/>
          <p:nvPr/>
        </p:nvSpPr>
        <p:spPr>
          <a:xfrm>
            <a:off x="1371600" y="4114800"/>
            <a:ext cx="2362200" cy="923330"/>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b="1" dirty="0"/>
              <a:t>Multiplication et production de semences certifiées</a:t>
            </a:r>
          </a:p>
        </p:txBody>
      </p:sp>
      <p:sp>
        <p:nvSpPr>
          <p:cNvPr id="7" name="TextBox 6"/>
          <p:cNvSpPr txBox="1"/>
          <p:nvPr/>
        </p:nvSpPr>
        <p:spPr>
          <a:xfrm>
            <a:off x="1371600" y="52578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Production de riz paddy de qualité</a:t>
            </a:r>
            <a:endParaRPr lang="fr-FR" sz="1400" dirty="0"/>
          </a:p>
        </p:txBody>
      </p:sp>
      <p:sp>
        <p:nvSpPr>
          <p:cNvPr id="8" name="TextBox 7"/>
          <p:cNvSpPr txBox="1"/>
          <p:nvPr/>
        </p:nvSpPr>
        <p:spPr>
          <a:xfrm>
            <a:off x="1371600" y="5943600"/>
            <a:ext cx="23622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Transformation et  commercialisation du riz paddy</a:t>
            </a:r>
            <a:endParaRPr lang="fr-FR" sz="1400" dirty="0"/>
          </a:p>
        </p:txBody>
      </p:sp>
      <p:sp>
        <p:nvSpPr>
          <p:cNvPr id="9" name="TextBox 8"/>
          <p:cNvSpPr txBox="1"/>
          <p:nvPr/>
        </p:nvSpPr>
        <p:spPr>
          <a:xfrm>
            <a:off x="533400" y="228600"/>
            <a:ext cx="2209800" cy="461665"/>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sz="2400" b="1" dirty="0" smtClean="0"/>
              <a:t>SENEGAL</a:t>
            </a:r>
            <a:endParaRPr lang="en-US" sz="2400" b="1" dirty="0"/>
          </a:p>
        </p:txBody>
      </p:sp>
      <p:sp>
        <p:nvSpPr>
          <p:cNvPr id="10" name="Right Arrow 9"/>
          <p:cNvSpPr/>
          <p:nvPr/>
        </p:nvSpPr>
        <p:spPr>
          <a:xfrm>
            <a:off x="3733800" y="4419600"/>
            <a:ext cx="304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733800" y="533400"/>
            <a:ext cx="1600200" cy="369332"/>
          </a:xfrm>
          <a:prstGeom prst="rect">
            <a:avLst/>
          </a:prstGeom>
          <a:noFill/>
        </p:spPr>
        <p:txBody>
          <a:bodyPr wrap="square" rtlCol="0">
            <a:spAutoFit/>
          </a:bodyPr>
          <a:lstStyle/>
          <a:p>
            <a:pPr algn="ctr"/>
            <a:r>
              <a:rPr lang="en-US" b="1" dirty="0" smtClean="0"/>
              <a:t>BASELINE</a:t>
            </a:r>
            <a:endParaRPr lang="en-US" b="1" dirty="0"/>
          </a:p>
        </p:txBody>
      </p:sp>
      <p:sp>
        <p:nvSpPr>
          <p:cNvPr id="12" name="TextBox 11"/>
          <p:cNvSpPr txBox="1"/>
          <p:nvPr/>
        </p:nvSpPr>
        <p:spPr>
          <a:xfrm>
            <a:off x="4038600" y="3657600"/>
            <a:ext cx="1143000" cy="1815882"/>
          </a:xfrm>
          <a:prstGeom prst="rect">
            <a:avLst/>
          </a:prstGeom>
          <a:noFill/>
          <a:ln w="12700">
            <a:solidFill>
              <a:schemeClr val="tx1"/>
            </a:solidFill>
          </a:ln>
        </p:spPr>
        <p:txBody>
          <a:bodyPr wrap="square" rtlCol="0">
            <a:spAutoFit/>
          </a:bodyPr>
          <a:lstStyle/>
          <a:p>
            <a:pPr lvl="0">
              <a:buFont typeface="Arial" pitchFamily="34" charset="0"/>
              <a:buChar char="•"/>
            </a:pPr>
            <a:r>
              <a:rPr lang="fr-FR" sz="1600" dirty="0" smtClean="0"/>
              <a:t> </a:t>
            </a:r>
            <a:r>
              <a:rPr lang="fr-FR" sz="1600" dirty="0"/>
              <a:t>Difficultés d’accès aux intrants à </a:t>
            </a:r>
            <a:r>
              <a:rPr lang="fr-FR" sz="1600" dirty="0" smtClean="0"/>
              <a:t>temps</a:t>
            </a:r>
          </a:p>
          <a:p>
            <a:pPr lvl="0">
              <a:buFont typeface="Arial" pitchFamily="34" charset="0"/>
              <a:buChar char="•"/>
            </a:pPr>
            <a:r>
              <a:rPr lang="fr-FR" sz="1600" dirty="0"/>
              <a:t> Difficultés d’accès au crédit</a:t>
            </a:r>
            <a:endParaRPr lang="fr-FR" sz="1600" dirty="0" smtClean="0"/>
          </a:p>
        </p:txBody>
      </p:sp>
      <p:sp>
        <p:nvSpPr>
          <p:cNvPr id="13" name="TextBox 12"/>
          <p:cNvSpPr txBox="1"/>
          <p:nvPr/>
        </p:nvSpPr>
        <p:spPr>
          <a:xfrm>
            <a:off x="5791200" y="533400"/>
            <a:ext cx="2971800" cy="369332"/>
          </a:xfrm>
          <a:prstGeom prst="rect">
            <a:avLst/>
          </a:prstGeom>
          <a:noFill/>
        </p:spPr>
        <p:txBody>
          <a:bodyPr wrap="square" rtlCol="0">
            <a:spAutoFit/>
          </a:bodyPr>
          <a:lstStyle/>
          <a:p>
            <a:pPr algn="ctr"/>
            <a:r>
              <a:rPr lang="en-US" b="1" dirty="0" smtClean="0"/>
              <a:t>RESULTATS OBTENUS</a:t>
            </a:r>
            <a:endParaRPr lang="en-US" b="1" dirty="0"/>
          </a:p>
        </p:txBody>
      </p:sp>
      <p:sp>
        <p:nvSpPr>
          <p:cNvPr id="14" name="TextBox 13"/>
          <p:cNvSpPr txBox="1"/>
          <p:nvPr/>
        </p:nvSpPr>
        <p:spPr>
          <a:xfrm>
            <a:off x="5257800" y="990600"/>
            <a:ext cx="3657600" cy="5693866"/>
          </a:xfrm>
          <a:prstGeom prst="rect">
            <a:avLst/>
          </a:prstGeom>
          <a:noFill/>
          <a:ln w="12700">
            <a:solidFill>
              <a:schemeClr val="tx1"/>
            </a:solidFill>
          </a:ln>
        </p:spPr>
        <p:txBody>
          <a:bodyPr wrap="square" rtlCol="0">
            <a:spAutoFit/>
          </a:bodyPr>
          <a:lstStyle/>
          <a:p>
            <a:pPr marL="342900" indent="-342900">
              <a:buFont typeface="+mj-lt"/>
              <a:buAutoNum type="arabicPeriod"/>
            </a:pPr>
            <a:r>
              <a:rPr lang="fr-FR" sz="1400" dirty="0" smtClean="0"/>
              <a:t>D’</a:t>
            </a:r>
            <a:r>
              <a:rPr lang="fr-FR" sz="1400" dirty="0" err="1" smtClean="0"/>
              <a:t>apres</a:t>
            </a:r>
            <a:r>
              <a:rPr lang="fr-FR" sz="1400" dirty="0" smtClean="0"/>
              <a:t> les OP enquêtées l’apport en intrants du projet comme fond de roulement a contribué à améliorer leur capacité de gestion d’entreprise semencière.</a:t>
            </a:r>
          </a:p>
          <a:p>
            <a:pPr marL="342900" indent="-342900">
              <a:buFont typeface="+mj-lt"/>
              <a:buAutoNum type="arabicPeriod"/>
            </a:pPr>
            <a:r>
              <a:rPr lang="fr-FR" sz="1400" dirty="0" smtClean="0"/>
              <a:t>La gestion d’entreprise semencière par la pérennisation des fonds de roulement révèle des disparités entre OP productrices de semence. D’une part le taux de remboursement de l’UJAK en zone irriguée est de 40% contrairement à celui des OP de la zone pluviale qui se situe entre 03% et 14% voire même 0% pour certains CLCOP (Dans la zone pluviale le conditionnement de la semence pose problème en raison de l’éloignement des centres spécialisés)</a:t>
            </a:r>
          </a:p>
          <a:p>
            <a:pPr marL="342900" indent="-342900">
              <a:buFont typeface="+mj-lt"/>
              <a:buAutoNum type="arabicPeriod"/>
            </a:pPr>
            <a:r>
              <a:rPr lang="fr-FR" sz="1400" dirty="0" smtClean="0"/>
              <a:t>Les capacités de production de semence de qualité diffèrent selon les zones de riziculture. Globalement, 113,088 tonnes de semences produites sur 21,3 ha soit un rendement moyen de 05,31 t/ha. Pris par zone rizicole, il est de 5,75 t/ha pour l’UJAK en zone irriguée où de nouvelles variétés (Sahel 134 et 159) sont introduites par la FAO et de 2,31 t/ha en Bas-fonds, 1,65 t/ha en plateau en zone de riziculture Pluviale.</a:t>
            </a:r>
            <a:endParaRPr lang="en-US" sz="1400" dirty="0"/>
          </a:p>
        </p:txBody>
      </p:sp>
      <p:sp>
        <p:nvSpPr>
          <p:cNvPr id="17" name="TextBox 16"/>
          <p:cNvSpPr txBox="1"/>
          <p:nvPr/>
        </p:nvSpPr>
        <p:spPr>
          <a:xfrm>
            <a:off x="228600" y="4114800"/>
            <a:ext cx="990600" cy="923330"/>
          </a:xfrm>
          <a:prstGeom prst="rect">
            <a:avLst/>
          </a:prstGeom>
          <a:solidFill>
            <a:srgbClr val="00B050"/>
          </a:solidFill>
        </p:spPr>
        <p:txBody>
          <a:bodyPr wrap="square" rtlCol="0">
            <a:spAutoFit/>
          </a:bodyPr>
          <a:lstStyle/>
          <a:p>
            <a:endParaRPr lang="en-US" dirty="0" smtClean="0"/>
          </a:p>
          <a:p>
            <a:endParaRPr lang="en-US" dirty="0"/>
          </a:p>
          <a:p>
            <a:endParaRPr lang="en-US" dirty="0" smtClean="0"/>
          </a:p>
        </p:txBody>
      </p:sp>
      <p:sp>
        <p:nvSpPr>
          <p:cNvPr id="18" name="TextBox 17"/>
          <p:cNvSpPr txBox="1"/>
          <p:nvPr/>
        </p:nvSpPr>
        <p:spPr>
          <a:xfrm>
            <a:off x="228600" y="3352800"/>
            <a:ext cx="990600" cy="646331"/>
          </a:xfrm>
          <a:prstGeom prst="rect">
            <a:avLst/>
          </a:prstGeom>
          <a:solidFill>
            <a:srgbClr val="FF9933"/>
          </a:solidFill>
        </p:spPr>
        <p:txBody>
          <a:bodyPr wrap="square" rtlCol="0">
            <a:spAutoFit/>
          </a:bodyPr>
          <a:lstStyle/>
          <a:p>
            <a:endParaRPr lang="en-US" dirty="0" smtClean="0"/>
          </a:p>
          <a:p>
            <a:endParaRPr lang="en-US" dirty="0" smtClean="0"/>
          </a:p>
        </p:txBody>
      </p:sp>
      <p:sp>
        <p:nvSpPr>
          <p:cNvPr id="19" name="TextBox 18"/>
          <p:cNvSpPr txBox="1"/>
          <p:nvPr/>
        </p:nvSpPr>
        <p:spPr>
          <a:xfrm>
            <a:off x="228600" y="2667000"/>
            <a:ext cx="990600" cy="646331"/>
          </a:xfrm>
          <a:prstGeom prst="rect">
            <a:avLst/>
          </a:prstGeom>
          <a:solidFill>
            <a:srgbClr val="00B050"/>
          </a:solidFill>
        </p:spPr>
        <p:txBody>
          <a:bodyPr wrap="square" rtlCol="0">
            <a:spAutoFit/>
          </a:bodyPr>
          <a:lstStyle/>
          <a:p>
            <a:endParaRPr lang="en-US" dirty="0" smtClean="0"/>
          </a:p>
          <a:p>
            <a:endParaRPr lang="en-US" dirty="0"/>
          </a:p>
        </p:txBody>
      </p:sp>
      <p:sp>
        <p:nvSpPr>
          <p:cNvPr id="20" name="TextBox 19"/>
          <p:cNvSpPr txBox="1"/>
          <p:nvPr/>
        </p:nvSpPr>
        <p:spPr>
          <a:xfrm>
            <a:off x="228600" y="1905000"/>
            <a:ext cx="990600" cy="646331"/>
          </a:xfrm>
          <a:prstGeom prst="rect">
            <a:avLst/>
          </a:prstGeom>
          <a:solidFill>
            <a:srgbClr val="66FF66"/>
          </a:solidFill>
        </p:spPr>
        <p:txBody>
          <a:bodyPr wrap="square" rtlCol="0">
            <a:spAutoFit/>
          </a:bodyPr>
          <a:lstStyle/>
          <a:p>
            <a:endParaRPr lang="en-US" dirty="0" smtClean="0"/>
          </a:p>
          <a:p>
            <a:endParaRPr lang="en-US" dirty="0"/>
          </a:p>
        </p:txBody>
      </p:sp>
      <p:sp>
        <p:nvSpPr>
          <p:cNvPr id="21" name="TextBox 20"/>
          <p:cNvSpPr txBox="1"/>
          <p:nvPr/>
        </p:nvSpPr>
        <p:spPr>
          <a:xfrm>
            <a:off x="228600" y="838200"/>
            <a:ext cx="990600" cy="923330"/>
          </a:xfrm>
          <a:prstGeom prst="rect">
            <a:avLst/>
          </a:prstGeom>
          <a:solidFill>
            <a:srgbClr val="FF0000"/>
          </a:solidFill>
        </p:spPr>
        <p:txBody>
          <a:bodyPr wrap="square" rtlCol="0">
            <a:spAutoFit/>
          </a:bodyPr>
          <a:lstStyle/>
          <a:p>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1828800"/>
            <a:ext cx="23622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Gestion et organisation du système de production de semences</a:t>
            </a:r>
          </a:p>
        </p:txBody>
      </p:sp>
      <p:sp>
        <p:nvSpPr>
          <p:cNvPr id="3" name="TextBox 2"/>
          <p:cNvSpPr txBox="1"/>
          <p:nvPr/>
        </p:nvSpPr>
        <p:spPr>
          <a:xfrm>
            <a:off x="1371600" y="27432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Production de semences de base et </a:t>
            </a:r>
            <a:r>
              <a:rPr lang="fr-FR" sz="1400" dirty="0" err="1"/>
              <a:t>prebase</a:t>
            </a:r>
            <a:endParaRPr lang="fr-FR" sz="1400" dirty="0"/>
          </a:p>
        </p:txBody>
      </p:sp>
      <p:sp>
        <p:nvSpPr>
          <p:cNvPr id="4" name="TextBox 3"/>
          <p:cNvSpPr txBox="1"/>
          <p:nvPr/>
        </p:nvSpPr>
        <p:spPr>
          <a:xfrm>
            <a:off x="1371600" y="990600"/>
            <a:ext cx="23622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Aspects macroéconomiques et transversaux de la chaine des valeurs riz</a:t>
            </a:r>
          </a:p>
        </p:txBody>
      </p:sp>
      <p:sp>
        <p:nvSpPr>
          <p:cNvPr id="5" name="TextBox 4"/>
          <p:cNvSpPr txBox="1"/>
          <p:nvPr/>
        </p:nvSpPr>
        <p:spPr>
          <a:xfrm>
            <a:off x="1371600" y="34290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Système d’encadrement et d’appui Conseil</a:t>
            </a:r>
          </a:p>
        </p:txBody>
      </p:sp>
      <p:sp>
        <p:nvSpPr>
          <p:cNvPr id="6" name="TextBox 5"/>
          <p:cNvSpPr txBox="1"/>
          <p:nvPr/>
        </p:nvSpPr>
        <p:spPr>
          <a:xfrm>
            <a:off x="1371600" y="41148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Multiplication et production de semences certifiées</a:t>
            </a:r>
          </a:p>
        </p:txBody>
      </p:sp>
      <p:sp>
        <p:nvSpPr>
          <p:cNvPr id="7" name="TextBox 6"/>
          <p:cNvSpPr txBox="1"/>
          <p:nvPr/>
        </p:nvSpPr>
        <p:spPr>
          <a:xfrm>
            <a:off x="1371600" y="4876800"/>
            <a:ext cx="2362200" cy="646331"/>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b="1" dirty="0"/>
              <a:t>Production de riz paddy de qualité</a:t>
            </a:r>
          </a:p>
        </p:txBody>
      </p:sp>
      <p:sp>
        <p:nvSpPr>
          <p:cNvPr id="8" name="TextBox 7"/>
          <p:cNvSpPr txBox="1"/>
          <p:nvPr/>
        </p:nvSpPr>
        <p:spPr>
          <a:xfrm>
            <a:off x="1371600" y="5715000"/>
            <a:ext cx="23622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Transformation et  commercialisation du riz paddy</a:t>
            </a:r>
            <a:endParaRPr lang="fr-FR" sz="1400" dirty="0"/>
          </a:p>
        </p:txBody>
      </p:sp>
      <p:sp>
        <p:nvSpPr>
          <p:cNvPr id="9" name="TextBox 8"/>
          <p:cNvSpPr txBox="1"/>
          <p:nvPr/>
        </p:nvSpPr>
        <p:spPr>
          <a:xfrm>
            <a:off x="533400" y="228600"/>
            <a:ext cx="2209800" cy="461665"/>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sz="2400" b="1" dirty="0" smtClean="0"/>
              <a:t>SENEGAL</a:t>
            </a:r>
            <a:endParaRPr lang="en-US" sz="2400" b="1" dirty="0"/>
          </a:p>
        </p:txBody>
      </p:sp>
      <p:sp>
        <p:nvSpPr>
          <p:cNvPr id="10" name="Right Arrow 9"/>
          <p:cNvSpPr/>
          <p:nvPr/>
        </p:nvSpPr>
        <p:spPr>
          <a:xfrm>
            <a:off x="3733800" y="5105400"/>
            <a:ext cx="304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810000" y="533400"/>
            <a:ext cx="1600200" cy="369332"/>
          </a:xfrm>
          <a:prstGeom prst="rect">
            <a:avLst/>
          </a:prstGeom>
          <a:noFill/>
        </p:spPr>
        <p:txBody>
          <a:bodyPr wrap="square" rtlCol="0">
            <a:spAutoFit/>
          </a:bodyPr>
          <a:lstStyle/>
          <a:p>
            <a:pPr algn="ctr"/>
            <a:r>
              <a:rPr lang="en-US" b="1" dirty="0" smtClean="0"/>
              <a:t>BASELINE</a:t>
            </a:r>
            <a:endParaRPr lang="en-US" b="1" dirty="0"/>
          </a:p>
        </p:txBody>
      </p:sp>
      <p:sp>
        <p:nvSpPr>
          <p:cNvPr id="12" name="TextBox 11"/>
          <p:cNvSpPr txBox="1"/>
          <p:nvPr/>
        </p:nvSpPr>
        <p:spPr>
          <a:xfrm>
            <a:off x="4038600" y="3276600"/>
            <a:ext cx="1219200" cy="3108543"/>
          </a:xfrm>
          <a:prstGeom prst="rect">
            <a:avLst/>
          </a:prstGeom>
          <a:noFill/>
          <a:ln w="12700">
            <a:solidFill>
              <a:schemeClr val="tx1"/>
            </a:solidFill>
          </a:ln>
        </p:spPr>
        <p:txBody>
          <a:bodyPr wrap="square" rtlCol="0">
            <a:spAutoFit/>
          </a:bodyPr>
          <a:lstStyle/>
          <a:p>
            <a:pPr lvl="0">
              <a:buFont typeface="Arial" pitchFamily="34" charset="0"/>
              <a:buChar char="•"/>
            </a:pPr>
            <a:r>
              <a:rPr lang="fr-FR" sz="1400" dirty="0" smtClean="0"/>
              <a:t> </a:t>
            </a:r>
            <a:r>
              <a:rPr lang="fr-FR" sz="1400" dirty="0"/>
              <a:t>Faible niveau d’utilisation d’engrais minéraux et de semences de </a:t>
            </a:r>
            <a:r>
              <a:rPr lang="fr-FR" sz="1400" dirty="0" smtClean="0"/>
              <a:t>qualité</a:t>
            </a:r>
          </a:p>
          <a:p>
            <a:pPr lvl="0">
              <a:buFont typeface="Arial" pitchFamily="34" charset="0"/>
              <a:buChar char="•"/>
            </a:pPr>
            <a:r>
              <a:rPr lang="fr-FR" sz="1400" dirty="0"/>
              <a:t> Difficultés d’accès aux intrants à </a:t>
            </a:r>
            <a:r>
              <a:rPr lang="fr-FR" sz="1400" dirty="0" smtClean="0"/>
              <a:t>temps</a:t>
            </a:r>
          </a:p>
          <a:p>
            <a:pPr lvl="0">
              <a:buFont typeface="Arial" pitchFamily="34" charset="0"/>
              <a:buChar char="•"/>
            </a:pPr>
            <a:r>
              <a:rPr lang="fr-FR" sz="1400" dirty="0"/>
              <a:t> Difficultés d’accès au crédit</a:t>
            </a:r>
            <a:endParaRPr lang="fr-FR" sz="1400" dirty="0" smtClean="0"/>
          </a:p>
        </p:txBody>
      </p:sp>
      <p:sp>
        <p:nvSpPr>
          <p:cNvPr id="13" name="TextBox 12"/>
          <p:cNvSpPr txBox="1"/>
          <p:nvPr/>
        </p:nvSpPr>
        <p:spPr>
          <a:xfrm>
            <a:off x="5334000" y="533400"/>
            <a:ext cx="2895600" cy="369332"/>
          </a:xfrm>
          <a:prstGeom prst="rect">
            <a:avLst/>
          </a:prstGeom>
          <a:noFill/>
        </p:spPr>
        <p:txBody>
          <a:bodyPr wrap="square" rtlCol="0">
            <a:spAutoFit/>
          </a:bodyPr>
          <a:lstStyle/>
          <a:p>
            <a:pPr algn="ctr"/>
            <a:r>
              <a:rPr lang="en-US" b="1" dirty="0" smtClean="0"/>
              <a:t>RESULTATS OBTENUS</a:t>
            </a:r>
            <a:endParaRPr lang="en-US" b="1" dirty="0"/>
          </a:p>
        </p:txBody>
      </p:sp>
      <p:sp>
        <p:nvSpPr>
          <p:cNvPr id="14" name="TextBox 13"/>
          <p:cNvSpPr txBox="1"/>
          <p:nvPr/>
        </p:nvSpPr>
        <p:spPr>
          <a:xfrm>
            <a:off x="5334000" y="2209800"/>
            <a:ext cx="3657600" cy="4154984"/>
          </a:xfrm>
          <a:prstGeom prst="rect">
            <a:avLst/>
          </a:prstGeom>
          <a:noFill/>
          <a:ln w="12700">
            <a:solidFill>
              <a:schemeClr val="tx1"/>
            </a:solidFill>
          </a:ln>
        </p:spPr>
        <p:txBody>
          <a:bodyPr wrap="square" rtlCol="0">
            <a:spAutoFit/>
          </a:bodyPr>
          <a:lstStyle/>
          <a:p>
            <a:pPr marL="342900" indent="-342900">
              <a:buFont typeface="+mj-lt"/>
              <a:buAutoNum type="arabicPeriod"/>
            </a:pPr>
            <a:r>
              <a:rPr lang="fr-FR" sz="1200" dirty="0" smtClean="0"/>
              <a:t>Les résultats de l’enquête ont révélé que les capacités organisationnelles des OP se sont nettement améliorées  avec le Projet APRAO.  Avant l’arrivée du programme le remboursement du crédit campagne contracté au niveau des institutions locales (CNCA, FEPRODES) posait énormément de problème. Une autonomie et une meilleure collaboration avec les structures de micro-finance s’est installée depuis lors et les 2/3 jugent le niveau de ces changements bon et 1/3 très bon et sont attribuables au projet </a:t>
            </a:r>
          </a:p>
          <a:p>
            <a:pPr marL="342900" indent="-342900">
              <a:buFont typeface="+mj-lt"/>
              <a:buAutoNum type="arabicPeriod"/>
            </a:pPr>
            <a:r>
              <a:rPr lang="fr-FR" sz="1200" dirty="0" smtClean="0"/>
              <a:t>Les taux de remboursement des OP productrices de paddy en zone irriguée dépassent les 50% : Ces performances dans la vallée s’expliquent par l’expérience en matière de financement agricole (endettement auprès des structures de micro-finance) et le dispositif organisationnel mis en place pour récupérer les remboursements.</a:t>
            </a:r>
          </a:p>
          <a:p>
            <a:pPr marL="342900" indent="-342900">
              <a:buFont typeface="+mj-lt"/>
              <a:buAutoNum type="arabicPeriod"/>
            </a:pPr>
            <a:r>
              <a:rPr lang="fr-FR" sz="1200" dirty="0" smtClean="0"/>
              <a:t>En zone irriguée, en moyenne les rendements sont de l’ordre de 06,5 tonnes/ha contre (en zone de riziculture pluviale)  0,59 tonnes/ha en zone de bas-fonds et 03 tonnes/ha en zone de plateau.</a:t>
            </a:r>
            <a:endParaRPr lang="en-US" sz="1200" dirty="0"/>
          </a:p>
        </p:txBody>
      </p:sp>
      <p:sp>
        <p:nvSpPr>
          <p:cNvPr id="17" name="TextBox 16"/>
          <p:cNvSpPr txBox="1"/>
          <p:nvPr/>
        </p:nvSpPr>
        <p:spPr>
          <a:xfrm>
            <a:off x="228600" y="4876800"/>
            <a:ext cx="990600" cy="646331"/>
          </a:xfrm>
          <a:prstGeom prst="rect">
            <a:avLst/>
          </a:prstGeom>
          <a:solidFill>
            <a:srgbClr val="66FF66"/>
          </a:solidFill>
        </p:spPr>
        <p:txBody>
          <a:bodyPr wrap="square" rtlCol="0">
            <a:spAutoFit/>
          </a:bodyPr>
          <a:lstStyle/>
          <a:p>
            <a:endParaRPr lang="en-US" dirty="0" smtClean="0"/>
          </a:p>
          <a:p>
            <a:endParaRPr lang="en-US" dirty="0"/>
          </a:p>
        </p:txBody>
      </p:sp>
      <p:sp>
        <p:nvSpPr>
          <p:cNvPr id="18" name="TextBox 17"/>
          <p:cNvSpPr txBox="1"/>
          <p:nvPr/>
        </p:nvSpPr>
        <p:spPr>
          <a:xfrm>
            <a:off x="228600" y="4114800"/>
            <a:ext cx="990600" cy="646331"/>
          </a:xfrm>
          <a:prstGeom prst="rect">
            <a:avLst/>
          </a:prstGeom>
          <a:solidFill>
            <a:srgbClr val="00B050"/>
          </a:solidFill>
        </p:spPr>
        <p:txBody>
          <a:bodyPr wrap="square" rtlCol="0">
            <a:spAutoFit/>
          </a:bodyPr>
          <a:lstStyle/>
          <a:p>
            <a:endParaRPr lang="en-US" dirty="0" smtClean="0"/>
          </a:p>
          <a:p>
            <a:endParaRPr lang="en-US" dirty="0"/>
          </a:p>
        </p:txBody>
      </p:sp>
      <p:sp>
        <p:nvSpPr>
          <p:cNvPr id="19" name="TextBox 18"/>
          <p:cNvSpPr txBox="1"/>
          <p:nvPr/>
        </p:nvSpPr>
        <p:spPr>
          <a:xfrm>
            <a:off x="228600" y="3352800"/>
            <a:ext cx="990600" cy="646331"/>
          </a:xfrm>
          <a:prstGeom prst="rect">
            <a:avLst/>
          </a:prstGeom>
          <a:solidFill>
            <a:srgbClr val="FF9933"/>
          </a:solidFill>
        </p:spPr>
        <p:txBody>
          <a:bodyPr wrap="square" rtlCol="0">
            <a:spAutoFit/>
          </a:bodyPr>
          <a:lstStyle/>
          <a:p>
            <a:endParaRPr lang="en-US" dirty="0" smtClean="0"/>
          </a:p>
          <a:p>
            <a:endParaRPr lang="en-US" dirty="0" smtClean="0"/>
          </a:p>
        </p:txBody>
      </p:sp>
      <p:sp>
        <p:nvSpPr>
          <p:cNvPr id="20" name="TextBox 19"/>
          <p:cNvSpPr txBox="1"/>
          <p:nvPr/>
        </p:nvSpPr>
        <p:spPr>
          <a:xfrm>
            <a:off x="228600" y="2667000"/>
            <a:ext cx="990600" cy="646331"/>
          </a:xfrm>
          <a:prstGeom prst="rect">
            <a:avLst/>
          </a:prstGeom>
          <a:solidFill>
            <a:srgbClr val="00B050"/>
          </a:solidFill>
        </p:spPr>
        <p:txBody>
          <a:bodyPr wrap="square" rtlCol="0">
            <a:spAutoFit/>
          </a:bodyPr>
          <a:lstStyle/>
          <a:p>
            <a:endParaRPr lang="en-US" dirty="0" smtClean="0"/>
          </a:p>
          <a:p>
            <a:endParaRPr lang="en-US" dirty="0"/>
          </a:p>
        </p:txBody>
      </p:sp>
      <p:sp>
        <p:nvSpPr>
          <p:cNvPr id="21" name="TextBox 20"/>
          <p:cNvSpPr txBox="1"/>
          <p:nvPr/>
        </p:nvSpPr>
        <p:spPr>
          <a:xfrm>
            <a:off x="228600" y="1905000"/>
            <a:ext cx="990600" cy="646331"/>
          </a:xfrm>
          <a:prstGeom prst="rect">
            <a:avLst/>
          </a:prstGeom>
          <a:solidFill>
            <a:srgbClr val="66FF66"/>
          </a:solidFill>
        </p:spPr>
        <p:txBody>
          <a:bodyPr wrap="square" rtlCol="0">
            <a:spAutoFit/>
          </a:bodyPr>
          <a:lstStyle/>
          <a:p>
            <a:endParaRPr lang="en-US" dirty="0" smtClean="0"/>
          </a:p>
          <a:p>
            <a:endParaRPr lang="en-US" dirty="0"/>
          </a:p>
        </p:txBody>
      </p:sp>
      <p:sp>
        <p:nvSpPr>
          <p:cNvPr id="22" name="TextBox 21"/>
          <p:cNvSpPr txBox="1"/>
          <p:nvPr/>
        </p:nvSpPr>
        <p:spPr>
          <a:xfrm>
            <a:off x="228600" y="838200"/>
            <a:ext cx="990600" cy="923330"/>
          </a:xfrm>
          <a:prstGeom prst="rect">
            <a:avLst/>
          </a:prstGeom>
          <a:solidFill>
            <a:srgbClr val="FF0000"/>
          </a:solidFill>
        </p:spPr>
        <p:txBody>
          <a:bodyPr wrap="square" rtlCol="0">
            <a:spAutoFit/>
          </a:bodyPr>
          <a:lstStyle/>
          <a:p>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1828800"/>
            <a:ext cx="23622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Gestion et organisation du système de production de semences</a:t>
            </a:r>
          </a:p>
        </p:txBody>
      </p:sp>
      <p:sp>
        <p:nvSpPr>
          <p:cNvPr id="3" name="TextBox 2"/>
          <p:cNvSpPr txBox="1"/>
          <p:nvPr/>
        </p:nvSpPr>
        <p:spPr>
          <a:xfrm>
            <a:off x="1371600" y="27432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Production de semences de base et </a:t>
            </a:r>
            <a:r>
              <a:rPr lang="fr-FR" sz="1400" dirty="0" err="1"/>
              <a:t>prebase</a:t>
            </a:r>
            <a:endParaRPr lang="fr-FR" sz="1400" dirty="0"/>
          </a:p>
        </p:txBody>
      </p:sp>
      <p:sp>
        <p:nvSpPr>
          <p:cNvPr id="4" name="TextBox 3"/>
          <p:cNvSpPr txBox="1"/>
          <p:nvPr/>
        </p:nvSpPr>
        <p:spPr>
          <a:xfrm>
            <a:off x="1371600" y="990600"/>
            <a:ext cx="23622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Aspects macroéconomiques et transversaux de la chaine des valeurs riz</a:t>
            </a:r>
          </a:p>
        </p:txBody>
      </p:sp>
      <p:sp>
        <p:nvSpPr>
          <p:cNvPr id="5" name="TextBox 4"/>
          <p:cNvSpPr txBox="1"/>
          <p:nvPr/>
        </p:nvSpPr>
        <p:spPr>
          <a:xfrm>
            <a:off x="1371600" y="34290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Système d’encadrement et d’appui Conseil</a:t>
            </a:r>
          </a:p>
        </p:txBody>
      </p:sp>
      <p:sp>
        <p:nvSpPr>
          <p:cNvPr id="6" name="TextBox 5"/>
          <p:cNvSpPr txBox="1"/>
          <p:nvPr/>
        </p:nvSpPr>
        <p:spPr>
          <a:xfrm>
            <a:off x="1371600" y="41148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Multiplication et production de semences certifiées</a:t>
            </a:r>
          </a:p>
        </p:txBody>
      </p:sp>
      <p:sp>
        <p:nvSpPr>
          <p:cNvPr id="7" name="TextBox 6"/>
          <p:cNvSpPr txBox="1"/>
          <p:nvPr/>
        </p:nvSpPr>
        <p:spPr>
          <a:xfrm>
            <a:off x="1371600" y="48768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Production de riz paddy de qualité</a:t>
            </a:r>
          </a:p>
        </p:txBody>
      </p:sp>
      <p:sp>
        <p:nvSpPr>
          <p:cNvPr id="8" name="TextBox 7"/>
          <p:cNvSpPr txBox="1"/>
          <p:nvPr/>
        </p:nvSpPr>
        <p:spPr>
          <a:xfrm>
            <a:off x="1371600" y="5715000"/>
            <a:ext cx="2362200" cy="923330"/>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b="1" dirty="0"/>
              <a:t>Transformation et  commercialisation du riz paddy</a:t>
            </a:r>
          </a:p>
        </p:txBody>
      </p:sp>
      <p:sp>
        <p:nvSpPr>
          <p:cNvPr id="9" name="TextBox 8"/>
          <p:cNvSpPr txBox="1"/>
          <p:nvPr/>
        </p:nvSpPr>
        <p:spPr>
          <a:xfrm>
            <a:off x="533400" y="228600"/>
            <a:ext cx="2209800" cy="461665"/>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sz="2400" b="1" dirty="0" smtClean="0"/>
              <a:t>SENEGAL</a:t>
            </a:r>
            <a:endParaRPr lang="en-US" sz="2400" b="1" dirty="0"/>
          </a:p>
        </p:txBody>
      </p:sp>
      <p:sp>
        <p:nvSpPr>
          <p:cNvPr id="10" name="Right Arrow 9"/>
          <p:cNvSpPr/>
          <p:nvPr/>
        </p:nvSpPr>
        <p:spPr>
          <a:xfrm>
            <a:off x="3733800" y="6019800"/>
            <a:ext cx="304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191000" y="533400"/>
            <a:ext cx="1600200" cy="369332"/>
          </a:xfrm>
          <a:prstGeom prst="rect">
            <a:avLst/>
          </a:prstGeom>
          <a:noFill/>
        </p:spPr>
        <p:txBody>
          <a:bodyPr wrap="square" rtlCol="0">
            <a:spAutoFit/>
          </a:bodyPr>
          <a:lstStyle/>
          <a:p>
            <a:pPr algn="ctr"/>
            <a:r>
              <a:rPr lang="en-US" b="1" dirty="0" smtClean="0"/>
              <a:t>BASELINE</a:t>
            </a:r>
            <a:endParaRPr lang="en-US" b="1" dirty="0"/>
          </a:p>
        </p:txBody>
      </p:sp>
      <p:sp>
        <p:nvSpPr>
          <p:cNvPr id="12" name="TextBox 11"/>
          <p:cNvSpPr txBox="1"/>
          <p:nvPr/>
        </p:nvSpPr>
        <p:spPr>
          <a:xfrm>
            <a:off x="4038600" y="4343400"/>
            <a:ext cx="1752600" cy="2246769"/>
          </a:xfrm>
          <a:prstGeom prst="rect">
            <a:avLst/>
          </a:prstGeom>
          <a:noFill/>
          <a:ln w="12700">
            <a:solidFill>
              <a:schemeClr val="tx1"/>
            </a:solidFill>
          </a:ln>
        </p:spPr>
        <p:txBody>
          <a:bodyPr wrap="square" rtlCol="0">
            <a:spAutoFit/>
          </a:bodyPr>
          <a:lstStyle/>
          <a:p>
            <a:pPr lvl="0">
              <a:buFont typeface="Arial" pitchFamily="34" charset="0"/>
              <a:buChar char="•"/>
            </a:pPr>
            <a:r>
              <a:rPr lang="fr-FR" sz="1400" dirty="0" smtClean="0"/>
              <a:t> </a:t>
            </a:r>
            <a:r>
              <a:rPr lang="fr-FR" sz="1400" dirty="0"/>
              <a:t>Des unités de transformation vétustes altérant la qualité du riz au </a:t>
            </a:r>
            <a:r>
              <a:rPr lang="fr-FR" sz="1400" dirty="0" smtClean="0"/>
              <a:t>décorticage</a:t>
            </a:r>
          </a:p>
          <a:p>
            <a:pPr lvl="0">
              <a:buFont typeface="Arial" pitchFamily="34" charset="0"/>
              <a:buChar char="•"/>
            </a:pPr>
            <a:r>
              <a:rPr lang="fr-FR" sz="1400" dirty="0"/>
              <a:t> </a:t>
            </a:r>
            <a:r>
              <a:rPr lang="fr-FR" sz="1400" dirty="0" smtClean="0"/>
              <a:t> </a:t>
            </a:r>
            <a:r>
              <a:rPr lang="fr-FR" sz="1400" dirty="0"/>
              <a:t>Difficultés de commercialisation du riz local qui sort des rizeries à cause de la  mauvaise qualité</a:t>
            </a:r>
            <a:endParaRPr lang="fr-FR" sz="1400" dirty="0" smtClean="0"/>
          </a:p>
        </p:txBody>
      </p:sp>
      <p:sp>
        <p:nvSpPr>
          <p:cNvPr id="13" name="TextBox 12"/>
          <p:cNvSpPr txBox="1"/>
          <p:nvPr/>
        </p:nvSpPr>
        <p:spPr>
          <a:xfrm>
            <a:off x="5791200" y="533400"/>
            <a:ext cx="2895600" cy="369332"/>
          </a:xfrm>
          <a:prstGeom prst="rect">
            <a:avLst/>
          </a:prstGeom>
          <a:noFill/>
        </p:spPr>
        <p:txBody>
          <a:bodyPr wrap="square" rtlCol="0">
            <a:spAutoFit/>
          </a:bodyPr>
          <a:lstStyle/>
          <a:p>
            <a:pPr algn="ctr"/>
            <a:r>
              <a:rPr lang="en-US" b="1" dirty="0" smtClean="0"/>
              <a:t>RESULTATS OBTENUS</a:t>
            </a:r>
            <a:endParaRPr lang="en-US" b="1" dirty="0"/>
          </a:p>
        </p:txBody>
      </p:sp>
      <p:sp>
        <p:nvSpPr>
          <p:cNvPr id="14" name="TextBox 13"/>
          <p:cNvSpPr txBox="1"/>
          <p:nvPr/>
        </p:nvSpPr>
        <p:spPr>
          <a:xfrm>
            <a:off x="5867400" y="4343400"/>
            <a:ext cx="3048000" cy="2246769"/>
          </a:xfrm>
          <a:prstGeom prst="rect">
            <a:avLst/>
          </a:prstGeom>
          <a:noFill/>
          <a:ln w="12700">
            <a:solidFill>
              <a:schemeClr val="tx1"/>
            </a:solidFill>
          </a:ln>
        </p:spPr>
        <p:txBody>
          <a:bodyPr wrap="square" rtlCol="0">
            <a:spAutoFit/>
          </a:bodyPr>
          <a:lstStyle/>
          <a:p>
            <a:pPr marL="342900" indent="-342900">
              <a:buFont typeface="+mj-lt"/>
              <a:buAutoNum type="arabicPeriod"/>
            </a:pPr>
            <a:r>
              <a:rPr lang="fr-FR" sz="1400" dirty="0" smtClean="0"/>
              <a:t>allègement des travaux des femmes transformatrices par la mise à disposition par le projet de 10 batteuses à pédale et de 04 décortiqueuses</a:t>
            </a:r>
          </a:p>
          <a:p>
            <a:pPr marL="342900" indent="-342900">
              <a:buFont typeface="+mj-lt"/>
              <a:buAutoNum type="arabicPeriod"/>
            </a:pPr>
            <a:r>
              <a:rPr lang="fr-FR" sz="1400" dirty="0" smtClean="0"/>
              <a:t>Les enquêtes ont révélé des difficultés réelles dans la transformation et la commercialisation de la production du riz paddy</a:t>
            </a:r>
            <a:endParaRPr lang="en-US" sz="1400" dirty="0"/>
          </a:p>
        </p:txBody>
      </p:sp>
      <p:sp>
        <p:nvSpPr>
          <p:cNvPr id="17" name="TextBox 16"/>
          <p:cNvSpPr txBox="1"/>
          <p:nvPr/>
        </p:nvSpPr>
        <p:spPr>
          <a:xfrm>
            <a:off x="228600" y="5715000"/>
            <a:ext cx="990600" cy="923330"/>
          </a:xfrm>
          <a:prstGeom prst="rect">
            <a:avLst/>
          </a:prstGeom>
          <a:solidFill>
            <a:srgbClr val="FF0000"/>
          </a:solidFill>
        </p:spPr>
        <p:txBody>
          <a:bodyPr wrap="square" rtlCol="0">
            <a:spAutoFit/>
          </a:bodyPr>
          <a:lstStyle/>
          <a:p>
            <a:endParaRPr lang="en-US" dirty="0" smtClean="0"/>
          </a:p>
          <a:p>
            <a:endParaRPr lang="en-US" dirty="0"/>
          </a:p>
          <a:p>
            <a:endParaRPr lang="en-US" dirty="0" smtClean="0"/>
          </a:p>
        </p:txBody>
      </p:sp>
      <p:sp>
        <p:nvSpPr>
          <p:cNvPr id="18" name="TextBox 17"/>
          <p:cNvSpPr txBox="1"/>
          <p:nvPr/>
        </p:nvSpPr>
        <p:spPr>
          <a:xfrm>
            <a:off x="228600" y="4876800"/>
            <a:ext cx="990600" cy="646331"/>
          </a:xfrm>
          <a:prstGeom prst="rect">
            <a:avLst/>
          </a:prstGeom>
          <a:solidFill>
            <a:srgbClr val="66FF66"/>
          </a:solidFill>
        </p:spPr>
        <p:txBody>
          <a:bodyPr wrap="square" rtlCol="0">
            <a:spAutoFit/>
          </a:bodyPr>
          <a:lstStyle/>
          <a:p>
            <a:endParaRPr lang="en-US" dirty="0" smtClean="0"/>
          </a:p>
          <a:p>
            <a:endParaRPr lang="en-US" dirty="0"/>
          </a:p>
        </p:txBody>
      </p:sp>
      <p:sp>
        <p:nvSpPr>
          <p:cNvPr id="19" name="TextBox 18"/>
          <p:cNvSpPr txBox="1"/>
          <p:nvPr/>
        </p:nvSpPr>
        <p:spPr>
          <a:xfrm>
            <a:off x="228600" y="4114800"/>
            <a:ext cx="990600" cy="646331"/>
          </a:xfrm>
          <a:prstGeom prst="rect">
            <a:avLst/>
          </a:prstGeom>
          <a:solidFill>
            <a:srgbClr val="00B050"/>
          </a:solidFill>
        </p:spPr>
        <p:txBody>
          <a:bodyPr wrap="square" rtlCol="0">
            <a:spAutoFit/>
          </a:bodyPr>
          <a:lstStyle/>
          <a:p>
            <a:endParaRPr lang="en-US" dirty="0" smtClean="0"/>
          </a:p>
          <a:p>
            <a:endParaRPr lang="en-US" dirty="0"/>
          </a:p>
        </p:txBody>
      </p:sp>
      <p:sp>
        <p:nvSpPr>
          <p:cNvPr id="20" name="TextBox 19"/>
          <p:cNvSpPr txBox="1"/>
          <p:nvPr/>
        </p:nvSpPr>
        <p:spPr>
          <a:xfrm>
            <a:off x="228600" y="3352800"/>
            <a:ext cx="990600" cy="646331"/>
          </a:xfrm>
          <a:prstGeom prst="rect">
            <a:avLst/>
          </a:prstGeom>
          <a:solidFill>
            <a:srgbClr val="FF9933"/>
          </a:solidFill>
        </p:spPr>
        <p:txBody>
          <a:bodyPr wrap="square" rtlCol="0">
            <a:spAutoFit/>
          </a:bodyPr>
          <a:lstStyle/>
          <a:p>
            <a:endParaRPr lang="en-US" dirty="0" smtClean="0"/>
          </a:p>
          <a:p>
            <a:endParaRPr lang="en-US" dirty="0" smtClean="0"/>
          </a:p>
        </p:txBody>
      </p:sp>
      <p:sp>
        <p:nvSpPr>
          <p:cNvPr id="21" name="TextBox 20"/>
          <p:cNvSpPr txBox="1"/>
          <p:nvPr/>
        </p:nvSpPr>
        <p:spPr>
          <a:xfrm>
            <a:off x="228600" y="2667000"/>
            <a:ext cx="990600" cy="646331"/>
          </a:xfrm>
          <a:prstGeom prst="rect">
            <a:avLst/>
          </a:prstGeom>
          <a:solidFill>
            <a:srgbClr val="00B050"/>
          </a:solidFill>
        </p:spPr>
        <p:txBody>
          <a:bodyPr wrap="square" rtlCol="0">
            <a:spAutoFit/>
          </a:bodyPr>
          <a:lstStyle/>
          <a:p>
            <a:endParaRPr lang="en-US" dirty="0" smtClean="0"/>
          </a:p>
          <a:p>
            <a:endParaRPr lang="en-US" dirty="0"/>
          </a:p>
        </p:txBody>
      </p:sp>
      <p:sp>
        <p:nvSpPr>
          <p:cNvPr id="22" name="TextBox 21"/>
          <p:cNvSpPr txBox="1"/>
          <p:nvPr/>
        </p:nvSpPr>
        <p:spPr>
          <a:xfrm>
            <a:off x="228600" y="1905000"/>
            <a:ext cx="990600" cy="646331"/>
          </a:xfrm>
          <a:prstGeom prst="rect">
            <a:avLst/>
          </a:prstGeom>
          <a:solidFill>
            <a:srgbClr val="66FF66"/>
          </a:solidFill>
        </p:spPr>
        <p:txBody>
          <a:bodyPr wrap="square" rtlCol="0">
            <a:spAutoFit/>
          </a:bodyPr>
          <a:lstStyle/>
          <a:p>
            <a:endParaRPr lang="en-US" dirty="0" smtClean="0"/>
          </a:p>
          <a:p>
            <a:endParaRPr lang="en-US" dirty="0"/>
          </a:p>
        </p:txBody>
      </p:sp>
      <p:sp>
        <p:nvSpPr>
          <p:cNvPr id="23" name="TextBox 22"/>
          <p:cNvSpPr txBox="1"/>
          <p:nvPr/>
        </p:nvSpPr>
        <p:spPr>
          <a:xfrm>
            <a:off x="228600" y="838200"/>
            <a:ext cx="990600" cy="923330"/>
          </a:xfrm>
          <a:prstGeom prst="rect">
            <a:avLst/>
          </a:prstGeom>
          <a:solidFill>
            <a:srgbClr val="FF0000"/>
          </a:solidFill>
        </p:spPr>
        <p:txBody>
          <a:bodyPr wrap="square" rtlCol="0">
            <a:spAutoFit/>
          </a:bodyPr>
          <a:lstStyle/>
          <a:p>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057400"/>
            <a:ext cx="23622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Gestion et organisation du système de production de semences</a:t>
            </a:r>
          </a:p>
        </p:txBody>
      </p:sp>
      <p:sp>
        <p:nvSpPr>
          <p:cNvPr id="3" name="TextBox 2"/>
          <p:cNvSpPr txBox="1"/>
          <p:nvPr/>
        </p:nvSpPr>
        <p:spPr>
          <a:xfrm>
            <a:off x="228600" y="28956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Production de semences de base et </a:t>
            </a:r>
            <a:r>
              <a:rPr lang="fr-FR" sz="1400" dirty="0" err="1"/>
              <a:t>prebase</a:t>
            </a:r>
            <a:endParaRPr lang="fr-FR" sz="1400" dirty="0"/>
          </a:p>
        </p:txBody>
      </p:sp>
      <p:sp>
        <p:nvSpPr>
          <p:cNvPr id="4" name="TextBox 3"/>
          <p:cNvSpPr txBox="1"/>
          <p:nvPr/>
        </p:nvSpPr>
        <p:spPr>
          <a:xfrm>
            <a:off x="228600" y="1143000"/>
            <a:ext cx="23622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Aspects macroéconomiques et transversaux de la chaine des valeurs riz</a:t>
            </a:r>
          </a:p>
        </p:txBody>
      </p:sp>
      <p:sp>
        <p:nvSpPr>
          <p:cNvPr id="5" name="TextBox 4"/>
          <p:cNvSpPr txBox="1"/>
          <p:nvPr/>
        </p:nvSpPr>
        <p:spPr>
          <a:xfrm>
            <a:off x="228600" y="36576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Système d’encadrement et d’appui Conseil</a:t>
            </a:r>
          </a:p>
        </p:txBody>
      </p:sp>
      <p:sp>
        <p:nvSpPr>
          <p:cNvPr id="6" name="TextBox 5"/>
          <p:cNvSpPr txBox="1"/>
          <p:nvPr/>
        </p:nvSpPr>
        <p:spPr>
          <a:xfrm>
            <a:off x="228600" y="44196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Multiplication et production de semences certifiées</a:t>
            </a:r>
          </a:p>
        </p:txBody>
      </p:sp>
      <p:sp>
        <p:nvSpPr>
          <p:cNvPr id="7" name="TextBox 6"/>
          <p:cNvSpPr txBox="1"/>
          <p:nvPr/>
        </p:nvSpPr>
        <p:spPr>
          <a:xfrm>
            <a:off x="228600" y="51816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Production de riz paddy de qualité</a:t>
            </a:r>
          </a:p>
        </p:txBody>
      </p:sp>
      <p:sp>
        <p:nvSpPr>
          <p:cNvPr id="8" name="TextBox 7"/>
          <p:cNvSpPr txBox="1"/>
          <p:nvPr/>
        </p:nvSpPr>
        <p:spPr>
          <a:xfrm>
            <a:off x="228600" y="5943600"/>
            <a:ext cx="23622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Transformation et  commercialisation du riz paddy</a:t>
            </a:r>
          </a:p>
        </p:txBody>
      </p:sp>
      <p:sp>
        <p:nvSpPr>
          <p:cNvPr id="9" name="TextBox 8"/>
          <p:cNvSpPr txBox="1"/>
          <p:nvPr/>
        </p:nvSpPr>
        <p:spPr>
          <a:xfrm>
            <a:off x="152400" y="152400"/>
            <a:ext cx="2514600" cy="707886"/>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fr-FR" sz="2000" b="1" dirty="0" smtClean="0"/>
              <a:t>SYNTHESE REGIONALE</a:t>
            </a:r>
            <a:endParaRPr lang="fr-FR" sz="2000" b="1" dirty="0"/>
          </a:p>
        </p:txBody>
      </p:sp>
      <p:sp>
        <p:nvSpPr>
          <p:cNvPr id="10" name="TextBox 9"/>
          <p:cNvSpPr txBox="1"/>
          <p:nvPr/>
        </p:nvSpPr>
        <p:spPr>
          <a:xfrm>
            <a:off x="7848600" y="762000"/>
            <a:ext cx="1143000" cy="307777"/>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1400" b="1" dirty="0" smtClean="0"/>
              <a:t>SENEGAL</a:t>
            </a:r>
            <a:endParaRPr lang="en-US" sz="1400" b="1" dirty="0"/>
          </a:p>
        </p:txBody>
      </p:sp>
      <p:sp>
        <p:nvSpPr>
          <p:cNvPr id="11" name="TextBox 10"/>
          <p:cNvSpPr txBox="1"/>
          <p:nvPr/>
        </p:nvSpPr>
        <p:spPr>
          <a:xfrm>
            <a:off x="6629400" y="762000"/>
            <a:ext cx="1143000" cy="307777"/>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1400" b="1" dirty="0" smtClean="0"/>
              <a:t>NIGER</a:t>
            </a:r>
            <a:endParaRPr lang="en-US" sz="1400" b="1" dirty="0"/>
          </a:p>
        </p:txBody>
      </p:sp>
      <p:sp>
        <p:nvSpPr>
          <p:cNvPr id="12" name="TextBox 11"/>
          <p:cNvSpPr txBox="1"/>
          <p:nvPr/>
        </p:nvSpPr>
        <p:spPr>
          <a:xfrm>
            <a:off x="5181600" y="762000"/>
            <a:ext cx="1371600" cy="307777"/>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1400" b="1" dirty="0" smtClean="0"/>
              <a:t>MAURITANIE</a:t>
            </a:r>
            <a:endParaRPr lang="en-US" sz="1400" b="1" dirty="0"/>
          </a:p>
        </p:txBody>
      </p:sp>
      <p:sp>
        <p:nvSpPr>
          <p:cNvPr id="13" name="TextBox 12"/>
          <p:cNvSpPr txBox="1"/>
          <p:nvPr/>
        </p:nvSpPr>
        <p:spPr>
          <a:xfrm>
            <a:off x="4191000" y="762001"/>
            <a:ext cx="914400" cy="307777"/>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1400" b="1" dirty="0" smtClean="0"/>
              <a:t>MALI</a:t>
            </a:r>
            <a:endParaRPr lang="en-US" sz="1400" b="1" dirty="0"/>
          </a:p>
        </p:txBody>
      </p:sp>
      <p:sp>
        <p:nvSpPr>
          <p:cNvPr id="14" name="TextBox 13"/>
          <p:cNvSpPr txBox="1"/>
          <p:nvPr/>
        </p:nvSpPr>
        <p:spPr>
          <a:xfrm>
            <a:off x="2743200" y="762001"/>
            <a:ext cx="1371600" cy="30480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1400" b="1" dirty="0" smtClean="0"/>
              <a:t>COTE D’IVOIRE</a:t>
            </a:r>
            <a:endParaRPr lang="en-US" sz="1400" b="1" dirty="0"/>
          </a:p>
        </p:txBody>
      </p:sp>
      <p:sp>
        <p:nvSpPr>
          <p:cNvPr id="15" name="TextBox 14"/>
          <p:cNvSpPr txBox="1"/>
          <p:nvPr/>
        </p:nvSpPr>
        <p:spPr>
          <a:xfrm>
            <a:off x="7848600" y="5791200"/>
            <a:ext cx="990600" cy="923330"/>
          </a:xfrm>
          <a:prstGeom prst="rect">
            <a:avLst/>
          </a:prstGeom>
          <a:solidFill>
            <a:srgbClr val="FF0000"/>
          </a:solidFill>
        </p:spPr>
        <p:txBody>
          <a:bodyPr wrap="square" rtlCol="0">
            <a:spAutoFit/>
          </a:bodyPr>
          <a:lstStyle/>
          <a:p>
            <a:endParaRPr lang="en-US" dirty="0" smtClean="0"/>
          </a:p>
          <a:p>
            <a:endParaRPr lang="en-US" dirty="0"/>
          </a:p>
          <a:p>
            <a:endParaRPr lang="en-US" dirty="0" smtClean="0"/>
          </a:p>
        </p:txBody>
      </p:sp>
      <p:sp>
        <p:nvSpPr>
          <p:cNvPr id="16" name="TextBox 15"/>
          <p:cNvSpPr txBox="1"/>
          <p:nvPr/>
        </p:nvSpPr>
        <p:spPr>
          <a:xfrm>
            <a:off x="7848600" y="5029200"/>
            <a:ext cx="990600" cy="646331"/>
          </a:xfrm>
          <a:prstGeom prst="rect">
            <a:avLst/>
          </a:prstGeom>
          <a:solidFill>
            <a:srgbClr val="66FF66"/>
          </a:solidFill>
        </p:spPr>
        <p:txBody>
          <a:bodyPr wrap="square" rtlCol="0">
            <a:spAutoFit/>
          </a:bodyPr>
          <a:lstStyle/>
          <a:p>
            <a:endParaRPr lang="en-US" dirty="0" smtClean="0"/>
          </a:p>
          <a:p>
            <a:endParaRPr lang="en-US" dirty="0"/>
          </a:p>
        </p:txBody>
      </p:sp>
      <p:sp>
        <p:nvSpPr>
          <p:cNvPr id="17" name="TextBox 16"/>
          <p:cNvSpPr txBox="1"/>
          <p:nvPr/>
        </p:nvSpPr>
        <p:spPr>
          <a:xfrm>
            <a:off x="7848600" y="4267200"/>
            <a:ext cx="990600" cy="646331"/>
          </a:xfrm>
          <a:prstGeom prst="rect">
            <a:avLst/>
          </a:prstGeom>
          <a:solidFill>
            <a:srgbClr val="00B050"/>
          </a:solidFill>
        </p:spPr>
        <p:txBody>
          <a:bodyPr wrap="square" rtlCol="0">
            <a:spAutoFit/>
          </a:bodyPr>
          <a:lstStyle/>
          <a:p>
            <a:endParaRPr lang="en-US" dirty="0" smtClean="0"/>
          </a:p>
          <a:p>
            <a:endParaRPr lang="en-US" dirty="0"/>
          </a:p>
        </p:txBody>
      </p:sp>
      <p:sp>
        <p:nvSpPr>
          <p:cNvPr id="18" name="TextBox 17"/>
          <p:cNvSpPr txBox="1"/>
          <p:nvPr/>
        </p:nvSpPr>
        <p:spPr>
          <a:xfrm>
            <a:off x="7848600" y="3505200"/>
            <a:ext cx="990600" cy="646331"/>
          </a:xfrm>
          <a:prstGeom prst="rect">
            <a:avLst/>
          </a:prstGeom>
          <a:solidFill>
            <a:srgbClr val="FF9933"/>
          </a:solidFill>
        </p:spPr>
        <p:txBody>
          <a:bodyPr wrap="square" rtlCol="0">
            <a:spAutoFit/>
          </a:bodyPr>
          <a:lstStyle/>
          <a:p>
            <a:endParaRPr lang="en-US" dirty="0" smtClean="0"/>
          </a:p>
          <a:p>
            <a:endParaRPr lang="en-US" dirty="0" smtClean="0"/>
          </a:p>
        </p:txBody>
      </p:sp>
      <p:sp>
        <p:nvSpPr>
          <p:cNvPr id="19" name="TextBox 18"/>
          <p:cNvSpPr txBox="1"/>
          <p:nvPr/>
        </p:nvSpPr>
        <p:spPr>
          <a:xfrm>
            <a:off x="7848600" y="2743200"/>
            <a:ext cx="990600" cy="646331"/>
          </a:xfrm>
          <a:prstGeom prst="rect">
            <a:avLst/>
          </a:prstGeom>
          <a:solidFill>
            <a:srgbClr val="00B050"/>
          </a:solidFill>
        </p:spPr>
        <p:txBody>
          <a:bodyPr wrap="square" rtlCol="0">
            <a:spAutoFit/>
          </a:bodyPr>
          <a:lstStyle/>
          <a:p>
            <a:endParaRPr lang="en-US" dirty="0" smtClean="0"/>
          </a:p>
          <a:p>
            <a:endParaRPr lang="en-US" dirty="0"/>
          </a:p>
        </p:txBody>
      </p:sp>
      <p:sp>
        <p:nvSpPr>
          <p:cNvPr id="20" name="TextBox 19"/>
          <p:cNvSpPr txBox="1"/>
          <p:nvPr/>
        </p:nvSpPr>
        <p:spPr>
          <a:xfrm>
            <a:off x="7848600" y="1981200"/>
            <a:ext cx="990600" cy="646331"/>
          </a:xfrm>
          <a:prstGeom prst="rect">
            <a:avLst/>
          </a:prstGeom>
          <a:solidFill>
            <a:srgbClr val="66FF66"/>
          </a:solidFill>
        </p:spPr>
        <p:txBody>
          <a:bodyPr wrap="square" rtlCol="0">
            <a:spAutoFit/>
          </a:bodyPr>
          <a:lstStyle/>
          <a:p>
            <a:endParaRPr lang="en-US" dirty="0" smtClean="0"/>
          </a:p>
          <a:p>
            <a:endParaRPr lang="en-US" dirty="0"/>
          </a:p>
        </p:txBody>
      </p:sp>
      <p:sp>
        <p:nvSpPr>
          <p:cNvPr id="21" name="TextBox 20"/>
          <p:cNvSpPr txBox="1"/>
          <p:nvPr/>
        </p:nvSpPr>
        <p:spPr>
          <a:xfrm>
            <a:off x="7848600" y="1219200"/>
            <a:ext cx="990600" cy="646331"/>
          </a:xfrm>
          <a:prstGeom prst="rect">
            <a:avLst/>
          </a:prstGeom>
          <a:solidFill>
            <a:srgbClr val="FF0000"/>
          </a:solidFill>
        </p:spPr>
        <p:txBody>
          <a:bodyPr wrap="square" rtlCol="0">
            <a:spAutoFit/>
          </a:bodyPr>
          <a:lstStyle/>
          <a:p>
            <a:endParaRPr lang="en-US" dirty="0" smtClean="0"/>
          </a:p>
          <a:p>
            <a:endParaRPr lang="en-US" dirty="0" smtClean="0"/>
          </a:p>
        </p:txBody>
      </p:sp>
      <p:sp>
        <p:nvSpPr>
          <p:cNvPr id="22" name="TextBox 21"/>
          <p:cNvSpPr txBox="1"/>
          <p:nvPr/>
        </p:nvSpPr>
        <p:spPr>
          <a:xfrm>
            <a:off x="6705600" y="5791200"/>
            <a:ext cx="990600" cy="923330"/>
          </a:xfrm>
          <a:prstGeom prst="rect">
            <a:avLst/>
          </a:prstGeom>
          <a:solidFill>
            <a:srgbClr val="FF0000"/>
          </a:solidFill>
        </p:spPr>
        <p:txBody>
          <a:bodyPr wrap="square" rtlCol="0">
            <a:spAutoFit/>
          </a:bodyPr>
          <a:lstStyle/>
          <a:p>
            <a:endParaRPr lang="en-US" dirty="0" smtClean="0"/>
          </a:p>
          <a:p>
            <a:endParaRPr lang="en-US" dirty="0"/>
          </a:p>
          <a:p>
            <a:endParaRPr lang="en-US" dirty="0" smtClean="0"/>
          </a:p>
        </p:txBody>
      </p:sp>
      <p:sp>
        <p:nvSpPr>
          <p:cNvPr id="23" name="TextBox 22"/>
          <p:cNvSpPr txBox="1"/>
          <p:nvPr/>
        </p:nvSpPr>
        <p:spPr>
          <a:xfrm>
            <a:off x="6705600" y="5029200"/>
            <a:ext cx="990600" cy="646331"/>
          </a:xfrm>
          <a:prstGeom prst="rect">
            <a:avLst/>
          </a:prstGeom>
          <a:solidFill>
            <a:srgbClr val="FF9933"/>
          </a:solidFill>
        </p:spPr>
        <p:txBody>
          <a:bodyPr wrap="square" rtlCol="0">
            <a:spAutoFit/>
          </a:bodyPr>
          <a:lstStyle/>
          <a:p>
            <a:endParaRPr lang="en-US" dirty="0" smtClean="0"/>
          </a:p>
          <a:p>
            <a:endParaRPr lang="en-US" dirty="0"/>
          </a:p>
        </p:txBody>
      </p:sp>
      <p:sp>
        <p:nvSpPr>
          <p:cNvPr id="24" name="TextBox 23"/>
          <p:cNvSpPr txBox="1"/>
          <p:nvPr/>
        </p:nvSpPr>
        <p:spPr>
          <a:xfrm>
            <a:off x="6705600" y="4267200"/>
            <a:ext cx="990600" cy="646331"/>
          </a:xfrm>
          <a:prstGeom prst="rect">
            <a:avLst/>
          </a:prstGeom>
          <a:solidFill>
            <a:srgbClr val="FF9933"/>
          </a:solidFill>
        </p:spPr>
        <p:txBody>
          <a:bodyPr wrap="square" rtlCol="0">
            <a:spAutoFit/>
          </a:bodyPr>
          <a:lstStyle/>
          <a:p>
            <a:endParaRPr lang="en-US" dirty="0" smtClean="0"/>
          </a:p>
          <a:p>
            <a:endParaRPr lang="en-US" dirty="0"/>
          </a:p>
        </p:txBody>
      </p:sp>
      <p:sp>
        <p:nvSpPr>
          <p:cNvPr id="25" name="TextBox 24"/>
          <p:cNvSpPr txBox="1"/>
          <p:nvPr/>
        </p:nvSpPr>
        <p:spPr>
          <a:xfrm>
            <a:off x="6705600" y="3505200"/>
            <a:ext cx="990600" cy="646331"/>
          </a:xfrm>
          <a:prstGeom prst="rect">
            <a:avLst/>
          </a:prstGeom>
          <a:solidFill>
            <a:srgbClr val="00B050"/>
          </a:solidFill>
        </p:spPr>
        <p:txBody>
          <a:bodyPr wrap="square" rtlCol="0">
            <a:spAutoFit/>
          </a:bodyPr>
          <a:lstStyle/>
          <a:p>
            <a:endParaRPr lang="en-US" dirty="0" smtClean="0"/>
          </a:p>
          <a:p>
            <a:endParaRPr lang="en-US" dirty="0"/>
          </a:p>
        </p:txBody>
      </p:sp>
      <p:sp>
        <p:nvSpPr>
          <p:cNvPr id="26" name="TextBox 25"/>
          <p:cNvSpPr txBox="1"/>
          <p:nvPr/>
        </p:nvSpPr>
        <p:spPr>
          <a:xfrm>
            <a:off x="6705600" y="2743200"/>
            <a:ext cx="990600" cy="646331"/>
          </a:xfrm>
          <a:prstGeom prst="rect">
            <a:avLst/>
          </a:prstGeom>
          <a:solidFill>
            <a:srgbClr val="FF9933"/>
          </a:solidFill>
        </p:spPr>
        <p:txBody>
          <a:bodyPr wrap="square" rtlCol="0">
            <a:spAutoFit/>
          </a:bodyPr>
          <a:lstStyle/>
          <a:p>
            <a:endParaRPr lang="en-US" dirty="0" smtClean="0"/>
          </a:p>
          <a:p>
            <a:endParaRPr lang="en-US" dirty="0" smtClean="0"/>
          </a:p>
        </p:txBody>
      </p:sp>
      <p:sp>
        <p:nvSpPr>
          <p:cNvPr id="27" name="TextBox 26"/>
          <p:cNvSpPr txBox="1"/>
          <p:nvPr/>
        </p:nvSpPr>
        <p:spPr>
          <a:xfrm>
            <a:off x="6705600" y="1981200"/>
            <a:ext cx="990600" cy="646331"/>
          </a:xfrm>
          <a:prstGeom prst="rect">
            <a:avLst/>
          </a:prstGeom>
          <a:solidFill>
            <a:srgbClr val="66FF66"/>
          </a:solidFill>
        </p:spPr>
        <p:txBody>
          <a:bodyPr wrap="square" rtlCol="0">
            <a:spAutoFit/>
          </a:bodyPr>
          <a:lstStyle/>
          <a:p>
            <a:endParaRPr lang="en-US" dirty="0" smtClean="0"/>
          </a:p>
          <a:p>
            <a:endParaRPr lang="en-US" dirty="0"/>
          </a:p>
        </p:txBody>
      </p:sp>
      <p:sp>
        <p:nvSpPr>
          <p:cNvPr id="28" name="TextBox 27"/>
          <p:cNvSpPr txBox="1"/>
          <p:nvPr/>
        </p:nvSpPr>
        <p:spPr>
          <a:xfrm>
            <a:off x="6705600" y="1219200"/>
            <a:ext cx="990600" cy="646331"/>
          </a:xfrm>
          <a:prstGeom prst="rect">
            <a:avLst/>
          </a:prstGeom>
          <a:solidFill>
            <a:srgbClr val="FF0000"/>
          </a:solidFill>
        </p:spPr>
        <p:txBody>
          <a:bodyPr wrap="square" rtlCol="0">
            <a:spAutoFit/>
          </a:bodyPr>
          <a:lstStyle/>
          <a:p>
            <a:endParaRPr lang="en-US" dirty="0" smtClean="0"/>
          </a:p>
          <a:p>
            <a:endParaRPr lang="en-US" dirty="0"/>
          </a:p>
        </p:txBody>
      </p:sp>
      <p:sp>
        <p:nvSpPr>
          <p:cNvPr id="36" name="TextBox 35"/>
          <p:cNvSpPr txBox="1"/>
          <p:nvPr/>
        </p:nvSpPr>
        <p:spPr>
          <a:xfrm>
            <a:off x="5486400" y="5791200"/>
            <a:ext cx="990600" cy="923330"/>
          </a:xfrm>
          <a:prstGeom prst="rect">
            <a:avLst/>
          </a:prstGeom>
          <a:solidFill>
            <a:srgbClr val="FF0000"/>
          </a:solidFill>
        </p:spPr>
        <p:txBody>
          <a:bodyPr wrap="square" rtlCol="0">
            <a:spAutoFit/>
          </a:bodyPr>
          <a:lstStyle/>
          <a:p>
            <a:endParaRPr lang="en-US" dirty="0" smtClean="0"/>
          </a:p>
          <a:p>
            <a:endParaRPr lang="en-US" dirty="0"/>
          </a:p>
          <a:p>
            <a:endParaRPr lang="en-US" dirty="0" smtClean="0"/>
          </a:p>
        </p:txBody>
      </p:sp>
      <p:sp>
        <p:nvSpPr>
          <p:cNvPr id="37" name="TextBox 36"/>
          <p:cNvSpPr txBox="1"/>
          <p:nvPr/>
        </p:nvSpPr>
        <p:spPr>
          <a:xfrm>
            <a:off x="5486400" y="5029200"/>
            <a:ext cx="990600" cy="646331"/>
          </a:xfrm>
          <a:prstGeom prst="rect">
            <a:avLst/>
          </a:prstGeom>
          <a:solidFill>
            <a:srgbClr val="66FF66"/>
          </a:solidFill>
        </p:spPr>
        <p:txBody>
          <a:bodyPr wrap="square" rtlCol="0">
            <a:spAutoFit/>
          </a:bodyPr>
          <a:lstStyle/>
          <a:p>
            <a:endParaRPr lang="en-US" dirty="0" smtClean="0"/>
          </a:p>
          <a:p>
            <a:endParaRPr lang="en-US" dirty="0"/>
          </a:p>
        </p:txBody>
      </p:sp>
      <p:sp>
        <p:nvSpPr>
          <p:cNvPr id="38" name="TextBox 37"/>
          <p:cNvSpPr txBox="1"/>
          <p:nvPr/>
        </p:nvSpPr>
        <p:spPr>
          <a:xfrm>
            <a:off x="5486400" y="4267200"/>
            <a:ext cx="990600" cy="646331"/>
          </a:xfrm>
          <a:prstGeom prst="rect">
            <a:avLst/>
          </a:prstGeom>
          <a:solidFill>
            <a:srgbClr val="00B050"/>
          </a:solidFill>
        </p:spPr>
        <p:txBody>
          <a:bodyPr wrap="square" rtlCol="0">
            <a:spAutoFit/>
          </a:bodyPr>
          <a:lstStyle/>
          <a:p>
            <a:endParaRPr lang="en-US" dirty="0" smtClean="0"/>
          </a:p>
          <a:p>
            <a:endParaRPr lang="en-US" dirty="0"/>
          </a:p>
        </p:txBody>
      </p:sp>
      <p:sp>
        <p:nvSpPr>
          <p:cNvPr id="39" name="TextBox 38"/>
          <p:cNvSpPr txBox="1"/>
          <p:nvPr/>
        </p:nvSpPr>
        <p:spPr>
          <a:xfrm>
            <a:off x="5486400" y="3505200"/>
            <a:ext cx="990600" cy="646331"/>
          </a:xfrm>
          <a:prstGeom prst="rect">
            <a:avLst/>
          </a:prstGeom>
          <a:solidFill>
            <a:srgbClr val="66FF66"/>
          </a:solidFill>
        </p:spPr>
        <p:txBody>
          <a:bodyPr wrap="square" rtlCol="0">
            <a:spAutoFit/>
          </a:bodyPr>
          <a:lstStyle/>
          <a:p>
            <a:endParaRPr lang="en-US" dirty="0" smtClean="0"/>
          </a:p>
          <a:p>
            <a:endParaRPr lang="en-US" dirty="0" smtClean="0"/>
          </a:p>
        </p:txBody>
      </p:sp>
      <p:sp>
        <p:nvSpPr>
          <p:cNvPr id="40" name="TextBox 39"/>
          <p:cNvSpPr txBox="1"/>
          <p:nvPr/>
        </p:nvSpPr>
        <p:spPr>
          <a:xfrm>
            <a:off x="5486400" y="2743200"/>
            <a:ext cx="990600" cy="646331"/>
          </a:xfrm>
          <a:prstGeom prst="rect">
            <a:avLst/>
          </a:prstGeom>
          <a:solidFill>
            <a:srgbClr val="00B050"/>
          </a:solidFill>
        </p:spPr>
        <p:txBody>
          <a:bodyPr wrap="square" rtlCol="0">
            <a:spAutoFit/>
          </a:bodyPr>
          <a:lstStyle/>
          <a:p>
            <a:endParaRPr lang="en-US" dirty="0" smtClean="0"/>
          </a:p>
          <a:p>
            <a:endParaRPr lang="en-US" dirty="0"/>
          </a:p>
        </p:txBody>
      </p:sp>
      <p:sp>
        <p:nvSpPr>
          <p:cNvPr id="41" name="TextBox 40"/>
          <p:cNvSpPr txBox="1"/>
          <p:nvPr/>
        </p:nvSpPr>
        <p:spPr>
          <a:xfrm>
            <a:off x="5486400" y="1981200"/>
            <a:ext cx="990600" cy="646331"/>
          </a:xfrm>
          <a:prstGeom prst="rect">
            <a:avLst/>
          </a:prstGeom>
          <a:solidFill>
            <a:srgbClr val="66FF66"/>
          </a:solidFill>
        </p:spPr>
        <p:txBody>
          <a:bodyPr wrap="square" rtlCol="0">
            <a:spAutoFit/>
          </a:bodyPr>
          <a:lstStyle/>
          <a:p>
            <a:endParaRPr lang="en-US" dirty="0" smtClean="0"/>
          </a:p>
          <a:p>
            <a:endParaRPr lang="en-US" dirty="0"/>
          </a:p>
        </p:txBody>
      </p:sp>
      <p:sp>
        <p:nvSpPr>
          <p:cNvPr id="42" name="TextBox 41"/>
          <p:cNvSpPr txBox="1"/>
          <p:nvPr/>
        </p:nvSpPr>
        <p:spPr>
          <a:xfrm>
            <a:off x="5486400" y="1219200"/>
            <a:ext cx="990600" cy="646331"/>
          </a:xfrm>
          <a:prstGeom prst="rect">
            <a:avLst/>
          </a:prstGeom>
          <a:solidFill>
            <a:srgbClr val="66FF66"/>
          </a:solidFill>
        </p:spPr>
        <p:txBody>
          <a:bodyPr wrap="square" rtlCol="0">
            <a:spAutoFit/>
          </a:bodyPr>
          <a:lstStyle/>
          <a:p>
            <a:endParaRPr lang="en-US" dirty="0" smtClean="0"/>
          </a:p>
          <a:p>
            <a:endParaRPr lang="en-US" dirty="0"/>
          </a:p>
        </p:txBody>
      </p:sp>
      <p:sp>
        <p:nvSpPr>
          <p:cNvPr id="43" name="TextBox 42"/>
          <p:cNvSpPr txBox="1"/>
          <p:nvPr/>
        </p:nvSpPr>
        <p:spPr>
          <a:xfrm>
            <a:off x="4191000" y="5791199"/>
            <a:ext cx="990600" cy="923330"/>
          </a:xfrm>
          <a:prstGeom prst="rect">
            <a:avLst/>
          </a:prstGeom>
          <a:solidFill>
            <a:srgbClr val="FF9933"/>
          </a:solidFill>
        </p:spPr>
        <p:txBody>
          <a:bodyPr wrap="square" rtlCol="0">
            <a:spAutoFit/>
          </a:bodyPr>
          <a:lstStyle/>
          <a:p>
            <a:endParaRPr lang="en-US" dirty="0" smtClean="0"/>
          </a:p>
          <a:p>
            <a:endParaRPr lang="en-US" dirty="0"/>
          </a:p>
          <a:p>
            <a:endParaRPr lang="en-US" dirty="0"/>
          </a:p>
        </p:txBody>
      </p:sp>
      <p:sp>
        <p:nvSpPr>
          <p:cNvPr id="44" name="TextBox 43"/>
          <p:cNvSpPr txBox="1"/>
          <p:nvPr/>
        </p:nvSpPr>
        <p:spPr>
          <a:xfrm>
            <a:off x="4191000" y="5029200"/>
            <a:ext cx="990600" cy="646331"/>
          </a:xfrm>
          <a:prstGeom prst="rect">
            <a:avLst/>
          </a:prstGeom>
          <a:solidFill>
            <a:srgbClr val="66FF66"/>
          </a:solidFill>
        </p:spPr>
        <p:txBody>
          <a:bodyPr wrap="square" rtlCol="0">
            <a:spAutoFit/>
          </a:bodyPr>
          <a:lstStyle/>
          <a:p>
            <a:endParaRPr lang="en-US" dirty="0"/>
          </a:p>
          <a:p>
            <a:endParaRPr lang="en-US" dirty="0"/>
          </a:p>
        </p:txBody>
      </p:sp>
      <p:sp>
        <p:nvSpPr>
          <p:cNvPr id="45" name="TextBox 44"/>
          <p:cNvSpPr txBox="1"/>
          <p:nvPr/>
        </p:nvSpPr>
        <p:spPr>
          <a:xfrm>
            <a:off x="4191000" y="4267200"/>
            <a:ext cx="990600" cy="646331"/>
          </a:xfrm>
          <a:prstGeom prst="rect">
            <a:avLst/>
          </a:prstGeom>
          <a:solidFill>
            <a:srgbClr val="66FF66"/>
          </a:solidFill>
        </p:spPr>
        <p:txBody>
          <a:bodyPr wrap="square" rtlCol="0">
            <a:spAutoFit/>
          </a:bodyPr>
          <a:lstStyle/>
          <a:p>
            <a:endParaRPr lang="en-US" dirty="0" smtClean="0"/>
          </a:p>
          <a:p>
            <a:endParaRPr lang="en-US" dirty="0"/>
          </a:p>
        </p:txBody>
      </p:sp>
      <p:sp>
        <p:nvSpPr>
          <p:cNvPr id="46" name="TextBox 45"/>
          <p:cNvSpPr txBox="1"/>
          <p:nvPr/>
        </p:nvSpPr>
        <p:spPr>
          <a:xfrm>
            <a:off x="4191000" y="3505200"/>
            <a:ext cx="990600" cy="646331"/>
          </a:xfrm>
          <a:prstGeom prst="rect">
            <a:avLst/>
          </a:prstGeom>
          <a:solidFill>
            <a:srgbClr val="66FF66"/>
          </a:solidFill>
        </p:spPr>
        <p:txBody>
          <a:bodyPr wrap="square" rtlCol="0">
            <a:spAutoFit/>
          </a:bodyPr>
          <a:lstStyle/>
          <a:p>
            <a:endParaRPr lang="en-US" dirty="0" smtClean="0"/>
          </a:p>
          <a:p>
            <a:endParaRPr lang="en-US" dirty="0" smtClean="0"/>
          </a:p>
        </p:txBody>
      </p:sp>
      <p:sp>
        <p:nvSpPr>
          <p:cNvPr id="47" name="TextBox 46"/>
          <p:cNvSpPr txBox="1"/>
          <p:nvPr/>
        </p:nvSpPr>
        <p:spPr>
          <a:xfrm>
            <a:off x="4191000" y="2743199"/>
            <a:ext cx="990600" cy="646331"/>
          </a:xfrm>
          <a:prstGeom prst="rect">
            <a:avLst/>
          </a:prstGeom>
          <a:solidFill>
            <a:srgbClr val="FF0000"/>
          </a:solidFill>
        </p:spPr>
        <p:txBody>
          <a:bodyPr wrap="square" rtlCol="0">
            <a:spAutoFit/>
          </a:bodyPr>
          <a:lstStyle/>
          <a:p>
            <a:endParaRPr lang="en-US" dirty="0" smtClean="0"/>
          </a:p>
          <a:p>
            <a:endParaRPr lang="en-US" dirty="0"/>
          </a:p>
        </p:txBody>
      </p:sp>
      <p:sp>
        <p:nvSpPr>
          <p:cNvPr id="48" name="TextBox 47"/>
          <p:cNvSpPr txBox="1"/>
          <p:nvPr/>
        </p:nvSpPr>
        <p:spPr>
          <a:xfrm>
            <a:off x="4191000" y="1981200"/>
            <a:ext cx="990600" cy="646331"/>
          </a:xfrm>
          <a:prstGeom prst="rect">
            <a:avLst/>
          </a:prstGeom>
          <a:solidFill>
            <a:srgbClr val="00B050"/>
          </a:solidFill>
        </p:spPr>
        <p:txBody>
          <a:bodyPr wrap="square" rtlCol="0">
            <a:spAutoFit/>
          </a:bodyPr>
          <a:lstStyle/>
          <a:p>
            <a:endParaRPr lang="en-US" dirty="0" smtClean="0"/>
          </a:p>
          <a:p>
            <a:endParaRPr lang="en-US" dirty="0"/>
          </a:p>
        </p:txBody>
      </p:sp>
      <p:sp>
        <p:nvSpPr>
          <p:cNvPr id="49" name="TextBox 48"/>
          <p:cNvSpPr txBox="1"/>
          <p:nvPr/>
        </p:nvSpPr>
        <p:spPr>
          <a:xfrm>
            <a:off x="4191000" y="1219200"/>
            <a:ext cx="990600" cy="646331"/>
          </a:xfrm>
          <a:prstGeom prst="rect">
            <a:avLst/>
          </a:prstGeom>
          <a:solidFill>
            <a:srgbClr val="FF0000"/>
          </a:solidFill>
        </p:spPr>
        <p:txBody>
          <a:bodyPr wrap="square" rtlCol="0">
            <a:spAutoFit/>
          </a:bodyPr>
          <a:lstStyle/>
          <a:p>
            <a:endParaRPr lang="en-US" dirty="0" smtClean="0"/>
          </a:p>
          <a:p>
            <a:endParaRPr lang="en-US" dirty="0"/>
          </a:p>
        </p:txBody>
      </p:sp>
      <p:sp>
        <p:nvSpPr>
          <p:cNvPr id="50" name="TextBox 49"/>
          <p:cNvSpPr txBox="1"/>
          <p:nvPr/>
        </p:nvSpPr>
        <p:spPr>
          <a:xfrm>
            <a:off x="2895600" y="5791200"/>
            <a:ext cx="990600" cy="923330"/>
          </a:xfrm>
          <a:prstGeom prst="rect">
            <a:avLst/>
          </a:prstGeom>
          <a:solidFill>
            <a:srgbClr val="FF0000"/>
          </a:solidFill>
        </p:spPr>
        <p:txBody>
          <a:bodyPr wrap="square" rtlCol="0">
            <a:spAutoFit/>
          </a:bodyPr>
          <a:lstStyle/>
          <a:p>
            <a:endParaRPr lang="en-US" dirty="0" smtClean="0"/>
          </a:p>
          <a:p>
            <a:endParaRPr lang="en-US" dirty="0"/>
          </a:p>
          <a:p>
            <a:endParaRPr lang="en-US" dirty="0"/>
          </a:p>
        </p:txBody>
      </p:sp>
      <p:sp>
        <p:nvSpPr>
          <p:cNvPr id="51" name="TextBox 50"/>
          <p:cNvSpPr txBox="1"/>
          <p:nvPr/>
        </p:nvSpPr>
        <p:spPr>
          <a:xfrm>
            <a:off x="2895600" y="5105400"/>
            <a:ext cx="990600" cy="646331"/>
          </a:xfrm>
          <a:prstGeom prst="rect">
            <a:avLst/>
          </a:prstGeom>
          <a:solidFill>
            <a:srgbClr val="FF9933"/>
          </a:solidFill>
        </p:spPr>
        <p:txBody>
          <a:bodyPr wrap="square" rtlCol="0">
            <a:spAutoFit/>
          </a:bodyPr>
          <a:lstStyle/>
          <a:p>
            <a:endParaRPr lang="en-US" dirty="0" smtClean="0"/>
          </a:p>
          <a:p>
            <a:endParaRPr lang="en-US" dirty="0" smtClean="0"/>
          </a:p>
        </p:txBody>
      </p:sp>
      <p:sp>
        <p:nvSpPr>
          <p:cNvPr id="52" name="TextBox 51"/>
          <p:cNvSpPr txBox="1"/>
          <p:nvPr/>
        </p:nvSpPr>
        <p:spPr>
          <a:xfrm>
            <a:off x="2895600" y="4343400"/>
            <a:ext cx="990600" cy="646331"/>
          </a:xfrm>
          <a:prstGeom prst="rect">
            <a:avLst/>
          </a:prstGeom>
          <a:solidFill>
            <a:srgbClr val="FF0000"/>
          </a:solidFill>
        </p:spPr>
        <p:txBody>
          <a:bodyPr wrap="square" rtlCol="0">
            <a:spAutoFit/>
          </a:bodyPr>
          <a:lstStyle/>
          <a:p>
            <a:endParaRPr lang="en-US" dirty="0" smtClean="0"/>
          </a:p>
          <a:p>
            <a:endParaRPr lang="en-US" dirty="0" smtClean="0"/>
          </a:p>
        </p:txBody>
      </p:sp>
      <p:sp>
        <p:nvSpPr>
          <p:cNvPr id="53" name="TextBox 52"/>
          <p:cNvSpPr txBox="1"/>
          <p:nvPr/>
        </p:nvSpPr>
        <p:spPr>
          <a:xfrm>
            <a:off x="2895600" y="3581400"/>
            <a:ext cx="990600" cy="646331"/>
          </a:xfrm>
          <a:prstGeom prst="rect">
            <a:avLst/>
          </a:prstGeom>
          <a:solidFill>
            <a:srgbClr val="FF0000"/>
          </a:solidFill>
        </p:spPr>
        <p:txBody>
          <a:bodyPr wrap="square" rtlCol="0">
            <a:spAutoFit/>
          </a:bodyPr>
          <a:lstStyle/>
          <a:p>
            <a:endParaRPr lang="en-US" dirty="0" smtClean="0"/>
          </a:p>
          <a:p>
            <a:endParaRPr lang="en-US" dirty="0" smtClean="0"/>
          </a:p>
        </p:txBody>
      </p:sp>
      <p:sp>
        <p:nvSpPr>
          <p:cNvPr id="54" name="TextBox 53"/>
          <p:cNvSpPr txBox="1"/>
          <p:nvPr/>
        </p:nvSpPr>
        <p:spPr>
          <a:xfrm>
            <a:off x="2895600" y="2819400"/>
            <a:ext cx="990600" cy="646331"/>
          </a:xfrm>
          <a:prstGeom prst="rect">
            <a:avLst/>
          </a:prstGeom>
          <a:solidFill>
            <a:srgbClr val="FF0000"/>
          </a:solidFill>
        </p:spPr>
        <p:txBody>
          <a:bodyPr wrap="square" rtlCol="0">
            <a:spAutoFit/>
          </a:bodyPr>
          <a:lstStyle/>
          <a:p>
            <a:endParaRPr lang="en-US" dirty="0" smtClean="0"/>
          </a:p>
          <a:p>
            <a:endParaRPr lang="en-US" dirty="0" smtClean="0"/>
          </a:p>
        </p:txBody>
      </p:sp>
      <p:sp>
        <p:nvSpPr>
          <p:cNvPr id="55" name="TextBox 54"/>
          <p:cNvSpPr txBox="1"/>
          <p:nvPr/>
        </p:nvSpPr>
        <p:spPr>
          <a:xfrm>
            <a:off x="2895600" y="2057400"/>
            <a:ext cx="990600" cy="646331"/>
          </a:xfrm>
          <a:prstGeom prst="rect">
            <a:avLst/>
          </a:prstGeom>
          <a:solidFill>
            <a:srgbClr val="FF9933"/>
          </a:solidFill>
        </p:spPr>
        <p:txBody>
          <a:bodyPr wrap="square" rtlCol="0">
            <a:spAutoFit/>
          </a:bodyPr>
          <a:lstStyle/>
          <a:p>
            <a:endParaRPr lang="en-US" dirty="0" smtClean="0"/>
          </a:p>
          <a:p>
            <a:endParaRPr lang="en-US" dirty="0" smtClean="0"/>
          </a:p>
        </p:txBody>
      </p:sp>
      <p:sp>
        <p:nvSpPr>
          <p:cNvPr id="56" name="TextBox 55"/>
          <p:cNvSpPr txBox="1"/>
          <p:nvPr/>
        </p:nvSpPr>
        <p:spPr>
          <a:xfrm>
            <a:off x="2895600" y="1219200"/>
            <a:ext cx="990600" cy="646331"/>
          </a:xfrm>
          <a:prstGeom prst="rect">
            <a:avLst/>
          </a:prstGeom>
          <a:solidFill>
            <a:srgbClr val="FF0000"/>
          </a:solidFill>
        </p:spPr>
        <p:txBody>
          <a:bodyPr wrap="square" rtlCol="0">
            <a:spAutoFit/>
          </a:bodyPr>
          <a:lstStyle/>
          <a:p>
            <a:endParaRPr lang="en-US" dirty="0" smtClean="0"/>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2514600" cy="707886"/>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fr-FR" sz="2000" b="1" dirty="0" smtClean="0"/>
              <a:t>SYNERGIES DEVELOPPEES</a:t>
            </a:r>
            <a:endParaRPr lang="fr-FR" sz="2000" b="1" dirty="0"/>
          </a:p>
        </p:txBody>
      </p:sp>
      <p:sp>
        <p:nvSpPr>
          <p:cNvPr id="3" name="TextBox 2"/>
          <p:cNvSpPr txBox="1"/>
          <p:nvPr/>
        </p:nvSpPr>
        <p:spPr>
          <a:xfrm>
            <a:off x="152400" y="1219200"/>
            <a:ext cx="2514600" cy="523220"/>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fr-FR" sz="2800" b="1" dirty="0" smtClean="0"/>
              <a:t>COTE D’IVOIRE</a:t>
            </a:r>
            <a:endParaRPr lang="fr-FR" sz="2800" b="1" dirty="0"/>
          </a:p>
        </p:txBody>
      </p:sp>
      <p:sp>
        <p:nvSpPr>
          <p:cNvPr id="4" name="TextBox 3"/>
          <p:cNvSpPr txBox="1"/>
          <p:nvPr/>
        </p:nvSpPr>
        <p:spPr>
          <a:xfrm>
            <a:off x="152400" y="1981200"/>
            <a:ext cx="2514600" cy="40011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fr-FR" sz="2000" b="1" dirty="0" smtClean="0"/>
              <a:t>MALI</a:t>
            </a:r>
            <a:endParaRPr lang="fr-FR" sz="2000" b="1" dirty="0"/>
          </a:p>
        </p:txBody>
      </p:sp>
      <p:sp>
        <p:nvSpPr>
          <p:cNvPr id="5" name="TextBox 4"/>
          <p:cNvSpPr txBox="1"/>
          <p:nvPr/>
        </p:nvSpPr>
        <p:spPr>
          <a:xfrm>
            <a:off x="152400" y="2743200"/>
            <a:ext cx="2514600" cy="40011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fr-FR" sz="2000" b="1" dirty="0" smtClean="0"/>
              <a:t>MAURITANIE</a:t>
            </a:r>
            <a:endParaRPr lang="fr-FR" sz="2000" b="1" dirty="0"/>
          </a:p>
        </p:txBody>
      </p:sp>
      <p:sp>
        <p:nvSpPr>
          <p:cNvPr id="6" name="TextBox 5"/>
          <p:cNvSpPr txBox="1"/>
          <p:nvPr/>
        </p:nvSpPr>
        <p:spPr>
          <a:xfrm>
            <a:off x="152400" y="3429000"/>
            <a:ext cx="2514600" cy="40011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fr-FR" sz="2000" b="1" dirty="0" smtClean="0"/>
              <a:t>NIGER</a:t>
            </a:r>
            <a:endParaRPr lang="fr-FR" sz="2000" b="1" dirty="0"/>
          </a:p>
        </p:txBody>
      </p:sp>
      <p:sp>
        <p:nvSpPr>
          <p:cNvPr id="7" name="TextBox 6"/>
          <p:cNvSpPr txBox="1"/>
          <p:nvPr/>
        </p:nvSpPr>
        <p:spPr>
          <a:xfrm>
            <a:off x="152400" y="4114800"/>
            <a:ext cx="2514600" cy="40011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fr-FR" sz="2000" b="1" dirty="0" smtClean="0"/>
              <a:t>SENEGAL</a:t>
            </a:r>
            <a:endParaRPr lang="fr-FR" sz="2000" b="1" dirty="0"/>
          </a:p>
        </p:txBody>
      </p:sp>
      <p:sp>
        <p:nvSpPr>
          <p:cNvPr id="9" name="Right Arrow 8"/>
          <p:cNvSpPr/>
          <p:nvPr/>
        </p:nvSpPr>
        <p:spPr>
          <a:xfrm>
            <a:off x="2667000" y="1371600"/>
            <a:ext cx="304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971800" y="914400"/>
            <a:ext cx="4800600" cy="1200329"/>
          </a:xfrm>
          <a:prstGeom prst="rect">
            <a:avLst/>
          </a:prstGeom>
          <a:noFill/>
          <a:ln w="19050">
            <a:solidFill>
              <a:schemeClr val="tx1"/>
            </a:solidFill>
          </a:ln>
        </p:spPr>
        <p:txBody>
          <a:bodyPr wrap="square" rtlCol="0">
            <a:spAutoFit/>
          </a:bodyPr>
          <a:lstStyle/>
          <a:p>
            <a:pPr marL="342900" indent="-342900">
              <a:buFont typeface="+mj-lt"/>
              <a:buAutoNum type="arabicPeriod"/>
            </a:pPr>
            <a:r>
              <a:rPr lang="fr-FR" dirty="0" smtClean="0"/>
              <a:t>En collaboration avec l’ONDR, les plans opérationnels des pools de développement ont été élaborés</a:t>
            </a:r>
          </a:p>
          <a:p>
            <a:pPr marL="342900" indent="-342900">
              <a:buFont typeface="+mj-lt"/>
              <a:buAutoNum type="arabicPeriod"/>
            </a:pPr>
            <a:r>
              <a:rPr lang="fr-FR" dirty="0" smtClean="0"/>
              <a:t>Niveau des synergies encore faible</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2514600" cy="707886"/>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fr-FR" sz="2000" b="1" dirty="0" smtClean="0"/>
              <a:t>SYNERGIES DEVELOPPEES</a:t>
            </a:r>
            <a:endParaRPr lang="fr-FR" sz="2000" b="1" dirty="0"/>
          </a:p>
        </p:txBody>
      </p:sp>
      <p:sp>
        <p:nvSpPr>
          <p:cNvPr id="3" name="TextBox 2"/>
          <p:cNvSpPr txBox="1"/>
          <p:nvPr/>
        </p:nvSpPr>
        <p:spPr>
          <a:xfrm>
            <a:off x="152400" y="1219200"/>
            <a:ext cx="2514600" cy="40011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fr-FR" sz="2000" b="1" dirty="0" smtClean="0"/>
              <a:t>COTE D’IVOIRE</a:t>
            </a:r>
            <a:endParaRPr lang="fr-FR" sz="2000" b="1" dirty="0"/>
          </a:p>
        </p:txBody>
      </p:sp>
      <p:sp>
        <p:nvSpPr>
          <p:cNvPr id="4" name="TextBox 3"/>
          <p:cNvSpPr txBox="1"/>
          <p:nvPr/>
        </p:nvSpPr>
        <p:spPr>
          <a:xfrm>
            <a:off x="152400" y="1981200"/>
            <a:ext cx="2514600" cy="523220"/>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fr-FR" sz="2800" b="1" dirty="0" smtClean="0"/>
              <a:t>MALI</a:t>
            </a:r>
            <a:endParaRPr lang="fr-FR" sz="2800" b="1" dirty="0"/>
          </a:p>
        </p:txBody>
      </p:sp>
      <p:sp>
        <p:nvSpPr>
          <p:cNvPr id="5" name="TextBox 4"/>
          <p:cNvSpPr txBox="1"/>
          <p:nvPr/>
        </p:nvSpPr>
        <p:spPr>
          <a:xfrm>
            <a:off x="152400" y="2743200"/>
            <a:ext cx="2514600" cy="40011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fr-FR" sz="2000" b="1" dirty="0" smtClean="0"/>
              <a:t>MAURITANIE</a:t>
            </a:r>
            <a:endParaRPr lang="fr-FR" sz="2000" b="1" dirty="0"/>
          </a:p>
        </p:txBody>
      </p:sp>
      <p:sp>
        <p:nvSpPr>
          <p:cNvPr id="6" name="TextBox 5"/>
          <p:cNvSpPr txBox="1"/>
          <p:nvPr/>
        </p:nvSpPr>
        <p:spPr>
          <a:xfrm>
            <a:off x="152400" y="3429000"/>
            <a:ext cx="2514600" cy="40011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fr-FR" sz="2000" b="1" dirty="0" smtClean="0"/>
              <a:t>NIGER</a:t>
            </a:r>
            <a:endParaRPr lang="fr-FR" sz="2000" b="1" dirty="0"/>
          </a:p>
        </p:txBody>
      </p:sp>
      <p:sp>
        <p:nvSpPr>
          <p:cNvPr id="7" name="TextBox 6"/>
          <p:cNvSpPr txBox="1"/>
          <p:nvPr/>
        </p:nvSpPr>
        <p:spPr>
          <a:xfrm>
            <a:off x="152400" y="4114800"/>
            <a:ext cx="2514600" cy="40011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fr-FR" sz="2000" b="1" dirty="0" smtClean="0"/>
              <a:t>SENEGAL</a:t>
            </a:r>
            <a:endParaRPr lang="fr-FR" sz="2000" b="1" dirty="0"/>
          </a:p>
        </p:txBody>
      </p:sp>
      <p:sp>
        <p:nvSpPr>
          <p:cNvPr id="8" name="Right Arrow 7"/>
          <p:cNvSpPr/>
          <p:nvPr/>
        </p:nvSpPr>
        <p:spPr>
          <a:xfrm>
            <a:off x="2667000" y="2133600"/>
            <a:ext cx="304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971800" y="762000"/>
            <a:ext cx="5943600" cy="5509200"/>
          </a:xfrm>
          <a:prstGeom prst="rect">
            <a:avLst/>
          </a:prstGeom>
          <a:noFill/>
          <a:ln w="19050">
            <a:solidFill>
              <a:schemeClr val="tx1"/>
            </a:solidFill>
          </a:ln>
        </p:spPr>
        <p:txBody>
          <a:bodyPr wrap="square" rtlCol="0">
            <a:spAutoFit/>
          </a:bodyPr>
          <a:lstStyle/>
          <a:p>
            <a:pPr marL="342900" indent="-342900">
              <a:buFont typeface="+mj-lt"/>
              <a:buAutoNum type="arabicPeriod"/>
            </a:pPr>
            <a:r>
              <a:rPr lang="fr-FR" sz="1600" b="1" dirty="0" smtClean="0"/>
              <a:t>Association des Riziculteurs de la Plaine Aménagé de San Ouest  (ARPASO) et LUX DEVELOPPEMENT</a:t>
            </a:r>
            <a:r>
              <a:rPr lang="fr-FR" sz="1600" dirty="0" smtClean="0"/>
              <a:t>, </a:t>
            </a:r>
          </a:p>
          <a:p>
            <a:pPr marL="342900" indent="-342900">
              <a:buFont typeface="+mj-lt"/>
              <a:buAutoNum type="arabicPeriod"/>
            </a:pPr>
            <a:r>
              <a:rPr lang="fr-FR" sz="1600" b="1" dirty="0" smtClean="0"/>
              <a:t>DNA, ORS, OPIB, ODRS</a:t>
            </a:r>
            <a:r>
              <a:rPr lang="fr-FR" sz="1600" dirty="0" smtClean="0"/>
              <a:t>:</a:t>
            </a:r>
          </a:p>
          <a:p>
            <a:pPr marL="342900" indent="-342900">
              <a:buFont typeface="+mj-lt"/>
              <a:buAutoNum type="arabicPeriod"/>
            </a:pPr>
            <a:r>
              <a:rPr lang="fr-FR" sz="1600" b="1" dirty="0" smtClean="0"/>
              <a:t>PROJET IESA</a:t>
            </a:r>
            <a:r>
              <a:rPr lang="fr-FR" sz="1600" dirty="0" smtClean="0"/>
              <a:t>:</a:t>
            </a:r>
          </a:p>
          <a:p>
            <a:pPr marL="342900" indent="-342900">
              <a:buFont typeface="+mj-lt"/>
              <a:buAutoNum type="arabicPeriod"/>
            </a:pPr>
            <a:r>
              <a:rPr lang="fr-FR" sz="1600" b="1" dirty="0" smtClean="0"/>
              <a:t>RESEAU SEMENCIER AFRICAIN</a:t>
            </a:r>
            <a:r>
              <a:rPr lang="fr-FR" sz="1600" dirty="0" smtClean="0"/>
              <a:t>:</a:t>
            </a:r>
          </a:p>
          <a:p>
            <a:pPr marL="342900" indent="-342900">
              <a:buFont typeface="+mj-lt"/>
              <a:buAutoNum type="arabicPeriod"/>
            </a:pPr>
            <a:r>
              <a:rPr lang="fr-FR" sz="1600" b="1" dirty="0" smtClean="0"/>
              <a:t>SECTEUR DE KITA (WAAPP)</a:t>
            </a:r>
            <a:r>
              <a:rPr lang="fr-FR" sz="1600" dirty="0" smtClean="0"/>
              <a:t>:</a:t>
            </a:r>
          </a:p>
          <a:p>
            <a:pPr marL="342900" indent="-342900">
              <a:buFont typeface="+mj-lt"/>
              <a:buAutoNum type="arabicPeriod"/>
            </a:pPr>
            <a:r>
              <a:rPr lang="fr-FR" sz="1600" b="1" dirty="0" smtClean="0"/>
              <a:t>ON</a:t>
            </a:r>
            <a:endParaRPr lang="fr-FR" sz="1600" dirty="0" smtClean="0"/>
          </a:p>
          <a:p>
            <a:pPr marL="800100" lvl="1" indent="-342900">
              <a:buFont typeface="+mj-lt"/>
              <a:buAutoNum type="arabicPeriod"/>
            </a:pPr>
            <a:r>
              <a:rPr lang="fr-FR" sz="1600" dirty="0" smtClean="0"/>
              <a:t>Mutualisation des actions comme c’est le cas à San pour la mise en place de la mini rizerie entre l’ARPASO, l’APRAO, LUX </a:t>
            </a:r>
            <a:r>
              <a:rPr lang="fr-FR" sz="1600" dirty="0" err="1" smtClean="0"/>
              <a:t>dev</a:t>
            </a:r>
            <a:endParaRPr lang="en-US" sz="1600" dirty="0" smtClean="0"/>
          </a:p>
          <a:p>
            <a:pPr marL="800100" lvl="1" indent="-342900">
              <a:buFont typeface="+mj-lt"/>
              <a:buAutoNum type="arabicPeriod"/>
            </a:pPr>
            <a:r>
              <a:rPr lang="fr-FR" sz="1600" dirty="0" smtClean="0"/>
              <a:t>Complémentarité dans la mise en œuvre des actions c’est le cas à Kita ou le WAAPP avait déjà offert de semences aux producteurs, l’APRAO a apporté un appui en engrais (urée) </a:t>
            </a:r>
            <a:endParaRPr lang="en-US" sz="1600" dirty="0" smtClean="0"/>
          </a:p>
          <a:p>
            <a:pPr marL="800100" lvl="1" indent="-342900">
              <a:buFont typeface="+mj-lt"/>
              <a:buAutoNum type="arabicPeriod"/>
            </a:pPr>
            <a:r>
              <a:rPr lang="fr-FR" sz="1600" dirty="0" smtClean="0"/>
              <a:t>Utilisation de l’approche participative dans le cadre du partenariat qui met en avant la concertation entre les acteurs.  </a:t>
            </a:r>
            <a:endParaRPr lang="en-US" sz="1600" dirty="0" smtClean="0"/>
          </a:p>
          <a:p>
            <a:pPr marL="800100" lvl="1" indent="-342900">
              <a:buFont typeface="+mj-lt"/>
              <a:buAutoNum type="arabicPeriod"/>
            </a:pPr>
            <a:r>
              <a:rPr lang="fr-FR" sz="1600" dirty="0" smtClean="0"/>
              <a:t>Réduction du coût des activités réalisées par l’APRAO dont une partie est prise en charge par les partenaires</a:t>
            </a:r>
            <a:endParaRPr lang="en-US" sz="1600" dirty="0" smtClean="0"/>
          </a:p>
          <a:p>
            <a:pPr marL="800100" lvl="1" indent="-342900">
              <a:buFont typeface="+mj-lt"/>
              <a:buAutoNum type="arabicPeriod"/>
            </a:pPr>
            <a:r>
              <a:rPr lang="fr-FR" sz="1600" dirty="0" smtClean="0"/>
              <a:t>Organisation de rencontres périodiques entre le Projet IESA et APRAO d’une part, et d’autre part entre la DNA et les projets de la FAO qui interviennent dans le cadre de la sécurité alimentaire au Mali</a:t>
            </a:r>
            <a:endParaRPr lang="en-US" sz="16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2514600" cy="707886"/>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fr-FR" sz="2000" b="1" dirty="0" smtClean="0"/>
              <a:t>SYNERGIES DEVELOPPEES</a:t>
            </a:r>
            <a:endParaRPr lang="fr-FR" sz="2000" b="1" dirty="0"/>
          </a:p>
        </p:txBody>
      </p:sp>
      <p:sp>
        <p:nvSpPr>
          <p:cNvPr id="3" name="TextBox 2"/>
          <p:cNvSpPr txBox="1"/>
          <p:nvPr/>
        </p:nvSpPr>
        <p:spPr>
          <a:xfrm>
            <a:off x="152400" y="1219200"/>
            <a:ext cx="2514600" cy="40011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fr-FR" sz="2000" b="1" dirty="0" smtClean="0"/>
              <a:t>COTE D’IVOIRE</a:t>
            </a:r>
            <a:endParaRPr lang="fr-FR" sz="2000" b="1" dirty="0"/>
          </a:p>
        </p:txBody>
      </p:sp>
      <p:sp>
        <p:nvSpPr>
          <p:cNvPr id="4" name="TextBox 3"/>
          <p:cNvSpPr txBox="1"/>
          <p:nvPr/>
        </p:nvSpPr>
        <p:spPr>
          <a:xfrm>
            <a:off x="152400" y="1981200"/>
            <a:ext cx="2514600" cy="40011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fr-FR" sz="2000" b="1" dirty="0" smtClean="0"/>
              <a:t>MALI</a:t>
            </a:r>
          </a:p>
        </p:txBody>
      </p:sp>
      <p:sp>
        <p:nvSpPr>
          <p:cNvPr id="5" name="TextBox 4"/>
          <p:cNvSpPr txBox="1"/>
          <p:nvPr/>
        </p:nvSpPr>
        <p:spPr>
          <a:xfrm>
            <a:off x="152400" y="2743200"/>
            <a:ext cx="2514600" cy="523220"/>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fr-FR" sz="2800" b="1" dirty="0" smtClean="0"/>
              <a:t>MAURITANIE</a:t>
            </a:r>
            <a:endParaRPr lang="fr-FR" sz="2800" b="1" dirty="0"/>
          </a:p>
        </p:txBody>
      </p:sp>
      <p:sp>
        <p:nvSpPr>
          <p:cNvPr id="6" name="TextBox 5"/>
          <p:cNvSpPr txBox="1"/>
          <p:nvPr/>
        </p:nvSpPr>
        <p:spPr>
          <a:xfrm>
            <a:off x="152400" y="3429000"/>
            <a:ext cx="2514600" cy="40011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fr-FR" sz="2000" b="1" dirty="0" smtClean="0"/>
              <a:t>NIGER</a:t>
            </a:r>
            <a:endParaRPr lang="fr-FR" sz="2000" b="1" dirty="0"/>
          </a:p>
        </p:txBody>
      </p:sp>
      <p:sp>
        <p:nvSpPr>
          <p:cNvPr id="7" name="TextBox 6"/>
          <p:cNvSpPr txBox="1"/>
          <p:nvPr/>
        </p:nvSpPr>
        <p:spPr>
          <a:xfrm>
            <a:off x="152400" y="4114800"/>
            <a:ext cx="2514600" cy="40011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fr-FR" sz="2000" b="1" dirty="0" smtClean="0"/>
              <a:t>SENEGAL</a:t>
            </a:r>
            <a:endParaRPr lang="fr-FR" sz="2000" b="1" dirty="0"/>
          </a:p>
        </p:txBody>
      </p:sp>
      <p:sp>
        <p:nvSpPr>
          <p:cNvPr id="8" name="Right Arrow 7"/>
          <p:cNvSpPr/>
          <p:nvPr/>
        </p:nvSpPr>
        <p:spPr>
          <a:xfrm>
            <a:off x="2667000" y="2895600"/>
            <a:ext cx="304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971800" y="381000"/>
            <a:ext cx="5943600" cy="5755422"/>
          </a:xfrm>
          <a:prstGeom prst="rect">
            <a:avLst/>
          </a:prstGeom>
          <a:noFill/>
          <a:ln w="19050">
            <a:solidFill>
              <a:schemeClr val="tx1"/>
            </a:solidFill>
          </a:ln>
        </p:spPr>
        <p:txBody>
          <a:bodyPr wrap="square" rtlCol="0">
            <a:spAutoFit/>
          </a:bodyPr>
          <a:lstStyle/>
          <a:p>
            <a:pPr marL="342900" indent="-342900">
              <a:buFont typeface="+mj-lt"/>
              <a:buAutoNum type="arabicPeriod"/>
            </a:pPr>
            <a:r>
              <a:rPr lang="fr-FR" sz="1600" b="1" dirty="0" smtClean="0"/>
              <a:t>CNRADA</a:t>
            </a:r>
            <a:r>
              <a:rPr lang="fr-FR" sz="1600" dirty="0" smtClean="0"/>
              <a:t> : sécurisation de la production de semences, préparation du sol, coût des autres intrants, frais Récolte, conservation ;  </a:t>
            </a:r>
            <a:endParaRPr lang="en-US" sz="1600" dirty="0" smtClean="0"/>
          </a:p>
          <a:p>
            <a:pPr marL="342900" indent="-342900">
              <a:buFont typeface="+mj-lt"/>
              <a:buAutoNum type="arabicPeriod"/>
            </a:pPr>
            <a:r>
              <a:rPr lang="fr-FR" sz="1600" b="1" dirty="0" smtClean="0"/>
              <a:t>APRAO</a:t>
            </a:r>
            <a:r>
              <a:rPr lang="fr-FR" sz="1600" dirty="0" smtClean="0"/>
              <a:t> : acquisition de semences de pré base et des souches de nouvelles variétés, formation  des cadres et des chercheurs, réhabilitation de 5 ha du casier semencier de Sylla pour assurer la production de semences pré base acquisition de semences de pré -base et des souches de nouvelles variétés,          formation  des cadres et des chercheurs, formation  CEP, fournitures intrants de base ; </a:t>
            </a:r>
            <a:endParaRPr lang="en-US" sz="1600" dirty="0" smtClean="0"/>
          </a:p>
          <a:p>
            <a:pPr marL="342900" indent="-342900">
              <a:buFont typeface="+mj-lt"/>
              <a:buAutoNum type="arabicPeriod"/>
            </a:pPr>
            <a:r>
              <a:rPr lang="fr-FR" sz="1600" b="1" dirty="0" smtClean="0"/>
              <a:t>CCQSP</a:t>
            </a:r>
            <a:r>
              <a:rPr lang="fr-FR" sz="1600" dirty="0" smtClean="0"/>
              <a:t> : contrôles et certification des semences, renforcement des capacités des techniciens et producteurs de semences </a:t>
            </a:r>
            <a:endParaRPr lang="en-US" sz="1600" dirty="0" smtClean="0"/>
          </a:p>
          <a:p>
            <a:pPr marL="342900" indent="-342900">
              <a:buFont typeface="+mj-lt"/>
              <a:buAutoNum type="arabicPeriod"/>
            </a:pPr>
            <a:r>
              <a:rPr lang="fr-FR" sz="1600" b="1" dirty="0" smtClean="0"/>
              <a:t>PDRC</a:t>
            </a:r>
            <a:r>
              <a:rPr lang="fr-FR" sz="1600" dirty="0" smtClean="0"/>
              <a:t> : achat du groupe électrogène pour sécuriser la chambre froide du CNRADA, développement de synergie d’intervention ;</a:t>
            </a:r>
            <a:endParaRPr lang="en-US" sz="1600" dirty="0" smtClean="0"/>
          </a:p>
          <a:p>
            <a:pPr marL="342900" indent="-342900">
              <a:buFont typeface="+mj-lt"/>
              <a:buAutoNum type="arabicPeriod"/>
            </a:pPr>
            <a:r>
              <a:rPr lang="fr-FR" sz="1600" b="1" dirty="0" smtClean="0"/>
              <a:t>SONADER</a:t>
            </a:r>
            <a:r>
              <a:rPr lang="fr-FR" sz="1600" dirty="0" smtClean="0"/>
              <a:t> : accroissement de la production locale, Encadrement des zones de productions, formation des  Producteurs, formation du dispositif (AVB) sur les techniques culturales appui - conseil pour accompagner  le projet ;   </a:t>
            </a:r>
            <a:endParaRPr lang="en-US" sz="1600" dirty="0" smtClean="0"/>
          </a:p>
          <a:p>
            <a:pPr marL="342900" indent="-342900">
              <a:buFont typeface="+mj-lt"/>
              <a:buAutoNum type="arabicPeriod"/>
            </a:pPr>
            <a:r>
              <a:rPr lang="fr-FR" sz="1600" b="1" dirty="0" smtClean="0"/>
              <a:t>ISPM</a:t>
            </a:r>
            <a:r>
              <a:rPr lang="fr-FR" sz="1600" dirty="0" smtClean="0"/>
              <a:t> : Accroissement de la production de Semences certifiées, frais de labours, coût d’irrigation, frais récolte transport et gardiennage ; frais de labours, coût irrigation, coût récolte, gardiennage, triage conditionnement  </a:t>
            </a:r>
            <a:endParaRPr lang="en-US" sz="1600" dirty="0" smtClean="0"/>
          </a:p>
          <a:p>
            <a:pPr marL="342900" indent="-342900">
              <a:buFont typeface="+mj-lt"/>
              <a:buAutoNum type="arabicPeriod"/>
            </a:pPr>
            <a:r>
              <a:rPr lang="fr-FR" sz="1600" b="1" dirty="0" smtClean="0"/>
              <a:t>Coopératives (PPVI) et privés</a:t>
            </a:r>
            <a:r>
              <a:rPr lang="fr-FR" sz="1600" dirty="0" smtClean="0"/>
              <a:t> : Production de paddy de qualité</a:t>
            </a:r>
            <a:endParaRPr lang="en-US" sz="16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2514600" cy="707886"/>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fr-FR" sz="2000" b="1" dirty="0" smtClean="0"/>
              <a:t>SYNERGIES DEVELOPPEES</a:t>
            </a:r>
            <a:endParaRPr lang="fr-FR" sz="2000" b="1" dirty="0"/>
          </a:p>
        </p:txBody>
      </p:sp>
      <p:sp>
        <p:nvSpPr>
          <p:cNvPr id="3" name="TextBox 2"/>
          <p:cNvSpPr txBox="1"/>
          <p:nvPr/>
        </p:nvSpPr>
        <p:spPr>
          <a:xfrm>
            <a:off x="152400" y="1219200"/>
            <a:ext cx="2514600" cy="40011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fr-FR" sz="2000" b="1" dirty="0" smtClean="0"/>
              <a:t>COTE D’IVOIRE</a:t>
            </a:r>
            <a:endParaRPr lang="fr-FR" sz="2000" b="1" dirty="0"/>
          </a:p>
        </p:txBody>
      </p:sp>
      <p:sp>
        <p:nvSpPr>
          <p:cNvPr id="4" name="TextBox 3"/>
          <p:cNvSpPr txBox="1"/>
          <p:nvPr/>
        </p:nvSpPr>
        <p:spPr>
          <a:xfrm>
            <a:off x="152400" y="1981200"/>
            <a:ext cx="2514600" cy="40011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fr-FR" sz="2000" b="1" dirty="0" smtClean="0"/>
              <a:t>MALI</a:t>
            </a:r>
          </a:p>
        </p:txBody>
      </p:sp>
      <p:sp>
        <p:nvSpPr>
          <p:cNvPr id="5" name="TextBox 4"/>
          <p:cNvSpPr txBox="1"/>
          <p:nvPr/>
        </p:nvSpPr>
        <p:spPr>
          <a:xfrm>
            <a:off x="152400" y="2743200"/>
            <a:ext cx="2514600" cy="40011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fr-FR" sz="2000" b="1" dirty="0" smtClean="0"/>
              <a:t>MAURITANIE</a:t>
            </a:r>
          </a:p>
        </p:txBody>
      </p:sp>
      <p:sp>
        <p:nvSpPr>
          <p:cNvPr id="6" name="TextBox 5"/>
          <p:cNvSpPr txBox="1"/>
          <p:nvPr/>
        </p:nvSpPr>
        <p:spPr>
          <a:xfrm>
            <a:off x="152400" y="3429000"/>
            <a:ext cx="2514600" cy="523220"/>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fr-FR" sz="2800" b="1" dirty="0" smtClean="0"/>
              <a:t>NIGER</a:t>
            </a:r>
            <a:endParaRPr lang="fr-FR" sz="2800" b="1" dirty="0"/>
          </a:p>
        </p:txBody>
      </p:sp>
      <p:sp>
        <p:nvSpPr>
          <p:cNvPr id="7" name="TextBox 6"/>
          <p:cNvSpPr txBox="1"/>
          <p:nvPr/>
        </p:nvSpPr>
        <p:spPr>
          <a:xfrm>
            <a:off x="152400" y="4114800"/>
            <a:ext cx="2514600" cy="40011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fr-FR" sz="2000" b="1" dirty="0" smtClean="0"/>
              <a:t>SENEGAL</a:t>
            </a:r>
            <a:endParaRPr lang="fr-FR" sz="2000" b="1" dirty="0"/>
          </a:p>
        </p:txBody>
      </p:sp>
      <p:sp>
        <p:nvSpPr>
          <p:cNvPr id="8" name="Right Arrow 7"/>
          <p:cNvSpPr/>
          <p:nvPr/>
        </p:nvSpPr>
        <p:spPr>
          <a:xfrm>
            <a:off x="2667000" y="3581400"/>
            <a:ext cx="304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971800" y="228600"/>
            <a:ext cx="5943600" cy="6124754"/>
          </a:xfrm>
          <a:prstGeom prst="rect">
            <a:avLst/>
          </a:prstGeom>
          <a:noFill/>
          <a:ln w="19050">
            <a:solidFill>
              <a:schemeClr val="tx1"/>
            </a:solidFill>
          </a:ln>
        </p:spPr>
        <p:txBody>
          <a:bodyPr wrap="square" rtlCol="0">
            <a:spAutoFit/>
          </a:bodyPr>
          <a:lstStyle/>
          <a:p>
            <a:pPr lvl="0"/>
            <a:r>
              <a:rPr lang="en-GB" sz="1400" b="1" i="1" dirty="0" smtClean="0"/>
              <a:t>GIPD</a:t>
            </a:r>
            <a:endParaRPr lang="en-US" sz="1400" dirty="0" smtClean="0"/>
          </a:p>
          <a:p>
            <a:pPr lvl="0"/>
            <a:r>
              <a:rPr lang="fr-FR" sz="1400" b="1" i="1" dirty="0" smtClean="0"/>
              <a:t>INRAN </a:t>
            </a:r>
            <a:endParaRPr lang="en-US" sz="1400" dirty="0" smtClean="0"/>
          </a:p>
          <a:p>
            <a:pPr lvl="0"/>
            <a:r>
              <a:rPr lang="fr-FR" sz="1400" b="1" i="1" dirty="0" smtClean="0"/>
              <a:t>ONAHA </a:t>
            </a:r>
            <a:r>
              <a:rPr lang="fr-FR" sz="1400" dirty="0" smtClean="0"/>
              <a:t>Seul Office en charge de la gestion des aménagements hydro agricoles et de l’encadrement des producteurs de riz, </a:t>
            </a:r>
            <a:endParaRPr lang="en-US" sz="1400" dirty="0" smtClean="0"/>
          </a:p>
          <a:p>
            <a:pPr lvl="0"/>
            <a:r>
              <a:rPr lang="en-GB" sz="1400" b="1" i="1" dirty="0" smtClean="0"/>
              <a:t>FUCOPRI, </a:t>
            </a:r>
            <a:r>
              <a:rPr lang="fr-FR" sz="1400" dirty="0" smtClean="0"/>
              <a:t>La Fédération des Unions de producteurs de riz est le représentant des producteurs de riz au Niger. </a:t>
            </a:r>
            <a:endParaRPr lang="en-US" sz="1400" dirty="0" smtClean="0"/>
          </a:p>
          <a:p>
            <a:pPr lvl="0"/>
            <a:r>
              <a:rPr lang="en-GB" sz="1400" b="1" i="1" dirty="0" smtClean="0"/>
              <a:t>TRAGSA, </a:t>
            </a:r>
            <a:r>
              <a:rPr lang="fr-FR" sz="1400" dirty="0" smtClean="0"/>
              <a:t>TRAGSA est une société publique Espagnole</a:t>
            </a:r>
            <a:endParaRPr lang="en-US" sz="1400" dirty="0" smtClean="0"/>
          </a:p>
          <a:p>
            <a:pPr lvl="0"/>
            <a:r>
              <a:rPr lang="en-GB" sz="1400" b="1" i="1" dirty="0" smtClean="0"/>
              <a:t>CPS</a:t>
            </a:r>
          </a:p>
          <a:p>
            <a:pPr lvl="0"/>
            <a:r>
              <a:rPr lang="fr-FR" sz="1400" b="1" i="1" dirty="0" smtClean="0"/>
              <a:t>La Division Semences et Qualité (DSQ)</a:t>
            </a:r>
            <a:endParaRPr lang="en-US" sz="1400" dirty="0" smtClean="0"/>
          </a:p>
          <a:p>
            <a:pPr lvl="0"/>
            <a:r>
              <a:rPr lang="en-GB" sz="1400" b="1" i="1" dirty="0" smtClean="0"/>
              <a:t>APPSN</a:t>
            </a:r>
            <a:endParaRPr lang="en-US" sz="1400" dirty="0" smtClean="0"/>
          </a:p>
          <a:p>
            <a:pPr lvl="0"/>
            <a:r>
              <a:rPr lang="fr-FR" sz="1400" b="1" i="1" dirty="0" smtClean="0"/>
              <a:t>Ferme semencière de Saadia</a:t>
            </a:r>
            <a:endParaRPr lang="en-US" sz="1400" dirty="0" smtClean="0"/>
          </a:p>
          <a:p>
            <a:pPr lvl="0"/>
            <a:r>
              <a:rPr lang="fr-FR" sz="1400" b="1" i="1" dirty="0" smtClean="0"/>
              <a:t>RINI </a:t>
            </a:r>
            <a:endParaRPr lang="en-US" sz="1400" dirty="0" smtClean="0"/>
          </a:p>
          <a:p>
            <a:pPr lvl="0"/>
            <a:r>
              <a:rPr lang="fr-FR" sz="1400" b="1" i="1" dirty="0" smtClean="0"/>
              <a:t>VECO ((</a:t>
            </a:r>
            <a:r>
              <a:rPr lang="fr-FR" sz="1400" b="1" i="1" dirty="0" err="1" smtClean="0"/>
              <a:t>Vredeseilanden</a:t>
            </a:r>
            <a:r>
              <a:rPr lang="fr-FR" sz="1400" b="1" i="1" dirty="0" smtClean="0"/>
              <a:t> Country Office) et Plateforme paysanne  </a:t>
            </a:r>
          </a:p>
          <a:p>
            <a:pPr lvl="0"/>
            <a:r>
              <a:rPr lang="fr-FR" sz="1400" b="1" i="1" dirty="0" smtClean="0"/>
              <a:t>Projet Petite Hydraulique pur la Sécurité Alimentaire (PPHSA IESA)</a:t>
            </a:r>
          </a:p>
          <a:p>
            <a:pPr marL="342900" lvl="0" indent="-342900">
              <a:buFont typeface="+mj-lt"/>
              <a:buAutoNum type="arabicPeriod"/>
            </a:pPr>
            <a:r>
              <a:rPr lang="fr-FR" sz="1400" dirty="0" smtClean="0"/>
              <a:t>Avant, peu de rapports existaient entre les Directions Départementales de l’Agriculture et l’ONAHA ; seuls les services de la Protection des Végétaux (PV) qui ne sont pas représentés à l’ONAHA sont impliqués par l’Office dans l’encadrement des riziculteurs et le suivi des cultures ;  mais le DDA non. Chacune des structures faisait cavalier seul.  Aujourd’hui le projet APRAO a su faire travailler les structures en équipe pluridisciplinaire. </a:t>
            </a:r>
            <a:endParaRPr lang="en-US" sz="1400" dirty="0" smtClean="0"/>
          </a:p>
          <a:p>
            <a:pPr marL="342900" lvl="0" indent="-342900">
              <a:buFont typeface="+mj-lt"/>
              <a:buAutoNum type="arabicPeriod"/>
            </a:pPr>
            <a:r>
              <a:rPr lang="fr-FR" sz="1400" dirty="0" smtClean="0"/>
              <a:t>Les rapports et les contacts entre ONAHA et les services du conseil agricole sont devenus plus étroits. La compréhension et la nécessité de collaborer sont établies au niveau des différentes structures; cet exercice est à poursuivre et à renforcer ont-ils affirmé. </a:t>
            </a:r>
            <a:endParaRPr lang="en-US" sz="1400" dirty="0" smtClean="0"/>
          </a:p>
          <a:p>
            <a:pPr marL="342900" lvl="0" indent="-342900">
              <a:buFont typeface="+mj-lt"/>
              <a:buAutoNum type="arabicPeriod"/>
            </a:pPr>
            <a:r>
              <a:rPr lang="fr-FR" sz="1400" dirty="0" smtClean="0"/>
              <a:t>Le projet a fait profiter la formation à tous les acteurs de la filière semencière. Ce qui est une très bonne chose. </a:t>
            </a:r>
            <a:endParaRPr lang="en-US" sz="1400" dirty="0" smtClean="0"/>
          </a:p>
          <a:p>
            <a:pPr marL="342900" indent="-342900">
              <a:buFont typeface="+mj-lt"/>
              <a:buAutoNum type="arabicPeriod"/>
            </a:pPr>
            <a:r>
              <a:rPr lang="fr-FR" sz="1400" dirty="0" smtClean="0"/>
              <a:t>le projet </a:t>
            </a:r>
            <a:r>
              <a:rPr lang="fr-FR" sz="1400" dirty="0" err="1" smtClean="0"/>
              <a:t>wassa</a:t>
            </a:r>
            <a:r>
              <a:rPr lang="fr-FR" sz="1400" dirty="0" smtClean="0"/>
              <a:t> appui la promotion du riz par le secteur privé d’ICRISAT collabore également avec le projet APRAO</a:t>
            </a:r>
            <a:endParaRPr lang="en-US" sz="1400"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2514600" cy="707886"/>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fr-FR" sz="2000" b="1" dirty="0" smtClean="0"/>
              <a:t>SYNERGIES DEVELOPPEES</a:t>
            </a:r>
            <a:endParaRPr lang="fr-FR" sz="2000" b="1" dirty="0"/>
          </a:p>
        </p:txBody>
      </p:sp>
      <p:sp>
        <p:nvSpPr>
          <p:cNvPr id="3" name="TextBox 2"/>
          <p:cNvSpPr txBox="1"/>
          <p:nvPr/>
        </p:nvSpPr>
        <p:spPr>
          <a:xfrm>
            <a:off x="152400" y="1219200"/>
            <a:ext cx="2514600" cy="40011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fr-FR" sz="2000" b="1" dirty="0" smtClean="0"/>
              <a:t>COTE D’IVOIRE</a:t>
            </a:r>
            <a:endParaRPr lang="fr-FR" sz="2000" b="1" dirty="0"/>
          </a:p>
        </p:txBody>
      </p:sp>
      <p:sp>
        <p:nvSpPr>
          <p:cNvPr id="4" name="TextBox 3"/>
          <p:cNvSpPr txBox="1"/>
          <p:nvPr/>
        </p:nvSpPr>
        <p:spPr>
          <a:xfrm>
            <a:off x="152400" y="1981200"/>
            <a:ext cx="2514600" cy="40011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fr-FR" sz="2000" b="1" dirty="0" smtClean="0"/>
              <a:t>MALI</a:t>
            </a:r>
          </a:p>
        </p:txBody>
      </p:sp>
      <p:sp>
        <p:nvSpPr>
          <p:cNvPr id="5" name="TextBox 4"/>
          <p:cNvSpPr txBox="1"/>
          <p:nvPr/>
        </p:nvSpPr>
        <p:spPr>
          <a:xfrm>
            <a:off x="152400" y="2743200"/>
            <a:ext cx="2514600" cy="40011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fr-FR" sz="2000" b="1" dirty="0" smtClean="0"/>
              <a:t>MAURITANIE</a:t>
            </a:r>
          </a:p>
        </p:txBody>
      </p:sp>
      <p:sp>
        <p:nvSpPr>
          <p:cNvPr id="6" name="TextBox 5"/>
          <p:cNvSpPr txBox="1"/>
          <p:nvPr/>
        </p:nvSpPr>
        <p:spPr>
          <a:xfrm>
            <a:off x="152400" y="3429000"/>
            <a:ext cx="2514600" cy="40011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fr-FR" sz="2000" b="1" dirty="0" smtClean="0"/>
              <a:t>NIGER</a:t>
            </a:r>
          </a:p>
        </p:txBody>
      </p:sp>
      <p:sp>
        <p:nvSpPr>
          <p:cNvPr id="7" name="TextBox 6"/>
          <p:cNvSpPr txBox="1"/>
          <p:nvPr/>
        </p:nvSpPr>
        <p:spPr>
          <a:xfrm>
            <a:off x="152400" y="4114800"/>
            <a:ext cx="2514600" cy="523220"/>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fr-FR" sz="2800" b="1" dirty="0" smtClean="0"/>
              <a:t>SENEGAL</a:t>
            </a:r>
            <a:endParaRPr lang="fr-FR" sz="2800" b="1" dirty="0"/>
          </a:p>
        </p:txBody>
      </p:sp>
      <p:sp>
        <p:nvSpPr>
          <p:cNvPr id="8" name="Right Arrow 7"/>
          <p:cNvSpPr/>
          <p:nvPr/>
        </p:nvSpPr>
        <p:spPr>
          <a:xfrm>
            <a:off x="2667000" y="4191000"/>
            <a:ext cx="304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971800" y="2362200"/>
            <a:ext cx="5943600" cy="3785652"/>
          </a:xfrm>
          <a:prstGeom prst="rect">
            <a:avLst/>
          </a:prstGeom>
          <a:noFill/>
          <a:ln w="19050">
            <a:solidFill>
              <a:schemeClr val="tx1"/>
            </a:solidFill>
          </a:ln>
        </p:spPr>
        <p:txBody>
          <a:bodyPr wrap="square" rtlCol="0">
            <a:spAutoFit/>
          </a:bodyPr>
          <a:lstStyle/>
          <a:p>
            <a:pPr marL="342900" lvl="0" indent="-342900">
              <a:buFont typeface="+mj-lt"/>
              <a:buAutoNum type="arabicPeriod"/>
            </a:pPr>
            <a:r>
              <a:rPr lang="fr-FR" sz="1600" dirty="0" smtClean="0"/>
              <a:t>le Programme APRAO  a noué des accords de partenariat avec le PCE/USAID installé en 2010 en zone Sud (Kolda dans les sites de </a:t>
            </a:r>
            <a:r>
              <a:rPr lang="fr-FR" sz="1600" dirty="0" err="1" smtClean="0"/>
              <a:t>Dioulacolon</a:t>
            </a:r>
            <a:r>
              <a:rPr lang="fr-FR" sz="1600" dirty="0" smtClean="0"/>
              <a:t> et </a:t>
            </a:r>
            <a:r>
              <a:rPr lang="fr-FR" sz="1600" dirty="0" err="1" smtClean="0"/>
              <a:t>Saré</a:t>
            </a:r>
            <a:r>
              <a:rPr lang="fr-FR" sz="1600" dirty="0" smtClean="0"/>
              <a:t> </a:t>
            </a:r>
            <a:r>
              <a:rPr lang="fr-FR" sz="1600" dirty="0" err="1" smtClean="0"/>
              <a:t>Woudou</a:t>
            </a:r>
            <a:r>
              <a:rPr lang="fr-FR" sz="1600" dirty="0" smtClean="0"/>
              <a:t>) et </a:t>
            </a:r>
            <a:r>
              <a:rPr lang="fr-FR" sz="1600" dirty="0" err="1" smtClean="0"/>
              <a:t>Wula</a:t>
            </a:r>
            <a:r>
              <a:rPr lang="fr-FR" sz="1600" dirty="0" smtClean="0"/>
              <a:t> </a:t>
            </a:r>
            <a:r>
              <a:rPr lang="fr-FR" sz="1600" dirty="0" err="1" smtClean="0"/>
              <a:t>Naafa</a:t>
            </a:r>
            <a:r>
              <a:rPr lang="fr-FR" sz="1600" dirty="0" smtClean="0"/>
              <a:t> en Zone Centre (</a:t>
            </a:r>
            <a:r>
              <a:rPr lang="fr-FR" sz="1600" dirty="0" err="1" smtClean="0"/>
              <a:t>Fatick</a:t>
            </a:r>
            <a:r>
              <a:rPr lang="fr-FR" sz="1600" dirty="0" smtClean="0"/>
              <a:t>) dans les sites de </a:t>
            </a:r>
            <a:r>
              <a:rPr lang="fr-FR" sz="1600" dirty="0" err="1" smtClean="0"/>
              <a:t>Boli</a:t>
            </a:r>
            <a:r>
              <a:rPr lang="fr-FR" sz="1600" dirty="0" smtClean="0"/>
              <a:t> et </a:t>
            </a:r>
            <a:r>
              <a:rPr lang="fr-FR" sz="1600" dirty="0" err="1" smtClean="0"/>
              <a:t>Ndour</a:t>
            </a:r>
            <a:r>
              <a:rPr lang="fr-FR" sz="1600" dirty="0" smtClean="0"/>
              <a:t>-</a:t>
            </a:r>
            <a:r>
              <a:rPr lang="fr-FR" sz="1600" dirty="0" err="1" smtClean="0"/>
              <a:t>Ndour</a:t>
            </a:r>
            <a:r>
              <a:rPr lang="fr-FR" sz="1600" dirty="0" smtClean="0"/>
              <a:t>.</a:t>
            </a:r>
          </a:p>
          <a:p>
            <a:pPr marL="342900" lvl="0" indent="-342900">
              <a:buFont typeface="+mj-lt"/>
              <a:buAutoNum type="arabicPeriod"/>
            </a:pPr>
            <a:r>
              <a:rPr lang="fr-FR" sz="1600" dirty="0" smtClean="0"/>
              <a:t>Ce partenariat a permis aux OP de la zone, malgré les difficultés rencontrées du fait des mauvaises récoltes, de faire des efforts dans le remboursement du fond de roulement. </a:t>
            </a:r>
          </a:p>
          <a:p>
            <a:pPr marL="342900" lvl="0" indent="-342900">
              <a:buFont typeface="+mj-lt"/>
              <a:buAutoNum type="arabicPeriod"/>
            </a:pPr>
            <a:r>
              <a:rPr lang="fr-FR" sz="1600" dirty="0" smtClean="0"/>
              <a:t>Dans le cadre du partenariat entre acteurs dans la chaine de valeur riz, la mutualisation des acquis et activités a permis d’obtenir des résultats probants. La synergie développée entre partenaire n’a pas souffert des lourdeurs administratives pour réaliser les activités. </a:t>
            </a:r>
          </a:p>
          <a:p>
            <a:pPr marL="342900" lvl="0" indent="-342900">
              <a:buFont typeface="+mj-lt"/>
              <a:buAutoNum type="arabicPeriod"/>
            </a:pPr>
            <a:r>
              <a:rPr lang="fr-FR" sz="1600" dirty="0" smtClean="0"/>
              <a:t>Mais les stratégies par rapport aux activités mises en synergies doivent être discutées ensemble afin de faciliter leur évaluation finale.</a:t>
            </a:r>
            <a:endParaRPr lang="en-US" sz="1600"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00" y="381000"/>
            <a:ext cx="8229600" cy="715962"/>
          </a:xfrm>
          <a:prstGeom prst="rect">
            <a:avLst/>
          </a:prstGeom>
        </p:spPr>
        <p:style>
          <a:lnRef idx="1">
            <a:schemeClr val="accent6"/>
          </a:lnRef>
          <a:fillRef idx="2">
            <a:schemeClr val="accent6"/>
          </a:fillRef>
          <a:effectRef idx="1">
            <a:schemeClr val="accent6"/>
          </a:effectRef>
          <a:fontRef idx="minor">
            <a:schemeClr val="dk1"/>
          </a:fontRef>
        </p:style>
        <p:txBody>
          <a:bodyPr>
            <a:noAutofit/>
          </a:bodyPr>
          <a:lstStyle/>
          <a:p>
            <a:pPr marL="514350" indent="-514350" algn="ctr"/>
            <a:r>
              <a:rPr lang="fr-FR" sz="4400" b="1" dirty="0" smtClean="0"/>
              <a:t>Leçons apprises</a:t>
            </a:r>
          </a:p>
        </p:txBody>
      </p:sp>
      <p:pic>
        <p:nvPicPr>
          <p:cNvPr id="3" name="Image 5" descr="C:\Users\Yacouba\Desktop\DSC08008.JPG"/>
          <p:cNvPicPr/>
          <p:nvPr/>
        </p:nvPicPr>
        <p:blipFill>
          <a:blip r:embed="rId2" cstate="print"/>
          <a:srcRect/>
          <a:stretch>
            <a:fillRect/>
          </a:stretch>
        </p:blipFill>
        <p:spPr bwMode="auto">
          <a:xfrm>
            <a:off x="762000" y="1371600"/>
            <a:ext cx="7467600"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52400"/>
            <a:ext cx="8229600" cy="685800"/>
          </a:xfrm>
          <a:prstGeom prst="rect">
            <a:avLst/>
          </a:prstGeom>
        </p:spPr>
        <p:style>
          <a:lnRef idx="1">
            <a:schemeClr val="accent6"/>
          </a:lnRef>
          <a:fillRef idx="2">
            <a:schemeClr val="accent6"/>
          </a:fillRef>
          <a:effectRef idx="1">
            <a:schemeClr val="accent6"/>
          </a:effectRef>
          <a:fontRef idx="minor">
            <a:schemeClr val="dk1"/>
          </a:fontRef>
        </p:style>
        <p:txBody>
          <a:bodyPr>
            <a:noAutofit/>
          </a:bodyPr>
          <a:lstStyle/>
          <a:p>
            <a:pPr lvl="0" algn="ctr">
              <a:spcBef>
                <a:spcPct val="0"/>
              </a:spcBef>
            </a:pPr>
            <a:r>
              <a:rPr lang="fr-FR" sz="4000" b="1" dirty="0" smtClean="0"/>
              <a:t>Approche méthodologique</a:t>
            </a:r>
            <a:endParaRPr kumimoji="0" lang="fr-FR" sz="4000" b="1" i="0" u="none" strike="noStrike" kern="1200" cap="none" spc="0" normalizeH="0" baseline="0" noProof="0" dirty="0">
              <a:ln>
                <a:noFill/>
              </a:ln>
              <a:solidFill>
                <a:schemeClr val="dk1"/>
              </a:solidFill>
              <a:effectLst/>
              <a:uLnTx/>
              <a:uFillTx/>
              <a:latin typeface="+mn-lt"/>
              <a:ea typeface="+mn-ea"/>
              <a:cs typeface="+mn-cs"/>
            </a:endParaRPr>
          </a:p>
        </p:txBody>
      </p:sp>
      <p:sp>
        <p:nvSpPr>
          <p:cNvPr id="3" name="Rectangle 2"/>
          <p:cNvSpPr/>
          <p:nvPr/>
        </p:nvSpPr>
        <p:spPr>
          <a:xfrm>
            <a:off x="228600" y="1371600"/>
            <a:ext cx="8534400" cy="4154984"/>
          </a:xfrm>
          <a:prstGeom prst="rect">
            <a:avLst/>
          </a:prstGeom>
        </p:spPr>
        <p:txBody>
          <a:bodyPr wrap="square">
            <a:spAutoFit/>
          </a:bodyPr>
          <a:lstStyle/>
          <a:p>
            <a:pPr marL="457200" indent="-457200">
              <a:buFont typeface="+mj-lt"/>
              <a:buAutoNum type="arabicPeriod"/>
            </a:pPr>
            <a:r>
              <a:rPr lang="fr-FR" sz="2400" dirty="0" smtClean="0"/>
              <a:t>Démarche participative systématique combinant les approches qualitatives et quantitatives : analyse documentaire, entretiens et rencontres avec les principaux acteurs,  organisation de focus groupes et observations sur le terrain.</a:t>
            </a:r>
          </a:p>
          <a:p>
            <a:pPr marL="457200" indent="-457200">
              <a:buFont typeface="+mj-lt"/>
              <a:buAutoNum type="arabicPeriod"/>
            </a:pPr>
            <a:r>
              <a:rPr lang="fr-FR" sz="2400" dirty="0" smtClean="0"/>
              <a:t>Coordination au niveau Régional SFW et approche méthodologique</a:t>
            </a:r>
          </a:p>
          <a:p>
            <a:pPr marL="457200" indent="-457200">
              <a:buFont typeface="+mj-lt"/>
              <a:buAutoNum type="arabicPeriod"/>
            </a:pPr>
            <a:r>
              <a:rPr lang="fr-FR" sz="2400" dirty="0" smtClean="0"/>
              <a:t>Recrutement de Consultants nationaux en favorisant les synergies en S&amp;E avec les pays IESA/APRAO</a:t>
            </a:r>
          </a:p>
          <a:p>
            <a:pPr marL="457200" indent="-457200">
              <a:buFont typeface="+mj-lt"/>
              <a:buAutoNum type="arabicPeriod"/>
            </a:pPr>
            <a:r>
              <a:rPr lang="fr-FR" sz="2400" dirty="0" smtClean="0"/>
              <a:t>Coordination et appui technique des FAOR et UCP APRAO</a:t>
            </a:r>
          </a:p>
          <a:p>
            <a:pPr marL="457200" indent="-457200">
              <a:buFont typeface="+mj-lt"/>
              <a:buAutoNum type="arabicPeriod"/>
            </a:pPr>
            <a:r>
              <a:rPr lang="fr-FR" sz="2400" dirty="0" smtClean="0"/>
              <a:t>Elaboration des rapports pays</a:t>
            </a:r>
          </a:p>
          <a:p>
            <a:pPr marL="457200" indent="-457200">
              <a:buFont typeface="+mj-lt"/>
              <a:buAutoNum type="arabicPeriod"/>
            </a:pPr>
            <a:r>
              <a:rPr lang="fr-FR" sz="2400" dirty="0" smtClean="0"/>
              <a:t>Synthèses régionale des résultats </a:t>
            </a:r>
            <a:endParaRPr lang="fr-FR" sz="24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2514600" cy="40011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fr-FR" sz="2000" b="1" dirty="0" smtClean="0"/>
              <a:t>LECONS APPRISES</a:t>
            </a:r>
            <a:endParaRPr lang="fr-FR" sz="2000" b="1" dirty="0"/>
          </a:p>
        </p:txBody>
      </p:sp>
      <p:sp>
        <p:nvSpPr>
          <p:cNvPr id="3" name="TextBox 2"/>
          <p:cNvSpPr txBox="1"/>
          <p:nvPr/>
        </p:nvSpPr>
        <p:spPr>
          <a:xfrm>
            <a:off x="228600" y="2057400"/>
            <a:ext cx="23622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Gestion et organisation du système de production de semences</a:t>
            </a:r>
          </a:p>
        </p:txBody>
      </p:sp>
      <p:sp>
        <p:nvSpPr>
          <p:cNvPr id="4" name="TextBox 3"/>
          <p:cNvSpPr txBox="1"/>
          <p:nvPr/>
        </p:nvSpPr>
        <p:spPr>
          <a:xfrm>
            <a:off x="228600" y="28956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Production de semences de base et </a:t>
            </a:r>
            <a:r>
              <a:rPr lang="fr-FR" sz="1400" dirty="0" err="1"/>
              <a:t>prebase</a:t>
            </a:r>
            <a:endParaRPr lang="fr-FR" sz="1400" dirty="0"/>
          </a:p>
        </p:txBody>
      </p:sp>
      <p:sp>
        <p:nvSpPr>
          <p:cNvPr id="5" name="TextBox 4"/>
          <p:cNvSpPr txBox="1"/>
          <p:nvPr/>
        </p:nvSpPr>
        <p:spPr>
          <a:xfrm>
            <a:off x="228600" y="838200"/>
            <a:ext cx="2362200" cy="1077218"/>
          </a:xfrm>
          <a:prstGeom prst="rect">
            <a:avLst/>
          </a:prstGeom>
          <a:solidFill>
            <a:srgbClr val="FFFF00"/>
          </a:solidFill>
          <a:ln w="5715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600" b="1" dirty="0"/>
              <a:t>Aspects macroéconomiques et transversaux de la chaine des valeurs riz</a:t>
            </a:r>
          </a:p>
        </p:txBody>
      </p:sp>
      <p:sp>
        <p:nvSpPr>
          <p:cNvPr id="6" name="TextBox 5"/>
          <p:cNvSpPr txBox="1"/>
          <p:nvPr/>
        </p:nvSpPr>
        <p:spPr>
          <a:xfrm>
            <a:off x="228600" y="36576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Système d’encadrement et d’appui Conseil</a:t>
            </a:r>
          </a:p>
        </p:txBody>
      </p:sp>
      <p:sp>
        <p:nvSpPr>
          <p:cNvPr id="7" name="TextBox 6"/>
          <p:cNvSpPr txBox="1"/>
          <p:nvPr/>
        </p:nvSpPr>
        <p:spPr>
          <a:xfrm>
            <a:off x="228600" y="44196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Multiplication et production de semences certifiées</a:t>
            </a:r>
          </a:p>
        </p:txBody>
      </p:sp>
      <p:sp>
        <p:nvSpPr>
          <p:cNvPr id="8" name="TextBox 7"/>
          <p:cNvSpPr txBox="1"/>
          <p:nvPr/>
        </p:nvSpPr>
        <p:spPr>
          <a:xfrm>
            <a:off x="228600" y="51816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Production de riz paddy de qualité</a:t>
            </a:r>
          </a:p>
        </p:txBody>
      </p:sp>
      <p:sp>
        <p:nvSpPr>
          <p:cNvPr id="9" name="TextBox 8"/>
          <p:cNvSpPr txBox="1"/>
          <p:nvPr/>
        </p:nvSpPr>
        <p:spPr>
          <a:xfrm>
            <a:off x="228600" y="5943600"/>
            <a:ext cx="23622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Transformation et  commercialisation du riz paddy</a:t>
            </a:r>
          </a:p>
        </p:txBody>
      </p:sp>
      <p:sp>
        <p:nvSpPr>
          <p:cNvPr id="10" name="Right Arrow 9"/>
          <p:cNvSpPr/>
          <p:nvPr/>
        </p:nvSpPr>
        <p:spPr>
          <a:xfrm>
            <a:off x="2590800" y="1219200"/>
            <a:ext cx="228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819400" y="152400"/>
            <a:ext cx="6172200" cy="6463308"/>
          </a:xfrm>
          <a:prstGeom prst="rect">
            <a:avLst/>
          </a:prstGeom>
          <a:noFill/>
          <a:ln w="57150">
            <a:solidFill>
              <a:srgbClr val="0070C0"/>
            </a:solidFill>
          </a:ln>
        </p:spPr>
        <p:txBody>
          <a:bodyPr wrap="square" rtlCol="0">
            <a:spAutoFit/>
          </a:bodyPr>
          <a:lstStyle/>
          <a:p>
            <a:pPr marL="342900" indent="-342900">
              <a:buFont typeface="+mj-lt"/>
              <a:buAutoNum type="arabicPeriod"/>
            </a:pPr>
            <a:r>
              <a:rPr lang="fr-FR" dirty="0" smtClean="0"/>
              <a:t>Un des aspects qui ont le moins enregistré de résultats dans les pays. Dans une moindre mesure, en Mauritanie le projet a pris en charge la problématique de la fonctionnalité des aménagements et la maitrise de l’eau dans les périmètres irrigués</a:t>
            </a:r>
          </a:p>
          <a:p>
            <a:pPr marL="342900" indent="-342900">
              <a:buFont typeface="+mj-lt"/>
              <a:buAutoNum type="arabicPeriod"/>
            </a:pPr>
            <a:r>
              <a:rPr lang="fr-FR" dirty="0" smtClean="0"/>
              <a:t>En Cote d’Ivoire, face a la prédominance du système pluvial dépendant des aléas climatiques et aux équipements agricoles souvent inadaptés, des efforts considérables restent a faire  aussi bien au niveau des stratégies de développement de la chaine de valeur qu’au niveau de la réhabilitation et le renforcement des équipements</a:t>
            </a:r>
          </a:p>
          <a:p>
            <a:pPr marL="342900" indent="-342900">
              <a:buFont typeface="+mj-lt"/>
              <a:buAutoNum type="arabicPeriod"/>
            </a:pPr>
            <a:r>
              <a:rPr lang="fr-FR" dirty="0" smtClean="0"/>
              <a:t>C’est le cas également au Mali face a la vétusté, l’insuffisance ou l’inadaptation des équipements, des matériels et des infrastructures</a:t>
            </a:r>
          </a:p>
          <a:p>
            <a:pPr marL="342900" indent="-342900">
              <a:buFont typeface="+mj-lt"/>
              <a:buAutoNum type="arabicPeriod"/>
            </a:pPr>
            <a:r>
              <a:rPr lang="fr-FR" dirty="0" smtClean="0"/>
              <a:t>Au Niger, même si  le projet a favorisé  la mise à jour de l’état des lieux de la riziculture et des données statistiques sur le, pas de résultats pour la mise en valeur du potentiel irrigable et une meilleure gestion de l’eau d’irrigation</a:t>
            </a:r>
          </a:p>
          <a:p>
            <a:pPr marL="342900" indent="-342900">
              <a:buFont typeface="+mj-lt"/>
              <a:buAutoNum type="arabicPeriod"/>
            </a:pPr>
            <a:r>
              <a:rPr lang="fr-FR" dirty="0" smtClean="0"/>
              <a:t>Au Sénégal, aucune action n’a été mené face aux invasions aviaires importantes, surtout dans la vallée du fleuve Sénégal qui appauvrissent les producteurs </a:t>
            </a:r>
            <a:r>
              <a:rPr lang="fr-FR" dirty="0" smtClean="0"/>
              <a:t>les </a:t>
            </a:r>
            <a:r>
              <a:rPr lang="fr-FR" dirty="0" smtClean="0"/>
              <a:t>plus vulnérables même si des potentialités de collaboration existent avec la Mauritanie dans ce domaine.</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2514600" cy="40011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fr-FR" sz="2000" b="1" dirty="0" smtClean="0"/>
              <a:t>LECONS APPRISES</a:t>
            </a:r>
            <a:endParaRPr lang="fr-FR" sz="2000" b="1" dirty="0"/>
          </a:p>
        </p:txBody>
      </p:sp>
      <p:sp>
        <p:nvSpPr>
          <p:cNvPr id="3" name="TextBox 2"/>
          <p:cNvSpPr txBox="1"/>
          <p:nvPr/>
        </p:nvSpPr>
        <p:spPr>
          <a:xfrm>
            <a:off x="228600" y="1828800"/>
            <a:ext cx="2362200" cy="830997"/>
          </a:xfrm>
          <a:prstGeom prst="rect">
            <a:avLst/>
          </a:prstGeom>
          <a:solidFill>
            <a:srgbClr val="FFFF00"/>
          </a:solidFill>
          <a:ln w="5715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600" b="1" dirty="0"/>
              <a:t>Gestion et organisation du système de production de semences</a:t>
            </a:r>
          </a:p>
        </p:txBody>
      </p:sp>
      <p:sp>
        <p:nvSpPr>
          <p:cNvPr id="4" name="TextBox 3"/>
          <p:cNvSpPr txBox="1"/>
          <p:nvPr/>
        </p:nvSpPr>
        <p:spPr>
          <a:xfrm>
            <a:off x="228600" y="28956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Production de semences de base et </a:t>
            </a:r>
            <a:r>
              <a:rPr lang="fr-FR" sz="1400" dirty="0" err="1"/>
              <a:t>prebase</a:t>
            </a:r>
            <a:endParaRPr lang="fr-FR" sz="1400" dirty="0"/>
          </a:p>
        </p:txBody>
      </p:sp>
      <p:sp>
        <p:nvSpPr>
          <p:cNvPr id="5" name="TextBox 4"/>
          <p:cNvSpPr txBox="1"/>
          <p:nvPr/>
        </p:nvSpPr>
        <p:spPr>
          <a:xfrm>
            <a:off x="228600" y="838200"/>
            <a:ext cx="23622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Aspects macroéconomiques et transversaux de la chaine des valeurs riz</a:t>
            </a:r>
          </a:p>
        </p:txBody>
      </p:sp>
      <p:sp>
        <p:nvSpPr>
          <p:cNvPr id="6" name="TextBox 5"/>
          <p:cNvSpPr txBox="1"/>
          <p:nvPr/>
        </p:nvSpPr>
        <p:spPr>
          <a:xfrm>
            <a:off x="228600" y="36576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Système d’encadrement et d’appui Conseil</a:t>
            </a:r>
          </a:p>
        </p:txBody>
      </p:sp>
      <p:sp>
        <p:nvSpPr>
          <p:cNvPr id="7" name="TextBox 6"/>
          <p:cNvSpPr txBox="1"/>
          <p:nvPr/>
        </p:nvSpPr>
        <p:spPr>
          <a:xfrm>
            <a:off x="228600" y="44196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Multiplication et production de semences certifiées</a:t>
            </a:r>
          </a:p>
        </p:txBody>
      </p:sp>
      <p:sp>
        <p:nvSpPr>
          <p:cNvPr id="8" name="TextBox 7"/>
          <p:cNvSpPr txBox="1"/>
          <p:nvPr/>
        </p:nvSpPr>
        <p:spPr>
          <a:xfrm>
            <a:off x="228600" y="51816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Production de riz paddy de qualité</a:t>
            </a:r>
          </a:p>
        </p:txBody>
      </p:sp>
      <p:sp>
        <p:nvSpPr>
          <p:cNvPr id="9" name="TextBox 8"/>
          <p:cNvSpPr txBox="1"/>
          <p:nvPr/>
        </p:nvSpPr>
        <p:spPr>
          <a:xfrm>
            <a:off x="228600" y="5943600"/>
            <a:ext cx="23622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Transformation et  commercialisation du riz paddy</a:t>
            </a:r>
          </a:p>
        </p:txBody>
      </p:sp>
      <p:sp>
        <p:nvSpPr>
          <p:cNvPr id="10" name="Right Arrow 9"/>
          <p:cNvSpPr/>
          <p:nvPr/>
        </p:nvSpPr>
        <p:spPr>
          <a:xfrm>
            <a:off x="2590800" y="2057400"/>
            <a:ext cx="228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819400" y="381000"/>
            <a:ext cx="6019800" cy="6001643"/>
          </a:xfrm>
          <a:prstGeom prst="rect">
            <a:avLst/>
          </a:prstGeom>
          <a:noFill/>
          <a:ln w="57150">
            <a:solidFill>
              <a:srgbClr val="0070C0"/>
            </a:solidFill>
          </a:ln>
        </p:spPr>
        <p:txBody>
          <a:bodyPr wrap="square" rtlCol="0">
            <a:spAutoFit/>
          </a:bodyPr>
          <a:lstStyle/>
          <a:p>
            <a:pPr marL="342900" indent="-342900">
              <a:buFont typeface="+mj-lt"/>
              <a:buAutoNum type="arabicPeriod"/>
            </a:pPr>
            <a:r>
              <a:rPr lang="fr-FR" sz="1600" dirty="0" smtClean="0"/>
              <a:t>Le projet a eu des résultats très importants dans ce volet dans tous les pays sauf en Cote d’Ivoire du fait du retard de démarrage, de l’</a:t>
            </a:r>
            <a:r>
              <a:rPr lang="fr-FR" sz="1600" dirty="0" err="1" smtClean="0"/>
              <a:t>instabilite</a:t>
            </a:r>
            <a:r>
              <a:rPr lang="fr-FR" sz="1600" dirty="0" smtClean="0"/>
              <a:t> de l’</a:t>
            </a:r>
            <a:r>
              <a:rPr lang="fr-FR" sz="1600" dirty="0" err="1" smtClean="0"/>
              <a:t>equipe</a:t>
            </a:r>
            <a:r>
              <a:rPr lang="fr-FR" sz="1600" dirty="0" smtClean="0"/>
              <a:t> du projet et de la crise post </a:t>
            </a:r>
            <a:r>
              <a:rPr lang="fr-FR" sz="1600" dirty="0" smtClean="0"/>
              <a:t>électorale.</a:t>
            </a:r>
            <a:endParaRPr lang="fr-FR" sz="1600" dirty="0" smtClean="0"/>
          </a:p>
          <a:p>
            <a:pPr marL="342900" indent="-342900">
              <a:buFont typeface="+mj-lt"/>
              <a:buAutoNum type="arabicPeriod"/>
            </a:pPr>
            <a:r>
              <a:rPr lang="fr-FR" sz="1600" dirty="0" smtClean="0"/>
              <a:t>Au Mali des progrès importants sont enregistrés qui ont contribué a une meilleure compréhension de la démarche de production améliorée de semences et qui attestent également de l’évolution qualitative du système. Surtout,  le renforcement des capacités de LABOSEM qui est l’unique laboratoire en matière d’assurance qualité et de certification des semences qui contrôle actuellement 100% des semences soumises.</a:t>
            </a:r>
          </a:p>
          <a:p>
            <a:pPr marL="342900" indent="-342900">
              <a:buFont typeface="+mj-lt"/>
              <a:buAutoNum type="arabicPeriod"/>
            </a:pPr>
            <a:r>
              <a:rPr lang="fr-FR" sz="1600" dirty="0" smtClean="0"/>
              <a:t>En Mauritanie, l’instauration d’un cadre de concertation régulière et le processus de révision de la législation semencière et son harmonisation avec l’espace CEDEAO/CILSS ont été déterminants dans le règlement du problème de dysfonctionnement du système de contrôle semencier</a:t>
            </a:r>
          </a:p>
          <a:p>
            <a:pPr marL="342900" lvl="0" indent="-342900">
              <a:buFont typeface="+mj-lt"/>
              <a:buAutoNum type="arabicPeriod"/>
            </a:pPr>
            <a:r>
              <a:rPr lang="fr-FR" sz="1600" dirty="0" smtClean="0"/>
              <a:t>Au Niger, les  procédures d’inspection, de certification et d’exercice de la fonction de producteur de semences sont comprises et appliquées </a:t>
            </a:r>
            <a:r>
              <a:rPr lang="en-US" sz="1600" dirty="0" err="1" smtClean="0"/>
              <a:t>aussi</a:t>
            </a:r>
            <a:r>
              <a:rPr lang="en-US" sz="1600" dirty="0" smtClean="0"/>
              <a:t>  </a:t>
            </a:r>
            <a:r>
              <a:rPr lang="en-US" sz="1600" dirty="0" err="1" smtClean="0"/>
              <a:t>bien</a:t>
            </a:r>
            <a:r>
              <a:rPr lang="en-US" sz="1600" dirty="0" smtClean="0"/>
              <a:t> </a:t>
            </a:r>
            <a:r>
              <a:rPr lang="fr-FR" sz="1600" dirty="0" smtClean="0"/>
              <a:t>sur les cultures pluviales que la culture du riz irrigué. </a:t>
            </a:r>
          </a:p>
          <a:p>
            <a:pPr marL="342900" indent="-342900">
              <a:buFont typeface="+mj-lt"/>
              <a:buAutoNum type="arabicPeriod"/>
            </a:pPr>
            <a:r>
              <a:rPr lang="fr-FR" sz="1600" dirty="0" smtClean="0"/>
              <a:t>Au Sénégal, d’importants changements ont été notés et parmi lesquels : une prise de conscience des utilisateurs et producteurs de semence, un accès de la semence au niveau local, une fréquence  plus élevée des visites de parcelles semencières, un choix judicieux des variétés adaptées par rapport à chaque localité</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2133600" cy="40011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fr-FR" sz="2000" b="1" dirty="0" smtClean="0"/>
              <a:t>LECONS APPRISES</a:t>
            </a:r>
            <a:endParaRPr lang="fr-FR" sz="2000" b="1" dirty="0"/>
          </a:p>
        </p:txBody>
      </p:sp>
      <p:sp>
        <p:nvSpPr>
          <p:cNvPr id="3" name="TextBox 2"/>
          <p:cNvSpPr txBox="1"/>
          <p:nvPr/>
        </p:nvSpPr>
        <p:spPr>
          <a:xfrm>
            <a:off x="152400" y="1981200"/>
            <a:ext cx="20574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Gestion et organisation du système de production de semences</a:t>
            </a:r>
          </a:p>
        </p:txBody>
      </p:sp>
      <p:sp>
        <p:nvSpPr>
          <p:cNvPr id="4" name="TextBox 3"/>
          <p:cNvSpPr txBox="1"/>
          <p:nvPr/>
        </p:nvSpPr>
        <p:spPr>
          <a:xfrm>
            <a:off x="152400" y="2819400"/>
            <a:ext cx="2057400" cy="830997"/>
          </a:xfrm>
          <a:prstGeom prst="rect">
            <a:avLst/>
          </a:prstGeom>
          <a:solidFill>
            <a:srgbClr val="FFFF00"/>
          </a:solidFill>
          <a:ln w="5715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600" b="1" dirty="0"/>
              <a:t>Production de semences de base et </a:t>
            </a:r>
            <a:r>
              <a:rPr lang="fr-FR" sz="1600" b="1" dirty="0" err="1"/>
              <a:t>prebase</a:t>
            </a:r>
            <a:endParaRPr lang="fr-FR" sz="1600" b="1" dirty="0"/>
          </a:p>
        </p:txBody>
      </p:sp>
      <p:sp>
        <p:nvSpPr>
          <p:cNvPr id="5" name="TextBox 4"/>
          <p:cNvSpPr txBox="1"/>
          <p:nvPr/>
        </p:nvSpPr>
        <p:spPr>
          <a:xfrm>
            <a:off x="152400" y="838200"/>
            <a:ext cx="2057400"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Aspects macroéconomiques et transversaux de la chaine des valeurs riz</a:t>
            </a:r>
          </a:p>
        </p:txBody>
      </p:sp>
      <p:sp>
        <p:nvSpPr>
          <p:cNvPr id="6" name="TextBox 5"/>
          <p:cNvSpPr txBox="1"/>
          <p:nvPr/>
        </p:nvSpPr>
        <p:spPr>
          <a:xfrm>
            <a:off x="152400" y="3733800"/>
            <a:ext cx="20574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Système d’encadrement et d’appui Conseil</a:t>
            </a:r>
          </a:p>
        </p:txBody>
      </p:sp>
      <p:sp>
        <p:nvSpPr>
          <p:cNvPr id="7" name="TextBox 6"/>
          <p:cNvSpPr txBox="1"/>
          <p:nvPr/>
        </p:nvSpPr>
        <p:spPr>
          <a:xfrm>
            <a:off x="152400" y="4343400"/>
            <a:ext cx="20574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Multiplication et production de semences certifiées</a:t>
            </a:r>
          </a:p>
        </p:txBody>
      </p:sp>
      <p:sp>
        <p:nvSpPr>
          <p:cNvPr id="8" name="TextBox 7"/>
          <p:cNvSpPr txBox="1"/>
          <p:nvPr/>
        </p:nvSpPr>
        <p:spPr>
          <a:xfrm>
            <a:off x="152400" y="5181600"/>
            <a:ext cx="20574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Production de riz paddy de qualité</a:t>
            </a:r>
          </a:p>
        </p:txBody>
      </p:sp>
      <p:sp>
        <p:nvSpPr>
          <p:cNvPr id="9" name="TextBox 8"/>
          <p:cNvSpPr txBox="1"/>
          <p:nvPr/>
        </p:nvSpPr>
        <p:spPr>
          <a:xfrm>
            <a:off x="152400" y="5867400"/>
            <a:ext cx="20574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Transformation et  commercialisation du riz paddy</a:t>
            </a:r>
          </a:p>
        </p:txBody>
      </p:sp>
      <p:sp>
        <p:nvSpPr>
          <p:cNvPr id="10" name="Right Arrow 9"/>
          <p:cNvSpPr/>
          <p:nvPr/>
        </p:nvSpPr>
        <p:spPr>
          <a:xfrm>
            <a:off x="2209800" y="3124200"/>
            <a:ext cx="228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438400" y="152400"/>
            <a:ext cx="6553200" cy="6477000"/>
          </a:xfrm>
          <a:prstGeom prst="rect">
            <a:avLst/>
          </a:prstGeom>
          <a:noFill/>
          <a:ln w="57150">
            <a:solidFill>
              <a:srgbClr val="0070C0"/>
            </a:solidFill>
          </a:ln>
        </p:spPr>
        <p:txBody>
          <a:bodyPr wrap="square" rtlCol="0">
            <a:spAutoFit/>
          </a:bodyPr>
          <a:lstStyle/>
          <a:p>
            <a:pPr marL="342900" indent="-342900">
              <a:buFont typeface="+mj-lt"/>
              <a:buAutoNum type="arabicPeriod"/>
            </a:pPr>
            <a:r>
              <a:rPr lang="fr-FR" sz="1600" dirty="0" smtClean="0"/>
              <a:t>Des résultats importants ont été notées au Sénégal et en Mauritanie dans ce volet. Dans les autres pays, Niger, Mali et Cote d’Ivoire des efforts restent a faire pour  renforcer l’utilisation des semences de qualité de variétés améliorées, même s’il  faut noter que d’importantes actions de multiplication de ces semences sont en cour au niveau de l’INRAN sous le thème  « </a:t>
            </a:r>
            <a:r>
              <a:rPr lang="fr-FR" sz="1600" i="1" dirty="0" smtClean="0"/>
              <a:t>Régénérescence de matériels génétiques (souches, pré-base et base</a:t>
            </a:r>
            <a:r>
              <a:rPr lang="fr-FR" sz="1600" dirty="0" smtClean="0"/>
              <a:t> </a:t>
            </a:r>
            <a:r>
              <a:rPr lang="fr-FR" sz="1600" i="1" dirty="0" smtClean="0"/>
              <a:t>homologués au Niger</a:t>
            </a:r>
            <a:r>
              <a:rPr lang="fr-FR" sz="1600" dirty="0" smtClean="0"/>
              <a:t> » avec l’appui du projet.</a:t>
            </a:r>
          </a:p>
          <a:p>
            <a:pPr marL="342900" indent="-342900">
              <a:buFont typeface="+mj-lt"/>
              <a:buAutoNum type="arabicPeriod"/>
            </a:pPr>
            <a:r>
              <a:rPr lang="fr-FR" sz="1600" dirty="0" smtClean="0"/>
              <a:t>Au Sénégal, avec l’appui budgétaire de l’APRAO intervenu dans le cadre un accord de partenariat signé le 22 Aout 2011, l’ISRA est </a:t>
            </a:r>
            <a:r>
              <a:rPr lang="fr-FR" sz="1600" dirty="0" smtClean="0"/>
              <a:t>parvenu </a:t>
            </a:r>
            <a:r>
              <a:rPr lang="fr-FR" sz="1600" dirty="0" smtClean="0"/>
              <a:t>à augmenter ses capacités de production de semences de Pré-base de qualité. On parle même de facilitation de production de semences de Pré-base voire d’un excédent de semences.</a:t>
            </a:r>
          </a:p>
          <a:p>
            <a:pPr marL="342900" indent="-342900">
              <a:buFont typeface="+mj-lt"/>
              <a:buAutoNum type="arabicPeriod"/>
            </a:pPr>
            <a:r>
              <a:rPr lang="fr-FR" sz="1600" dirty="0" smtClean="0"/>
              <a:t>En Mauritanie, les résultats concernant le renouvellement ‘’souches vieillissantes’’ auprès d’</a:t>
            </a:r>
            <a:r>
              <a:rPr lang="fr-FR" sz="1600" dirty="0" err="1" smtClean="0"/>
              <a:t>Africa</a:t>
            </a:r>
            <a:r>
              <a:rPr lang="fr-FR" sz="1600" dirty="0" smtClean="0"/>
              <a:t> </a:t>
            </a:r>
            <a:r>
              <a:rPr lang="fr-FR" sz="1600" dirty="0" err="1" smtClean="0"/>
              <a:t>Rice</a:t>
            </a:r>
            <a:r>
              <a:rPr lang="fr-FR" sz="1600" dirty="0" smtClean="0"/>
              <a:t>, le renforcement des semences de pré – base auprès de l’ISRA (Sénégal) et l’introduction de 16 variétés (Sahel et NERICA) déjà homologuées dans la sous – région constitue un bonne pratique du Projet dans les échanges entre pays et la synergie sous régionale</a:t>
            </a:r>
          </a:p>
          <a:p>
            <a:pPr marL="342900" indent="-342900">
              <a:buFont typeface="+mj-lt"/>
              <a:buAutoNum type="arabicPeriod"/>
            </a:pPr>
            <a:r>
              <a:rPr lang="fr-FR" sz="1600" dirty="0" smtClean="0"/>
              <a:t>En Cote d’Ivoire, les priorités du CNRA et du LANASEM souffrent d’insuffisance de financement depuis la crise. Le projet est apparu comme une véritable lueur d’espoir dans la production multiforme de semences de pré-base de qualité.</a:t>
            </a:r>
          </a:p>
          <a:p>
            <a:pPr marL="342900" indent="-342900">
              <a:buFont typeface="+mj-lt"/>
              <a:buAutoNum type="arabicPeriod"/>
            </a:pPr>
            <a:r>
              <a:rPr lang="fr-FR" sz="1600" dirty="0" smtClean="0"/>
              <a:t>Au Mali, il a été noté le renforcement des capacités techniques d’encadrement du personnel des Directions de l’agriculture, des structures techniques de la recherche les domaines du management de la production de semence de qualité</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2133600" cy="40011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fr-FR" sz="2000" b="1" dirty="0" smtClean="0"/>
              <a:t>LECONS APPRISES</a:t>
            </a:r>
            <a:endParaRPr lang="fr-FR" sz="2000" b="1" dirty="0"/>
          </a:p>
        </p:txBody>
      </p:sp>
      <p:sp>
        <p:nvSpPr>
          <p:cNvPr id="3" name="TextBox 2"/>
          <p:cNvSpPr txBox="1"/>
          <p:nvPr/>
        </p:nvSpPr>
        <p:spPr>
          <a:xfrm>
            <a:off x="152400" y="1981200"/>
            <a:ext cx="20574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Gestion et organisation du système de production de semences</a:t>
            </a:r>
          </a:p>
        </p:txBody>
      </p:sp>
      <p:sp>
        <p:nvSpPr>
          <p:cNvPr id="4" name="TextBox 3"/>
          <p:cNvSpPr txBox="1"/>
          <p:nvPr/>
        </p:nvSpPr>
        <p:spPr>
          <a:xfrm>
            <a:off x="152400" y="2819400"/>
            <a:ext cx="20574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Production de semences de base et </a:t>
            </a:r>
            <a:r>
              <a:rPr lang="fr-FR" sz="1400" dirty="0" err="1"/>
              <a:t>prebase</a:t>
            </a:r>
            <a:endParaRPr lang="fr-FR" sz="1400" dirty="0"/>
          </a:p>
        </p:txBody>
      </p:sp>
      <p:sp>
        <p:nvSpPr>
          <p:cNvPr id="5" name="TextBox 4"/>
          <p:cNvSpPr txBox="1"/>
          <p:nvPr/>
        </p:nvSpPr>
        <p:spPr>
          <a:xfrm>
            <a:off x="152400" y="838200"/>
            <a:ext cx="2057400"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Aspects macroéconomiques et transversaux de la chaine des valeurs riz</a:t>
            </a:r>
          </a:p>
        </p:txBody>
      </p:sp>
      <p:sp>
        <p:nvSpPr>
          <p:cNvPr id="6" name="TextBox 5"/>
          <p:cNvSpPr txBox="1"/>
          <p:nvPr/>
        </p:nvSpPr>
        <p:spPr>
          <a:xfrm>
            <a:off x="152400" y="3429000"/>
            <a:ext cx="2057400" cy="830997"/>
          </a:xfrm>
          <a:prstGeom prst="rect">
            <a:avLst/>
          </a:prstGeom>
          <a:solidFill>
            <a:srgbClr val="FFFF00"/>
          </a:solidFill>
          <a:ln w="5715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600" b="1" dirty="0"/>
              <a:t>Système d’encadrement et d’appui Conseil</a:t>
            </a:r>
          </a:p>
        </p:txBody>
      </p:sp>
      <p:sp>
        <p:nvSpPr>
          <p:cNvPr id="7" name="TextBox 6"/>
          <p:cNvSpPr txBox="1"/>
          <p:nvPr/>
        </p:nvSpPr>
        <p:spPr>
          <a:xfrm>
            <a:off x="152400" y="4343400"/>
            <a:ext cx="20574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Multiplication et production de semences certifiées</a:t>
            </a:r>
          </a:p>
        </p:txBody>
      </p:sp>
      <p:sp>
        <p:nvSpPr>
          <p:cNvPr id="8" name="TextBox 7"/>
          <p:cNvSpPr txBox="1"/>
          <p:nvPr/>
        </p:nvSpPr>
        <p:spPr>
          <a:xfrm>
            <a:off x="152400" y="5181600"/>
            <a:ext cx="20574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Production de riz paddy de qualité</a:t>
            </a:r>
          </a:p>
        </p:txBody>
      </p:sp>
      <p:sp>
        <p:nvSpPr>
          <p:cNvPr id="9" name="TextBox 8"/>
          <p:cNvSpPr txBox="1"/>
          <p:nvPr/>
        </p:nvSpPr>
        <p:spPr>
          <a:xfrm>
            <a:off x="152400" y="5867400"/>
            <a:ext cx="20574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Transformation et  commercialisation du riz paddy</a:t>
            </a:r>
          </a:p>
        </p:txBody>
      </p:sp>
      <p:sp>
        <p:nvSpPr>
          <p:cNvPr id="10" name="Right Arrow 9"/>
          <p:cNvSpPr/>
          <p:nvPr/>
        </p:nvSpPr>
        <p:spPr>
          <a:xfrm>
            <a:off x="2209800" y="3657600"/>
            <a:ext cx="228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438400" y="685800"/>
            <a:ext cx="6400800" cy="5909310"/>
          </a:xfrm>
          <a:prstGeom prst="rect">
            <a:avLst/>
          </a:prstGeom>
          <a:noFill/>
          <a:ln w="57150">
            <a:solidFill>
              <a:srgbClr val="0070C0"/>
            </a:solidFill>
          </a:ln>
        </p:spPr>
        <p:txBody>
          <a:bodyPr wrap="square" rtlCol="0">
            <a:spAutoFit/>
          </a:bodyPr>
          <a:lstStyle/>
          <a:p>
            <a:pPr marL="342900" indent="-342900">
              <a:buFont typeface="+mj-lt"/>
              <a:buAutoNum type="arabicPeriod"/>
            </a:pPr>
            <a:r>
              <a:rPr lang="fr-FR" sz="2000" dirty="0" smtClean="0"/>
              <a:t>Des résultats positifs ont été enregistrés au Niger, Mali et en Mauritanie. Des efforts restent a fournir au Sénégal et en Cote d’Ivoire.</a:t>
            </a:r>
          </a:p>
          <a:p>
            <a:pPr marL="342900" indent="-342900">
              <a:buFont typeface="+mj-lt"/>
              <a:buAutoNum type="arabicPeriod"/>
            </a:pPr>
            <a:r>
              <a:rPr lang="fr-FR" sz="2000" dirty="0" smtClean="0"/>
              <a:t>La formation des producteurs/productrices, aussi bien pour la production de semences que pour la production de paddy se fait essentiellement par la méthode des champs écoles des producteurs (CEP), en étroite collaboration avec le projet GIPD de la FAO - Gestion intégrée de la production et des déprédateurs</a:t>
            </a:r>
          </a:p>
          <a:p>
            <a:pPr marL="342900" indent="-342900">
              <a:buFont typeface="+mj-lt"/>
              <a:buAutoNum type="arabicPeriod"/>
            </a:pPr>
            <a:r>
              <a:rPr lang="fr-FR" sz="2000" dirty="0" smtClean="0"/>
              <a:t>Les résultats ont pu être obtenus grâce a l’</a:t>
            </a:r>
            <a:r>
              <a:rPr lang="fr-FR" sz="2000" dirty="0" err="1" smtClean="0"/>
              <a:t>integration</a:t>
            </a:r>
            <a:r>
              <a:rPr lang="fr-FR" sz="2000" dirty="0" smtClean="0"/>
              <a:t> des approches CEP/GIPD.</a:t>
            </a:r>
          </a:p>
          <a:p>
            <a:pPr marL="342900" indent="-342900">
              <a:buFont typeface="+mj-lt"/>
              <a:buAutoNum type="arabicPeriod"/>
            </a:pPr>
            <a:r>
              <a:rPr lang="fr-FR" sz="2000" dirty="0" smtClean="0"/>
              <a:t>Les améliorations les plus importants ont été obtenues quand le système CEP/GIPD a été mieux adopté par les services d’appuis conseils  réguliers dans les zones d’intervention avec une forte utilisation de relais producteurs locaux pour la démultiplication des connaissances et dans le cadre d’une synergie instaurée par le projet GIPD</a:t>
            </a:r>
          </a:p>
          <a:p>
            <a:pPr marL="342900" indent="-342900">
              <a:buFont typeface="+mj-lt"/>
              <a:buAutoNum type="arabicPeriod"/>
            </a:pPr>
            <a:endParaRPr lang="fr-FR" sz="2000"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2133600" cy="40011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fr-FR" sz="2000" b="1" dirty="0" smtClean="0"/>
              <a:t>LECONS APPRISES</a:t>
            </a:r>
            <a:endParaRPr lang="fr-FR" sz="2000" b="1" dirty="0"/>
          </a:p>
        </p:txBody>
      </p:sp>
      <p:sp>
        <p:nvSpPr>
          <p:cNvPr id="3" name="TextBox 2"/>
          <p:cNvSpPr txBox="1"/>
          <p:nvPr/>
        </p:nvSpPr>
        <p:spPr>
          <a:xfrm>
            <a:off x="152400" y="1981200"/>
            <a:ext cx="20574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Gestion et organisation du système de production de semences</a:t>
            </a:r>
          </a:p>
        </p:txBody>
      </p:sp>
      <p:sp>
        <p:nvSpPr>
          <p:cNvPr id="4" name="TextBox 3"/>
          <p:cNvSpPr txBox="1"/>
          <p:nvPr/>
        </p:nvSpPr>
        <p:spPr>
          <a:xfrm>
            <a:off x="152400" y="2819400"/>
            <a:ext cx="20574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Production de semences de base et </a:t>
            </a:r>
            <a:r>
              <a:rPr lang="fr-FR" sz="1400" dirty="0" err="1"/>
              <a:t>prebase</a:t>
            </a:r>
            <a:endParaRPr lang="fr-FR" sz="1400" dirty="0"/>
          </a:p>
        </p:txBody>
      </p:sp>
      <p:sp>
        <p:nvSpPr>
          <p:cNvPr id="5" name="TextBox 4"/>
          <p:cNvSpPr txBox="1"/>
          <p:nvPr/>
        </p:nvSpPr>
        <p:spPr>
          <a:xfrm>
            <a:off x="152400" y="838200"/>
            <a:ext cx="2057400"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Aspects macroéconomiques et transversaux de la chaine des valeurs riz</a:t>
            </a:r>
          </a:p>
        </p:txBody>
      </p:sp>
      <p:sp>
        <p:nvSpPr>
          <p:cNvPr id="6" name="TextBox 5"/>
          <p:cNvSpPr txBox="1"/>
          <p:nvPr/>
        </p:nvSpPr>
        <p:spPr>
          <a:xfrm>
            <a:off x="152400" y="3429000"/>
            <a:ext cx="20574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Système d’encadrement et d’appui Conseil</a:t>
            </a:r>
          </a:p>
        </p:txBody>
      </p:sp>
      <p:sp>
        <p:nvSpPr>
          <p:cNvPr id="7" name="TextBox 6"/>
          <p:cNvSpPr txBox="1"/>
          <p:nvPr/>
        </p:nvSpPr>
        <p:spPr>
          <a:xfrm>
            <a:off x="152400" y="4191000"/>
            <a:ext cx="2057400" cy="830997"/>
          </a:xfrm>
          <a:prstGeom prst="rect">
            <a:avLst/>
          </a:prstGeom>
          <a:solidFill>
            <a:srgbClr val="FFFF00"/>
          </a:solidFill>
          <a:ln w="5715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600" b="1" dirty="0"/>
              <a:t>Multiplication et production de semences certifiées</a:t>
            </a:r>
          </a:p>
        </p:txBody>
      </p:sp>
      <p:sp>
        <p:nvSpPr>
          <p:cNvPr id="8" name="TextBox 7"/>
          <p:cNvSpPr txBox="1"/>
          <p:nvPr/>
        </p:nvSpPr>
        <p:spPr>
          <a:xfrm>
            <a:off x="152400" y="5181600"/>
            <a:ext cx="20574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Production de riz paddy de qualité</a:t>
            </a:r>
          </a:p>
        </p:txBody>
      </p:sp>
      <p:sp>
        <p:nvSpPr>
          <p:cNvPr id="9" name="TextBox 8"/>
          <p:cNvSpPr txBox="1"/>
          <p:nvPr/>
        </p:nvSpPr>
        <p:spPr>
          <a:xfrm>
            <a:off x="152400" y="5867400"/>
            <a:ext cx="20574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Transformation et  commercialisation du riz paddy</a:t>
            </a:r>
          </a:p>
        </p:txBody>
      </p:sp>
      <p:sp>
        <p:nvSpPr>
          <p:cNvPr id="10" name="Right Arrow 9"/>
          <p:cNvSpPr/>
          <p:nvPr/>
        </p:nvSpPr>
        <p:spPr>
          <a:xfrm>
            <a:off x="2209800" y="4419600"/>
            <a:ext cx="228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438400" y="1066800"/>
            <a:ext cx="6400800" cy="5324535"/>
          </a:xfrm>
          <a:prstGeom prst="rect">
            <a:avLst/>
          </a:prstGeom>
          <a:noFill/>
          <a:ln w="57150">
            <a:solidFill>
              <a:srgbClr val="0070C0"/>
            </a:solidFill>
          </a:ln>
        </p:spPr>
        <p:txBody>
          <a:bodyPr wrap="square" rtlCol="0">
            <a:spAutoFit/>
          </a:bodyPr>
          <a:lstStyle/>
          <a:p>
            <a:pPr marL="342900" indent="-342900">
              <a:buFont typeface="+mj-lt"/>
              <a:buAutoNum type="arabicPeriod"/>
            </a:pPr>
            <a:r>
              <a:rPr lang="fr-FR" sz="2000" dirty="0" smtClean="0"/>
              <a:t>Dans ce volet, des résultats importants ont été enregistrées au Sénégal, en Mauritanie et dans une moindre mesure au Mali. Des efforts restent a faire en Cote d’Ivoire et au Niger.</a:t>
            </a:r>
          </a:p>
          <a:p>
            <a:pPr marL="342900" indent="-342900">
              <a:buFont typeface="+mj-lt"/>
              <a:buAutoNum type="arabicPeriod"/>
            </a:pPr>
            <a:r>
              <a:rPr lang="fr-FR" sz="2000" dirty="0" smtClean="0"/>
              <a:t>Il est noté que les résultats positifs sont plus importants quand les producteurs se sont mieux appropriés des techniques culturales a travers les CEP/GIPD, une meilleure maitrise de l’eau et ont assuré une meilleure gestion et pérennisation des fonds de roulement.</a:t>
            </a:r>
          </a:p>
          <a:p>
            <a:pPr marL="342900" indent="-342900">
              <a:buFont typeface="+mj-lt"/>
              <a:buAutoNum type="arabicPeriod"/>
            </a:pPr>
            <a:r>
              <a:rPr lang="fr-FR" sz="2000" dirty="0" smtClean="0"/>
              <a:t>La professionnalisation des OP productrices de semences certifiées est aussi un autre facteur déterminant explicatif des résultats positifs.</a:t>
            </a:r>
          </a:p>
          <a:p>
            <a:pPr marL="342900" indent="-342900">
              <a:buFont typeface="+mj-lt"/>
              <a:buAutoNum type="arabicPeriod"/>
            </a:pPr>
            <a:r>
              <a:rPr lang="fr-FR" sz="2000" dirty="0" smtClean="0"/>
              <a:t>Le rôle de l’Etat dans la régulation de cette production et son appui pour faciliter l’achat des semences contribuent a renforcer la confiance des OP et leur engagement dans la production de bonnes semences certifiées (cas de la Mauritanie)</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2133600" cy="40011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fr-FR" sz="2000" b="1" dirty="0" smtClean="0"/>
              <a:t>LECONS APPRISES</a:t>
            </a:r>
            <a:endParaRPr lang="fr-FR" sz="2000" b="1" dirty="0"/>
          </a:p>
        </p:txBody>
      </p:sp>
      <p:sp>
        <p:nvSpPr>
          <p:cNvPr id="3" name="TextBox 2"/>
          <p:cNvSpPr txBox="1"/>
          <p:nvPr/>
        </p:nvSpPr>
        <p:spPr>
          <a:xfrm>
            <a:off x="152400" y="1981200"/>
            <a:ext cx="20574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Gestion et organisation du système de production de semences</a:t>
            </a:r>
          </a:p>
        </p:txBody>
      </p:sp>
      <p:sp>
        <p:nvSpPr>
          <p:cNvPr id="4" name="TextBox 3"/>
          <p:cNvSpPr txBox="1"/>
          <p:nvPr/>
        </p:nvSpPr>
        <p:spPr>
          <a:xfrm>
            <a:off x="152400" y="2819400"/>
            <a:ext cx="20574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Production de semences de base et </a:t>
            </a:r>
            <a:r>
              <a:rPr lang="fr-FR" sz="1400" dirty="0" err="1"/>
              <a:t>prebase</a:t>
            </a:r>
            <a:endParaRPr lang="fr-FR" sz="1400" dirty="0"/>
          </a:p>
        </p:txBody>
      </p:sp>
      <p:sp>
        <p:nvSpPr>
          <p:cNvPr id="5" name="TextBox 4"/>
          <p:cNvSpPr txBox="1"/>
          <p:nvPr/>
        </p:nvSpPr>
        <p:spPr>
          <a:xfrm>
            <a:off x="152400" y="838200"/>
            <a:ext cx="2057400"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Aspects macroéconomiques et transversaux de la chaine des valeurs riz</a:t>
            </a:r>
          </a:p>
        </p:txBody>
      </p:sp>
      <p:sp>
        <p:nvSpPr>
          <p:cNvPr id="6" name="TextBox 5"/>
          <p:cNvSpPr txBox="1"/>
          <p:nvPr/>
        </p:nvSpPr>
        <p:spPr>
          <a:xfrm>
            <a:off x="152400" y="3429000"/>
            <a:ext cx="20574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Système d’encadrement et d’appui Conseil</a:t>
            </a:r>
          </a:p>
        </p:txBody>
      </p:sp>
      <p:sp>
        <p:nvSpPr>
          <p:cNvPr id="7" name="TextBox 6"/>
          <p:cNvSpPr txBox="1"/>
          <p:nvPr/>
        </p:nvSpPr>
        <p:spPr>
          <a:xfrm>
            <a:off x="152400" y="4191000"/>
            <a:ext cx="20574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Multiplication et production de semences certifiées</a:t>
            </a:r>
          </a:p>
        </p:txBody>
      </p:sp>
      <p:sp>
        <p:nvSpPr>
          <p:cNvPr id="8" name="TextBox 7"/>
          <p:cNvSpPr txBox="1"/>
          <p:nvPr/>
        </p:nvSpPr>
        <p:spPr>
          <a:xfrm>
            <a:off x="152400" y="5105400"/>
            <a:ext cx="2057400" cy="584775"/>
          </a:xfrm>
          <a:prstGeom prst="rect">
            <a:avLst/>
          </a:prstGeom>
          <a:solidFill>
            <a:srgbClr val="FFFF00"/>
          </a:solidFill>
          <a:ln w="5715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600" b="1" dirty="0"/>
              <a:t>Production de riz paddy de qualité</a:t>
            </a:r>
          </a:p>
        </p:txBody>
      </p:sp>
      <p:sp>
        <p:nvSpPr>
          <p:cNvPr id="9" name="TextBox 8"/>
          <p:cNvSpPr txBox="1"/>
          <p:nvPr/>
        </p:nvSpPr>
        <p:spPr>
          <a:xfrm>
            <a:off x="152400" y="5867400"/>
            <a:ext cx="20574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Transformation et  commercialisation du riz paddy</a:t>
            </a:r>
          </a:p>
        </p:txBody>
      </p:sp>
      <p:sp>
        <p:nvSpPr>
          <p:cNvPr id="10" name="Right Arrow 9"/>
          <p:cNvSpPr/>
          <p:nvPr/>
        </p:nvSpPr>
        <p:spPr>
          <a:xfrm>
            <a:off x="2209800" y="5334000"/>
            <a:ext cx="228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438400" y="1905000"/>
            <a:ext cx="6400800" cy="4708981"/>
          </a:xfrm>
          <a:prstGeom prst="rect">
            <a:avLst/>
          </a:prstGeom>
          <a:noFill/>
          <a:ln w="57150">
            <a:solidFill>
              <a:srgbClr val="0070C0"/>
            </a:solidFill>
          </a:ln>
        </p:spPr>
        <p:txBody>
          <a:bodyPr wrap="square" rtlCol="0">
            <a:spAutoFit/>
          </a:bodyPr>
          <a:lstStyle/>
          <a:p>
            <a:pPr marL="342900" indent="-342900">
              <a:buFont typeface="+mj-lt"/>
              <a:buAutoNum type="arabicPeriod"/>
            </a:pPr>
            <a:r>
              <a:rPr lang="fr-FR" sz="2000" dirty="0" smtClean="0"/>
              <a:t>Dans ce volet, des progrès positifs ont été enregistrés au Sénégal, en Mauritanie et au Mali. Des efforts restent a faire en Cote d’Ivoire et au Niger.</a:t>
            </a:r>
          </a:p>
          <a:p>
            <a:pPr marL="342900" indent="-342900">
              <a:buFont typeface="+mj-lt"/>
              <a:buAutoNum type="arabicPeriod"/>
            </a:pPr>
            <a:r>
              <a:rPr lang="fr-FR" sz="2000" dirty="0" smtClean="0"/>
              <a:t>Dans les zones d’intervention du projet ou le CEP/GIPD a le mieux fonctionné, les rendements ont augmenté au moins de 25% et est supérieur a celui des zones non touchées </a:t>
            </a:r>
          </a:p>
          <a:p>
            <a:pPr marL="342900" indent="-342900">
              <a:buFont typeface="+mj-lt"/>
              <a:buAutoNum type="arabicPeriod"/>
            </a:pPr>
            <a:r>
              <a:rPr lang="fr-FR" sz="2000" dirty="0" smtClean="0"/>
              <a:t>La disponibilité des semences certifiées et leur accès grâce a une meilleure gestion des fonds de roulement constitue un des facteurs dans certains pays qui ont contribué a renforcer la productivité du riz paddy</a:t>
            </a:r>
          </a:p>
          <a:p>
            <a:pPr marL="342900" indent="-342900">
              <a:buFont typeface="+mj-lt"/>
              <a:buAutoNum type="arabicPeriod"/>
            </a:pPr>
            <a:r>
              <a:rPr lang="fr-FR" sz="2000" dirty="0" smtClean="0"/>
              <a:t>Des difficultés existent encore dans les systèmes irrigués la ou les aménagements ne fonctionnent pas bien et ou il y a des difficultés d’</a:t>
            </a:r>
            <a:r>
              <a:rPr lang="fr-FR" sz="2000" dirty="0" err="1" smtClean="0"/>
              <a:t>acces</a:t>
            </a:r>
            <a:r>
              <a:rPr lang="fr-FR" sz="2000" dirty="0" smtClean="0"/>
              <a:t> aux intrants suivant une bonne gestion des fonds de roulement</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2133600" cy="40011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fr-FR" sz="2000" b="1" dirty="0" smtClean="0"/>
              <a:t>LECONS APPRISES</a:t>
            </a:r>
            <a:endParaRPr lang="fr-FR" sz="2000" b="1" dirty="0"/>
          </a:p>
        </p:txBody>
      </p:sp>
      <p:sp>
        <p:nvSpPr>
          <p:cNvPr id="3" name="TextBox 2"/>
          <p:cNvSpPr txBox="1"/>
          <p:nvPr/>
        </p:nvSpPr>
        <p:spPr>
          <a:xfrm>
            <a:off x="152400" y="1981200"/>
            <a:ext cx="20574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Gestion et organisation du système de production de semences</a:t>
            </a:r>
          </a:p>
        </p:txBody>
      </p:sp>
      <p:sp>
        <p:nvSpPr>
          <p:cNvPr id="4" name="TextBox 3"/>
          <p:cNvSpPr txBox="1"/>
          <p:nvPr/>
        </p:nvSpPr>
        <p:spPr>
          <a:xfrm>
            <a:off x="152400" y="2819400"/>
            <a:ext cx="20574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Production de semences de base et </a:t>
            </a:r>
            <a:r>
              <a:rPr lang="fr-FR" sz="1400" dirty="0" err="1"/>
              <a:t>prebase</a:t>
            </a:r>
            <a:endParaRPr lang="fr-FR" sz="1400" dirty="0"/>
          </a:p>
        </p:txBody>
      </p:sp>
      <p:sp>
        <p:nvSpPr>
          <p:cNvPr id="5" name="TextBox 4"/>
          <p:cNvSpPr txBox="1"/>
          <p:nvPr/>
        </p:nvSpPr>
        <p:spPr>
          <a:xfrm>
            <a:off x="152400" y="838200"/>
            <a:ext cx="2057400"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Aspects macroéconomiques et transversaux de la chaine des valeurs riz</a:t>
            </a:r>
          </a:p>
        </p:txBody>
      </p:sp>
      <p:sp>
        <p:nvSpPr>
          <p:cNvPr id="6" name="TextBox 5"/>
          <p:cNvSpPr txBox="1"/>
          <p:nvPr/>
        </p:nvSpPr>
        <p:spPr>
          <a:xfrm>
            <a:off x="152400" y="3429000"/>
            <a:ext cx="20574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Système d’encadrement et d’appui Conseil</a:t>
            </a:r>
          </a:p>
        </p:txBody>
      </p:sp>
      <p:sp>
        <p:nvSpPr>
          <p:cNvPr id="7" name="TextBox 6"/>
          <p:cNvSpPr txBox="1"/>
          <p:nvPr/>
        </p:nvSpPr>
        <p:spPr>
          <a:xfrm>
            <a:off x="152400" y="4191000"/>
            <a:ext cx="20574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Multiplication et production de semences certifiées</a:t>
            </a:r>
          </a:p>
        </p:txBody>
      </p:sp>
      <p:sp>
        <p:nvSpPr>
          <p:cNvPr id="8" name="TextBox 7"/>
          <p:cNvSpPr txBox="1"/>
          <p:nvPr/>
        </p:nvSpPr>
        <p:spPr>
          <a:xfrm>
            <a:off x="152400" y="5105400"/>
            <a:ext cx="20574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Production de riz paddy de qualité</a:t>
            </a:r>
          </a:p>
        </p:txBody>
      </p:sp>
      <p:sp>
        <p:nvSpPr>
          <p:cNvPr id="9" name="TextBox 8"/>
          <p:cNvSpPr txBox="1"/>
          <p:nvPr/>
        </p:nvSpPr>
        <p:spPr>
          <a:xfrm>
            <a:off x="152400" y="5791200"/>
            <a:ext cx="2057400" cy="830997"/>
          </a:xfrm>
          <a:prstGeom prst="rect">
            <a:avLst/>
          </a:prstGeom>
          <a:solidFill>
            <a:srgbClr val="FFFF00"/>
          </a:solidFill>
          <a:ln w="5715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600" b="1" dirty="0"/>
              <a:t>Transformation et  commercialisation du riz paddy</a:t>
            </a:r>
          </a:p>
        </p:txBody>
      </p:sp>
      <p:sp>
        <p:nvSpPr>
          <p:cNvPr id="10" name="Right Arrow 9"/>
          <p:cNvSpPr/>
          <p:nvPr/>
        </p:nvSpPr>
        <p:spPr>
          <a:xfrm>
            <a:off x="2209800" y="6096000"/>
            <a:ext cx="228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438400" y="5638800"/>
            <a:ext cx="6400800" cy="1015663"/>
          </a:xfrm>
          <a:prstGeom prst="rect">
            <a:avLst/>
          </a:prstGeom>
          <a:noFill/>
          <a:ln w="57150">
            <a:solidFill>
              <a:srgbClr val="0070C0"/>
            </a:solidFill>
          </a:ln>
        </p:spPr>
        <p:txBody>
          <a:bodyPr wrap="square" rtlCol="0">
            <a:spAutoFit/>
          </a:bodyPr>
          <a:lstStyle/>
          <a:p>
            <a:pPr marL="342900" indent="-342900">
              <a:buFont typeface="+mj-lt"/>
              <a:buAutoNum type="arabicPeriod"/>
            </a:pPr>
            <a:r>
              <a:rPr lang="fr-FR" sz="2000" dirty="0" smtClean="0"/>
              <a:t>C’est un des maillons faibles de la chaine des valeurs et du projet dans les différents pays même si des résultats a travers des actions sporadiques sont notés par endroit.</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04800"/>
            <a:ext cx="289560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fr-FR" sz="2400" b="1" dirty="0" smtClean="0"/>
              <a:t>LECONS APPRISES</a:t>
            </a:r>
            <a:endParaRPr lang="fr-FR" sz="2400" b="1" dirty="0"/>
          </a:p>
        </p:txBody>
      </p:sp>
      <p:sp>
        <p:nvSpPr>
          <p:cNvPr id="3" name="TextBox 2"/>
          <p:cNvSpPr txBox="1"/>
          <p:nvPr/>
        </p:nvSpPr>
        <p:spPr>
          <a:xfrm>
            <a:off x="381000" y="1219200"/>
            <a:ext cx="8458200" cy="3046988"/>
          </a:xfrm>
          <a:prstGeom prst="rect">
            <a:avLst/>
          </a:prstGeom>
          <a:noFill/>
          <a:ln w="57150">
            <a:solidFill>
              <a:srgbClr val="0070C0"/>
            </a:solidFill>
          </a:ln>
        </p:spPr>
        <p:txBody>
          <a:bodyPr wrap="square" rtlCol="0">
            <a:spAutoFit/>
          </a:bodyPr>
          <a:lstStyle/>
          <a:p>
            <a:pPr marL="342900" indent="-342900">
              <a:buFont typeface="+mj-lt"/>
              <a:buAutoNum type="arabicPeriod"/>
            </a:pPr>
            <a:r>
              <a:rPr lang="fr-FR" sz="2400" dirty="0" smtClean="0"/>
              <a:t>De faibles améliorations des revenus des producteurs ont été notées dues essentiellement a l’amélioration des rendements et de la qualité du riz paddy produit qui a vu en général sont prix s’apprécier sur le marché.</a:t>
            </a:r>
          </a:p>
          <a:p>
            <a:pPr marL="342900" indent="-342900">
              <a:buFont typeface="+mj-lt"/>
              <a:buAutoNum type="arabicPeriod"/>
            </a:pPr>
            <a:r>
              <a:rPr lang="fr-FR" sz="2400" dirty="0" smtClean="0"/>
              <a:t>Cependant, l’ étude a eu des difficultés dans plusieurs cas d’apprécier l’amélioration des revenus et production du fait de la non tenu des comptes d’exploitation par les producteurs et le mauvais suivi de la production.</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381000"/>
            <a:ext cx="8229600" cy="715962"/>
          </a:xfrm>
          <a:prstGeom prst="rect">
            <a:avLst/>
          </a:prstGeom>
        </p:spPr>
        <p:style>
          <a:lnRef idx="1">
            <a:schemeClr val="accent6"/>
          </a:lnRef>
          <a:fillRef idx="2">
            <a:schemeClr val="accent6"/>
          </a:fillRef>
          <a:effectRef idx="1">
            <a:schemeClr val="accent6"/>
          </a:effectRef>
          <a:fontRef idx="minor">
            <a:schemeClr val="dk1"/>
          </a:fontRef>
        </p:style>
        <p:txBody>
          <a:bodyPr>
            <a:noAutofit/>
          </a:bodyPr>
          <a:lstStyle/>
          <a:p>
            <a:pPr marL="514350" indent="-514350" algn="ctr"/>
            <a:r>
              <a:rPr lang="fr-FR" sz="4400" b="1" dirty="0" smtClean="0"/>
              <a:t>Recommandations</a:t>
            </a:r>
          </a:p>
        </p:txBody>
      </p:sp>
      <p:pic>
        <p:nvPicPr>
          <p:cNvPr id="2051" name="Picture 3" descr="E:\DSC02356.JPG"/>
          <p:cNvPicPr>
            <a:picLocks noChangeAspect="1" noChangeArrowheads="1"/>
          </p:cNvPicPr>
          <p:nvPr/>
        </p:nvPicPr>
        <p:blipFill>
          <a:blip r:embed="rId2" cstate="print"/>
          <a:srcRect/>
          <a:stretch>
            <a:fillRect/>
          </a:stretch>
        </p:blipFill>
        <p:spPr bwMode="auto">
          <a:xfrm>
            <a:off x="1219200" y="1371600"/>
            <a:ext cx="6858000" cy="5143500"/>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3048000" cy="523220"/>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fr-FR" sz="2800" b="1" dirty="0" smtClean="0"/>
              <a:t>Recommandations</a:t>
            </a:r>
            <a:endParaRPr lang="fr-FR" sz="2800" b="1" dirty="0"/>
          </a:p>
        </p:txBody>
      </p:sp>
      <p:sp>
        <p:nvSpPr>
          <p:cNvPr id="3" name="TextBox 2"/>
          <p:cNvSpPr txBox="1"/>
          <p:nvPr/>
        </p:nvSpPr>
        <p:spPr>
          <a:xfrm>
            <a:off x="152400" y="1676400"/>
            <a:ext cx="23622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fr-FR" sz="2800" dirty="0" smtClean="0"/>
              <a:t>MALI</a:t>
            </a:r>
            <a:endParaRPr lang="fr-FR" sz="2800" dirty="0"/>
          </a:p>
        </p:txBody>
      </p:sp>
      <p:sp>
        <p:nvSpPr>
          <p:cNvPr id="4" name="TextBox 3"/>
          <p:cNvSpPr txBox="1"/>
          <p:nvPr/>
        </p:nvSpPr>
        <p:spPr>
          <a:xfrm>
            <a:off x="152400" y="2362200"/>
            <a:ext cx="23622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fr-FR" sz="2800" dirty="0" smtClean="0"/>
              <a:t>MAURITANIE</a:t>
            </a:r>
          </a:p>
        </p:txBody>
      </p:sp>
      <p:sp>
        <p:nvSpPr>
          <p:cNvPr id="5" name="TextBox 4"/>
          <p:cNvSpPr txBox="1"/>
          <p:nvPr/>
        </p:nvSpPr>
        <p:spPr>
          <a:xfrm>
            <a:off x="152400" y="990600"/>
            <a:ext cx="2362200" cy="52322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fr-FR" sz="2800" b="1" dirty="0" smtClean="0"/>
              <a:t>COTE D’IVOIRE</a:t>
            </a:r>
            <a:endParaRPr lang="fr-FR" sz="2800" b="1" dirty="0"/>
          </a:p>
        </p:txBody>
      </p:sp>
      <p:sp>
        <p:nvSpPr>
          <p:cNvPr id="6" name="TextBox 5"/>
          <p:cNvSpPr txBox="1"/>
          <p:nvPr/>
        </p:nvSpPr>
        <p:spPr>
          <a:xfrm>
            <a:off x="152400" y="3048000"/>
            <a:ext cx="23622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fr-FR" sz="2800" dirty="0" smtClean="0"/>
              <a:t>NIGER</a:t>
            </a:r>
          </a:p>
        </p:txBody>
      </p:sp>
      <p:sp>
        <p:nvSpPr>
          <p:cNvPr id="7" name="TextBox 6"/>
          <p:cNvSpPr txBox="1"/>
          <p:nvPr/>
        </p:nvSpPr>
        <p:spPr>
          <a:xfrm>
            <a:off x="152400" y="3733800"/>
            <a:ext cx="23622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fr-FR" sz="2800" dirty="0" smtClean="0"/>
              <a:t>SENEGAL</a:t>
            </a:r>
          </a:p>
        </p:txBody>
      </p:sp>
      <p:sp>
        <p:nvSpPr>
          <p:cNvPr id="10" name="Right Arrow 9"/>
          <p:cNvSpPr/>
          <p:nvPr/>
        </p:nvSpPr>
        <p:spPr>
          <a:xfrm>
            <a:off x="2514600" y="1143000"/>
            <a:ext cx="304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819400" y="838200"/>
            <a:ext cx="6096000" cy="2554545"/>
          </a:xfrm>
          <a:prstGeom prst="rect">
            <a:avLst/>
          </a:prstGeom>
          <a:noFill/>
          <a:ln w="57150">
            <a:solidFill>
              <a:srgbClr val="0070C0"/>
            </a:solidFill>
          </a:ln>
        </p:spPr>
        <p:txBody>
          <a:bodyPr wrap="square" rtlCol="0">
            <a:spAutoFit/>
          </a:bodyPr>
          <a:lstStyle/>
          <a:p>
            <a:pPr marL="342900" indent="-342900">
              <a:buFont typeface="+mj-lt"/>
              <a:buAutoNum type="arabicPeriod"/>
            </a:pPr>
            <a:r>
              <a:rPr lang="fr-FR" sz="2000" i="1" dirty="0" smtClean="0"/>
              <a:t>La mise en place effective du comité de pilotage du projet avant fin juin 2012 afin de faciliter l’implémentation du projet sur le deuxième cycle 2012 </a:t>
            </a:r>
          </a:p>
          <a:p>
            <a:pPr marL="342900" indent="-342900">
              <a:buFont typeface="+mj-lt"/>
              <a:buAutoNum type="arabicPeriod"/>
            </a:pPr>
            <a:r>
              <a:rPr lang="fr-FR" sz="2000" i="1" dirty="0" smtClean="0"/>
              <a:t>Actualisation et exécution avec plus de célérité de la matrice d’action adoptée pour cette année 2012 </a:t>
            </a:r>
          </a:p>
          <a:p>
            <a:pPr marL="342900" indent="-342900">
              <a:buFont typeface="+mj-lt"/>
              <a:buAutoNum type="arabicPeriod"/>
            </a:pPr>
            <a:r>
              <a:rPr lang="fr-FR" sz="2000" i="1" dirty="0" smtClean="0"/>
              <a:t>La prorogation du projet sur au moins un cycle en plus, notamment à fin juillet 2013</a:t>
            </a:r>
          </a:p>
        </p:txBody>
      </p:sp>
      <p:sp>
        <p:nvSpPr>
          <p:cNvPr id="12" name="TextBox 11"/>
          <p:cNvSpPr txBox="1"/>
          <p:nvPr/>
        </p:nvSpPr>
        <p:spPr>
          <a:xfrm>
            <a:off x="152400" y="4419600"/>
            <a:ext cx="25146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fr-FR" sz="2800" dirty="0" smtClean="0"/>
              <a:t>GLOBALEMENT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715962"/>
          </a:xfrm>
          <a:prstGeom prst="rect">
            <a:avLst/>
          </a:prstGeom>
        </p:spPr>
        <p:style>
          <a:lnRef idx="1">
            <a:schemeClr val="accent6"/>
          </a:lnRef>
          <a:fillRef idx="2">
            <a:schemeClr val="accent6"/>
          </a:fillRef>
          <a:effectRef idx="1">
            <a:schemeClr val="accent6"/>
          </a:effectRef>
          <a:fontRef idx="minor">
            <a:schemeClr val="dk1"/>
          </a:fontRef>
        </p:style>
        <p:txBody>
          <a:bodyPr>
            <a:noAutofit/>
          </a:bodyPr>
          <a:lstStyle/>
          <a:p>
            <a:pPr marL="514350" indent="-514350" algn="ctr"/>
            <a:r>
              <a:rPr lang="fr-FR" sz="4400" b="1" dirty="0" smtClean="0"/>
              <a:t>Démarche de présentation</a:t>
            </a:r>
          </a:p>
        </p:txBody>
      </p:sp>
      <p:sp>
        <p:nvSpPr>
          <p:cNvPr id="4" name="TextBox 3"/>
          <p:cNvSpPr txBox="1"/>
          <p:nvPr/>
        </p:nvSpPr>
        <p:spPr>
          <a:xfrm>
            <a:off x="381000" y="1371600"/>
            <a:ext cx="8382000" cy="1631216"/>
          </a:xfrm>
          <a:prstGeom prst="rect">
            <a:avLst/>
          </a:prstGeom>
          <a:noFill/>
        </p:spPr>
        <p:txBody>
          <a:bodyPr wrap="square" rtlCol="0">
            <a:spAutoFit/>
          </a:bodyPr>
          <a:lstStyle/>
          <a:p>
            <a:pPr marL="342900" indent="-342900">
              <a:buFont typeface="+mj-lt"/>
              <a:buAutoNum type="arabicPeriod"/>
            </a:pPr>
            <a:r>
              <a:rPr lang="fr-FR" sz="2000" dirty="0" smtClean="0"/>
              <a:t>Reconstitution de la situation de référence dans les différents pays a partir du PRODOC</a:t>
            </a:r>
          </a:p>
          <a:p>
            <a:pPr marL="342900" indent="-342900">
              <a:buFont typeface="+mj-lt"/>
              <a:buAutoNum type="arabicPeriod"/>
            </a:pPr>
            <a:r>
              <a:rPr lang="fr-FR" sz="2000" dirty="0" smtClean="0"/>
              <a:t>Capitalisation des résultats et analyse de l’ évolution de la situation de référence au niveau pays</a:t>
            </a:r>
          </a:p>
          <a:p>
            <a:pPr marL="342900" indent="-342900">
              <a:buFont typeface="+mj-lt"/>
              <a:buAutoNum type="arabicPeriod"/>
            </a:pPr>
            <a:r>
              <a:rPr lang="fr-FR" sz="2000" dirty="0" smtClean="0"/>
              <a:t>Représentation sous forme graphique et visuelle</a:t>
            </a:r>
            <a:endParaRPr lang="fr-FR" sz="2000" dirty="0"/>
          </a:p>
        </p:txBody>
      </p:sp>
      <p:cxnSp>
        <p:nvCxnSpPr>
          <p:cNvPr id="6" name="Straight Arrow Connector 5"/>
          <p:cNvCxnSpPr/>
          <p:nvPr/>
        </p:nvCxnSpPr>
        <p:spPr>
          <a:xfrm>
            <a:off x="1371600" y="3810000"/>
            <a:ext cx="6172200"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8" name="TextBox 7"/>
          <p:cNvSpPr txBox="1"/>
          <p:nvPr/>
        </p:nvSpPr>
        <p:spPr>
          <a:xfrm>
            <a:off x="228600" y="3352800"/>
            <a:ext cx="1371600" cy="646331"/>
          </a:xfrm>
          <a:prstGeom prst="rect">
            <a:avLst/>
          </a:prstGeom>
          <a:noFill/>
        </p:spPr>
        <p:txBody>
          <a:bodyPr wrap="square" rtlCol="0">
            <a:spAutoFit/>
          </a:bodyPr>
          <a:lstStyle/>
          <a:p>
            <a:r>
              <a:rPr lang="fr-FR" b="1" dirty="0" smtClean="0"/>
              <a:t>Situation de référence</a:t>
            </a:r>
            <a:endParaRPr lang="fr-FR" b="1" dirty="0"/>
          </a:p>
        </p:txBody>
      </p:sp>
      <p:sp>
        <p:nvSpPr>
          <p:cNvPr id="9" name="TextBox 8"/>
          <p:cNvSpPr txBox="1"/>
          <p:nvPr/>
        </p:nvSpPr>
        <p:spPr>
          <a:xfrm>
            <a:off x="7543800" y="3352800"/>
            <a:ext cx="1371600" cy="646331"/>
          </a:xfrm>
          <a:prstGeom prst="rect">
            <a:avLst/>
          </a:prstGeom>
          <a:noFill/>
        </p:spPr>
        <p:txBody>
          <a:bodyPr wrap="square" rtlCol="0">
            <a:spAutoFit/>
          </a:bodyPr>
          <a:lstStyle/>
          <a:p>
            <a:r>
              <a:rPr lang="fr-FR" b="1" dirty="0" smtClean="0"/>
              <a:t>Situation désirée</a:t>
            </a:r>
            <a:endParaRPr lang="fr-FR" b="1" dirty="0"/>
          </a:p>
        </p:txBody>
      </p:sp>
      <p:sp>
        <p:nvSpPr>
          <p:cNvPr id="13" name="TextBox 12"/>
          <p:cNvSpPr txBox="1"/>
          <p:nvPr/>
        </p:nvSpPr>
        <p:spPr>
          <a:xfrm>
            <a:off x="1524000" y="3886200"/>
            <a:ext cx="990600" cy="923330"/>
          </a:xfrm>
          <a:prstGeom prst="rect">
            <a:avLst/>
          </a:prstGeom>
          <a:solidFill>
            <a:srgbClr val="FF0000"/>
          </a:solidFill>
        </p:spPr>
        <p:txBody>
          <a:bodyPr wrap="square" rtlCol="0">
            <a:spAutoFit/>
          </a:bodyPr>
          <a:lstStyle/>
          <a:p>
            <a:endParaRPr lang="en-US" dirty="0" smtClean="0"/>
          </a:p>
          <a:p>
            <a:endParaRPr lang="en-US" dirty="0"/>
          </a:p>
          <a:p>
            <a:endParaRPr lang="en-US" dirty="0" smtClean="0"/>
          </a:p>
        </p:txBody>
      </p:sp>
      <p:sp>
        <p:nvSpPr>
          <p:cNvPr id="14" name="TextBox 13"/>
          <p:cNvSpPr txBox="1"/>
          <p:nvPr/>
        </p:nvSpPr>
        <p:spPr>
          <a:xfrm>
            <a:off x="1447800" y="4800600"/>
            <a:ext cx="1143000" cy="646331"/>
          </a:xfrm>
          <a:prstGeom prst="rect">
            <a:avLst/>
          </a:prstGeom>
          <a:noFill/>
        </p:spPr>
        <p:txBody>
          <a:bodyPr wrap="square" rtlCol="0">
            <a:spAutoFit/>
          </a:bodyPr>
          <a:lstStyle/>
          <a:p>
            <a:pPr algn="ctr"/>
            <a:r>
              <a:rPr lang="fr-FR" sz="1200" b="1" dirty="0" smtClean="0"/>
              <a:t>Pas ou résultats infinitésimaux</a:t>
            </a:r>
            <a:endParaRPr lang="fr-FR" sz="1200" b="1" dirty="0"/>
          </a:p>
        </p:txBody>
      </p:sp>
      <p:sp>
        <p:nvSpPr>
          <p:cNvPr id="15" name="TextBox 14"/>
          <p:cNvSpPr txBox="1"/>
          <p:nvPr/>
        </p:nvSpPr>
        <p:spPr>
          <a:xfrm>
            <a:off x="3048000" y="3886200"/>
            <a:ext cx="990600" cy="923330"/>
          </a:xfrm>
          <a:prstGeom prst="rect">
            <a:avLst/>
          </a:prstGeom>
          <a:solidFill>
            <a:srgbClr val="FF9933"/>
          </a:solidFill>
        </p:spPr>
        <p:txBody>
          <a:bodyPr wrap="square" rtlCol="0">
            <a:spAutoFit/>
          </a:bodyPr>
          <a:lstStyle/>
          <a:p>
            <a:endParaRPr lang="en-US" dirty="0" smtClean="0"/>
          </a:p>
          <a:p>
            <a:endParaRPr lang="en-US" dirty="0" smtClean="0"/>
          </a:p>
          <a:p>
            <a:endParaRPr lang="en-US" dirty="0" smtClean="0"/>
          </a:p>
        </p:txBody>
      </p:sp>
      <p:sp>
        <p:nvSpPr>
          <p:cNvPr id="16" name="TextBox 15"/>
          <p:cNvSpPr txBox="1"/>
          <p:nvPr/>
        </p:nvSpPr>
        <p:spPr>
          <a:xfrm>
            <a:off x="2971800" y="4800600"/>
            <a:ext cx="1143000" cy="646331"/>
          </a:xfrm>
          <a:prstGeom prst="rect">
            <a:avLst/>
          </a:prstGeom>
          <a:noFill/>
        </p:spPr>
        <p:txBody>
          <a:bodyPr wrap="square" rtlCol="0">
            <a:spAutoFit/>
          </a:bodyPr>
          <a:lstStyle/>
          <a:p>
            <a:pPr algn="ctr"/>
            <a:r>
              <a:rPr lang="fr-FR" sz="1200" b="1" dirty="0" smtClean="0"/>
              <a:t>Très peu de résultats et changements</a:t>
            </a:r>
            <a:endParaRPr lang="fr-FR" sz="1200" b="1" dirty="0"/>
          </a:p>
        </p:txBody>
      </p:sp>
      <p:sp>
        <p:nvSpPr>
          <p:cNvPr id="17" name="TextBox 16"/>
          <p:cNvSpPr txBox="1"/>
          <p:nvPr/>
        </p:nvSpPr>
        <p:spPr>
          <a:xfrm>
            <a:off x="4419600" y="3886200"/>
            <a:ext cx="990600" cy="923330"/>
          </a:xfrm>
          <a:prstGeom prst="rect">
            <a:avLst/>
          </a:prstGeom>
          <a:solidFill>
            <a:srgbClr val="66FF66"/>
          </a:solidFill>
        </p:spPr>
        <p:txBody>
          <a:bodyPr wrap="square" rtlCol="0">
            <a:spAutoFit/>
          </a:bodyPr>
          <a:lstStyle/>
          <a:p>
            <a:endParaRPr lang="en-US" dirty="0" smtClean="0"/>
          </a:p>
          <a:p>
            <a:endParaRPr lang="en-US" dirty="0"/>
          </a:p>
          <a:p>
            <a:endParaRPr lang="en-US" dirty="0"/>
          </a:p>
        </p:txBody>
      </p:sp>
      <p:sp>
        <p:nvSpPr>
          <p:cNvPr id="20" name="TextBox 19"/>
          <p:cNvSpPr txBox="1"/>
          <p:nvPr/>
        </p:nvSpPr>
        <p:spPr>
          <a:xfrm>
            <a:off x="4343400" y="4800600"/>
            <a:ext cx="1143000" cy="646331"/>
          </a:xfrm>
          <a:prstGeom prst="rect">
            <a:avLst/>
          </a:prstGeom>
          <a:noFill/>
        </p:spPr>
        <p:txBody>
          <a:bodyPr wrap="square" rtlCol="0">
            <a:spAutoFit/>
          </a:bodyPr>
          <a:lstStyle/>
          <a:p>
            <a:pPr algn="ctr"/>
            <a:r>
              <a:rPr lang="fr-FR" sz="1200" b="1" dirty="0" smtClean="0"/>
              <a:t>Résultats et Changements moyens</a:t>
            </a:r>
            <a:endParaRPr lang="fr-FR" sz="1200" b="1" dirty="0"/>
          </a:p>
        </p:txBody>
      </p:sp>
      <p:sp>
        <p:nvSpPr>
          <p:cNvPr id="21" name="TextBox 20"/>
          <p:cNvSpPr txBox="1"/>
          <p:nvPr/>
        </p:nvSpPr>
        <p:spPr>
          <a:xfrm>
            <a:off x="5791200" y="3886200"/>
            <a:ext cx="990600" cy="923330"/>
          </a:xfrm>
          <a:prstGeom prst="rect">
            <a:avLst/>
          </a:prstGeom>
          <a:solidFill>
            <a:srgbClr val="00B050"/>
          </a:solidFill>
        </p:spPr>
        <p:txBody>
          <a:bodyPr wrap="square" rtlCol="0">
            <a:spAutoFit/>
          </a:bodyPr>
          <a:lstStyle/>
          <a:p>
            <a:endParaRPr lang="en-US" dirty="0" smtClean="0"/>
          </a:p>
          <a:p>
            <a:endParaRPr lang="en-US" dirty="0" smtClean="0"/>
          </a:p>
          <a:p>
            <a:endParaRPr lang="en-US" dirty="0"/>
          </a:p>
        </p:txBody>
      </p:sp>
      <p:sp>
        <p:nvSpPr>
          <p:cNvPr id="22" name="TextBox 21"/>
          <p:cNvSpPr txBox="1"/>
          <p:nvPr/>
        </p:nvSpPr>
        <p:spPr>
          <a:xfrm>
            <a:off x="5715000" y="4800600"/>
            <a:ext cx="1143000" cy="830997"/>
          </a:xfrm>
          <a:prstGeom prst="rect">
            <a:avLst/>
          </a:prstGeom>
          <a:noFill/>
        </p:spPr>
        <p:txBody>
          <a:bodyPr wrap="square" rtlCol="0">
            <a:spAutoFit/>
          </a:bodyPr>
          <a:lstStyle/>
          <a:p>
            <a:pPr algn="ctr"/>
            <a:r>
              <a:rPr lang="fr-FR" sz="1200" b="1" dirty="0" smtClean="0"/>
              <a:t>Résultats et Changements très positifs et significatifs</a:t>
            </a:r>
            <a:endParaRPr lang="fr-FR" sz="1200" b="1"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3048000" cy="523220"/>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fr-FR" sz="2800" b="1" dirty="0" smtClean="0"/>
              <a:t>Recommandations</a:t>
            </a:r>
            <a:endParaRPr lang="fr-FR" sz="2800" b="1" dirty="0"/>
          </a:p>
        </p:txBody>
      </p:sp>
      <p:sp>
        <p:nvSpPr>
          <p:cNvPr id="3" name="TextBox 2"/>
          <p:cNvSpPr txBox="1"/>
          <p:nvPr/>
        </p:nvSpPr>
        <p:spPr>
          <a:xfrm>
            <a:off x="152400" y="1676400"/>
            <a:ext cx="2362200" cy="52322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fr-FR" sz="2800" b="1" dirty="0" smtClean="0">
                <a:solidFill>
                  <a:schemeClr val="lt1"/>
                </a:solidFill>
              </a:rPr>
              <a:t>MALI</a:t>
            </a:r>
          </a:p>
        </p:txBody>
      </p:sp>
      <p:sp>
        <p:nvSpPr>
          <p:cNvPr id="4" name="TextBox 3"/>
          <p:cNvSpPr txBox="1"/>
          <p:nvPr/>
        </p:nvSpPr>
        <p:spPr>
          <a:xfrm>
            <a:off x="152400" y="2362200"/>
            <a:ext cx="23622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fr-FR" sz="2800" dirty="0" smtClean="0"/>
              <a:t>MAURITANIE</a:t>
            </a:r>
          </a:p>
        </p:txBody>
      </p:sp>
      <p:sp>
        <p:nvSpPr>
          <p:cNvPr id="5" name="TextBox 4"/>
          <p:cNvSpPr txBox="1"/>
          <p:nvPr/>
        </p:nvSpPr>
        <p:spPr>
          <a:xfrm>
            <a:off x="152400" y="990600"/>
            <a:ext cx="23622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fr-FR" sz="2800" dirty="0" smtClean="0">
                <a:solidFill>
                  <a:schemeClr val="dk1"/>
                </a:solidFill>
              </a:rPr>
              <a:t>COTE D’IVOIRE</a:t>
            </a:r>
            <a:endParaRPr lang="fr-FR" sz="2800" dirty="0">
              <a:solidFill>
                <a:schemeClr val="dk1"/>
              </a:solidFill>
            </a:endParaRPr>
          </a:p>
        </p:txBody>
      </p:sp>
      <p:sp>
        <p:nvSpPr>
          <p:cNvPr id="6" name="TextBox 5"/>
          <p:cNvSpPr txBox="1"/>
          <p:nvPr/>
        </p:nvSpPr>
        <p:spPr>
          <a:xfrm>
            <a:off x="152400" y="3048000"/>
            <a:ext cx="23622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fr-FR" sz="2800" dirty="0" smtClean="0"/>
              <a:t>NIGER</a:t>
            </a:r>
          </a:p>
        </p:txBody>
      </p:sp>
      <p:sp>
        <p:nvSpPr>
          <p:cNvPr id="7" name="TextBox 6"/>
          <p:cNvSpPr txBox="1"/>
          <p:nvPr/>
        </p:nvSpPr>
        <p:spPr>
          <a:xfrm>
            <a:off x="152400" y="3733800"/>
            <a:ext cx="23622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fr-FR" sz="2800" dirty="0" smtClean="0"/>
              <a:t>SENEGAL</a:t>
            </a:r>
          </a:p>
        </p:txBody>
      </p:sp>
      <p:sp>
        <p:nvSpPr>
          <p:cNvPr id="8" name="Right Arrow 7"/>
          <p:cNvSpPr/>
          <p:nvPr/>
        </p:nvSpPr>
        <p:spPr>
          <a:xfrm>
            <a:off x="2514600" y="1828800"/>
            <a:ext cx="304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819400" y="762000"/>
            <a:ext cx="6096000" cy="5909310"/>
          </a:xfrm>
          <a:prstGeom prst="rect">
            <a:avLst/>
          </a:prstGeom>
          <a:noFill/>
          <a:ln w="57150">
            <a:solidFill>
              <a:srgbClr val="0070C0"/>
            </a:solidFill>
          </a:ln>
        </p:spPr>
        <p:txBody>
          <a:bodyPr wrap="square" rtlCol="0">
            <a:spAutoFit/>
          </a:bodyPr>
          <a:lstStyle/>
          <a:p>
            <a:pPr marL="342900" indent="-342900">
              <a:buFont typeface="+mj-lt"/>
              <a:buAutoNum type="arabicPeriod"/>
            </a:pPr>
            <a:r>
              <a:rPr lang="fr-FR" i="1" dirty="0" smtClean="0"/>
              <a:t>Poursuivre le renforcement des capacités techniques et de gestion des directions techniques de l’agriculture, offices, service semencier national, laboratoire des semences et des structures de la recherche</a:t>
            </a:r>
          </a:p>
          <a:p>
            <a:pPr marL="342900" indent="-342900">
              <a:buFont typeface="+mj-lt"/>
              <a:buAutoNum type="arabicPeriod"/>
            </a:pPr>
            <a:r>
              <a:rPr lang="fr-FR" i="1" dirty="0" smtClean="0"/>
              <a:t>Renforcer les appuis déjà en cours en direction du service semencier national et du laboratoire semencier national ainsi les structures connexes de la Direction de l’Agriculture afin de booster la production de semence R1 et R2</a:t>
            </a:r>
          </a:p>
          <a:p>
            <a:pPr marL="342900" indent="-342900">
              <a:buFont typeface="+mj-lt"/>
              <a:buAutoNum type="arabicPeriod"/>
            </a:pPr>
            <a:r>
              <a:rPr lang="fr-FR" i="1" dirty="0" smtClean="0"/>
              <a:t>Faire le </a:t>
            </a:r>
            <a:r>
              <a:rPr lang="fr-FR" i="1" dirty="0" err="1" smtClean="0"/>
              <a:t>pladoyer</a:t>
            </a:r>
            <a:r>
              <a:rPr lang="fr-FR" i="1" dirty="0" smtClean="0"/>
              <a:t> auprès de l’Etat et des partenaires pour la prise en charge de la production de semences de </a:t>
            </a:r>
            <a:r>
              <a:rPr lang="fr-FR" i="1" dirty="0" err="1" smtClean="0"/>
              <a:t>prébase</a:t>
            </a:r>
            <a:r>
              <a:rPr lang="fr-FR" i="1" dirty="0" smtClean="0"/>
              <a:t> de qualité dont le processus est long et couteux</a:t>
            </a:r>
          </a:p>
          <a:p>
            <a:pPr marL="342900" indent="-342900">
              <a:buFont typeface="+mj-lt"/>
              <a:buAutoNum type="arabicPeriod"/>
            </a:pPr>
            <a:r>
              <a:rPr lang="fr-FR" i="1" dirty="0" smtClean="0"/>
              <a:t>Poursuivre les renforcements de capacité en itinéraire technique de production du riz (semence et paddy) à l’endroit des producteurs et des agents d’encadrement en assurant une meilleure appropriation de l’approche CE/GIPD</a:t>
            </a:r>
          </a:p>
          <a:p>
            <a:pPr marL="342900" indent="-342900">
              <a:buFont typeface="+mj-lt"/>
              <a:buAutoNum type="arabicPeriod"/>
            </a:pPr>
            <a:r>
              <a:rPr lang="fr-FR" i="1" dirty="0" smtClean="0"/>
              <a:t>Pérenniser l’activité de certification de semence en partenariat avec LABOSEM en renforçant les capacités du laboratoire</a:t>
            </a:r>
          </a:p>
          <a:p>
            <a:pPr marL="342900" indent="-342900">
              <a:buFont typeface="+mj-lt"/>
              <a:buAutoNum type="arabicPeriod"/>
            </a:pPr>
            <a:r>
              <a:rPr lang="fr-FR" i="1" dirty="0" smtClean="0"/>
              <a:t>Appuyer les producteurs  a pérenniser les fonds de roulement pour qu’ils puissent facilement s’approvisionner en intrants (semences et engrais)</a:t>
            </a:r>
          </a:p>
        </p:txBody>
      </p:sp>
      <p:sp>
        <p:nvSpPr>
          <p:cNvPr id="10" name="TextBox 9"/>
          <p:cNvSpPr txBox="1"/>
          <p:nvPr/>
        </p:nvSpPr>
        <p:spPr>
          <a:xfrm>
            <a:off x="152400" y="4419600"/>
            <a:ext cx="25146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fr-FR" sz="2800" dirty="0" smtClean="0"/>
              <a:t>GLOBALEMENT</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3048000" cy="523220"/>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fr-FR" sz="2800" b="1" dirty="0" smtClean="0"/>
              <a:t>Recommandations</a:t>
            </a:r>
            <a:endParaRPr lang="fr-FR" sz="2800" b="1" dirty="0"/>
          </a:p>
        </p:txBody>
      </p:sp>
      <p:sp>
        <p:nvSpPr>
          <p:cNvPr id="3" name="TextBox 2"/>
          <p:cNvSpPr txBox="1"/>
          <p:nvPr/>
        </p:nvSpPr>
        <p:spPr>
          <a:xfrm>
            <a:off x="152400" y="1676400"/>
            <a:ext cx="23622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fr-FR" sz="2800" dirty="0" smtClean="0">
                <a:solidFill>
                  <a:schemeClr val="dk1"/>
                </a:solidFill>
              </a:rPr>
              <a:t>MALI</a:t>
            </a:r>
          </a:p>
        </p:txBody>
      </p:sp>
      <p:sp>
        <p:nvSpPr>
          <p:cNvPr id="4" name="TextBox 3"/>
          <p:cNvSpPr txBox="1"/>
          <p:nvPr/>
        </p:nvSpPr>
        <p:spPr>
          <a:xfrm>
            <a:off x="152400" y="2362200"/>
            <a:ext cx="2362200" cy="52322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fr-FR" sz="2800" b="1" dirty="0" smtClean="0">
                <a:solidFill>
                  <a:schemeClr val="lt1"/>
                </a:solidFill>
              </a:rPr>
              <a:t>MAURITANIE</a:t>
            </a:r>
          </a:p>
        </p:txBody>
      </p:sp>
      <p:sp>
        <p:nvSpPr>
          <p:cNvPr id="5" name="TextBox 4"/>
          <p:cNvSpPr txBox="1"/>
          <p:nvPr/>
        </p:nvSpPr>
        <p:spPr>
          <a:xfrm>
            <a:off x="152400" y="990600"/>
            <a:ext cx="23622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fr-FR" sz="2800" dirty="0" smtClean="0">
                <a:solidFill>
                  <a:schemeClr val="dk1"/>
                </a:solidFill>
              </a:rPr>
              <a:t>COTE D’IVOIRE</a:t>
            </a:r>
            <a:endParaRPr lang="fr-FR" sz="2800" dirty="0">
              <a:solidFill>
                <a:schemeClr val="dk1"/>
              </a:solidFill>
            </a:endParaRPr>
          </a:p>
        </p:txBody>
      </p:sp>
      <p:sp>
        <p:nvSpPr>
          <p:cNvPr id="6" name="TextBox 5"/>
          <p:cNvSpPr txBox="1"/>
          <p:nvPr/>
        </p:nvSpPr>
        <p:spPr>
          <a:xfrm>
            <a:off x="152400" y="3048000"/>
            <a:ext cx="23622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fr-FR" sz="2800" dirty="0" smtClean="0"/>
              <a:t>NIGER</a:t>
            </a:r>
          </a:p>
        </p:txBody>
      </p:sp>
      <p:sp>
        <p:nvSpPr>
          <p:cNvPr id="7" name="TextBox 6"/>
          <p:cNvSpPr txBox="1"/>
          <p:nvPr/>
        </p:nvSpPr>
        <p:spPr>
          <a:xfrm>
            <a:off x="152400" y="3733800"/>
            <a:ext cx="23622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fr-FR" sz="2800" dirty="0" smtClean="0"/>
              <a:t>SENEGAL</a:t>
            </a:r>
          </a:p>
        </p:txBody>
      </p:sp>
      <p:sp>
        <p:nvSpPr>
          <p:cNvPr id="8" name="Right Arrow 7"/>
          <p:cNvSpPr/>
          <p:nvPr/>
        </p:nvSpPr>
        <p:spPr>
          <a:xfrm>
            <a:off x="2514600" y="2514600"/>
            <a:ext cx="228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743200" y="761999"/>
            <a:ext cx="6248400" cy="5909310"/>
          </a:xfrm>
          <a:prstGeom prst="rect">
            <a:avLst/>
          </a:prstGeom>
          <a:noFill/>
          <a:ln w="57150">
            <a:solidFill>
              <a:srgbClr val="0070C0"/>
            </a:solidFill>
          </a:ln>
        </p:spPr>
        <p:txBody>
          <a:bodyPr wrap="square" rtlCol="0">
            <a:spAutoFit/>
          </a:bodyPr>
          <a:lstStyle/>
          <a:p>
            <a:pPr marL="342900" indent="-342900">
              <a:buFont typeface="+mj-lt"/>
              <a:buAutoNum type="arabicPeriod"/>
            </a:pPr>
            <a:r>
              <a:rPr lang="fr-FR" i="1" dirty="0" smtClean="0"/>
              <a:t>Encourager l’installation d’infrastructures socio - économiques de base (magasins, aires de stockage) et poursuivre les mesures propres à sécuriser l’écoulement des semences certifiées</a:t>
            </a:r>
          </a:p>
          <a:p>
            <a:pPr marL="342900" indent="-342900">
              <a:buFont typeface="+mj-lt"/>
              <a:buAutoNum type="arabicPeriod"/>
            </a:pPr>
            <a:r>
              <a:rPr lang="fr-FR" i="1" dirty="0" smtClean="0"/>
              <a:t>Engager une réflexion approfondie sur la définition d’une politique semencière dynamique, à court, moyen et long terme </a:t>
            </a:r>
          </a:p>
          <a:p>
            <a:pPr marL="342900" indent="-342900">
              <a:buFont typeface="+mj-lt"/>
              <a:buAutoNum type="arabicPeriod"/>
            </a:pPr>
            <a:r>
              <a:rPr lang="fr-FR" i="1" dirty="0" smtClean="0"/>
              <a:t>Capitaliser les acquis de la GIPD et l’étendre au profit d’un plus grand nombre producteurs/productrices </a:t>
            </a:r>
          </a:p>
          <a:p>
            <a:pPr marL="342900" indent="-342900">
              <a:buFont typeface="+mj-lt"/>
              <a:buAutoNum type="arabicPeriod"/>
            </a:pPr>
            <a:r>
              <a:rPr lang="fr-FR" i="1" dirty="0" smtClean="0"/>
              <a:t>Poursuivre l’appui aux coopératives féminines pour une meilleure prise en compte de la dimension genre dans la production du riz</a:t>
            </a:r>
          </a:p>
          <a:p>
            <a:pPr marL="342900" indent="-342900">
              <a:buFont typeface="+mj-lt"/>
              <a:buAutoNum type="arabicPeriod"/>
            </a:pPr>
            <a:r>
              <a:rPr lang="fr-FR" i="1" dirty="0" smtClean="0"/>
              <a:t>Renforcer le partenariat en instaurant le système d’Ateliers Bilan - Programme permettant à tous les acteurs des filières semences et riz de se rencontrer, faire le point, d’analyser la situation, proposer des solutions pour résoudre les problèmes au fur et à mesure qu’ils se posent</a:t>
            </a:r>
          </a:p>
          <a:p>
            <a:pPr marL="342900" indent="-342900">
              <a:buFont typeface="+mj-lt"/>
              <a:buAutoNum type="arabicPeriod"/>
            </a:pPr>
            <a:r>
              <a:rPr lang="fr-FR" i="1" dirty="0" smtClean="0"/>
              <a:t>Soigner la tenue des cahiers de la coopérative (documents de comptabilité) pour pouvoir établir, à la fin de chaque campagne de culture, un bilan et un compte d’exploitation qui trace les performances de l’exploitation et de la coopérative</a:t>
            </a:r>
          </a:p>
        </p:txBody>
      </p:sp>
      <p:sp>
        <p:nvSpPr>
          <p:cNvPr id="10" name="TextBox 9"/>
          <p:cNvSpPr txBox="1"/>
          <p:nvPr/>
        </p:nvSpPr>
        <p:spPr>
          <a:xfrm>
            <a:off x="152400" y="4419600"/>
            <a:ext cx="25146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fr-FR" sz="2800" dirty="0" smtClean="0"/>
              <a:t>GLOBALEMENT</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3048000" cy="523220"/>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fr-FR" sz="2800" b="1" dirty="0" smtClean="0"/>
              <a:t>Recommandations</a:t>
            </a:r>
            <a:endParaRPr lang="fr-FR" sz="2800" b="1" dirty="0"/>
          </a:p>
        </p:txBody>
      </p:sp>
      <p:sp>
        <p:nvSpPr>
          <p:cNvPr id="3" name="TextBox 2"/>
          <p:cNvSpPr txBox="1"/>
          <p:nvPr/>
        </p:nvSpPr>
        <p:spPr>
          <a:xfrm>
            <a:off x="152400" y="1676400"/>
            <a:ext cx="23622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fr-FR" sz="2800" dirty="0" smtClean="0">
                <a:solidFill>
                  <a:schemeClr val="dk1"/>
                </a:solidFill>
              </a:rPr>
              <a:t>MALI</a:t>
            </a:r>
          </a:p>
        </p:txBody>
      </p:sp>
      <p:sp>
        <p:nvSpPr>
          <p:cNvPr id="4" name="TextBox 3"/>
          <p:cNvSpPr txBox="1"/>
          <p:nvPr/>
        </p:nvSpPr>
        <p:spPr>
          <a:xfrm>
            <a:off x="152400" y="2362200"/>
            <a:ext cx="23622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fr-FR" sz="2800" dirty="0" smtClean="0">
                <a:solidFill>
                  <a:schemeClr val="dk1"/>
                </a:solidFill>
              </a:rPr>
              <a:t>MAURITANIE</a:t>
            </a:r>
          </a:p>
        </p:txBody>
      </p:sp>
      <p:sp>
        <p:nvSpPr>
          <p:cNvPr id="5" name="TextBox 4"/>
          <p:cNvSpPr txBox="1"/>
          <p:nvPr/>
        </p:nvSpPr>
        <p:spPr>
          <a:xfrm>
            <a:off x="152400" y="990600"/>
            <a:ext cx="23622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fr-FR" sz="2800" dirty="0" smtClean="0">
                <a:solidFill>
                  <a:schemeClr val="dk1"/>
                </a:solidFill>
              </a:rPr>
              <a:t>COTE D’IVOIRE</a:t>
            </a:r>
            <a:endParaRPr lang="fr-FR" sz="2800" dirty="0">
              <a:solidFill>
                <a:schemeClr val="dk1"/>
              </a:solidFill>
            </a:endParaRPr>
          </a:p>
        </p:txBody>
      </p:sp>
      <p:sp>
        <p:nvSpPr>
          <p:cNvPr id="6" name="TextBox 5"/>
          <p:cNvSpPr txBox="1"/>
          <p:nvPr/>
        </p:nvSpPr>
        <p:spPr>
          <a:xfrm>
            <a:off x="152400" y="3048000"/>
            <a:ext cx="2362200" cy="52322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fr-FR" sz="2800" b="1" dirty="0" smtClean="0">
                <a:solidFill>
                  <a:schemeClr val="lt1"/>
                </a:solidFill>
              </a:rPr>
              <a:t>NIGER</a:t>
            </a:r>
          </a:p>
        </p:txBody>
      </p:sp>
      <p:sp>
        <p:nvSpPr>
          <p:cNvPr id="7" name="TextBox 6"/>
          <p:cNvSpPr txBox="1"/>
          <p:nvPr/>
        </p:nvSpPr>
        <p:spPr>
          <a:xfrm>
            <a:off x="152400" y="3733800"/>
            <a:ext cx="23622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fr-FR" sz="2800" dirty="0" smtClean="0"/>
              <a:t>SENEGAL</a:t>
            </a:r>
          </a:p>
        </p:txBody>
      </p:sp>
      <p:sp>
        <p:nvSpPr>
          <p:cNvPr id="8" name="Right Arrow 7"/>
          <p:cNvSpPr/>
          <p:nvPr/>
        </p:nvSpPr>
        <p:spPr>
          <a:xfrm>
            <a:off x="2514600" y="3200400"/>
            <a:ext cx="228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743200" y="1828800"/>
            <a:ext cx="6248400" cy="2554545"/>
          </a:xfrm>
          <a:prstGeom prst="rect">
            <a:avLst/>
          </a:prstGeom>
          <a:noFill/>
          <a:ln w="57150">
            <a:solidFill>
              <a:srgbClr val="0070C0"/>
            </a:solidFill>
          </a:ln>
        </p:spPr>
        <p:txBody>
          <a:bodyPr wrap="square" rtlCol="0">
            <a:spAutoFit/>
          </a:bodyPr>
          <a:lstStyle/>
          <a:p>
            <a:pPr marL="342900" indent="-342900">
              <a:buFont typeface="+mj-lt"/>
              <a:buAutoNum type="arabicPeriod"/>
            </a:pPr>
            <a:r>
              <a:rPr lang="fr-FR" sz="2000" dirty="0" smtClean="0"/>
              <a:t>Renforcer la prise en compte de la question des semences au Niger</a:t>
            </a:r>
          </a:p>
          <a:p>
            <a:pPr marL="342900" indent="-342900">
              <a:buFont typeface="+mj-lt"/>
              <a:buAutoNum type="arabicPeriod"/>
            </a:pPr>
            <a:r>
              <a:rPr lang="fr-FR" sz="2000" i="1" dirty="0" smtClean="0"/>
              <a:t>Renforcer les synergies, le partenariat avec les services d’appuis conseils et les OP autour de la CEP/GIPD pour une meilleure expansion et appropriation</a:t>
            </a:r>
          </a:p>
          <a:p>
            <a:pPr marL="342900" indent="-342900">
              <a:buFont typeface="+mj-lt"/>
              <a:buAutoNum type="arabicPeriod"/>
            </a:pPr>
            <a:r>
              <a:rPr lang="fr-FR" sz="2000" dirty="0" smtClean="0"/>
              <a:t>Etat et ses partenaires gagneraient a accélérer le processus de réhabilitation des périmètres rizicole pour améliorer les superficies mises en valeur</a:t>
            </a:r>
          </a:p>
        </p:txBody>
      </p:sp>
      <p:sp>
        <p:nvSpPr>
          <p:cNvPr id="10" name="TextBox 9"/>
          <p:cNvSpPr txBox="1"/>
          <p:nvPr/>
        </p:nvSpPr>
        <p:spPr>
          <a:xfrm>
            <a:off x="152400" y="4419600"/>
            <a:ext cx="25146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fr-FR" sz="2800" dirty="0" smtClean="0"/>
              <a:t>GLOBALEMENT</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3048000" cy="523220"/>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fr-FR" sz="2800" b="1" dirty="0" smtClean="0"/>
              <a:t>Recommandations</a:t>
            </a:r>
            <a:endParaRPr lang="fr-FR" sz="2800" b="1" dirty="0"/>
          </a:p>
        </p:txBody>
      </p:sp>
      <p:sp>
        <p:nvSpPr>
          <p:cNvPr id="3" name="TextBox 2"/>
          <p:cNvSpPr txBox="1"/>
          <p:nvPr/>
        </p:nvSpPr>
        <p:spPr>
          <a:xfrm>
            <a:off x="152400" y="1676400"/>
            <a:ext cx="23622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fr-FR" sz="2800" dirty="0" smtClean="0">
                <a:solidFill>
                  <a:schemeClr val="dk1"/>
                </a:solidFill>
              </a:rPr>
              <a:t>MALI</a:t>
            </a:r>
          </a:p>
        </p:txBody>
      </p:sp>
      <p:sp>
        <p:nvSpPr>
          <p:cNvPr id="4" name="TextBox 3"/>
          <p:cNvSpPr txBox="1"/>
          <p:nvPr/>
        </p:nvSpPr>
        <p:spPr>
          <a:xfrm>
            <a:off x="152400" y="2362200"/>
            <a:ext cx="23622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fr-FR" sz="2800" dirty="0" smtClean="0">
                <a:solidFill>
                  <a:schemeClr val="dk1"/>
                </a:solidFill>
              </a:rPr>
              <a:t>MAURITANIE</a:t>
            </a:r>
          </a:p>
        </p:txBody>
      </p:sp>
      <p:sp>
        <p:nvSpPr>
          <p:cNvPr id="5" name="TextBox 4"/>
          <p:cNvSpPr txBox="1"/>
          <p:nvPr/>
        </p:nvSpPr>
        <p:spPr>
          <a:xfrm>
            <a:off x="152400" y="990600"/>
            <a:ext cx="23622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fr-FR" sz="2800" dirty="0" smtClean="0">
                <a:solidFill>
                  <a:schemeClr val="dk1"/>
                </a:solidFill>
              </a:rPr>
              <a:t>COTE D’IVOIRE</a:t>
            </a:r>
            <a:endParaRPr lang="fr-FR" sz="2800" dirty="0">
              <a:solidFill>
                <a:schemeClr val="dk1"/>
              </a:solidFill>
            </a:endParaRPr>
          </a:p>
        </p:txBody>
      </p:sp>
      <p:sp>
        <p:nvSpPr>
          <p:cNvPr id="6" name="TextBox 5"/>
          <p:cNvSpPr txBox="1"/>
          <p:nvPr/>
        </p:nvSpPr>
        <p:spPr>
          <a:xfrm>
            <a:off x="152400" y="3048000"/>
            <a:ext cx="23622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fr-FR" sz="2800" dirty="0" smtClean="0">
                <a:solidFill>
                  <a:schemeClr val="dk1"/>
                </a:solidFill>
              </a:rPr>
              <a:t>NIGER</a:t>
            </a:r>
          </a:p>
        </p:txBody>
      </p:sp>
      <p:sp>
        <p:nvSpPr>
          <p:cNvPr id="7" name="TextBox 6"/>
          <p:cNvSpPr txBox="1"/>
          <p:nvPr/>
        </p:nvSpPr>
        <p:spPr>
          <a:xfrm>
            <a:off x="152400" y="3733800"/>
            <a:ext cx="2362200" cy="52322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fr-FR" sz="2800" b="1" dirty="0" smtClean="0">
                <a:solidFill>
                  <a:schemeClr val="lt1"/>
                </a:solidFill>
              </a:rPr>
              <a:t>SENEGAL</a:t>
            </a:r>
          </a:p>
        </p:txBody>
      </p:sp>
      <p:sp>
        <p:nvSpPr>
          <p:cNvPr id="8" name="Right Arrow 7"/>
          <p:cNvSpPr/>
          <p:nvPr/>
        </p:nvSpPr>
        <p:spPr>
          <a:xfrm>
            <a:off x="2514600" y="3886200"/>
            <a:ext cx="228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743200" y="1905000"/>
            <a:ext cx="6248400" cy="4093428"/>
          </a:xfrm>
          <a:prstGeom prst="rect">
            <a:avLst/>
          </a:prstGeom>
          <a:noFill/>
          <a:ln w="57150">
            <a:solidFill>
              <a:srgbClr val="0070C0"/>
            </a:solidFill>
          </a:ln>
        </p:spPr>
        <p:txBody>
          <a:bodyPr wrap="square" rtlCol="0">
            <a:spAutoFit/>
          </a:bodyPr>
          <a:lstStyle/>
          <a:p>
            <a:pPr marL="342900" indent="-342900">
              <a:buFont typeface="+mj-lt"/>
              <a:buAutoNum type="arabicPeriod"/>
            </a:pPr>
            <a:r>
              <a:rPr lang="fr-FR" sz="2000" i="1" dirty="0" smtClean="0"/>
              <a:t>Accélérer  au niveau de l’ISRA le processus de réalisation des fiches techniques de la riziculture en zone pluviale</a:t>
            </a:r>
          </a:p>
          <a:p>
            <a:pPr marL="342900" indent="-342900">
              <a:buFont typeface="+mj-lt"/>
              <a:buAutoNum type="arabicPeriod"/>
            </a:pPr>
            <a:r>
              <a:rPr lang="fr-FR" sz="2000" i="1" dirty="0" smtClean="0"/>
              <a:t>Renforcer les capacités des OP de la zone pluviale en Gestion et Institution. Ceci qui leur  permettrait de prendre en charge les aspects liés à la sécurisation de la semence produite</a:t>
            </a:r>
          </a:p>
          <a:p>
            <a:pPr marL="342900" indent="-342900">
              <a:buFont typeface="+mj-lt"/>
              <a:buAutoNum type="arabicPeriod"/>
            </a:pPr>
            <a:r>
              <a:rPr lang="fr-FR" sz="2000" i="1" dirty="0" smtClean="0"/>
              <a:t>Poursuivre les formations en GIPD/CEP au niveau de l’ensemble des OP producteurs/</a:t>
            </a:r>
            <a:r>
              <a:rPr lang="fr-FR" sz="2000" i="1" dirty="0" err="1" smtClean="0"/>
              <a:t>trices</a:t>
            </a:r>
            <a:r>
              <a:rPr lang="fr-FR" sz="2000" i="1" dirty="0" smtClean="0"/>
              <a:t> de paddy avec un focus particulier sur les OP de la zone de riziculture pluviale</a:t>
            </a:r>
          </a:p>
          <a:p>
            <a:pPr marL="342900" indent="-342900">
              <a:buFont typeface="+mj-lt"/>
              <a:buAutoNum type="arabicPeriod"/>
            </a:pPr>
            <a:r>
              <a:rPr lang="fr-FR" sz="2000" i="1" dirty="0" smtClean="0"/>
              <a:t>Poursuivre les activités de renforcements  dans la transformations et la commercialisation</a:t>
            </a:r>
          </a:p>
        </p:txBody>
      </p:sp>
      <p:sp>
        <p:nvSpPr>
          <p:cNvPr id="10" name="TextBox 9"/>
          <p:cNvSpPr txBox="1"/>
          <p:nvPr/>
        </p:nvSpPr>
        <p:spPr>
          <a:xfrm>
            <a:off x="152400" y="4419600"/>
            <a:ext cx="25146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fr-FR" sz="2800" dirty="0" smtClean="0"/>
              <a:t>GLOBALEMENT</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3048000" cy="523220"/>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fr-FR" sz="2800" b="1" dirty="0" smtClean="0"/>
              <a:t>Recommandations</a:t>
            </a:r>
            <a:endParaRPr lang="fr-FR" sz="2800" b="1" dirty="0"/>
          </a:p>
        </p:txBody>
      </p:sp>
      <p:sp>
        <p:nvSpPr>
          <p:cNvPr id="3" name="TextBox 2"/>
          <p:cNvSpPr txBox="1"/>
          <p:nvPr/>
        </p:nvSpPr>
        <p:spPr>
          <a:xfrm>
            <a:off x="152400" y="1676400"/>
            <a:ext cx="23622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fr-FR" sz="2800" dirty="0" smtClean="0">
                <a:solidFill>
                  <a:schemeClr val="dk1"/>
                </a:solidFill>
              </a:rPr>
              <a:t>MALI</a:t>
            </a:r>
          </a:p>
        </p:txBody>
      </p:sp>
      <p:sp>
        <p:nvSpPr>
          <p:cNvPr id="4" name="TextBox 3"/>
          <p:cNvSpPr txBox="1"/>
          <p:nvPr/>
        </p:nvSpPr>
        <p:spPr>
          <a:xfrm>
            <a:off x="152400" y="2362200"/>
            <a:ext cx="23622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fr-FR" sz="2800" dirty="0" smtClean="0">
                <a:solidFill>
                  <a:schemeClr val="dk1"/>
                </a:solidFill>
              </a:rPr>
              <a:t>MAURITANIE</a:t>
            </a:r>
          </a:p>
        </p:txBody>
      </p:sp>
      <p:sp>
        <p:nvSpPr>
          <p:cNvPr id="5" name="TextBox 4"/>
          <p:cNvSpPr txBox="1"/>
          <p:nvPr/>
        </p:nvSpPr>
        <p:spPr>
          <a:xfrm>
            <a:off x="152400" y="990600"/>
            <a:ext cx="23622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fr-FR" sz="2800" dirty="0" smtClean="0">
                <a:solidFill>
                  <a:schemeClr val="dk1"/>
                </a:solidFill>
              </a:rPr>
              <a:t>COTE D’IVOIRE</a:t>
            </a:r>
            <a:endParaRPr lang="fr-FR" sz="2800" dirty="0">
              <a:solidFill>
                <a:schemeClr val="dk1"/>
              </a:solidFill>
            </a:endParaRPr>
          </a:p>
        </p:txBody>
      </p:sp>
      <p:sp>
        <p:nvSpPr>
          <p:cNvPr id="6" name="TextBox 5"/>
          <p:cNvSpPr txBox="1"/>
          <p:nvPr/>
        </p:nvSpPr>
        <p:spPr>
          <a:xfrm>
            <a:off x="152400" y="3048000"/>
            <a:ext cx="23622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fr-FR" sz="2800" dirty="0" smtClean="0">
                <a:solidFill>
                  <a:schemeClr val="dk1"/>
                </a:solidFill>
              </a:rPr>
              <a:t>NIGER</a:t>
            </a:r>
          </a:p>
        </p:txBody>
      </p:sp>
      <p:sp>
        <p:nvSpPr>
          <p:cNvPr id="7" name="TextBox 6"/>
          <p:cNvSpPr txBox="1"/>
          <p:nvPr/>
        </p:nvSpPr>
        <p:spPr>
          <a:xfrm>
            <a:off x="152400" y="3733800"/>
            <a:ext cx="23622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fr-FR" sz="2800" dirty="0" smtClean="0">
                <a:solidFill>
                  <a:schemeClr val="dk1"/>
                </a:solidFill>
              </a:rPr>
              <a:t>SENEGAL</a:t>
            </a:r>
          </a:p>
        </p:txBody>
      </p:sp>
      <p:sp>
        <p:nvSpPr>
          <p:cNvPr id="8" name="Right Arrow 7"/>
          <p:cNvSpPr/>
          <p:nvPr/>
        </p:nvSpPr>
        <p:spPr>
          <a:xfrm>
            <a:off x="2667000" y="4572000"/>
            <a:ext cx="228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895600" y="1371600"/>
            <a:ext cx="6096000" cy="5262979"/>
          </a:xfrm>
          <a:prstGeom prst="rect">
            <a:avLst/>
          </a:prstGeom>
          <a:noFill/>
          <a:ln w="57150">
            <a:solidFill>
              <a:srgbClr val="0070C0"/>
            </a:solidFill>
          </a:ln>
        </p:spPr>
        <p:txBody>
          <a:bodyPr wrap="square" rtlCol="0">
            <a:spAutoFit/>
          </a:bodyPr>
          <a:lstStyle/>
          <a:p>
            <a:pPr marL="342900" indent="-342900">
              <a:buFont typeface="+mj-lt"/>
              <a:buAutoNum type="arabicPeriod"/>
            </a:pPr>
            <a:r>
              <a:rPr lang="fr-FR" sz="2100" i="1" dirty="0" smtClean="0"/>
              <a:t>Assurer une meilleure prise en compte de la dimension transformation et commercialisation</a:t>
            </a:r>
          </a:p>
          <a:p>
            <a:pPr marL="342900" indent="-342900">
              <a:buFont typeface="+mj-lt"/>
              <a:buAutoNum type="arabicPeriod"/>
            </a:pPr>
            <a:r>
              <a:rPr lang="fr-FR" sz="2100" i="1" dirty="0" smtClean="0"/>
              <a:t>Assurer une meilleure approche des échanges d’expériences entre les différents pays notamment en ce qui concerne les semences, l’adoption de l’approche GIPD par les structures d’appuis conseils, la pérennisation des fonds de roulement</a:t>
            </a:r>
          </a:p>
          <a:p>
            <a:pPr marL="342900" indent="-342900">
              <a:buFont typeface="+mj-lt"/>
              <a:buAutoNum type="arabicPeriod"/>
            </a:pPr>
            <a:r>
              <a:rPr lang="fr-FR" sz="2100" i="1" dirty="0" smtClean="0"/>
              <a:t>Renforcer les synergies avec le projet IESA pour une meilleure prise en compte de la dimension maitrise de l’eau et l’exploitation du potentiel existant dans les différents systèmes de production</a:t>
            </a:r>
          </a:p>
          <a:p>
            <a:pPr marL="342900" indent="-342900">
              <a:buFont typeface="+mj-lt"/>
              <a:buAutoNum type="arabicPeriod"/>
            </a:pPr>
            <a:r>
              <a:rPr lang="fr-FR" sz="2100" i="1" dirty="0" smtClean="0"/>
              <a:t>Mettre en place un meilleure système de S&amp;E au niveau national et régional pour un meilleur suivi de la chaine de valeur, des action et un meilleur rapportage sur les résultats et la mesure des effets et impacts (EB)</a:t>
            </a:r>
          </a:p>
        </p:txBody>
      </p:sp>
      <p:sp>
        <p:nvSpPr>
          <p:cNvPr id="10" name="TextBox 9"/>
          <p:cNvSpPr txBox="1"/>
          <p:nvPr/>
        </p:nvSpPr>
        <p:spPr>
          <a:xfrm>
            <a:off x="152400" y="4419600"/>
            <a:ext cx="2514600" cy="52322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fr-FR" sz="2800" b="1" dirty="0" smtClean="0">
                <a:solidFill>
                  <a:schemeClr val="lt1"/>
                </a:solidFill>
              </a:rPr>
              <a:t>GLOBALEMENT</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2590800"/>
            <a:ext cx="5334000" cy="1446550"/>
          </a:xfrm>
          <a:prstGeom prst="rect">
            <a:avLst/>
          </a:prstGeom>
        </p:spPr>
        <p:style>
          <a:lnRef idx="1">
            <a:schemeClr val="accent6"/>
          </a:lnRef>
          <a:fillRef idx="2">
            <a:schemeClr val="accent6"/>
          </a:fillRef>
          <a:effectRef idx="1">
            <a:schemeClr val="accent6"/>
          </a:effectRef>
          <a:fontRef idx="minor">
            <a:schemeClr val="dk1"/>
          </a:fontRef>
        </p:style>
        <p:txBody>
          <a:bodyPr>
            <a:noAutofit/>
          </a:bodyPr>
          <a:lstStyle/>
          <a:p>
            <a:pPr marL="514350" indent="-514350" algn="ctr"/>
            <a:r>
              <a:rPr lang="en-US" sz="4400" b="1" dirty="0" smtClean="0">
                <a:solidFill>
                  <a:schemeClr val="dk1"/>
                </a:solidFill>
              </a:rPr>
              <a:t>MERCI DE VOTRE ATTENTION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762000"/>
            <a:ext cx="8229600" cy="715962"/>
          </a:xfrm>
          <a:prstGeom prst="rect">
            <a:avLst/>
          </a:prstGeom>
        </p:spPr>
        <p:style>
          <a:lnRef idx="1">
            <a:schemeClr val="accent6"/>
          </a:lnRef>
          <a:fillRef idx="2">
            <a:schemeClr val="accent6"/>
          </a:fillRef>
          <a:effectRef idx="1">
            <a:schemeClr val="accent6"/>
          </a:effectRef>
          <a:fontRef idx="minor">
            <a:schemeClr val="dk1"/>
          </a:fontRef>
        </p:style>
        <p:txBody>
          <a:bodyPr>
            <a:noAutofit/>
          </a:bodyPr>
          <a:lstStyle/>
          <a:p>
            <a:pPr marL="514350" indent="-514350" algn="ctr"/>
            <a:r>
              <a:rPr lang="fr-FR" sz="4400" b="1" dirty="0" smtClean="0"/>
              <a:t>Résultats obtenus</a:t>
            </a:r>
          </a:p>
        </p:txBody>
      </p:sp>
      <p:pic>
        <p:nvPicPr>
          <p:cNvPr id="3" name="Image 1" descr="C:\Users\Yacouba\Desktop\DSC08045.JPG"/>
          <p:cNvPicPr/>
          <p:nvPr/>
        </p:nvPicPr>
        <p:blipFill>
          <a:blip r:embed="rId2" cstate="print"/>
          <a:srcRect/>
          <a:stretch>
            <a:fillRect/>
          </a:stretch>
        </p:blipFill>
        <p:spPr bwMode="auto">
          <a:xfrm>
            <a:off x="990600" y="1793874"/>
            <a:ext cx="7391399" cy="45307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2286000"/>
            <a:ext cx="23622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Gestion et organisation du système de production de semences</a:t>
            </a:r>
            <a:endParaRPr lang="fr-FR" sz="1400" dirty="0"/>
          </a:p>
        </p:txBody>
      </p:sp>
      <p:sp>
        <p:nvSpPr>
          <p:cNvPr id="10" name="TextBox 9"/>
          <p:cNvSpPr txBox="1"/>
          <p:nvPr/>
        </p:nvSpPr>
        <p:spPr>
          <a:xfrm>
            <a:off x="1371600" y="31242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Production de semences de base et </a:t>
            </a:r>
            <a:r>
              <a:rPr lang="fr-FR" sz="1400" dirty="0" err="1" smtClean="0"/>
              <a:t>prebase</a:t>
            </a:r>
            <a:endParaRPr lang="fr-FR" sz="1400" dirty="0"/>
          </a:p>
        </p:txBody>
      </p:sp>
      <p:sp>
        <p:nvSpPr>
          <p:cNvPr id="11" name="TextBox 10"/>
          <p:cNvSpPr txBox="1"/>
          <p:nvPr/>
        </p:nvSpPr>
        <p:spPr>
          <a:xfrm>
            <a:off x="1371600" y="990600"/>
            <a:ext cx="2362200" cy="1200329"/>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b="1" dirty="0" smtClean="0"/>
              <a:t>Aspects macroéconomiques et transversaux de la chaine des valeurs riz</a:t>
            </a:r>
            <a:endParaRPr lang="fr-FR" b="1" dirty="0"/>
          </a:p>
        </p:txBody>
      </p:sp>
      <p:sp>
        <p:nvSpPr>
          <p:cNvPr id="12" name="TextBox 11"/>
          <p:cNvSpPr txBox="1"/>
          <p:nvPr/>
        </p:nvSpPr>
        <p:spPr>
          <a:xfrm>
            <a:off x="1371600" y="38100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Système d’encadrement et d’appui Conseil</a:t>
            </a:r>
            <a:endParaRPr lang="fr-FR" sz="1400" dirty="0"/>
          </a:p>
        </p:txBody>
      </p:sp>
      <p:sp>
        <p:nvSpPr>
          <p:cNvPr id="13" name="TextBox 12"/>
          <p:cNvSpPr txBox="1"/>
          <p:nvPr/>
        </p:nvSpPr>
        <p:spPr>
          <a:xfrm>
            <a:off x="1371600" y="45720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Multiplication et production de semences certifiées</a:t>
            </a:r>
            <a:endParaRPr lang="fr-FR" sz="1400" dirty="0"/>
          </a:p>
        </p:txBody>
      </p:sp>
      <p:sp>
        <p:nvSpPr>
          <p:cNvPr id="14" name="TextBox 13"/>
          <p:cNvSpPr txBox="1"/>
          <p:nvPr/>
        </p:nvSpPr>
        <p:spPr>
          <a:xfrm>
            <a:off x="1371600" y="52578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Production de riz paddy de qualité</a:t>
            </a:r>
            <a:endParaRPr lang="fr-FR" sz="1400" dirty="0"/>
          </a:p>
        </p:txBody>
      </p:sp>
      <p:sp>
        <p:nvSpPr>
          <p:cNvPr id="15" name="TextBox 14"/>
          <p:cNvSpPr txBox="1"/>
          <p:nvPr/>
        </p:nvSpPr>
        <p:spPr>
          <a:xfrm>
            <a:off x="1371600" y="5943600"/>
            <a:ext cx="23622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Transformation et  commercialisation du riz paddy</a:t>
            </a:r>
            <a:endParaRPr lang="fr-FR" sz="1400" dirty="0"/>
          </a:p>
        </p:txBody>
      </p:sp>
      <p:sp>
        <p:nvSpPr>
          <p:cNvPr id="16" name="TextBox 15"/>
          <p:cNvSpPr txBox="1"/>
          <p:nvPr/>
        </p:nvSpPr>
        <p:spPr>
          <a:xfrm>
            <a:off x="533400" y="228600"/>
            <a:ext cx="2209800" cy="461665"/>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sz="2400" b="1" dirty="0" smtClean="0"/>
              <a:t>COTE D’IVOIRE</a:t>
            </a:r>
            <a:endParaRPr lang="en-US" sz="2400" b="1" dirty="0"/>
          </a:p>
        </p:txBody>
      </p:sp>
      <p:sp>
        <p:nvSpPr>
          <p:cNvPr id="17" name="Right Arrow 16"/>
          <p:cNvSpPr/>
          <p:nvPr/>
        </p:nvSpPr>
        <p:spPr>
          <a:xfrm>
            <a:off x="3733800" y="1371600"/>
            <a:ext cx="304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91000" y="533400"/>
            <a:ext cx="1600200" cy="369332"/>
          </a:xfrm>
          <a:prstGeom prst="rect">
            <a:avLst/>
          </a:prstGeom>
          <a:noFill/>
        </p:spPr>
        <p:txBody>
          <a:bodyPr wrap="square" rtlCol="0">
            <a:spAutoFit/>
          </a:bodyPr>
          <a:lstStyle/>
          <a:p>
            <a:pPr algn="ctr"/>
            <a:r>
              <a:rPr lang="en-US" b="1" dirty="0" smtClean="0"/>
              <a:t>BASELINE</a:t>
            </a:r>
            <a:endParaRPr lang="en-US" b="1" dirty="0"/>
          </a:p>
        </p:txBody>
      </p:sp>
      <p:sp>
        <p:nvSpPr>
          <p:cNvPr id="19" name="TextBox 18"/>
          <p:cNvSpPr txBox="1"/>
          <p:nvPr/>
        </p:nvSpPr>
        <p:spPr>
          <a:xfrm>
            <a:off x="4038600" y="990600"/>
            <a:ext cx="1752600" cy="1815882"/>
          </a:xfrm>
          <a:prstGeom prst="rect">
            <a:avLst/>
          </a:prstGeom>
          <a:noFill/>
          <a:ln w="12700">
            <a:solidFill>
              <a:schemeClr val="tx1"/>
            </a:solidFill>
          </a:ln>
        </p:spPr>
        <p:txBody>
          <a:bodyPr wrap="square" rtlCol="0">
            <a:spAutoFit/>
          </a:bodyPr>
          <a:lstStyle/>
          <a:p>
            <a:pPr>
              <a:buFont typeface="Arial" pitchFamily="34" charset="0"/>
              <a:buChar char="•"/>
            </a:pPr>
            <a:r>
              <a:rPr lang="fr-FR" sz="1400" dirty="0" smtClean="0"/>
              <a:t>  Prédominance </a:t>
            </a:r>
            <a:r>
              <a:rPr lang="fr-FR" sz="1400" dirty="0"/>
              <a:t>du système pluvial dépendant des aléas </a:t>
            </a:r>
            <a:r>
              <a:rPr lang="fr-FR" sz="1400" dirty="0" smtClean="0"/>
              <a:t>climatiques</a:t>
            </a:r>
          </a:p>
          <a:p>
            <a:endParaRPr lang="fr-FR" sz="1400" dirty="0" smtClean="0"/>
          </a:p>
          <a:p>
            <a:pPr>
              <a:buFont typeface="Arial" pitchFamily="34" charset="0"/>
              <a:buChar char="•"/>
            </a:pPr>
            <a:r>
              <a:rPr lang="fr-FR" sz="1400" dirty="0"/>
              <a:t> </a:t>
            </a:r>
            <a:r>
              <a:rPr lang="fr-FR" sz="1400" dirty="0" smtClean="0"/>
              <a:t> </a:t>
            </a:r>
            <a:r>
              <a:rPr lang="fr-FR" sz="1400" dirty="0"/>
              <a:t>Equipements agricoles souvent </a:t>
            </a:r>
            <a:r>
              <a:rPr lang="fr-FR" sz="1400" dirty="0" smtClean="0"/>
              <a:t>inadaptés</a:t>
            </a:r>
          </a:p>
        </p:txBody>
      </p:sp>
      <p:sp>
        <p:nvSpPr>
          <p:cNvPr id="20" name="TextBox 19"/>
          <p:cNvSpPr txBox="1"/>
          <p:nvPr/>
        </p:nvSpPr>
        <p:spPr>
          <a:xfrm>
            <a:off x="5943600" y="533400"/>
            <a:ext cx="2895600" cy="369332"/>
          </a:xfrm>
          <a:prstGeom prst="rect">
            <a:avLst/>
          </a:prstGeom>
          <a:noFill/>
        </p:spPr>
        <p:txBody>
          <a:bodyPr wrap="square" rtlCol="0">
            <a:spAutoFit/>
          </a:bodyPr>
          <a:lstStyle/>
          <a:p>
            <a:pPr algn="ctr"/>
            <a:r>
              <a:rPr lang="en-US" b="1" dirty="0" smtClean="0"/>
              <a:t>RESULTATS OBTENUS</a:t>
            </a:r>
            <a:endParaRPr lang="en-US" b="1" dirty="0"/>
          </a:p>
        </p:txBody>
      </p:sp>
      <p:sp>
        <p:nvSpPr>
          <p:cNvPr id="21" name="TextBox 20"/>
          <p:cNvSpPr txBox="1"/>
          <p:nvPr/>
        </p:nvSpPr>
        <p:spPr>
          <a:xfrm>
            <a:off x="5943600" y="990600"/>
            <a:ext cx="2971800" cy="3046988"/>
          </a:xfrm>
          <a:prstGeom prst="rect">
            <a:avLst/>
          </a:prstGeom>
          <a:noFill/>
          <a:ln w="12700">
            <a:solidFill>
              <a:schemeClr val="tx1"/>
            </a:solidFill>
          </a:ln>
        </p:spPr>
        <p:txBody>
          <a:bodyPr wrap="square" rtlCol="0">
            <a:spAutoFit/>
          </a:bodyPr>
          <a:lstStyle/>
          <a:p>
            <a:r>
              <a:rPr lang="en-US" sz="1600" b="1" dirty="0" smtClean="0"/>
              <a:t>NB : </a:t>
            </a:r>
            <a:r>
              <a:rPr lang="fr-FR" sz="1600" dirty="0" smtClean="0"/>
              <a:t>En côte d’Ivoire, du fait de la crise </a:t>
            </a:r>
            <a:r>
              <a:rPr lang="fr-FR" sz="1600" dirty="0" err="1" smtClean="0"/>
              <a:t>post-électorale</a:t>
            </a:r>
            <a:r>
              <a:rPr lang="fr-FR" sz="1600" dirty="0" smtClean="0"/>
              <a:t>, le projet a démarré par son lancement officiel le 04 Août 2011, soit une année après la signature du contrat entre l’Etat Ivoirien et la FAO.</a:t>
            </a:r>
          </a:p>
          <a:p>
            <a:r>
              <a:rPr lang="fr-FR" sz="1600" b="1" dirty="0" smtClean="0"/>
              <a:t>Les résultats obtenus à ce jour sont relativement faibles du fait du démarrage tardif et du changement de coordonnateur à la tête du projet. </a:t>
            </a:r>
            <a:endParaRPr lang="en-US" sz="1600" b="1" dirty="0" smtClean="0"/>
          </a:p>
        </p:txBody>
      </p:sp>
      <p:sp>
        <p:nvSpPr>
          <p:cNvPr id="24" name="TextBox 23"/>
          <p:cNvSpPr txBox="1"/>
          <p:nvPr/>
        </p:nvSpPr>
        <p:spPr>
          <a:xfrm>
            <a:off x="228600" y="990600"/>
            <a:ext cx="990600" cy="1200329"/>
          </a:xfrm>
          <a:prstGeom prst="rect">
            <a:avLst/>
          </a:prstGeom>
          <a:solidFill>
            <a:srgbClr val="FF0000"/>
          </a:solidFill>
        </p:spPr>
        <p:txBody>
          <a:bodyPr wrap="square" rtlCol="0">
            <a:spAutoFit/>
          </a:bodyPr>
          <a:lstStyle/>
          <a:p>
            <a:endParaRPr lang="en-US" dirty="0" smtClean="0"/>
          </a:p>
          <a:p>
            <a:endParaRPr lang="en-US" dirty="0"/>
          </a:p>
          <a:p>
            <a:endParaRPr lang="en-US"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1828800"/>
            <a:ext cx="2362200" cy="1200329"/>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b="1" dirty="0"/>
              <a:t>Gestion et organisation du système de production de semences</a:t>
            </a:r>
          </a:p>
        </p:txBody>
      </p:sp>
      <p:sp>
        <p:nvSpPr>
          <p:cNvPr id="3" name="TextBox 2"/>
          <p:cNvSpPr txBox="1"/>
          <p:nvPr/>
        </p:nvSpPr>
        <p:spPr>
          <a:xfrm>
            <a:off x="1371600" y="31242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Production de semences de base et </a:t>
            </a:r>
            <a:r>
              <a:rPr lang="fr-FR" sz="1400" dirty="0" err="1" smtClean="0"/>
              <a:t>prebase</a:t>
            </a:r>
            <a:endParaRPr lang="fr-FR" sz="1400" dirty="0"/>
          </a:p>
        </p:txBody>
      </p:sp>
      <p:sp>
        <p:nvSpPr>
          <p:cNvPr id="4" name="TextBox 3"/>
          <p:cNvSpPr txBox="1"/>
          <p:nvPr/>
        </p:nvSpPr>
        <p:spPr>
          <a:xfrm>
            <a:off x="1371600" y="990600"/>
            <a:ext cx="23622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a:t>Aspects macroéconomiques et transversaux de la chaine des valeurs riz</a:t>
            </a:r>
          </a:p>
        </p:txBody>
      </p:sp>
      <p:sp>
        <p:nvSpPr>
          <p:cNvPr id="5" name="TextBox 4"/>
          <p:cNvSpPr txBox="1"/>
          <p:nvPr/>
        </p:nvSpPr>
        <p:spPr>
          <a:xfrm>
            <a:off x="1371600" y="38100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Système d’encadrement et d’appui Conseil</a:t>
            </a:r>
            <a:endParaRPr lang="fr-FR" sz="1400" dirty="0"/>
          </a:p>
        </p:txBody>
      </p:sp>
      <p:sp>
        <p:nvSpPr>
          <p:cNvPr id="6" name="TextBox 5"/>
          <p:cNvSpPr txBox="1"/>
          <p:nvPr/>
        </p:nvSpPr>
        <p:spPr>
          <a:xfrm>
            <a:off x="1371600" y="45720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Multiplication et production de semences certifiées</a:t>
            </a:r>
            <a:endParaRPr lang="fr-FR" sz="1400" dirty="0"/>
          </a:p>
        </p:txBody>
      </p:sp>
      <p:sp>
        <p:nvSpPr>
          <p:cNvPr id="7" name="TextBox 6"/>
          <p:cNvSpPr txBox="1"/>
          <p:nvPr/>
        </p:nvSpPr>
        <p:spPr>
          <a:xfrm>
            <a:off x="1371600" y="52578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Production de riz paddy de qualité</a:t>
            </a:r>
            <a:endParaRPr lang="fr-FR" sz="1400" dirty="0"/>
          </a:p>
        </p:txBody>
      </p:sp>
      <p:sp>
        <p:nvSpPr>
          <p:cNvPr id="8" name="TextBox 7"/>
          <p:cNvSpPr txBox="1"/>
          <p:nvPr/>
        </p:nvSpPr>
        <p:spPr>
          <a:xfrm>
            <a:off x="1371600" y="5943600"/>
            <a:ext cx="23622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400" dirty="0" smtClean="0"/>
              <a:t>Transformation et  commercialisation du riz paddy</a:t>
            </a:r>
            <a:endParaRPr lang="fr-FR" sz="1400" dirty="0"/>
          </a:p>
        </p:txBody>
      </p:sp>
      <p:sp>
        <p:nvSpPr>
          <p:cNvPr id="9" name="TextBox 8"/>
          <p:cNvSpPr txBox="1"/>
          <p:nvPr/>
        </p:nvSpPr>
        <p:spPr>
          <a:xfrm>
            <a:off x="533400" y="228600"/>
            <a:ext cx="2209800" cy="461665"/>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sz="2400" b="1" dirty="0" smtClean="0"/>
              <a:t>COTE D’IVOIRE</a:t>
            </a:r>
            <a:endParaRPr lang="en-US" sz="2400" b="1" dirty="0"/>
          </a:p>
        </p:txBody>
      </p:sp>
      <p:sp>
        <p:nvSpPr>
          <p:cNvPr id="10" name="Right Arrow 9"/>
          <p:cNvSpPr/>
          <p:nvPr/>
        </p:nvSpPr>
        <p:spPr>
          <a:xfrm>
            <a:off x="3733800" y="22860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191000" y="533400"/>
            <a:ext cx="1600200" cy="369332"/>
          </a:xfrm>
          <a:prstGeom prst="rect">
            <a:avLst/>
          </a:prstGeom>
          <a:noFill/>
        </p:spPr>
        <p:txBody>
          <a:bodyPr wrap="square" rtlCol="0">
            <a:spAutoFit/>
          </a:bodyPr>
          <a:lstStyle/>
          <a:p>
            <a:pPr algn="ctr"/>
            <a:r>
              <a:rPr lang="en-US" b="1" dirty="0" smtClean="0"/>
              <a:t>BASELINE</a:t>
            </a:r>
            <a:endParaRPr lang="en-US" b="1" dirty="0"/>
          </a:p>
        </p:txBody>
      </p:sp>
      <p:sp>
        <p:nvSpPr>
          <p:cNvPr id="12" name="TextBox 11"/>
          <p:cNvSpPr txBox="1"/>
          <p:nvPr/>
        </p:nvSpPr>
        <p:spPr>
          <a:xfrm>
            <a:off x="4191000" y="2209800"/>
            <a:ext cx="1752600" cy="738664"/>
          </a:xfrm>
          <a:prstGeom prst="rect">
            <a:avLst/>
          </a:prstGeom>
          <a:noFill/>
          <a:ln w="12700">
            <a:solidFill>
              <a:schemeClr val="tx1"/>
            </a:solidFill>
          </a:ln>
        </p:spPr>
        <p:txBody>
          <a:bodyPr wrap="square" rtlCol="0">
            <a:spAutoFit/>
          </a:bodyPr>
          <a:lstStyle/>
          <a:p>
            <a:pPr>
              <a:buFont typeface="Arial" pitchFamily="34" charset="0"/>
              <a:buChar char="•"/>
            </a:pPr>
            <a:r>
              <a:rPr lang="fr-FR" sz="1400" dirty="0" smtClean="0"/>
              <a:t> Dysfonctionnement du système semencier</a:t>
            </a:r>
          </a:p>
        </p:txBody>
      </p:sp>
      <p:sp>
        <p:nvSpPr>
          <p:cNvPr id="13" name="TextBox 12"/>
          <p:cNvSpPr txBox="1"/>
          <p:nvPr/>
        </p:nvSpPr>
        <p:spPr>
          <a:xfrm>
            <a:off x="5867400" y="533400"/>
            <a:ext cx="2743200" cy="369332"/>
          </a:xfrm>
          <a:prstGeom prst="rect">
            <a:avLst/>
          </a:prstGeom>
          <a:noFill/>
        </p:spPr>
        <p:txBody>
          <a:bodyPr wrap="square" rtlCol="0">
            <a:spAutoFit/>
          </a:bodyPr>
          <a:lstStyle/>
          <a:p>
            <a:pPr algn="ctr"/>
            <a:r>
              <a:rPr lang="en-US" b="1" dirty="0" smtClean="0"/>
              <a:t>RESULTATS OBTENUS</a:t>
            </a:r>
            <a:endParaRPr lang="en-US" b="1" dirty="0"/>
          </a:p>
        </p:txBody>
      </p:sp>
      <p:sp>
        <p:nvSpPr>
          <p:cNvPr id="14" name="TextBox 13"/>
          <p:cNvSpPr txBox="1"/>
          <p:nvPr/>
        </p:nvSpPr>
        <p:spPr>
          <a:xfrm>
            <a:off x="6096000" y="1524000"/>
            <a:ext cx="2743200" cy="3785652"/>
          </a:xfrm>
          <a:prstGeom prst="rect">
            <a:avLst/>
          </a:prstGeom>
          <a:noFill/>
          <a:ln w="12700">
            <a:solidFill>
              <a:schemeClr val="tx1"/>
            </a:solidFill>
          </a:ln>
        </p:spPr>
        <p:txBody>
          <a:bodyPr wrap="square" rtlCol="0">
            <a:spAutoFit/>
          </a:bodyPr>
          <a:lstStyle/>
          <a:p>
            <a:pPr marL="342900" indent="-342900">
              <a:buFont typeface="+mj-lt"/>
              <a:buAutoNum type="arabicPeriod"/>
            </a:pPr>
            <a:r>
              <a:rPr lang="fr-FR" sz="1600" dirty="0" smtClean="0"/>
              <a:t>Les ateliers organisés ont remis en évidence l’importance de la certification et ont achevé de convaincre les responsables des OPA de l’opportunité de l’application de la règlementation semencière. </a:t>
            </a:r>
          </a:p>
          <a:p>
            <a:pPr marL="342900" indent="-342900">
              <a:buFont typeface="+mj-lt"/>
              <a:buAutoNum type="arabicPeriod"/>
            </a:pPr>
            <a:r>
              <a:rPr lang="fr-FR" sz="1600" dirty="0" smtClean="0"/>
              <a:t>Toutefois il est noté le besoin d’une plus large vulgarisation de la réglementation auprès des producteurs  </a:t>
            </a:r>
            <a:endParaRPr lang="en-US" sz="1600" dirty="0"/>
          </a:p>
        </p:txBody>
      </p:sp>
      <p:sp>
        <p:nvSpPr>
          <p:cNvPr id="17" name="TextBox 16"/>
          <p:cNvSpPr txBox="1"/>
          <p:nvPr/>
        </p:nvSpPr>
        <p:spPr>
          <a:xfrm>
            <a:off x="228600" y="1828800"/>
            <a:ext cx="990600" cy="1200329"/>
          </a:xfrm>
          <a:prstGeom prst="rect">
            <a:avLst/>
          </a:prstGeom>
          <a:solidFill>
            <a:srgbClr val="FF9933"/>
          </a:solidFill>
        </p:spPr>
        <p:txBody>
          <a:bodyPr wrap="square" rtlCol="0">
            <a:spAutoFit/>
          </a:bodyPr>
          <a:lstStyle/>
          <a:p>
            <a:endParaRPr lang="en-US" dirty="0" smtClean="0"/>
          </a:p>
          <a:p>
            <a:endParaRPr lang="en-US" dirty="0" smtClean="0"/>
          </a:p>
          <a:p>
            <a:endParaRPr lang="en-US" dirty="0" smtClean="0"/>
          </a:p>
          <a:p>
            <a:endParaRPr lang="en-US" dirty="0"/>
          </a:p>
        </p:txBody>
      </p:sp>
      <p:sp>
        <p:nvSpPr>
          <p:cNvPr id="18" name="TextBox 17"/>
          <p:cNvSpPr txBox="1"/>
          <p:nvPr/>
        </p:nvSpPr>
        <p:spPr>
          <a:xfrm>
            <a:off x="228600" y="990600"/>
            <a:ext cx="990600" cy="646331"/>
          </a:xfrm>
          <a:prstGeom prst="rect">
            <a:avLst/>
          </a:prstGeom>
          <a:solidFill>
            <a:srgbClr val="FF0000"/>
          </a:solidFill>
        </p:spPr>
        <p:txBody>
          <a:bodyPr wrap="square" rtlCol="0">
            <a:spAutoFit/>
          </a:bodyPr>
          <a:lstStyle/>
          <a:p>
            <a:endParaRPr lang="en-US" dirty="0" smtClean="0"/>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1446</TotalTime>
  <Words>7052</Words>
  <Application>Microsoft Office PowerPoint</Application>
  <PresentationFormat>On-screen Show (4:3)</PresentationFormat>
  <Paragraphs>848</Paragraphs>
  <Slides>65</Slides>
  <Notes>2</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Office Theme</vt:lpstr>
      <vt:lpstr>ETUDE CAPITALISATION DES RESULTATS DE L’APRAO - SYNTHESE</vt:lpstr>
      <vt:lpstr>SOMMAIRE</vt:lpstr>
      <vt:lpstr>Principes de base</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vector>
  </TitlesOfParts>
  <Company>FAO of the UN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dc:creator>
  <cp:lastModifiedBy>ba</cp:lastModifiedBy>
  <cp:revision>168</cp:revision>
  <dcterms:created xsi:type="dcterms:W3CDTF">2012-05-29T15:11:25Z</dcterms:created>
  <dcterms:modified xsi:type="dcterms:W3CDTF">2012-05-31T22:05:47Z</dcterms:modified>
</cp:coreProperties>
</file>