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3"/>
  </p:sldMasterIdLst>
  <p:notesMasterIdLst>
    <p:notesMasterId r:id="rId12"/>
  </p:notesMasterIdLst>
  <p:handoutMasterIdLst>
    <p:handoutMasterId r:id="rId13"/>
  </p:handoutMasterIdLst>
  <p:sldIdLst>
    <p:sldId id="265" r:id="rId4"/>
    <p:sldId id="319" r:id="rId5"/>
    <p:sldId id="360" r:id="rId6"/>
    <p:sldId id="362" r:id="rId7"/>
    <p:sldId id="361" r:id="rId8"/>
    <p:sldId id="363" r:id="rId9"/>
    <p:sldId id="364" r:id="rId10"/>
    <p:sldId id="359" r:id="rId11"/>
  </p:sldIdLst>
  <p:sldSz cx="12188825" cy="6858000"/>
  <p:notesSz cx="6662738" cy="9926638"/>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49B"/>
    <a:srgbClr val="357B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showGuides="1">
      <p:cViewPr varScale="1">
        <p:scale>
          <a:sx n="80" d="100"/>
          <a:sy n="80" d="100"/>
        </p:scale>
        <p:origin x="120" y="73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D0CC69C6-EE0B-4D8B-9C71-C36EFED094F2}" type="datetimeFigureOut">
              <a:rPr lang="en-US"/>
              <a:t>7/8/2016</a:t>
            </a:fld>
            <a:endParaRPr/>
          </a:p>
        </p:txBody>
      </p:sp>
      <p:sp>
        <p:nvSpPr>
          <p:cNvPr id="4" name="Footer Placeholder 3"/>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3ABD2D7A-D230-4F91-BD59-0A39C2703BA8}" type="datetimeFigureOut">
              <a:rPr lang="en-US"/>
              <a:t>7/8/2016</a:t>
            </a:fld>
            <a:endParaRPr/>
          </a:p>
        </p:txBody>
      </p:sp>
      <p:sp>
        <p:nvSpPr>
          <p:cNvPr id="4" name="Slide Image Placeholder 3"/>
          <p:cNvSpPr>
            <a:spLocks noGrp="1" noRot="1" noChangeAspect="1"/>
          </p:cNvSpPr>
          <p:nvPr>
            <p:ph type="sldImg" idx="2"/>
          </p:nvPr>
        </p:nvSpPr>
        <p:spPr>
          <a:xfrm>
            <a:off x="23813" y="744538"/>
            <a:ext cx="6615112"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501" r="55833"/>
          <a:stretch/>
        </p:blipFill>
        <p:spPr>
          <a:xfrm>
            <a:off x="-1588" y="0"/>
            <a:ext cx="3810000" cy="6858000"/>
          </a:xfrm>
          <a:prstGeom prst="rect">
            <a:avLst/>
          </a:prstGeom>
        </p:spPr>
      </p:pic>
      <p:sp>
        <p:nvSpPr>
          <p:cNvPr id="8" name="Rectangle 7"/>
          <p:cNvSpPr/>
          <p:nvPr/>
        </p:nvSpPr>
        <p:spPr>
          <a:xfrm>
            <a:off x="3044825" y="0"/>
            <a:ext cx="763587"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189412" y="304800"/>
            <a:ext cx="4572001" cy="3733800"/>
          </a:xfrm>
        </p:spPr>
        <p:txBody>
          <a:bodyPr anchor="b">
            <a:normAutofit/>
          </a:bodyPr>
          <a:lstStyle>
            <a:lvl1pPr>
              <a:lnSpc>
                <a:spcPct val="80000"/>
              </a:lnSpc>
              <a:defRPr sz="54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7/8/2016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7/8/2016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2208212" y="1790700"/>
            <a:ext cx="9144001" cy="4419600"/>
          </a:xfrm>
        </p:spPr>
        <p:txBody>
          <a:bodyPr/>
          <a:lstStyle>
            <a:lvl5pPr>
              <a:defRPr/>
            </a:lvl5pPr>
            <a:lvl6pP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03F41C87-7AD9-4845-A077-840E4A0F3F06}" type="datetimeFigureOut">
              <a:rPr lang="en-US"/>
              <a:t>7/8/2016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7/8/2016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7/8/2016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7/8/2016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7/8/2016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3">
        <a:schemeClr val="bg1"/>
      </p:bgRef>
    </p:bg>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2" name="Date Placeholder 1"/>
          <p:cNvSpPr>
            <a:spLocks noGrp="1"/>
          </p:cNvSpPr>
          <p:nvPr>
            <p:ph type="dt" sz="half" idx="10"/>
          </p:nvPr>
        </p:nvSpPr>
        <p:spPr/>
        <p:txBody>
          <a:bodyPr/>
          <a:lstStyle/>
          <a:p>
            <a:fld id="{03F41C87-7AD9-4845-A077-840E4A0F3F06}" type="datetimeFigureOut">
              <a:rPr lang="en-US"/>
              <a:t>7/8/2016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7/8/2016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1"/>
      </p:bgRef>
    </p:bg>
    <p:spTree>
      <p:nvGrpSpPr>
        <p:cNvPr id="1" name=""/>
        <p:cNvGrpSpPr/>
        <p:nvPr/>
      </p:nvGrpSpPr>
      <p:grpSpPr>
        <a:xfrm>
          <a:off x="0" y="0"/>
          <a:ext cx="0" cy="0"/>
          <a:chOff x="0" y="0"/>
          <a:chExt cx="0" cy="0"/>
        </a:xfrm>
      </p:grpSpPr>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7/8/2016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p:cNvPicPr>
            <a:picLocks noChangeAspect="1"/>
          </p:cNvPicPr>
          <p:nvPr/>
        </p:nvPicPr>
        <p:blipFill rotWithShape="1">
          <a:blip r:embed="rId14" cstate="print">
            <a:extLst>
              <a:ext uri="{28A0092B-C50C-407E-A947-70E740481C1C}">
                <a14:useLocalDpi xmlns:a14="http://schemas.microsoft.com/office/drawing/2010/main" val="0"/>
              </a:ext>
            </a:extLst>
          </a:blip>
          <a:srcRect r="90017"/>
          <a:stretch/>
        </p:blipFill>
        <p:spPr>
          <a:xfrm>
            <a:off x="-1" y="0"/>
            <a:ext cx="912813" cy="6857943"/>
          </a:xfrm>
          <a:prstGeom prst="rect">
            <a:avLst/>
          </a:prstGeom>
        </p:spPr>
      </p:pic>
      <p:sp>
        <p:nvSpPr>
          <p:cNvPr id="9" name="Rectangle 8"/>
          <p:cNvSpPr/>
          <p:nvPr/>
        </p:nvSpPr>
        <p:spPr>
          <a:xfrm>
            <a:off x="684212"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7/8/2016</a:t>
            </a:fld>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7000">
              <a:schemeClr val="tx2">
                <a:lumMod val="20000"/>
                <a:lumOff val="80000"/>
              </a:schemeClr>
            </a:gs>
            <a:gs pos="27000">
              <a:srgbClr val="134251"/>
            </a:gs>
          </a:gsLst>
          <a:lin ang="135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960812" y="2438400"/>
            <a:ext cx="8151813" cy="2170111"/>
          </a:xfrm>
        </p:spPr>
        <p:txBody>
          <a:bodyPr>
            <a:noAutofit/>
          </a:bodyPr>
          <a:lstStyle/>
          <a:p>
            <a:r>
              <a:rPr lang="en-GB" sz="4800" dirty="0">
                <a:solidFill>
                  <a:srgbClr val="0F649B"/>
                </a:solidFill>
              </a:rPr>
              <a:t>Sixth Meeting of the Regional Fishery Body Secretariats' Network </a:t>
            </a:r>
            <a:r>
              <a:rPr lang="en-GB" sz="4800" dirty="0" smtClean="0">
                <a:solidFill>
                  <a:srgbClr val="0F649B"/>
                </a:solidFill>
              </a:rPr>
              <a:t/>
            </a:r>
            <a:br>
              <a:rPr lang="en-GB" sz="4800" dirty="0" smtClean="0">
                <a:solidFill>
                  <a:srgbClr val="0F649B"/>
                </a:solidFill>
              </a:rPr>
            </a:br>
            <a:r>
              <a:rPr lang="en-GB" sz="4800" dirty="0" smtClean="0">
                <a:solidFill>
                  <a:srgbClr val="0F649B"/>
                </a:solidFill>
              </a:rPr>
              <a:t>RSN-6 </a:t>
            </a:r>
            <a:r>
              <a:rPr lang="en-US" sz="4800" dirty="0">
                <a:solidFill>
                  <a:srgbClr val="0F649B"/>
                </a:solidFill>
              </a:rPr>
              <a:t/>
            </a:r>
            <a:br>
              <a:rPr lang="en-US" sz="4800" dirty="0">
                <a:solidFill>
                  <a:srgbClr val="0F649B"/>
                </a:solidFill>
              </a:rPr>
            </a:br>
            <a:r>
              <a:rPr lang="en-US" sz="2400" dirty="0" smtClean="0"/>
              <a:t>FAO HQ, </a:t>
            </a:r>
            <a:r>
              <a:rPr lang="en-GB" sz="2400" dirty="0"/>
              <a:t>Rome, Italy, 9 and 15 July 2016</a:t>
            </a:r>
            <a:endParaRPr lang="en-US" sz="2400" dirty="0"/>
          </a:p>
        </p:txBody>
      </p:sp>
      <p:sp>
        <p:nvSpPr>
          <p:cNvPr id="4" name="Subtitle 3"/>
          <p:cNvSpPr>
            <a:spLocks noGrp="1"/>
          </p:cNvSpPr>
          <p:nvPr>
            <p:ph type="subTitle" idx="1"/>
          </p:nvPr>
        </p:nvSpPr>
        <p:spPr>
          <a:xfrm>
            <a:off x="4054473" y="5181600"/>
            <a:ext cx="7754939" cy="838200"/>
          </a:xfrm>
          <a:solidFill>
            <a:srgbClr val="0F649B"/>
          </a:solidFill>
        </p:spPr>
        <p:txBody>
          <a:bodyPr>
            <a:noAutofit/>
          </a:bodyPr>
          <a:lstStyle/>
          <a:p>
            <a:r>
              <a:rPr lang="en-US" sz="2800" dirty="0" smtClean="0">
                <a:solidFill>
                  <a:schemeClr val="tx1"/>
                </a:solidFill>
              </a:rPr>
              <a:t>Coordination </a:t>
            </a:r>
            <a:r>
              <a:rPr lang="en-US" sz="2800" dirty="0">
                <a:solidFill>
                  <a:schemeClr val="tx1"/>
                </a:solidFill>
              </a:rPr>
              <a:t>and cooperation with </a:t>
            </a:r>
            <a:r>
              <a:rPr lang="en-US" sz="2800" dirty="0" smtClean="0">
                <a:solidFill>
                  <a:schemeClr val="tx1"/>
                </a:solidFill>
              </a:rPr>
              <a:t>CSOs</a:t>
            </a:r>
          </a:p>
          <a:p>
            <a:r>
              <a:rPr lang="en-US" dirty="0" smtClean="0">
                <a:solidFill>
                  <a:schemeClr val="tx1"/>
                </a:solidFill>
              </a:rPr>
              <a:t>by </a:t>
            </a:r>
            <a:r>
              <a:rPr lang="en-US" sz="2400" dirty="0" smtClean="0">
                <a:solidFill>
                  <a:schemeClr val="tx1"/>
                </a:solidFill>
              </a:rPr>
              <a:t>GFCM Secretariat</a:t>
            </a:r>
            <a:endParaRPr lang="en-US" sz="24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491" y="304800"/>
            <a:ext cx="7371103" cy="838200"/>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152400"/>
            <a:ext cx="11125200" cy="533399"/>
          </a:xfrm>
        </p:spPr>
        <p:txBody>
          <a:bodyPr>
            <a:normAutofit fontScale="90000"/>
          </a:bodyPr>
          <a:lstStyle/>
          <a:p>
            <a:pPr algn="ctr"/>
            <a:r>
              <a:rPr lang="en-US" b="1" dirty="0" smtClean="0">
                <a:effectLst>
                  <a:outerShdw blurRad="38100" dist="38100" dir="2700000" algn="tl">
                    <a:srgbClr val="000000">
                      <a:alpha val="43137"/>
                    </a:srgbClr>
                  </a:outerShdw>
                </a:effectLst>
              </a:rPr>
              <a:t>Background</a:t>
            </a:r>
            <a:endParaRPr lang="en-GB" sz="2000" dirty="0"/>
          </a:p>
        </p:txBody>
      </p:sp>
      <p:sp>
        <p:nvSpPr>
          <p:cNvPr id="4" name="TextBox 3"/>
          <p:cNvSpPr txBox="1"/>
          <p:nvPr/>
        </p:nvSpPr>
        <p:spPr>
          <a:xfrm>
            <a:off x="989012" y="838200"/>
            <a:ext cx="10896600" cy="6217087"/>
          </a:xfrm>
          <a:prstGeom prst="rect">
            <a:avLst/>
          </a:prstGeom>
          <a:noFill/>
          <a:ln w="19050">
            <a:noFill/>
          </a:ln>
        </p:spPr>
        <p:txBody>
          <a:bodyPr wrap="square" rtlCol="0">
            <a:spAutoFit/>
          </a:bodyPr>
          <a:lstStyle/>
          <a:p>
            <a:pPr marL="360000" indent="-360000" algn="just">
              <a:spcBef>
                <a:spcPts val="1200"/>
              </a:spcBef>
              <a:buFont typeface="Arial" panose="020B0604020202020204" pitchFamily="34" charset="0"/>
              <a:buChar char="•"/>
            </a:pPr>
            <a:r>
              <a:rPr lang="en-GB" sz="2000" dirty="0"/>
              <a:t>According with internal rules of the FAO, two sets of rules and procedures apply governing cooperation:</a:t>
            </a:r>
          </a:p>
          <a:p>
            <a:pPr marL="817200" lvl="1" indent="-360000" algn="just">
              <a:spcBef>
                <a:spcPts val="1200"/>
              </a:spcBef>
              <a:buFont typeface="Arial" panose="020B0604020202020204" pitchFamily="34" charset="0"/>
              <a:buChar char="•"/>
            </a:pPr>
            <a:r>
              <a:rPr lang="en-GB" sz="2000" dirty="0"/>
              <a:t>Rules and procedures governing cooperation with international governmental organizations and related guiding lines</a:t>
            </a:r>
          </a:p>
          <a:p>
            <a:pPr marL="817200" lvl="1" indent="-360000" algn="just">
              <a:spcBef>
                <a:spcPts val="1200"/>
              </a:spcBef>
              <a:buFont typeface="Arial" panose="020B0604020202020204" pitchFamily="34" charset="0"/>
              <a:buChar char="•"/>
            </a:pPr>
            <a:r>
              <a:rPr lang="en-GB" sz="2000" u="sng" dirty="0"/>
              <a:t>Rules and procedures governing cooperation with non-governmental organizations, and related policy</a:t>
            </a:r>
          </a:p>
          <a:p>
            <a:pPr marL="360000" indent="-360000" algn="just">
              <a:spcBef>
                <a:spcPts val="1200"/>
              </a:spcBef>
              <a:buFont typeface="Arial" panose="020B0604020202020204" pitchFamily="34" charset="0"/>
              <a:buChar char="•"/>
            </a:pPr>
            <a:r>
              <a:rPr lang="en-GB" sz="2000" dirty="0"/>
              <a:t>Increasing focus of the FAO in </a:t>
            </a:r>
            <a:r>
              <a:rPr lang="en-GB" sz="2000" b="1" dirty="0"/>
              <a:t>promoting partnerships</a:t>
            </a:r>
            <a:r>
              <a:rPr lang="en-GB" sz="2000" dirty="0"/>
              <a:t> </a:t>
            </a:r>
            <a:r>
              <a:rPr lang="en-GB" sz="2000" dirty="0" smtClean="0"/>
              <a:t>of </a:t>
            </a:r>
            <a:r>
              <a:rPr lang="en-GB" sz="2000" dirty="0"/>
              <a:t>late </a:t>
            </a:r>
            <a:r>
              <a:rPr lang="en-GB" sz="2000" dirty="0" smtClean="0"/>
              <a:t>years to foster political </a:t>
            </a:r>
            <a:r>
              <a:rPr lang="en-GB" sz="2000" dirty="0"/>
              <a:t>commitment and major alliances with key </a:t>
            </a:r>
            <a:r>
              <a:rPr lang="en-GB" sz="2000" dirty="0" smtClean="0"/>
              <a:t>stakeholders</a:t>
            </a:r>
            <a:endParaRPr lang="en-GB" sz="2000" dirty="0"/>
          </a:p>
          <a:p>
            <a:pPr marL="360000" indent="-360000" algn="just">
              <a:spcBef>
                <a:spcPts val="1200"/>
              </a:spcBef>
              <a:buFont typeface="Arial" panose="020B0604020202020204" pitchFamily="34" charset="0"/>
              <a:buChar char="•"/>
            </a:pPr>
            <a:r>
              <a:rPr lang="en-GB" sz="2000" b="1" dirty="0"/>
              <a:t>Civil society</a:t>
            </a:r>
            <a:r>
              <a:rPr lang="en-GB" sz="2000" dirty="0"/>
              <a:t> in all its various forms </a:t>
            </a:r>
            <a:r>
              <a:rPr lang="en-GB" sz="2000" dirty="0" smtClean="0"/>
              <a:t>has </a:t>
            </a:r>
            <a:r>
              <a:rPr lang="en-GB" sz="2000" dirty="0"/>
              <a:t>demonstrated its ability to mobilize, campaign and launch initiatives that seek social justice, respect for human rights and a life with dignity without poverty and hunger</a:t>
            </a:r>
          </a:p>
          <a:p>
            <a:pPr marL="360000" indent="-360000" algn="just">
              <a:spcBef>
                <a:spcPts val="1200"/>
              </a:spcBef>
              <a:buFont typeface="Arial" panose="020B0604020202020204" pitchFamily="34" charset="0"/>
              <a:buChar char="•"/>
            </a:pPr>
            <a:r>
              <a:rPr lang="en-GB" sz="2000" dirty="0" smtClean="0"/>
              <a:t>The </a:t>
            </a:r>
            <a:r>
              <a:rPr lang="en-GB" sz="2000" b="1" dirty="0" smtClean="0"/>
              <a:t>2013 FAO Strategy for Partnerships with Civil Society Organizations</a:t>
            </a:r>
            <a:r>
              <a:rPr lang="en-GB" sz="2000" dirty="0" smtClean="0"/>
              <a:t> (CSOs) broadly defines CSOs </a:t>
            </a:r>
            <a:r>
              <a:rPr lang="en-GB" sz="2000" dirty="0"/>
              <a:t>as those </a:t>
            </a:r>
            <a:r>
              <a:rPr lang="en-GB" sz="2000" u="sng" dirty="0"/>
              <a:t>non-state </a:t>
            </a:r>
            <a:r>
              <a:rPr lang="en-GB" sz="2000" u="sng" dirty="0" smtClean="0"/>
              <a:t>actors working </a:t>
            </a:r>
            <a:r>
              <a:rPr lang="en-GB" sz="2000" u="sng" dirty="0"/>
              <a:t>in areas related to FAO’s </a:t>
            </a:r>
            <a:r>
              <a:rPr lang="en-GB" sz="2000" u="sng" dirty="0" smtClean="0"/>
              <a:t>mandate </a:t>
            </a:r>
            <a:r>
              <a:rPr lang="en-GB" sz="2000" dirty="0" smtClean="0"/>
              <a:t>that </a:t>
            </a:r>
            <a:r>
              <a:rPr lang="en-GB" sz="2000" dirty="0"/>
              <a:t>fit within three main </a:t>
            </a:r>
            <a:r>
              <a:rPr lang="en-GB" sz="2000" dirty="0" smtClean="0"/>
              <a:t>categories: (</a:t>
            </a:r>
            <a:r>
              <a:rPr lang="en-GB" sz="2000" dirty="0" err="1" smtClean="0"/>
              <a:t>i</a:t>
            </a:r>
            <a:r>
              <a:rPr lang="en-GB" sz="2000" dirty="0" smtClean="0"/>
              <a:t>) member-based organizations; (ii) </a:t>
            </a:r>
            <a:r>
              <a:rPr lang="en-GB" sz="2000" dirty="0"/>
              <a:t>non-governmental organizations </a:t>
            </a:r>
            <a:r>
              <a:rPr lang="en-GB" sz="2000" dirty="0" smtClean="0"/>
              <a:t>(NGOs</a:t>
            </a:r>
            <a:r>
              <a:rPr lang="en-GB" sz="2000" dirty="0"/>
              <a:t>); </a:t>
            </a:r>
            <a:r>
              <a:rPr lang="en-GB" sz="2000" dirty="0" smtClean="0"/>
              <a:t>and (iii) </a:t>
            </a:r>
            <a:r>
              <a:rPr lang="en-GB" sz="2000" dirty="0"/>
              <a:t>social movements </a:t>
            </a:r>
            <a:endParaRPr lang="en-GB" sz="2000" dirty="0" smtClean="0"/>
          </a:p>
          <a:p>
            <a:pPr marL="360000" indent="-360000" algn="just">
              <a:spcBef>
                <a:spcPts val="1200"/>
              </a:spcBef>
              <a:buFont typeface="Arial" panose="020B0604020202020204" pitchFamily="34" charset="0"/>
              <a:buChar char="•"/>
            </a:pPr>
            <a:r>
              <a:rPr lang="en-GB" sz="2000" u="sng" dirty="0" smtClean="0"/>
              <a:t>Categorizing </a:t>
            </a:r>
            <a:r>
              <a:rPr lang="en-GB" sz="2000" u="sng" dirty="0"/>
              <a:t>CSOs into distinct groups is a challenge and overlap is likely to </a:t>
            </a:r>
            <a:r>
              <a:rPr lang="en-GB" sz="2000" u="sng" dirty="0" smtClean="0"/>
              <a:t>exist</a:t>
            </a:r>
          </a:p>
          <a:p>
            <a:endParaRPr lang="en-GB" dirty="0"/>
          </a:p>
        </p:txBody>
      </p:sp>
    </p:spTree>
    <p:extLst>
      <p:ext uri="{BB962C8B-B14F-4D97-AF65-F5344CB8AC3E}">
        <p14:creationId xmlns:p14="http://schemas.microsoft.com/office/powerpoint/2010/main" val="186165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152400"/>
            <a:ext cx="11125200" cy="533399"/>
          </a:xfrm>
        </p:spPr>
        <p:txBody>
          <a:bodyPr>
            <a:normAutofit fontScale="90000"/>
          </a:bodyPr>
          <a:lstStyle/>
          <a:p>
            <a:pPr algn="ctr"/>
            <a:r>
              <a:rPr lang="en-US" b="1" dirty="0" smtClean="0">
                <a:effectLst>
                  <a:outerShdw blurRad="38100" dist="38100" dir="2700000" algn="tl">
                    <a:srgbClr val="000000">
                      <a:alpha val="43137"/>
                    </a:srgbClr>
                  </a:outerShdw>
                </a:effectLst>
              </a:rPr>
              <a:t>The GFCM practice</a:t>
            </a:r>
            <a:endParaRPr lang="en-GB" sz="2000" dirty="0"/>
          </a:p>
        </p:txBody>
      </p:sp>
      <p:sp>
        <p:nvSpPr>
          <p:cNvPr id="4" name="TextBox 3"/>
          <p:cNvSpPr txBox="1"/>
          <p:nvPr/>
        </p:nvSpPr>
        <p:spPr>
          <a:xfrm>
            <a:off x="989012" y="838200"/>
            <a:ext cx="10896600" cy="5786199"/>
          </a:xfrm>
          <a:prstGeom prst="rect">
            <a:avLst/>
          </a:prstGeom>
          <a:noFill/>
          <a:ln w="19050">
            <a:noFill/>
          </a:ln>
        </p:spPr>
        <p:txBody>
          <a:bodyPr wrap="square" rtlCol="0">
            <a:spAutoFit/>
          </a:bodyPr>
          <a:lstStyle/>
          <a:p>
            <a:pPr marL="360000" indent="-360000" algn="just">
              <a:spcBef>
                <a:spcPts val="1200"/>
              </a:spcBef>
              <a:buFont typeface="Arial" panose="020B0604020202020204" pitchFamily="34" charset="0"/>
              <a:buChar char="•"/>
            </a:pPr>
            <a:r>
              <a:rPr lang="en-GB" sz="2000" b="1" dirty="0" smtClean="0"/>
              <a:t>Long-established </a:t>
            </a:r>
            <a:r>
              <a:rPr lang="en-GB" sz="2000" b="1" dirty="0"/>
              <a:t>practice by the </a:t>
            </a:r>
            <a:r>
              <a:rPr lang="en-GB" sz="2000" b="1" dirty="0" smtClean="0"/>
              <a:t>GFCM </a:t>
            </a:r>
            <a:r>
              <a:rPr lang="en-GB" sz="2000" b="1" dirty="0"/>
              <a:t>on </a:t>
            </a:r>
            <a:r>
              <a:rPr lang="en-GB" sz="2000" b="1" dirty="0" smtClean="0"/>
              <a:t>cooperation</a:t>
            </a:r>
            <a:endParaRPr lang="en-GB" sz="2000" dirty="0" smtClean="0"/>
          </a:p>
          <a:p>
            <a:pPr marL="360000" indent="-360000" algn="just">
              <a:spcBef>
                <a:spcPts val="1200"/>
              </a:spcBef>
              <a:buFont typeface="Arial" panose="020B0604020202020204" pitchFamily="34" charset="0"/>
              <a:buChar char="•"/>
            </a:pPr>
            <a:r>
              <a:rPr lang="en-GB" sz="2000" dirty="0" smtClean="0"/>
              <a:t>Consultations that led to the amendment of the GFCM Agreement in 2014 also addressed options to make cooperation within the GFCM more effective so as to make </a:t>
            </a:r>
            <a:r>
              <a:rPr lang="en-GB" sz="2000" dirty="0"/>
              <a:t>use of each other’s knowledge and comparative </a:t>
            </a:r>
            <a:r>
              <a:rPr lang="en-GB" sz="2000" dirty="0" smtClean="0"/>
              <a:t>advantages</a:t>
            </a:r>
          </a:p>
          <a:p>
            <a:pPr marL="360000" indent="-360000" algn="just">
              <a:spcBef>
                <a:spcPts val="1200"/>
              </a:spcBef>
              <a:buFont typeface="Arial" panose="020B0604020202020204" pitchFamily="34" charset="0"/>
              <a:buChar char="•"/>
            </a:pPr>
            <a:r>
              <a:rPr lang="en-GB" sz="2000" dirty="0" smtClean="0"/>
              <a:t>In addition to governments (i.e. Contracting Parties and cooperating non-Contracting Parties), the GFCM has been cooperating with </a:t>
            </a:r>
            <a:r>
              <a:rPr lang="en-GB" sz="2000" dirty="0"/>
              <a:t>civil </a:t>
            </a:r>
            <a:r>
              <a:rPr lang="en-GB" sz="2000" dirty="0" smtClean="0"/>
              <a:t>society at large, </a:t>
            </a:r>
            <a:r>
              <a:rPr lang="en-GB" sz="2000" u="sng" dirty="0" smtClean="0"/>
              <a:t>including NGOs, academia</a:t>
            </a:r>
            <a:r>
              <a:rPr lang="en-GB" sz="2000" u="sng" dirty="0"/>
              <a:t>, research centres and </a:t>
            </a:r>
            <a:r>
              <a:rPr lang="en-GB" sz="2000" u="sng" dirty="0" smtClean="0"/>
              <a:t>platform of fishers</a:t>
            </a:r>
            <a:r>
              <a:rPr lang="en-GB" sz="2000" dirty="0" smtClean="0"/>
              <a:t>, consistent with the FAO shift towards enhanced partnerships</a:t>
            </a:r>
          </a:p>
          <a:p>
            <a:pPr marL="360000" indent="-360000" algn="just">
              <a:spcBef>
                <a:spcPts val="1200"/>
              </a:spcBef>
              <a:buFont typeface="Arial" panose="020B0604020202020204" pitchFamily="34" charset="0"/>
              <a:buChar char="•"/>
            </a:pPr>
            <a:r>
              <a:rPr lang="en-GB" sz="2000" b="1" dirty="0" smtClean="0"/>
              <a:t>Article 16 of the GFCM Agreement</a:t>
            </a:r>
            <a:r>
              <a:rPr lang="en-GB" sz="2000" dirty="0" smtClean="0"/>
              <a:t> provides for </a:t>
            </a:r>
            <a:r>
              <a:rPr lang="en-GB" sz="2000" dirty="0"/>
              <a:t>fostering </a:t>
            </a:r>
            <a:r>
              <a:rPr lang="en-GB" sz="2000" dirty="0" smtClean="0"/>
              <a:t>consultations </a:t>
            </a:r>
            <a:r>
              <a:rPr lang="en-GB" sz="2000" dirty="0"/>
              <a:t>and collaboration with other international organizations and institutions in matters of mutual interest, including via the adoption of suitable arrangements such as Memoranda of Understanding (MoU</a:t>
            </a:r>
            <a:r>
              <a:rPr lang="en-GB" sz="2000" dirty="0" smtClean="0"/>
              <a:t>)</a:t>
            </a:r>
          </a:p>
          <a:p>
            <a:pPr marL="360000" indent="-360000" algn="just">
              <a:spcBef>
                <a:spcPts val="1200"/>
              </a:spcBef>
              <a:buFont typeface="Arial" panose="020B0604020202020204" pitchFamily="34" charset="0"/>
              <a:buChar char="•"/>
            </a:pPr>
            <a:r>
              <a:rPr lang="en-GB" sz="2000" b="1" dirty="0" smtClean="0"/>
              <a:t>Thirteen (13) MoU </a:t>
            </a:r>
            <a:r>
              <a:rPr lang="en-GB" sz="2000" dirty="0" smtClean="0"/>
              <a:t>have been entered into by the GFCM (i.e. by the FAO on behalf of GFCM, which signs the MoU acting on a </a:t>
            </a:r>
            <a:r>
              <a:rPr lang="en-GB" sz="2000" u="sng" dirty="0" smtClean="0"/>
              <a:t>delegation of authority</a:t>
            </a:r>
            <a:r>
              <a:rPr lang="en-GB" sz="2000" dirty="0" smtClean="0"/>
              <a:t>) as governed by different internal procedures depending on the counterpart</a:t>
            </a:r>
          </a:p>
          <a:p>
            <a:pPr marL="360000" indent="-360000" algn="just">
              <a:spcBef>
                <a:spcPts val="1200"/>
              </a:spcBef>
              <a:buFont typeface="Arial" panose="020B0604020202020204" pitchFamily="34" charset="0"/>
              <a:buChar char="•"/>
            </a:pPr>
            <a:r>
              <a:rPr lang="en-GB" sz="2000" dirty="0" smtClean="0"/>
              <a:t>Furthermore, there have been </a:t>
            </a:r>
            <a:r>
              <a:rPr lang="en-GB" sz="2000" b="1" dirty="0" smtClean="0"/>
              <a:t>three (3) agreements </a:t>
            </a:r>
            <a:r>
              <a:rPr lang="en-GB" sz="2000" dirty="0" smtClean="0"/>
              <a:t>with universities thus far</a:t>
            </a:r>
            <a:endParaRPr lang="en-GB" dirty="0"/>
          </a:p>
        </p:txBody>
      </p:sp>
    </p:spTree>
    <p:extLst>
      <p:ext uri="{BB962C8B-B14F-4D97-AF65-F5344CB8AC3E}">
        <p14:creationId xmlns:p14="http://schemas.microsoft.com/office/powerpoint/2010/main" val="189527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152400"/>
            <a:ext cx="11125200" cy="533399"/>
          </a:xfrm>
        </p:spPr>
        <p:txBody>
          <a:bodyPr>
            <a:normAutofit fontScale="90000"/>
          </a:bodyPr>
          <a:lstStyle/>
          <a:p>
            <a:pPr algn="ctr"/>
            <a:r>
              <a:rPr lang="en-US" b="1" dirty="0" smtClean="0">
                <a:effectLst>
                  <a:outerShdw blurRad="38100" dist="38100" dir="2700000" algn="tl">
                    <a:srgbClr val="000000">
                      <a:alpha val="43137"/>
                    </a:srgbClr>
                  </a:outerShdw>
                </a:effectLst>
              </a:rPr>
              <a:t>Cooperation with CSOs: procedure and tools</a:t>
            </a:r>
            <a:endParaRPr lang="en-GB" sz="2000" dirty="0"/>
          </a:p>
        </p:txBody>
      </p:sp>
      <p:sp>
        <p:nvSpPr>
          <p:cNvPr id="4" name="TextBox 3"/>
          <p:cNvSpPr txBox="1"/>
          <p:nvPr/>
        </p:nvSpPr>
        <p:spPr>
          <a:xfrm>
            <a:off x="987424" y="685800"/>
            <a:ext cx="10896600" cy="6093976"/>
          </a:xfrm>
          <a:prstGeom prst="rect">
            <a:avLst/>
          </a:prstGeom>
          <a:noFill/>
          <a:ln w="19050">
            <a:noFill/>
          </a:ln>
        </p:spPr>
        <p:txBody>
          <a:bodyPr wrap="square" rtlCol="0">
            <a:spAutoFit/>
          </a:bodyPr>
          <a:lstStyle/>
          <a:p>
            <a:pPr marL="360000" indent="-360000" algn="just">
              <a:spcBef>
                <a:spcPts val="1200"/>
              </a:spcBef>
              <a:buFont typeface="Arial" panose="020B0604020202020204" pitchFamily="34" charset="0"/>
              <a:buChar char="•"/>
            </a:pPr>
            <a:r>
              <a:rPr lang="en-GB" sz="2000" b="1" dirty="0" smtClean="0"/>
              <a:t>6 out of 13 MoU</a:t>
            </a:r>
            <a:r>
              <a:rPr lang="en-GB" sz="2000" dirty="0" smtClean="0"/>
              <a:t> entered into by the GFCM concern CSOs, namely: </a:t>
            </a:r>
          </a:p>
          <a:p>
            <a:pPr marL="817200" lvl="1" indent="-360000" algn="just">
              <a:spcBef>
                <a:spcPts val="1200"/>
              </a:spcBef>
              <a:buFont typeface="Arial" panose="020B0604020202020204" pitchFamily="34" charset="0"/>
              <a:buChar char="•"/>
            </a:pPr>
            <a:r>
              <a:rPr lang="en-GB" sz="2000" dirty="0"/>
              <a:t>CIHEAM-Zaragoza</a:t>
            </a:r>
            <a:endParaRPr lang="en-GB" sz="2000" dirty="0" smtClean="0"/>
          </a:p>
          <a:p>
            <a:pPr marL="817200" lvl="1" indent="-360000" algn="just">
              <a:spcBef>
                <a:spcPts val="1200"/>
              </a:spcBef>
              <a:buFont typeface="Arial" panose="020B0604020202020204" pitchFamily="34" charset="0"/>
              <a:buChar char="•"/>
            </a:pPr>
            <a:r>
              <a:rPr lang="en-GB" sz="2000" dirty="0" err="1"/>
              <a:t>Infosamak</a:t>
            </a:r>
            <a:endParaRPr lang="en-GB" sz="2000" dirty="0" smtClean="0"/>
          </a:p>
          <a:p>
            <a:pPr marL="817200" lvl="1" indent="-360000" algn="just">
              <a:spcBef>
                <a:spcPts val="1200"/>
              </a:spcBef>
              <a:buFont typeface="Arial" panose="020B0604020202020204" pitchFamily="34" charset="0"/>
              <a:buChar char="•"/>
            </a:pPr>
            <a:r>
              <a:rPr lang="en-GB" sz="2000" dirty="0" smtClean="0"/>
              <a:t>Med-AC </a:t>
            </a:r>
          </a:p>
          <a:p>
            <a:pPr marL="817200" lvl="1" indent="-360000" algn="just">
              <a:spcBef>
                <a:spcPts val="1200"/>
              </a:spcBef>
              <a:buFont typeface="Arial" panose="020B0604020202020204" pitchFamily="34" charset="0"/>
              <a:buChar char="•"/>
            </a:pPr>
            <a:r>
              <a:rPr lang="en-GB" sz="2000" dirty="0" err="1"/>
              <a:t>MedPAN</a:t>
            </a:r>
            <a:r>
              <a:rPr lang="en-GB" sz="2000" dirty="0"/>
              <a:t> </a:t>
            </a:r>
          </a:p>
          <a:p>
            <a:pPr marL="817200" lvl="1" indent="-360000" algn="just">
              <a:spcBef>
                <a:spcPts val="1200"/>
              </a:spcBef>
              <a:buFont typeface="Arial" panose="020B0604020202020204" pitchFamily="34" charset="0"/>
              <a:buChar char="•"/>
            </a:pPr>
            <a:r>
              <a:rPr lang="en-GB" sz="2000" dirty="0" err="1" smtClean="0"/>
              <a:t>OceanCare</a:t>
            </a:r>
            <a:r>
              <a:rPr lang="en-GB" sz="2000" dirty="0" smtClean="0"/>
              <a:t> </a:t>
            </a:r>
          </a:p>
          <a:p>
            <a:pPr marL="817200" lvl="1" indent="-360000" algn="just">
              <a:spcBef>
                <a:spcPts val="1200"/>
              </a:spcBef>
              <a:buFont typeface="Arial" panose="020B0604020202020204" pitchFamily="34" charset="0"/>
              <a:buChar char="•"/>
            </a:pPr>
            <a:r>
              <a:rPr lang="en-GB" sz="2000" dirty="0" smtClean="0"/>
              <a:t>WWF</a:t>
            </a:r>
          </a:p>
          <a:p>
            <a:pPr marL="360000" indent="-360000" algn="just">
              <a:spcBef>
                <a:spcPts val="1200"/>
              </a:spcBef>
              <a:buFont typeface="Arial" panose="020B0604020202020204" pitchFamily="34" charset="0"/>
              <a:buChar char="•"/>
            </a:pPr>
            <a:r>
              <a:rPr lang="en-GB" sz="2000" dirty="0"/>
              <a:t>The procedure to be followed </a:t>
            </a:r>
            <a:r>
              <a:rPr lang="en-GB" sz="2000" dirty="0" smtClean="0"/>
              <a:t>entails the preparation and finalization of two separate documents, which are to be </a:t>
            </a:r>
            <a:r>
              <a:rPr lang="en-GB" sz="2000" u="sng" dirty="0" smtClean="0"/>
              <a:t>negotiated</a:t>
            </a:r>
            <a:r>
              <a:rPr lang="en-GB" sz="2000" dirty="0" smtClean="0"/>
              <a:t> and </a:t>
            </a:r>
            <a:r>
              <a:rPr lang="en-GB" sz="2000" u="sng" dirty="0" smtClean="0"/>
              <a:t>cleared</a:t>
            </a:r>
            <a:r>
              <a:rPr lang="en-GB" sz="2000" dirty="0" smtClean="0"/>
              <a:t> jointly: the </a:t>
            </a:r>
            <a:r>
              <a:rPr lang="en-GB" sz="2000" b="1" dirty="0" smtClean="0"/>
              <a:t>MoU</a:t>
            </a:r>
            <a:r>
              <a:rPr lang="en-GB" sz="2000" dirty="0" smtClean="0"/>
              <a:t> and a </a:t>
            </a:r>
            <a:r>
              <a:rPr lang="en-GB" sz="2000" b="1" dirty="0" smtClean="0"/>
              <a:t>work plan </a:t>
            </a:r>
            <a:r>
              <a:rPr lang="en-GB" sz="2000" dirty="0" smtClean="0"/>
              <a:t>for its implementation </a:t>
            </a:r>
            <a:endParaRPr lang="en-GB" sz="2000" dirty="0"/>
          </a:p>
          <a:p>
            <a:pPr marL="817200" lvl="1" indent="-360000" algn="just">
              <a:spcBef>
                <a:spcPts val="1200"/>
              </a:spcBef>
              <a:buFont typeface="Arial" panose="020B0604020202020204" pitchFamily="34" charset="0"/>
              <a:buChar char="•"/>
            </a:pPr>
            <a:r>
              <a:rPr lang="en-GB" sz="2000" b="1" dirty="0" smtClean="0"/>
              <a:t>MoU</a:t>
            </a:r>
            <a:r>
              <a:rPr lang="en-GB" sz="2000" dirty="0" smtClean="0"/>
              <a:t>: </a:t>
            </a:r>
            <a:r>
              <a:rPr lang="en-GB" sz="2000" u="sng" dirty="0" smtClean="0"/>
              <a:t>must be fully consistent with FAO rules</a:t>
            </a:r>
            <a:r>
              <a:rPr lang="en-GB" sz="2000" dirty="0" smtClean="0"/>
              <a:t>. Mostly includes in house riders (intellectual property rights, copyright, etc.) and standard provisions (renewal and termination, duration, etc.). It specifies the </a:t>
            </a:r>
            <a:r>
              <a:rPr lang="en-GB" sz="2000" u="sng" dirty="0" smtClean="0"/>
              <a:t>scope and objective of the MoU</a:t>
            </a:r>
            <a:r>
              <a:rPr lang="en-GB" sz="2000" dirty="0" smtClean="0"/>
              <a:t> and </a:t>
            </a:r>
            <a:r>
              <a:rPr lang="en-GB" sz="2000" u="sng" dirty="0" smtClean="0"/>
              <a:t>the areas of cooperation</a:t>
            </a:r>
            <a:r>
              <a:rPr lang="en-GB" sz="2000" dirty="0" smtClean="0"/>
              <a:t> envisaged, which differ in every MoU</a:t>
            </a:r>
          </a:p>
          <a:p>
            <a:pPr marL="817200" lvl="1" indent="-360000" algn="just">
              <a:spcBef>
                <a:spcPts val="1200"/>
              </a:spcBef>
              <a:buFont typeface="Arial" panose="020B0604020202020204" pitchFamily="34" charset="0"/>
              <a:buChar char="•"/>
            </a:pPr>
            <a:r>
              <a:rPr lang="en-GB" sz="2000" b="1" dirty="0" smtClean="0"/>
              <a:t>Work plan</a:t>
            </a:r>
            <a:r>
              <a:rPr lang="en-GB" sz="2000" dirty="0" smtClean="0"/>
              <a:t>: breaks down on annual basis activities to be implemented</a:t>
            </a:r>
          </a:p>
        </p:txBody>
      </p:sp>
    </p:spTree>
    <p:extLst>
      <p:ext uri="{BB962C8B-B14F-4D97-AF65-F5344CB8AC3E}">
        <p14:creationId xmlns:p14="http://schemas.microsoft.com/office/powerpoint/2010/main" val="126806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152400"/>
            <a:ext cx="11125200" cy="533399"/>
          </a:xfrm>
        </p:spPr>
        <p:txBody>
          <a:bodyPr>
            <a:normAutofit fontScale="90000"/>
          </a:bodyPr>
          <a:lstStyle/>
          <a:p>
            <a:pPr algn="ctr"/>
            <a:r>
              <a:rPr lang="en-US" b="1" dirty="0" smtClean="0">
                <a:effectLst>
                  <a:outerShdw blurRad="38100" dist="38100" dir="2700000" algn="tl">
                    <a:srgbClr val="000000">
                      <a:alpha val="43137"/>
                    </a:srgbClr>
                  </a:outerShdw>
                </a:effectLst>
              </a:rPr>
              <a:t>Cooperation with CSOs: established framework</a:t>
            </a:r>
            <a:endParaRPr lang="en-GB" sz="2000" dirty="0"/>
          </a:p>
        </p:txBody>
      </p:sp>
      <p:sp>
        <p:nvSpPr>
          <p:cNvPr id="4" name="TextBox 3"/>
          <p:cNvSpPr txBox="1"/>
          <p:nvPr/>
        </p:nvSpPr>
        <p:spPr>
          <a:xfrm>
            <a:off x="987424" y="762000"/>
            <a:ext cx="10896600" cy="6093976"/>
          </a:xfrm>
          <a:prstGeom prst="rect">
            <a:avLst/>
          </a:prstGeom>
          <a:noFill/>
          <a:ln w="19050">
            <a:noFill/>
          </a:ln>
        </p:spPr>
        <p:txBody>
          <a:bodyPr wrap="square" rtlCol="0">
            <a:spAutoFit/>
          </a:bodyPr>
          <a:lstStyle/>
          <a:p>
            <a:pPr marL="360000" indent="-360000" algn="just">
              <a:spcBef>
                <a:spcPts val="1200"/>
              </a:spcBef>
              <a:buFont typeface="Arial" panose="020B0604020202020204" pitchFamily="34" charset="0"/>
              <a:buChar char="•"/>
            </a:pPr>
            <a:r>
              <a:rPr lang="en-GB" sz="2000" dirty="0"/>
              <a:t>Of all the provisions in the MoU, two have to be customized every time depending on the commonalities and synergies </a:t>
            </a:r>
            <a:r>
              <a:rPr lang="en-GB" sz="2000" dirty="0" smtClean="0"/>
              <a:t>existing</a:t>
            </a:r>
          </a:p>
          <a:p>
            <a:pPr marL="360000" indent="-360000" algn="just">
              <a:spcBef>
                <a:spcPts val="1200"/>
              </a:spcBef>
              <a:buFont typeface="Arial" panose="020B0604020202020204" pitchFamily="34" charset="0"/>
              <a:buChar char="•"/>
            </a:pPr>
            <a:r>
              <a:rPr lang="en-GB" sz="2000" b="1" dirty="0" smtClean="0"/>
              <a:t>Scope and objective</a:t>
            </a:r>
            <a:r>
              <a:rPr lang="en-GB" sz="2000" dirty="0" smtClean="0"/>
              <a:t>: this provision frames cooperation, having regard to the respective mandates of the two parties and in view of their common commitment. As it must be relevant to the mandate of the FAO and the goals of the GFCM, cooperation usually revolves around </a:t>
            </a:r>
            <a:r>
              <a:rPr lang="en-GB" sz="2000" u="sng" dirty="0" smtClean="0"/>
              <a:t>conservation </a:t>
            </a:r>
            <a:r>
              <a:rPr lang="en-GB" sz="2000" u="sng" dirty="0"/>
              <a:t>of marine </a:t>
            </a:r>
            <a:r>
              <a:rPr lang="en-GB" sz="2000" u="sng" dirty="0" smtClean="0"/>
              <a:t>ecosystems </a:t>
            </a:r>
            <a:r>
              <a:rPr lang="en-GB" sz="2000" u="sng" dirty="0"/>
              <a:t>and the sustainable use of marine living resources </a:t>
            </a:r>
            <a:r>
              <a:rPr lang="en-GB" sz="2000" u="sng" dirty="0" smtClean="0"/>
              <a:t>related issues </a:t>
            </a:r>
          </a:p>
          <a:p>
            <a:pPr marL="360000" indent="-360000" algn="just">
              <a:spcBef>
                <a:spcPts val="1200"/>
              </a:spcBef>
              <a:buFont typeface="Arial" panose="020B0604020202020204" pitchFamily="34" charset="0"/>
              <a:buChar char="•"/>
            </a:pPr>
            <a:r>
              <a:rPr lang="en-GB" sz="2000" b="1" dirty="0" smtClean="0"/>
              <a:t>Areas of cooperation</a:t>
            </a:r>
            <a:r>
              <a:rPr lang="en-GB" sz="2000" dirty="0" smtClean="0"/>
              <a:t>: the areas of cooperation have to be germane </a:t>
            </a:r>
            <a:r>
              <a:rPr lang="en-GB" sz="2000" dirty="0"/>
              <a:t>to </a:t>
            </a:r>
            <a:r>
              <a:rPr lang="en-GB" sz="2000" dirty="0" smtClean="0"/>
              <a:t>the </a:t>
            </a:r>
            <a:r>
              <a:rPr lang="en-GB" sz="2000" dirty="0"/>
              <a:t>six areas of cooperation in the FAO </a:t>
            </a:r>
            <a:r>
              <a:rPr lang="en-GB" sz="2000" dirty="0" smtClean="0"/>
              <a:t>Strategy and defined on the basis of an open consultation process. Details on foreseen activities have to be also listed. </a:t>
            </a:r>
          </a:p>
          <a:p>
            <a:pPr marL="817200" lvl="1" indent="-360000" algn="just">
              <a:spcBef>
                <a:spcPts val="1200"/>
              </a:spcBef>
              <a:buFont typeface="Arial" panose="020B0604020202020204" pitchFamily="34" charset="0"/>
              <a:buChar char="•"/>
            </a:pPr>
            <a:r>
              <a:rPr lang="en-GB" sz="2000" i="1" dirty="0" smtClean="0"/>
              <a:t>E.g. Area of cooperation</a:t>
            </a:r>
            <a:r>
              <a:rPr lang="en-GB" sz="2000" dirty="0" smtClean="0"/>
              <a:t>: “undertaking </a:t>
            </a:r>
            <a:r>
              <a:rPr lang="en-GB" sz="2000" dirty="0"/>
              <a:t>of capacity building courses among fishing communities focusing on the development and implementation of </a:t>
            </a:r>
            <a:r>
              <a:rPr lang="en-GB" sz="2000" dirty="0" smtClean="0"/>
              <a:t>by-catch </a:t>
            </a:r>
            <a:r>
              <a:rPr lang="en-GB" sz="2000" dirty="0"/>
              <a:t>and depredation mitigation </a:t>
            </a:r>
            <a:r>
              <a:rPr lang="en-GB" sz="2000" dirty="0" smtClean="0"/>
              <a:t>technologies”</a:t>
            </a:r>
          </a:p>
          <a:p>
            <a:pPr marL="817200" lvl="1" indent="-360000" algn="just">
              <a:spcBef>
                <a:spcPts val="1200"/>
              </a:spcBef>
              <a:buFont typeface="Arial" panose="020B0604020202020204" pitchFamily="34" charset="0"/>
              <a:buChar char="•"/>
            </a:pPr>
            <a:r>
              <a:rPr lang="en-GB" sz="2000" i="1" dirty="0" smtClean="0"/>
              <a:t>E.g. details on activities</a:t>
            </a:r>
            <a:r>
              <a:rPr lang="en-GB" sz="2000" dirty="0" smtClean="0"/>
              <a:t>: “supporting initiatives </a:t>
            </a:r>
            <a:r>
              <a:rPr lang="en-GB" sz="2000" dirty="0"/>
              <a:t>dedicated to raise awareness and capacity building actions to promote marine </a:t>
            </a:r>
            <a:r>
              <a:rPr lang="en-GB" sz="2000" dirty="0" smtClean="0"/>
              <a:t>conservation”</a:t>
            </a:r>
            <a:endParaRPr lang="en-GB" sz="2000" dirty="0"/>
          </a:p>
          <a:p>
            <a:pPr marL="360000" indent="-360000" algn="just">
              <a:spcBef>
                <a:spcPts val="1200"/>
              </a:spcBef>
              <a:buFont typeface="Arial" panose="020B0604020202020204" pitchFamily="34" charset="0"/>
              <a:buChar char="•"/>
            </a:pPr>
            <a:r>
              <a:rPr lang="en-GB" sz="2000" b="1" dirty="0" smtClean="0"/>
              <a:t>Work plan</a:t>
            </a:r>
            <a:r>
              <a:rPr lang="en-GB" sz="2000" dirty="0" smtClean="0"/>
              <a:t>: for each activity foreseen inputs by each counterpart must be specified, as well as timeframes, geographical area, contacts and means of verification </a:t>
            </a:r>
          </a:p>
        </p:txBody>
      </p:sp>
    </p:spTree>
    <p:extLst>
      <p:ext uri="{BB962C8B-B14F-4D97-AF65-F5344CB8AC3E}">
        <p14:creationId xmlns:p14="http://schemas.microsoft.com/office/powerpoint/2010/main" val="10879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424" y="228600"/>
            <a:ext cx="11125200" cy="533399"/>
          </a:xfrm>
        </p:spPr>
        <p:txBody>
          <a:bodyPr>
            <a:normAutofit fontScale="90000"/>
          </a:bodyPr>
          <a:lstStyle/>
          <a:p>
            <a:pPr algn="ctr"/>
            <a:r>
              <a:rPr lang="en-US" b="1" dirty="0" smtClean="0">
                <a:effectLst>
                  <a:outerShdw blurRad="38100" dist="38100" dir="2700000" algn="tl">
                    <a:srgbClr val="000000">
                      <a:alpha val="43137"/>
                    </a:srgbClr>
                  </a:outerShdw>
                </a:effectLst>
              </a:rPr>
              <a:t>Cooperation with CSOs: implementation and review</a:t>
            </a:r>
            <a:endParaRPr lang="en-GB" sz="2000" dirty="0"/>
          </a:p>
        </p:txBody>
      </p:sp>
      <p:sp>
        <p:nvSpPr>
          <p:cNvPr id="4" name="TextBox 3"/>
          <p:cNvSpPr txBox="1"/>
          <p:nvPr/>
        </p:nvSpPr>
        <p:spPr>
          <a:xfrm>
            <a:off x="987424" y="838200"/>
            <a:ext cx="10896600" cy="4093428"/>
          </a:xfrm>
          <a:prstGeom prst="rect">
            <a:avLst/>
          </a:prstGeom>
          <a:noFill/>
          <a:ln w="19050">
            <a:noFill/>
          </a:ln>
        </p:spPr>
        <p:txBody>
          <a:bodyPr wrap="square" rtlCol="0">
            <a:spAutoFit/>
          </a:bodyPr>
          <a:lstStyle/>
          <a:p>
            <a:pPr marL="360000" indent="-360000" algn="just">
              <a:spcBef>
                <a:spcPts val="1200"/>
              </a:spcBef>
              <a:buFont typeface="Arial" panose="020B0604020202020204" pitchFamily="34" charset="0"/>
              <a:buChar char="•"/>
            </a:pPr>
            <a:r>
              <a:rPr lang="en-GB" sz="2000" dirty="0" smtClean="0"/>
              <a:t>The MoU is to be implemented over a multiannual period which is usually </a:t>
            </a:r>
            <a:r>
              <a:rPr lang="en-GB" sz="2000" b="1" dirty="0" smtClean="0"/>
              <a:t>three or four years</a:t>
            </a:r>
            <a:r>
              <a:rPr lang="en-GB" sz="2000" dirty="0" smtClean="0"/>
              <a:t>, subject to renewal </a:t>
            </a:r>
          </a:p>
          <a:p>
            <a:pPr marL="360000" indent="-360000" algn="just">
              <a:spcBef>
                <a:spcPts val="1200"/>
              </a:spcBef>
              <a:buFont typeface="Arial" panose="020B0604020202020204" pitchFamily="34" charset="0"/>
              <a:buChar char="•"/>
            </a:pPr>
            <a:r>
              <a:rPr lang="en-GB" sz="2000" dirty="0" smtClean="0"/>
              <a:t>In order to ensure its smooth implementation, the possibility to review it is foreseen, on the basis of regular contacts between the parties</a:t>
            </a:r>
          </a:p>
          <a:p>
            <a:pPr marL="360000" indent="-360000" algn="just">
              <a:spcBef>
                <a:spcPts val="1200"/>
              </a:spcBef>
              <a:buFont typeface="Arial" panose="020B0604020202020204" pitchFamily="34" charset="0"/>
              <a:buChar char="•"/>
            </a:pPr>
            <a:r>
              <a:rPr lang="en-GB" sz="2000" dirty="0"/>
              <a:t>The work </a:t>
            </a:r>
            <a:r>
              <a:rPr lang="en-GB" sz="2000" dirty="0" smtClean="0"/>
              <a:t>plan monitors specifically the implementation of the MoU: whereas the MoU is a one-off agreement, </a:t>
            </a:r>
            <a:r>
              <a:rPr lang="en-GB" sz="2000" u="sng" dirty="0" smtClean="0"/>
              <a:t>the work plan is to be negotiated every year</a:t>
            </a:r>
            <a:r>
              <a:rPr lang="en-GB" sz="2000" dirty="0" smtClean="0"/>
              <a:t> in light of progress made in the implementation</a:t>
            </a:r>
          </a:p>
          <a:p>
            <a:pPr marL="360000" indent="-360000" algn="just">
              <a:spcBef>
                <a:spcPts val="1200"/>
              </a:spcBef>
              <a:buFont typeface="Arial" panose="020B0604020202020204" pitchFamily="34" charset="0"/>
              <a:buChar char="•"/>
            </a:pPr>
            <a:r>
              <a:rPr lang="en-GB" sz="2000" dirty="0" smtClean="0"/>
              <a:t>Activities foreseen can be implemented progressively (e.g. year one, year two, year three, etc.) and outcomes achieved can be listed under each activity, including the inputs by each party, progress made or lack thereof </a:t>
            </a:r>
          </a:p>
          <a:p>
            <a:pPr marL="360000" indent="-360000" algn="just">
              <a:spcBef>
                <a:spcPts val="1200"/>
              </a:spcBef>
              <a:buFont typeface="Arial" panose="020B0604020202020204" pitchFamily="34" charset="0"/>
              <a:buChar char="•"/>
            </a:pPr>
            <a:endParaRPr lang="en-GB"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400" y="4648200"/>
            <a:ext cx="10820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96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424" y="228600"/>
            <a:ext cx="11125200" cy="533399"/>
          </a:xfrm>
        </p:spPr>
        <p:txBody>
          <a:bodyPr>
            <a:normAutofit fontScale="90000"/>
          </a:bodyPr>
          <a:lstStyle/>
          <a:p>
            <a:pPr algn="ctr"/>
            <a:r>
              <a:rPr lang="en-US" b="1" dirty="0" smtClean="0">
                <a:effectLst>
                  <a:outerShdw blurRad="38100" dist="38100" dir="2700000" algn="tl">
                    <a:srgbClr val="000000">
                      <a:alpha val="43137"/>
                    </a:srgbClr>
                  </a:outerShdw>
                </a:effectLst>
              </a:rPr>
              <a:t>Cooperation with CSOs: current and expected results</a:t>
            </a:r>
            <a:endParaRPr lang="en-GB" sz="2000" dirty="0"/>
          </a:p>
        </p:txBody>
      </p:sp>
      <p:sp>
        <p:nvSpPr>
          <p:cNvPr id="4" name="TextBox 3"/>
          <p:cNvSpPr txBox="1"/>
          <p:nvPr/>
        </p:nvSpPr>
        <p:spPr>
          <a:xfrm>
            <a:off x="987424" y="838200"/>
            <a:ext cx="10896600" cy="5786199"/>
          </a:xfrm>
          <a:prstGeom prst="rect">
            <a:avLst/>
          </a:prstGeom>
          <a:noFill/>
          <a:ln w="19050">
            <a:noFill/>
          </a:ln>
        </p:spPr>
        <p:txBody>
          <a:bodyPr wrap="square" rtlCol="0">
            <a:spAutoFit/>
          </a:bodyPr>
          <a:lstStyle/>
          <a:p>
            <a:pPr marL="360000" indent="-360000" algn="just">
              <a:spcBef>
                <a:spcPts val="1200"/>
              </a:spcBef>
              <a:buFont typeface="Arial" panose="020B0604020202020204" pitchFamily="34" charset="0"/>
              <a:buChar char="•"/>
            </a:pPr>
            <a:r>
              <a:rPr lang="en-GB" sz="2000" dirty="0" smtClean="0"/>
              <a:t>Measuring results depends on the different MoU and, consequently, on means of verification linked to each activity foreseen therein</a:t>
            </a:r>
          </a:p>
          <a:p>
            <a:pPr marL="360000" indent="-360000" algn="just">
              <a:spcBef>
                <a:spcPts val="1200"/>
              </a:spcBef>
              <a:buFont typeface="Arial" panose="020B0604020202020204" pitchFamily="34" charset="0"/>
              <a:buChar char="•"/>
            </a:pPr>
            <a:r>
              <a:rPr lang="en-GB" sz="2000" dirty="0" smtClean="0"/>
              <a:t>Having regard to the ongoing experience of the GFCM in implementing MoU with CSOs, </a:t>
            </a:r>
            <a:r>
              <a:rPr lang="en-GB" sz="2000" u="sng" dirty="0" smtClean="0"/>
              <a:t>the following results have been achieved/are expected</a:t>
            </a:r>
            <a:r>
              <a:rPr lang="en-GB" sz="2000" dirty="0" smtClean="0"/>
              <a:t>:</a:t>
            </a:r>
          </a:p>
          <a:p>
            <a:pPr marL="360000" indent="-360000" algn="just">
              <a:spcBef>
                <a:spcPts val="1200"/>
              </a:spcBef>
              <a:buFont typeface="Arial" panose="020B0604020202020204" pitchFamily="34" charset="0"/>
              <a:buChar char="•"/>
            </a:pPr>
            <a:r>
              <a:rPr lang="en-GB" sz="2000" b="1" dirty="0" smtClean="0"/>
              <a:t>For GFCM</a:t>
            </a:r>
            <a:r>
              <a:rPr lang="en-GB" sz="2000" dirty="0" smtClean="0"/>
              <a:t>:</a:t>
            </a:r>
          </a:p>
          <a:p>
            <a:pPr marL="817200" lvl="1" indent="-360000">
              <a:spcBef>
                <a:spcPts val="1200"/>
              </a:spcBef>
              <a:buFont typeface="Arial" panose="020B0604020202020204" pitchFamily="34" charset="0"/>
              <a:buChar char="•"/>
            </a:pPr>
            <a:r>
              <a:rPr lang="en-GB" sz="2000" dirty="0"/>
              <a:t>inclusion in discussions of a wide range of issues </a:t>
            </a:r>
          </a:p>
          <a:p>
            <a:pPr marL="817200" lvl="1" indent="-360000">
              <a:spcBef>
                <a:spcPts val="1200"/>
              </a:spcBef>
              <a:buFont typeface="Arial" panose="020B0604020202020204" pitchFamily="34" charset="0"/>
              <a:buChar char="•"/>
            </a:pPr>
            <a:r>
              <a:rPr lang="en-GB" sz="2000" dirty="0"/>
              <a:t>better representation and increased advocacy </a:t>
            </a:r>
          </a:p>
          <a:p>
            <a:pPr marL="817200" lvl="1" indent="-360000">
              <a:spcBef>
                <a:spcPts val="1200"/>
              </a:spcBef>
              <a:buFont typeface="Arial" panose="020B0604020202020204" pitchFamily="34" charset="0"/>
              <a:buChar char="•"/>
            </a:pPr>
            <a:r>
              <a:rPr lang="en-GB" sz="2000" dirty="0"/>
              <a:t>complementary outreach and enhanced ownership of endorsed policies/strategies</a:t>
            </a:r>
          </a:p>
          <a:p>
            <a:pPr marL="360000" indent="-360000" algn="just">
              <a:spcBef>
                <a:spcPts val="1200"/>
              </a:spcBef>
              <a:buFont typeface="Arial" panose="020B0604020202020204" pitchFamily="34" charset="0"/>
              <a:buChar char="•"/>
            </a:pPr>
            <a:r>
              <a:rPr lang="en-GB" sz="2000" b="1" dirty="0" smtClean="0"/>
              <a:t>For CSOs</a:t>
            </a:r>
            <a:r>
              <a:rPr lang="en-GB" sz="2000" dirty="0" smtClean="0"/>
              <a:t>: </a:t>
            </a:r>
          </a:p>
          <a:p>
            <a:pPr marL="817200" lvl="1" indent="-360000" algn="just">
              <a:spcBef>
                <a:spcPts val="1200"/>
              </a:spcBef>
              <a:buFont typeface="Arial" panose="020B0604020202020204" pitchFamily="34" charset="0"/>
              <a:buChar char="•"/>
            </a:pPr>
            <a:r>
              <a:rPr lang="en-GB" sz="2000" dirty="0" smtClean="0"/>
              <a:t>Access </a:t>
            </a:r>
            <a:r>
              <a:rPr lang="en-GB" sz="2000" dirty="0"/>
              <a:t>to a neutral forum for discussions </a:t>
            </a:r>
            <a:r>
              <a:rPr lang="en-GB" sz="2000" dirty="0" smtClean="0"/>
              <a:t>with various stakeholders, including  </a:t>
            </a:r>
            <a:r>
              <a:rPr lang="en-GB" sz="2000" dirty="0"/>
              <a:t>information, capacity building, technical knowledge and </a:t>
            </a:r>
            <a:r>
              <a:rPr lang="en-GB" sz="2000" dirty="0" smtClean="0"/>
              <a:t>expertise</a:t>
            </a:r>
          </a:p>
          <a:p>
            <a:pPr marL="817200" lvl="1" indent="-360000" algn="just">
              <a:spcBef>
                <a:spcPts val="1200"/>
              </a:spcBef>
              <a:buFont typeface="Arial" panose="020B0604020202020204" pitchFamily="34" charset="0"/>
              <a:buChar char="•"/>
            </a:pPr>
            <a:r>
              <a:rPr lang="en-GB" sz="2000" dirty="0" smtClean="0"/>
              <a:t>Possibility </a:t>
            </a:r>
            <a:r>
              <a:rPr lang="en-GB" sz="2000" dirty="0"/>
              <a:t>of suggesting </a:t>
            </a:r>
            <a:r>
              <a:rPr lang="en-GB" sz="2000" dirty="0" smtClean="0"/>
              <a:t>issues to be addressed by specific activities</a:t>
            </a:r>
          </a:p>
          <a:p>
            <a:pPr marL="817200" lvl="1" indent="-360000" algn="just">
              <a:spcBef>
                <a:spcPts val="1200"/>
              </a:spcBef>
              <a:buFont typeface="Arial" panose="020B0604020202020204" pitchFamily="34" charset="0"/>
              <a:buChar char="•"/>
            </a:pPr>
            <a:r>
              <a:rPr lang="en-GB" sz="2000" dirty="0" smtClean="0"/>
              <a:t>Exchange </a:t>
            </a:r>
            <a:r>
              <a:rPr lang="en-GB" sz="2000" dirty="0"/>
              <a:t>of views </a:t>
            </a:r>
            <a:r>
              <a:rPr lang="en-GB" sz="2000" dirty="0" smtClean="0"/>
              <a:t>with governments through the GFCM</a:t>
            </a:r>
            <a:endParaRPr lang="en-GB" sz="2000" dirty="0"/>
          </a:p>
        </p:txBody>
      </p:sp>
    </p:spTree>
    <p:extLst>
      <p:ext uri="{BB962C8B-B14F-4D97-AF65-F5344CB8AC3E}">
        <p14:creationId xmlns:p14="http://schemas.microsoft.com/office/powerpoint/2010/main" val="202524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ctrTitle"/>
          </p:nvPr>
        </p:nvSpPr>
        <p:spPr>
          <a:xfrm>
            <a:off x="4037012" y="1143000"/>
            <a:ext cx="8151813" cy="2170111"/>
          </a:xfrm>
        </p:spPr>
        <p:txBody>
          <a:bodyPr>
            <a:noAutofit/>
          </a:bodyPr>
          <a:lstStyle/>
          <a:p>
            <a:r>
              <a:rPr lang="en-US" sz="4400" dirty="0" smtClean="0"/>
              <a:t>Thanks for the attention!</a:t>
            </a:r>
            <a:endParaRPr lang="en-US" sz="4400" dirty="0"/>
          </a:p>
        </p:txBody>
      </p:sp>
    </p:spTree>
    <p:extLst>
      <p:ext uri="{BB962C8B-B14F-4D97-AF65-F5344CB8AC3E}">
        <p14:creationId xmlns:p14="http://schemas.microsoft.com/office/powerpoint/2010/main" val="137319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Order0 xmlns="d517a14e-115d-48c0-9b71-1097e73bfcb7">1</Order0>
    <Year xmlns="d517a14e-115d-48c0-9b71-1097e73bfcb7">2016</Year>
    <_dlc_DocId xmlns="89d1c476-04b1-4b40-9252-d887d263eb17">3VKTWKFPXRUP-113-104</_dlc_DocId>
    <_dlc_DocIdUrl xmlns="89d1c476-04b1-4b40-9252-d887d263eb17">
      <Url>https://gfcm.sharepoint.com/AnnualSession/_layouts/15/DocIdRedir.aspx?ID=3VKTWKFPXRUP-113-104</Url>
      <Description>3VKTWKFPXRUP-113-104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0D65EA7E28204FB8189FC5D278E278" ma:contentTypeVersion="5" ma:contentTypeDescription="Create a new document." ma:contentTypeScope="" ma:versionID="e3e8c39c7f6e63639e16d62198a0aa0f">
  <xsd:schema xmlns:xsd="http://www.w3.org/2001/XMLSchema" xmlns:xs="http://www.w3.org/2001/XMLSchema" xmlns:p="http://schemas.microsoft.com/office/2006/metadata/properties" xmlns:ns2="89d1c476-04b1-4b40-9252-d887d263eb17" xmlns:ns3="d517a14e-115d-48c0-9b71-1097e73bfcb7" xmlns:ns4="fee7090a-ec11-490a-9714-4bb08ab564b0" targetNamespace="http://schemas.microsoft.com/office/2006/metadata/properties" ma:root="true" ma:fieldsID="3c8d13eef910b9ba112cb5b0f91010ea" ns2:_="" ns3:_="" ns4:_="">
    <xsd:import namespace="89d1c476-04b1-4b40-9252-d887d263eb17"/>
    <xsd:import namespace="d517a14e-115d-48c0-9b71-1097e73bfcb7"/>
    <xsd:import namespace="fee7090a-ec11-490a-9714-4bb08ab564b0"/>
    <xsd:element name="properties">
      <xsd:complexType>
        <xsd:sequence>
          <xsd:element name="documentManagement">
            <xsd:complexType>
              <xsd:all>
                <xsd:element ref="ns2:_dlc_DocId" minOccurs="0"/>
                <xsd:element ref="ns2:_dlc_DocIdUrl" minOccurs="0"/>
                <xsd:element ref="ns2:_dlc_DocIdPersistId" minOccurs="0"/>
                <xsd:element ref="ns3:Year" minOccurs="0"/>
                <xsd:element ref="ns4:SharedWithUsers" minOccurs="0"/>
                <xsd:element ref="ns4:SharedWithDetails" minOccurs="0"/>
                <xsd:element ref="ns4:SharingHintHash" minOccurs="0"/>
                <xsd:element ref="ns3: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1c476-04b1-4b40-9252-d887d263eb1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517a14e-115d-48c0-9b71-1097e73bfcb7" elementFormDefault="qualified">
    <xsd:import namespace="http://schemas.microsoft.com/office/2006/documentManagement/types"/>
    <xsd:import namespace="http://schemas.microsoft.com/office/infopath/2007/PartnerControls"/>
    <xsd:element name="Year" ma:index="11" nillable="true" ma:displayName="Year" ma:default="2015" ma:format="Dropdown" ma:internalName="Year">
      <xsd:simpleType>
        <xsd:union memberTypes="dms:Text">
          <xsd:simpleType>
            <xsd:restriction base="dms:Choice">
              <xsd:enumeration value="2016"/>
              <xsd:enumeration value="2015"/>
              <xsd:enumeration value="2014"/>
              <xsd:enumeration value="2013"/>
              <xsd:enumeration value="2012"/>
            </xsd:restriction>
          </xsd:simpleType>
        </xsd:union>
      </xsd:simpleType>
    </xsd:element>
    <xsd:element name="Order0" ma:index="15" nillable="true" ma:displayName="Order" ma:description="Order of presentations on the basis of meeting agenda" ma:internalName="Order0">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ee7090a-ec11-490a-9714-4bb08ab564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92D9E6-07D1-4729-AE93-FA6414D74C91}">
  <ds:schemaRefs>
    <ds:schemaRef ds:uri="http://purl.org/dc/dcmitype/"/>
    <ds:schemaRef ds:uri="d517a14e-115d-48c0-9b71-1097e73bfcb7"/>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fee7090a-ec11-490a-9714-4bb08ab564b0"/>
    <ds:schemaRef ds:uri="89d1c476-04b1-4b40-9252-d887d263eb17"/>
    <ds:schemaRef ds:uri="http://www.w3.org/XML/1998/namespace"/>
  </ds:schemaRefs>
</ds:datastoreItem>
</file>

<file path=customXml/itemProps2.xml><?xml version="1.0" encoding="utf-8"?>
<ds:datastoreItem xmlns:ds="http://schemas.openxmlformats.org/officeDocument/2006/customXml" ds:itemID="{BDA2E100-EEF1-4E37-AF7E-B910016071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d1c476-04b1-4b40-9252-d887d263eb17"/>
    <ds:schemaRef ds:uri="d517a14e-115d-48c0-9b71-1097e73bfcb7"/>
    <ds:schemaRef ds:uri="fee7090a-ec11-490a-9714-4bb08ab564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0</TotalTime>
  <Words>971</Words>
  <Application>Microsoft Office PowerPoint</Application>
  <PresentationFormat>Custom</PresentationFormat>
  <Paragraphs>53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1_Ocean Waves 16x9</vt:lpstr>
      <vt:lpstr>Sixth Meeting of the Regional Fishery Body Secretariats' Network  RSN-6  FAO HQ, Rome, Italy, 9 and 15 July 2016</vt:lpstr>
      <vt:lpstr>Background</vt:lpstr>
      <vt:lpstr>The GFCM practice</vt:lpstr>
      <vt:lpstr>Cooperation with CSOs: procedure and tools</vt:lpstr>
      <vt:lpstr>Cooperation with CSOs: established framework</vt:lpstr>
      <vt:lpstr>Cooperation with CSOs: implementation and review</vt:lpstr>
      <vt:lpstr>Cooperation with CSOs: current and expected results</vt:lpstr>
      <vt:lpstr>Thanks for the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related to Compliance</dc:title>
  <dc:creator/>
  <cp:lastModifiedBy/>
  <cp:revision>19</cp:revision>
  <dcterms:created xsi:type="dcterms:W3CDTF">2016-05-16T12:55:26Z</dcterms:created>
  <dcterms:modified xsi:type="dcterms:W3CDTF">2016-07-08T15:17:46Z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TC029010259991</vt:lpwstr>
  </property>
  <property fmtid="{D5CDD505-2E9C-101B-9397-08002B2CF9AE}" pid="3" name="ContentTypeId">
    <vt:lpwstr>0x010100160D65EA7E28204FB8189FC5D278E278</vt:lpwstr>
  </property>
  <property fmtid="{D5CDD505-2E9C-101B-9397-08002B2CF9AE}" pid="4" name="_dlc_DocIdItemGuid">
    <vt:lpwstr>0ff1ab32-f12b-41f9-944a-e7d64240fc02</vt:lpwstr>
  </property>
</Properties>
</file>