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8" r:id="rId3"/>
    <p:sldId id="289" r:id="rId4"/>
    <p:sldId id="283" r:id="rId5"/>
    <p:sldId id="291" r:id="rId6"/>
    <p:sldId id="256" r:id="rId7"/>
    <p:sldId id="264" r:id="rId8"/>
    <p:sldId id="267" r:id="rId9"/>
    <p:sldId id="258" r:id="rId10"/>
    <p:sldId id="259" r:id="rId11"/>
    <p:sldId id="260" r:id="rId12"/>
    <p:sldId id="285" r:id="rId13"/>
    <p:sldId id="278" r:id="rId14"/>
    <p:sldId id="279" r:id="rId15"/>
    <p:sldId id="280" r:id="rId16"/>
    <p:sldId id="286" r:id="rId17"/>
    <p:sldId id="272" r:id="rId18"/>
    <p:sldId id="281" r:id="rId19"/>
    <p:sldId id="273"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sorterViewPr>
    <p:cViewPr>
      <p:scale>
        <a:sx n="100" d="100"/>
        <a:sy n="100" d="100"/>
      </p:scale>
      <p:origin x="0" y="-31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6455-A3DC-4110-8BF2-90AA1121E7BB}" type="datetimeFigureOut">
              <a:rPr lang="en-US" smtClean="0"/>
              <a:t>7/7/2016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8AD21-E73C-4609-8D50-88601031F46E}" type="slidenum">
              <a:rPr lang="en-US" smtClean="0"/>
              <a:t>‹#›</a:t>
            </a:fld>
            <a:endParaRPr lang="en-US"/>
          </a:p>
        </p:txBody>
      </p:sp>
    </p:spTree>
    <p:extLst>
      <p:ext uri="{BB962C8B-B14F-4D97-AF65-F5344CB8AC3E}">
        <p14:creationId xmlns:p14="http://schemas.microsoft.com/office/powerpoint/2010/main" val="22050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F7FB52-D160-49C1-A62F-DD656C22C8D1}" type="slidenum">
              <a:rPr lang="es-ES" altLang="es-CO">
                <a:latin typeface="Calibri" panose="020F0502020204030204" pitchFamily="34" charset="0"/>
              </a:rPr>
              <a:pPr eaLnBrk="1" hangingPunct="1"/>
              <a:t>6</a:t>
            </a:fld>
            <a:endParaRPr lang="es-ES" altLang="es-CO">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ea typeface="ＭＳ Ｐゴシック" panose="020B0600070205080204" pitchFamily="34" charset="-128"/>
            </a:endParaRPr>
          </a:p>
        </p:txBody>
      </p:sp>
    </p:spTree>
    <p:extLst>
      <p:ext uri="{BB962C8B-B14F-4D97-AF65-F5344CB8AC3E}">
        <p14:creationId xmlns:p14="http://schemas.microsoft.com/office/powerpoint/2010/main" val="29402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most people are aware the CLME+ SAP has been endorsed by 30 ministers in 22 countries.  The SAP identifies 6 Strategies and 4 sub-strategies.  Of major significance to this issue are the governance related actions under Strategy 2, particularly action 2.2 and 2.3.</a:t>
            </a:r>
            <a:endParaRPr lang="en-GB" dirty="0"/>
          </a:p>
        </p:txBody>
      </p:sp>
      <p:sp>
        <p:nvSpPr>
          <p:cNvPr id="4" name="Slide Number Placeholder 3"/>
          <p:cNvSpPr>
            <a:spLocks noGrp="1"/>
          </p:cNvSpPr>
          <p:nvPr>
            <p:ph type="sldNum" sz="quarter" idx="10"/>
          </p:nvPr>
        </p:nvSpPr>
        <p:spPr/>
        <p:txBody>
          <a:bodyPr/>
          <a:lstStyle/>
          <a:p>
            <a:fld id="{9E9F4E74-37B5-41AB-9688-879FE2C0A5EC}" type="slidenum">
              <a:rPr lang="en-GB" smtClean="0"/>
              <a:t>7</a:t>
            </a:fld>
            <a:endParaRPr lang="en-GB"/>
          </a:p>
        </p:txBody>
      </p:sp>
    </p:spTree>
    <p:extLst>
      <p:ext uri="{BB962C8B-B14F-4D97-AF65-F5344CB8AC3E}">
        <p14:creationId xmlns:p14="http://schemas.microsoft.com/office/powerpoint/2010/main" val="84936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have a common understanding of what governance means to the CLME+ Project and what it encompasses, let us take a look at the different RFBs in the region. Under the Central American Integration Mechanism, SICA, the regional fisheries body OSPESCA has been formally mandated to work across all elements of the policy cycle, within their mandated geographic scope, which is represented in this figure. In this context, for example, and with the support of the first CLME Project, OSPESCA has developed a draft regional spiny lobster management plan.</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8</a:t>
            </a:fld>
            <a:endParaRPr lang="es-CO">
              <a:solidFill>
                <a:prstClr val="black"/>
              </a:solidFill>
            </a:endParaRPr>
          </a:p>
        </p:txBody>
      </p:sp>
    </p:spTree>
    <p:extLst>
      <p:ext uri="{BB962C8B-B14F-4D97-AF65-F5344CB8AC3E}">
        <p14:creationId xmlns:p14="http://schemas.microsoft.com/office/powerpoint/2010/main" val="29775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CRFM, </a:t>
            </a:r>
            <a:r>
              <a:rPr lang="es-CO" baseline="0" dirty="0" smtClean="0"/>
              <a:t> </a:t>
            </a:r>
            <a:r>
              <a:rPr lang="es-CO" baseline="0" dirty="0" err="1" smtClean="0"/>
              <a:t>the</a:t>
            </a:r>
            <a:r>
              <a:rPr lang="es-CO" baseline="0" dirty="0" smtClean="0"/>
              <a:t> Regional </a:t>
            </a:r>
            <a:r>
              <a:rPr lang="es-CO" baseline="0" dirty="0" err="1" smtClean="0"/>
              <a:t>Fisheries</a:t>
            </a:r>
            <a:r>
              <a:rPr lang="es-CO" baseline="0" dirty="0" smtClean="0"/>
              <a:t> </a:t>
            </a:r>
            <a:r>
              <a:rPr lang="es-CO" baseline="0" dirty="0" err="1" smtClean="0"/>
              <a:t>Body</a:t>
            </a:r>
            <a:r>
              <a:rPr lang="es-CO" baseline="0" dirty="0" smtClean="0"/>
              <a:t> </a:t>
            </a:r>
            <a:r>
              <a:rPr lang="es-CO" baseline="0" dirty="0" err="1" smtClean="0"/>
              <a:t>under</a:t>
            </a:r>
            <a:r>
              <a:rPr lang="es-CO" baseline="0" dirty="0" smtClean="0"/>
              <a:t> CARICOM </a:t>
            </a:r>
            <a:r>
              <a:rPr lang="es-CO" baseline="0" dirty="0" err="1" smtClean="0"/>
              <a:t>also</a:t>
            </a:r>
            <a:r>
              <a:rPr lang="es-CO" baseline="0" dirty="0" smtClean="0"/>
              <a:t> has </a:t>
            </a:r>
            <a:r>
              <a:rPr lang="es-CO" baseline="0" dirty="0" err="1" smtClean="0"/>
              <a:t>been</a:t>
            </a:r>
            <a:r>
              <a:rPr lang="es-CO" baseline="0" dirty="0" smtClean="0"/>
              <a:t> mandate </a:t>
            </a:r>
            <a:r>
              <a:rPr lang="es-CO" baseline="0" dirty="0" err="1" smtClean="0"/>
              <a:t>by</a:t>
            </a:r>
            <a:r>
              <a:rPr lang="es-CO" baseline="0" dirty="0" smtClean="0"/>
              <a:t> </a:t>
            </a:r>
            <a:r>
              <a:rPr lang="es-CO" baseline="0" dirty="0" err="1" smtClean="0"/>
              <a:t>its</a:t>
            </a:r>
            <a:r>
              <a:rPr lang="es-CO" baseline="0" dirty="0" smtClean="0"/>
              <a:t> </a:t>
            </a:r>
            <a:r>
              <a:rPr lang="es-CO" baseline="0" dirty="0" err="1" smtClean="0"/>
              <a:t>member</a:t>
            </a:r>
            <a:r>
              <a:rPr lang="es-CO" baseline="0" dirty="0" smtClean="0"/>
              <a:t> </a:t>
            </a:r>
            <a:r>
              <a:rPr lang="es-CO" baseline="0" dirty="0" err="1" smtClean="0"/>
              <a:t>states</a:t>
            </a:r>
            <a:r>
              <a:rPr lang="es-CO" baseline="0" dirty="0" smtClean="0"/>
              <a:t> </a:t>
            </a:r>
            <a:r>
              <a:rPr lang="en-US" baseline="0" dirty="0" smtClean="0"/>
              <a:t>to work across all elements of the policy cycle, within their mandated geographic scope, which is represented in this figure.</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9</a:t>
            </a:fld>
            <a:endParaRPr lang="es-CO">
              <a:solidFill>
                <a:prstClr val="black"/>
              </a:solidFill>
            </a:endParaRPr>
          </a:p>
        </p:txBody>
      </p:sp>
    </p:spTree>
    <p:extLst>
      <p:ext uri="{BB962C8B-B14F-4D97-AF65-F5344CB8AC3E}">
        <p14:creationId xmlns:p14="http://schemas.microsoft.com/office/powerpoint/2010/main" val="163809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RFB is the </a:t>
            </a:r>
            <a:r>
              <a:rPr lang="en-US" dirty="0" smtClean="0"/>
              <a:t>Western</a:t>
            </a:r>
            <a:r>
              <a:rPr lang="en-US" baseline="0" dirty="0" smtClean="0"/>
              <a:t> Central Atlantic Fisheries Commission.  Its geographic scope encompasses the full CLME+ and even more, </a:t>
            </a:r>
            <a:r>
              <a:rPr lang="en-US" baseline="0" dirty="0" err="1" smtClean="0"/>
              <a:t>eg</a:t>
            </a:r>
            <a:r>
              <a:rPr lang="en-US" baseline="0" dirty="0" smtClean="0"/>
              <a:t> Gulf of Mexico however, unlike CRFM and OSPESCA that are mandated to work across the full policy cycle, WECAFC looks at Analysis and Advice and Data and Information.  </a:t>
            </a:r>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solidFill>
                  <a:prstClr val="black"/>
                </a:solidFill>
              </a:rPr>
              <a:pPr/>
              <a:t>10</a:t>
            </a:fld>
            <a:endParaRPr lang="es-CO">
              <a:solidFill>
                <a:prstClr val="black"/>
              </a:solidFill>
            </a:endParaRPr>
          </a:p>
        </p:txBody>
      </p:sp>
    </p:spTree>
    <p:extLst>
      <p:ext uri="{BB962C8B-B14F-4D97-AF65-F5344CB8AC3E}">
        <p14:creationId xmlns:p14="http://schemas.microsoft.com/office/powerpoint/2010/main" val="22672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6C314C-C0A9-4F51-BA9B-7E980DD0E4FA}" type="slidenum">
              <a:rPr lang="es-ES" smtClean="0"/>
              <a:pPr>
                <a:defRPr/>
              </a:pPr>
              <a:t>18</a:t>
            </a:fld>
            <a:endParaRPr lang="es-E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ea typeface="ＭＳ Ｐゴシック" pitchFamily="34" charset="-128"/>
            </a:endParaRPr>
          </a:p>
        </p:txBody>
      </p:sp>
    </p:spTree>
    <p:extLst>
      <p:ext uri="{BB962C8B-B14F-4D97-AF65-F5344CB8AC3E}">
        <p14:creationId xmlns:p14="http://schemas.microsoft.com/office/powerpoint/2010/main" val="329903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222224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9822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8386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C65D3A-458A-40D8-B277-2448EEBD32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46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261671-5109-4146-9EDB-E8EB020453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5331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DA55B0-358F-4721-ADC9-BD3212B81E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289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840230-F25B-4CC8-AA38-CA075555E7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4837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54C633-3B31-4908-B781-77CAEE916D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934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05555A-640B-426E-A40C-4B0D3B40E7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599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E012EB-2BEA-4C30-B08C-380E987992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470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B447CF-C6FC-4981-920A-AD98585659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23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3B762-700F-4AEA-80AE-8FB054F3A01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943441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F90E65-C777-453E-80C2-970800B067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84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47937-5EEF-4489-86D1-BAF182B125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667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EB688-34E4-4084-867E-69B0A2EF5F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598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3B762-700F-4AEA-80AE-8FB054F3A01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32801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3B762-700F-4AEA-80AE-8FB054F3A010}"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9838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3B762-700F-4AEA-80AE-8FB054F3A010}" type="datetimeFigureOut">
              <a:rPr lang="en-US" smtClean="0"/>
              <a:t>7/7/2016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6934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3B762-700F-4AEA-80AE-8FB054F3A010}" type="datetimeFigureOut">
              <a:rPr lang="en-US" smtClean="0"/>
              <a:t>7/7/2016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222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3B762-700F-4AEA-80AE-8FB054F3A010}" type="datetimeFigureOut">
              <a:rPr lang="en-US" smtClean="0"/>
              <a:t>7/7/2016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415567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3B762-700F-4AEA-80AE-8FB054F3A010}"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144084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3B762-700F-4AEA-80AE-8FB054F3A010}" type="datetimeFigureOut">
              <a:rPr lang="en-US" smtClean="0"/>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1FCEC-0D0D-4316-B623-F16E78EFAA49}" type="slidenum">
              <a:rPr lang="en-US" smtClean="0"/>
              <a:t>‹#›</a:t>
            </a:fld>
            <a:endParaRPr lang="en-US"/>
          </a:p>
        </p:txBody>
      </p:sp>
    </p:spTree>
    <p:extLst>
      <p:ext uri="{BB962C8B-B14F-4D97-AF65-F5344CB8AC3E}">
        <p14:creationId xmlns:p14="http://schemas.microsoft.com/office/powerpoint/2010/main" val="36000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3B762-700F-4AEA-80AE-8FB054F3A010}" type="datetimeFigureOut">
              <a:rPr lang="en-US" smtClean="0"/>
              <a:t>7/7/2016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1FCEC-0D0D-4316-B623-F16E78EFAA49}" type="slidenum">
              <a:rPr lang="en-US" smtClean="0"/>
              <a:t>‹#›</a:t>
            </a:fld>
            <a:endParaRPr lang="en-US"/>
          </a:p>
        </p:txBody>
      </p:sp>
    </p:spTree>
    <p:extLst>
      <p:ext uri="{BB962C8B-B14F-4D97-AF65-F5344CB8AC3E}">
        <p14:creationId xmlns:p14="http://schemas.microsoft.com/office/powerpoint/2010/main" val="108899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14288"/>
            <a:ext cx="122428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R Frutiger Roman"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R Frutiger Roman" charset="0"/>
              </a:defRPr>
            </a:lvl1pPr>
          </a:lstStyle>
          <a:p>
            <a:pPr algn="ct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R Frutiger Roman" charset="0"/>
              </a:defRPr>
            </a:lvl1pPr>
          </a:lstStyle>
          <a:p>
            <a:pPr eaLnBrk="0" fontAlgn="base" hangingPunct="0">
              <a:spcBef>
                <a:spcPct val="0"/>
              </a:spcBef>
              <a:spcAft>
                <a:spcPct val="0"/>
              </a:spcAft>
              <a:defRPr/>
            </a:pPr>
            <a:fld id="{C82001CA-3A3B-47A7-8C3E-9CEED40C1D98}"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66730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34" y="2812489"/>
            <a:ext cx="3061447" cy="1325563"/>
          </a:xfrm>
        </p:spPr>
        <p:txBody>
          <a:bodyPr>
            <a:normAutofit fontScale="90000"/>
          </a:bodyPr>
          <a:lstStyle/>
          <a:p>
            <a:r>
              <a:rPr lang="en-US" sz="3600" b="1" dirty="0">
                <a:solidFill>
                  <a:schemeClr val="accent1">
                    <a:lumMod val="75000"/>
                  </a:schemeClr>
                </a:solidFill>
                <a:latin typeface="Cooper Black" pitchFamily="18" charset="0"/>
              </a:rPr>
              <a:t>Multitude of Regional Fisheries Bodies</a:t>
            </a:r>
          </a:p>
        </p:txBody>
      </p:sp>
      <p:sp>
        <p:nvSpPr>
          <p:cNvPr id="4" name="TextBox 3"/>
          <p:cNvSpPr txBox="1"/>
          <p:nvPr/>
        </p:nvSpPr>
        <p:spPr>
          <a:xfrm>
            <a:off x="336176" y="121024"/>
            <a:ext cx="7745506" cy="1815882"/>
          </a:xfrm>
          <a:prstGeom prst="rect">
            <a:avLst/>
          </a:prstGeom>
          <a:noFill/>
        </p:spPr>
        <p:txBody>
          <a:bodyPr wrap="square" rtlCol="0">
            <a:spAutoFit/>
          </a:bodyPr>
          <a:lstStyle/>
          <a:p>
            <a:r>
              <a:rPr lang="en-US" sz="2800" dirty="0">
                <a:latin typeface="Arial" charset="0"/>
              </a:rPr>
              <a:t>Coordination and cooperation among </a:t>
            </a:r>
            <a:r>
              <a:rPr lang="en-US" sz="2800" dirty="0" smtClean="0">
                <a:latin typeface="Arial" charset="0"/>
              </a:rPr>
              <a:t>RFBs</a:t>
            </a:r>
          </a:p>
          <a:p>
            <a:endParaRPr lang="en-US" sz="2800" dirty="0">
              <a:latin typeface="Arial" charset="0"/>
            </a:endParaRPr>
          </a:p>
          <a:p>
            <a:r>
              <a:rPr lang="en-US" sz="2800" dirty="0">
                <a:latin typeface="Arial" charset="0"/>
              </a:rPr>
              <a:t>6th Meeting of the Regional Fishery Body Secretariats’ Network, 9 July 2016, Rome, Italy </a:t>
            </a:r>
          </a:p>
        </p:txBody>
      </p:sp>
      <p:sp>
        <p:nvSpPr>
          <p:cNvPr id="5" name="TextBox 4"/>
          <p:cNvSpPr txBox="1"/>
          <p:nvPr/>
        </p:nvSpPr>
        <p:spPr>
          <a:xfrm>
            <a:off x="336176" y="653174"/>
            <a:ext cx="3361764" cy="369332"/>
          </a:xfrm>
          <a:prstGeom prst="rect">
            <a:avLst/>
          </a:prstGeom>
          <a:noFill/>
        </p:spPr>
        <p:txBody>
          <a:bodyPr wrap="square" rtlCol="0">
            <a:spAutoFit/>
          </a:bodyPr>
          <a:lstStyle/>
          <a:p>
            <a:r>
              <a:rPr lang="en-US" dirty="0"/>
              <a:t>a</a:t>
            </a:r>
            <a:r>
              <a:rPr lang="en-US" dirty="0" smtClean="0"/>
              <a:t>n example from the Caribbean</a:t>
            </a:r>
            <a:endParaRPr lang="en-US" dirty="0"/>
          </a:p>
        </p:txBody>
      </p:sp>
      <p:sp>
        <p:nvSpPr>
          <p:cNvPr id="6" name="TextBox 5"/>
          <p:cNvSpPr txBox="1"/>
          <p:nvPr/>
        </p:nvSpPr>
        <p:spPr>
          <a:xfrm>
            <a:off x="336175" y="5542037"/>
            <a:ext cx="3052483" cy="1169551"/>
          </a:xfrm>
          <a:prstGeom prst="rect">
            <a:avLst/>
          </a:prstGeom>
          <a:noFill/>
        </p:spPr>
        <p:txBody>
          <a:bodyPr wrap="square" rtlCol="0">
            <a:spAutoFit/>
          </a:bodyPr>
          <a:lstStyle/>
          <a:p>
            <a:r>
              <a:rPr lang="en-US" sz="1400" dirty="0"/>
              <a:t>b</a:t>
            </a:r>
            <a:r>
              <a:rPr lang="en-US" sz="1400" dirty="0" smtClean="0"/>
              <a:t>y</a:t>
            </a:r>
          </a:p>
          <a:p>
            <a:r>
              <a:rPr lang="en-US" sz="1400" dirty="0" smtClean="0"/>
              <a:t>Raymon van </a:t>
            </a:r>
            <a:r>
              <a:rPr lang="en-US" sz="1400" dirty="0" err="1" smtClean="0"/>
              <a:t>Anrooy</a:t>
            </a:r>
            <a:endParaRPr lang="en-US" sz="1400" dirty="0" smtClean="0"/>
          </a:p>
          <a:p>
            <a:r>
              <a:rPr lang="en-US" sz="1400" dirty="0" smtClean="0"/>
              <a:t>Secretary</a:t>
            </a:r>
          </a:p>
          <a:p>
            <a:r>
              <a:rPr lang="en-US" sz="1400" dirty="0" smtClean="0"/>
              <a:t>Western Central Atlantic Fishery Commission</a:t>
            </a:r>
            <a:endParaRPr lang="en-US" sz="1400"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8439" y="2146259"/>
            <a:ext cx="6785220" cy="4351338"/>
          </a:xfrm>
        </p:spPr>
      </p:pic>
    </p:spTree>
    <p:extLst>
      <p:ext uri="{BB962C8B-B14F-4D97-AF65-F5344CB8AC3E}">
        <p14:creationId xmlns:p14="http://schemas.microsoft.com/office/powerpoint/2010/main" val="384094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9 Imagen" descr="f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456722"/>
            <a:ext cx="76485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7653" name="19 CuadroTexto"/>
          <p:cNvSpPr txBox="1">
            <a:spLocks noChangeArrowheads="1"/>
          </p:cNvSpPr>
          <p:nvPr/>
        </p:nvSpPr>
        <p:spPr bwMode="auto">
          <a:xfrm>
            <a:off x="5232400" y="-269875"/>
            <a:ext cx="5435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16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sp>
        <p:nvSpPr>
          <p:cNvPr id="27654" name="8 CuadroTexto"/>
          <p:cNvSpPr txBox="1">
            <a:spLocks noChangeArrowheads="1"/>
          </p:cNvSpPr>
          <p:nvPr/>
        </p:nvSpPr>
        <p:spPr bwMode="auto">
          <a:xfrm>
            <a:off x="4420568" y="1677989"/>
            <a:ext cx="323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b="1" dirty="0">
                <a:solidFill>
                  <a:prstClr val="black"/>
                </a:solidFill>
              </a:rPr>
              <a:t>WECAFC </a:t>
            </a:r>
            <a:r>
              <a:rPr lang="es-CO" altLang="es-CO" b="1" dirty="0" err="1" smtClean="0">
                <a:solidFill>
                  <a:prstClr val="black"/>
                </a:solidFill>
              </a:rPr>
              <a:t>geographic</a:t>
            </a:r>
            <a:r>
              <a:rPr lang="es-CO" altLang="es-CO" b="1" dirty="0" smtClean="0">
                <a:solidFill>
                  <a:prstClr val="black"/>
                </a:solidFill>
              </a:rPr>
              <a:t> </a:t>
            </a:r>
            <a:r>
              <a:rPr lang="es-CO" altLang="es-CO" b="1" dirty="0" err="1" smtClean="0">
                <a:solidFill>
                  <a:prstClr val="black"/>
                </a:solidFill>
              </a:rPr>
              <a:t>scope</a:t>
            </a:r>
            <a:endParaRPr lang="es-CO" altLang="es-CO" b="1" dirty="0">
              <a:solidFill>
                <a:prstClr val="black"/>
              </a:solidFill>
            </a:endParaRPr>
          </a:p>
        </p:txBody>
      </p:sp>
      <p:pic>
        <p:nvPicPr>
          <p:cNvPr id="8" name="Picture 7"/>
          <p:cNvPicPr>
            <a:picLocks noChangeAspect="1"/>
          </p:cNvPicPr>
          <p:nvPr/>
        </p:nvPicPr>
        <p:blipFill>
          <a:blip r:embed="rId4"/>
          <a:stretch>
            <a:fillRect/>
          </a:stretch>
        </p:blipFill>
        <p:spPr>
          <a:xfrm>
            <a:off x="8316475" y="1677989"/>
            <a:ext cx="2692525" cy="2479071"/>
          </a:xfrm>
          <a:prstGeom prst="rect">
            <a:avLst/>
          </a:prstGeom>
        </p:spPr>
      </p:pic>
      <p:sp>
        <p:nvSpPr>
          <p:cNvPr id="9" name="TextBox 8"/>
          <p:cNvSpPr txBox="1"/>
          <p:nvPr/>
        </p:nvSpPr>
        <p:spPr>
          <a:xfrm>
            <a:off x="8316475" y="4157060"/>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sp>
        <p:nvSpPr>
          <p:cNvPr id="10" name="19 CuadroTexto"/>
          <p:cNvSpPr txBox="1">
            <a:spLocks noChangeArrowheads="1"/>
          </p:cNvSpPr>
          <p:nvPr/>
        </p:nvSpPr>
        <p:spPr bwMode="auto">
          <a:xfrm>
            <a:off x="5232400" y="-265112"/>
            <a:ext cx="5435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16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pic>
        <p:nvPicPr>
          <p:cNvPr id="11" name="Picture 10"/>
          <p:cNvPicPr>
            <a:picLocks noChangeAspect="1"/>
          </p:cNvPicPr>
          <p:nvPr/>
        </p:nvPicPr>
        <p:blipFill>
          <a:blip r:embed="rId5"/>
          <a:stretch>
            <a:fillRect/>
          </a:stretch>
        </p:blipFill>
        <p:spPr>
          <a:xfrm>
            <a:off x="1524000" y="1"/>
            <a:ext cx="3624072" cy="1408112"/>
          </a:xfrm>
          <a:prstGeom prst="rect">
            <a:avLst/>
          </a:prstGeom>
        </p:spPr>
      </p:pic>
    </p:spTree>
    <p:extLst>
      <p:ext uri="{BB962C8B-B14F-4D97-AF65-F5344CB8AC3E}">
        <p14:creationId xmlns:p14="http://schemas.microsoft.com/office/powerpoint/2010/main" val="580913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39925"/>
            <a:ext cx="12193057" cy="6937849"/>
          </a:xfrm>
          <a:prstGeom prst="rect">
            <a:avLst/>
          </a:prstGeom>
        </p:spPr>
      </p:pic>
      <p:sp>
        <p:nvSpPr>
          <p:cNvPr id="5" name="TextBox 4"/>
          <p:cNvSpPr txBox="1"/>
          <p:nvPr/>
        </p:nvSpPr>
        <p:spPr>
          <a:xfrm>
            <a:off x="358218" y="2598459"/>
            <a:ext cx="7598004" cy="369332"/>
          </a:xfrm>
          <a:prstGeom prst="rect">
            <a:avLst/>
          </a:prstGeom>
          <a:noFill/>
        </p:spPr>
        <p:txBody>
          <a:bodyPr wrap="square" rtlCol="0">
            <a:spAutoFit/>
          </a:bodyPr>
          <a:lstStyle/>
          <a:p>
            <a:r>
              <a:rPr lang="en-US" dirty="0" smtClean="0"/>
              <a:t>Interim </a:t>
            </a:r>
            <a:r>
              <a:rPr lang="en-US" smtClean="0"/>
              <a:t>Coordination Arrangement for </a:t>
            </a:r>
            <a:r>
              <a:rPr lang="en-US" dirty="0" smtClean="0"/>
              <a:t>Sustainable Fisheries</a:t>
            </a:r>
            <a:endParaRPr lang="en-US" dirty="0"/>
          </a:p>
        </p:txBody>
      </p:sp>
    </p:spTree>
    <p:extLst>
      <p:ext uri="{BB962C8B-B14F-4D97-AF65-F5344CB8AC3E}">
        <p14:creationId xmlns:p14="http://schemas.microsoft.com/office/powerpoint/2010/main" val="396773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80682"/>
            <a:ext cx="10515600" cy="1048871"/>
          </a:xfrm>
          <a:solidFill>
            <a:schemeClr val="accent1">
              <a:lumMod val="75000"/>
            </a:schemeClr>
          </a:solidFill>
        </p:spPr>
        <p:txBody>
          <a:bodyPr>
            <a:normAutofit fontScale="90000"/>
          </a:bodyPr>
          <a:lstStyle/>
          <a:p>
            <a:pPr algn="ctr"/>
            <a:r>
              <a:rPr lang="en-GB" dirty="0"/>
              <a:t> </a:t>
            </a:r>
            <a:r>
              <a:rPr lang="en-GB" b="1" dirty="0">
                <a:solidFill>
                  <a:srgbClr val="FFFF00"/>
                </a:solidFill>
              </a:rPr>
              <a:t>Interim Coordination Arrangement for </a:t>
            </a:r>
            <a:br>
              <a:rPr lang="en-GB" b="1" dirty="0">
                <a:solidFill>
                  <a:srgbClr val="FFFF00"/>
                </a:solidFill>
              </a:rPr>
            </a:br>
            <a:r>
              <a:rPr lang="en-GB" b="1" dirty="0">
                <a:solidFill>
                  <a:srgbClr val="FFFF00"/>
                </a:solidFill>
              </a:rPr>
              <a:t>Sustainable Fisheries</a:t>
            </a:r>
          </a:p>
        </p:txBody>
      </p:sp>
      <p:sp>
        <p:nvSpPr>
          <p:cNvPr id="4" name="Content Placeholder 3"/>
          <p:cNvSpPr>
            <a:spLocks noGrp="1"/>
          </p:cNvSpPr>
          <p:nvPr>
            <p:ph sz="half" idx="1"/>
          </p:nvPr>
        </p:nvSpPr>
        <p:spPr>
          <a:xfrm>
            <a:off x="838200" y="1234134"/>
            <a:ext cx="10587361" cy="2020054"/>
          </a:xfrm>
          <a:solidFill>
            <a:schemeClr val="accent1">
              <a:lumMod val="40000"/>
              <a:lumOff val="60000"/>
            </a:schemeClr>
          </a:solidFill>
        </p:spPr>
        <p:txBody>
          <a:bodyPr>
            <a:noAutofit/>
          </a:bodyPr>
          <a:lstStyle/>
          <a:p>
            <a:r>
              <a:rPr lang="en-GB" dirty="0">
                <a:solidFill>
                  <a:schemeClr val="accent4">
                    <a:lumMod val="50000"/>
                  </a:schemeClr>
                </a:solidFill>
              </a:rPr>
              <a:t>Objective - Enhance the regional governance mechanisms for sustainable fisheries through the formalization of an interim arrangement to facilitate, support and strengthen the coordination of actions among the organisations for sustainable fisheries in the Western Central Atlantic region.</a:t>
            </a:r>
            <a:endParaRPr lang="en-US" dirty="0">
              <a:solidFill>
                <a:schemeClr val="accent4">
                  <a:lumMod val="50000"/>
                </a:schemeClr>
              </a:solidFill>
            </a:endParaRPr>
          </a:p>
          <a:p>
            <a:pPr marL="0" indent="0">
              <a:buNone/>
            </a:pPr>
            <a:endParaRPr lang="en-US" dirty="0">
              <a:solidFill>
                <a:schemeClr val="accent4">
                  <a:lumMod val="50000"/>
                </a:schemeClr>
              </a:solidFill>
            </a:endParaRPr>
          </a:p>
        </p:txBody>
      </p:sp>
      <p:sp>
        <p:nvSpPr>
          <p:cNvPr id="8" name="Content Placeholder 7"/>
          <p:cNvSpPr>
            <a:spLocks noGrp="1"/>
          </p:cNvSpPr>
          <p:nvPr>
            <p:ph sz="half" idx="2"/>
          </p:nvPr>
        </p:nvSpPr>
        <p:spPr>
          <a:xfrm>
            <a:off x="717176" y="3343835"/>
            <a:ext cx="10868271" cy="3361764"/>
          </a:xfrm>
        </p:spPr>
        <p:txBody>
          <a:bodyPr>
            <a:normAutofit/>
          </a:bodyPr>
          <a:lstStyle/>
          <a:p>
            <a:r>
              <a:rPr lang="en-US" sz="2600" dirty="0"/>
              <a:t>Areas for collaboration</a:t>
            </a:r>
          </a:p>
          <a:p>
            <a:pPr lvl="1"/>
            <a:r>
              <a:rPr lang="en-US" sz="2600" dirty="0"/>
              <a:t>Priority areas in </a:t>
            </a:r>
            <a:r>
              <a:rPr lang="en-GB" sz="2600" b="1" dirty="0"/>
              <a:t>CRFM-OSPESCA Joint Action Plan</a:t>
            </a:r>
          </a:p>
          <a:p>
            <a:pPr marL="457200" lvl="1" indent="0">
              <a:buNone/>
            </a:pPr>
            <a:endParaRPr lang="en-GB" sz="2600" b="1" dirty="0"/>
          </a:p>
          <a:p>
            <a:pPr lvl="1"/>
            <a:r>
              <a:rPr lang="en-GB" sz="2600" b="1" dirty="0"/>
              <a:t>Joint Technical Working Groups </a:t>
            </a:r>
            <a:r>
              <a:rPr lang="en-GB" sz="2600" dirty="0"/>
              <a:t>(e.g. spiny lobster, queen conch, IUU, shrimp &amp; </a:t>
            </a:r>
            <a:r>
              <a:rPr lang="en-GB" sz="2600" dirty="0" err="1"/>
              <a:t>groundfish</a:t>
            </a:r>
            <a:r>
              <a:rPr lang="en-GB" sz="2600" dirty="0"/>
              <a:t>)</a:t>
            </a:r>
          </a:p>
          <a:p>
            <a:pPr marL="457200" lvl="1" indent="0">
              <a:buNone/>
            </a:pPr>
            <a:endParaRPr lang="en-GB" sz="2600" dirty="0"/>
          </a:p>
          <a:p>
            <a:pPr lvl="1"/>
            <a:r>
              <a:rPr lang="en-US" sz="2600" dirty="0"/>
              <a:t>Implementation of </a:t>
            </a:r>
            <a:r>
              <a:rPr lang="en-US" sz="2600" b="1" dirty="0"/>
              <a:t>CLME+ SAP and CLME+ Project Document actions and activities</a:t>
            </a:r>
            <a:r>
              <a:rPr lang="en-US" sz="2600" dirty="0"/>
              <a:t> related to RFBs mandate and scope</a:t>
            </a:r>
          </a:p>
          <a:p>
            <a:pPr marL="457200" lvl="1" indent="0">
              <a:buNone/>
            </a:pPr>
            <a:endParaRPr lang="en-US" sz="3400" dirty="0"/>
          </a:p>
          <a:p>
            <a:pPr lvl="1"/>
            <a:endParaRPr lang="en-US" dirty="0"/>
          </a:p>
        </p:txBody>
      </p:sp>
    </p:spTree>
    <p:extLst>
      <p:ext uri="{BB962C8B-B14F-4D97-AF65-F5344CB8AC3E}">
        <p14:creationId xmlns:p14="http://schemas.microsoft.com/office/powerpoint/2010/main" val="397892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sz="3400" dirty="0"/>
              <a:t>RFBs agree</a:t>
            </a:r>
          </a:p>
          <a:p>
            <a:pPr marL="457200" lvl="1" indent="0">
              <a:buNone/>
            </a:pPr>
            <a:endParaRPr lang="en-US" sz="3400" dirty="0"/>
          </a:p>
          <a:p>
            <a:pPr lvl="1"/>
            <a:r>
              <a:rPr lang="en-GB" sz="3400" dirty="0"/>
              <a:t>To work towards </a:t>
            </a:r>
            <a:r>
              <a:rPr lang="en-GB" sz="3400" b="1" dirty="0"/>
              <a:t>harmonization</a:t>
            </a:r>
            <a:r>
              <a:rPr lang="en-GB" sz="3400" dirty="0"/>
              <a:t> of their respective </a:t>
            </a:r>
            <a:r>
              <a:rPr lang="en-GB" sz="3400" b="1" dirty="0"/>
              <a:t>policy and legal framework</a:t>
            </a:r>
            <a:r>
              <a:rPr lang="en-GB" sz="3400" dirty="0"/>
              <a:t>s for fisheries</a:t>
            </a:r>
          </a:p>
          <a:p>
            <a:pPr marL="457200" lvl="1" indent="0">
              <a:buNone/>
            </a:pPr>
            <a:endParaRPr lang="en-GB" sz="3400" dirty="0"/>
          </a:p>
          <a:p>
            <a:pPr lvl="1"/>
            <a:r>
              <a:rPr lang="en-GB" sz="3400" dirty="0"/>
              <a:t>To </a:t>
            </a:r>
            <a:r>
              <a:rPr lang="en-GB" sz="3400" b="1" dirty="0"/>
              <a:t>cooperate on relevant scientific and fisheries management</a:t>
            </a:r>
            <a:r>
              <a:rPr lang="en-GB" sz="3400" dirty="0"/>
              <a:t> projects</a:t>
            </a:r>
          </a:p>
          <a:p>
            <a:pPr marL="457200" lvl="1" indent="0">
              <a:buNone/>
            </a:pPr>
            <a:endParaRPr lang="en-US" sz="3400" dirty="0"/>
          </a:p>
          <a:p>
            <a:pPr lvl="1"/>
            <a:r>
              <a:rPr lang="en-GB" sz="3400" dirty="0"/>
              <a:t>To establish </a:t>
            </a:r>
            <a:r>
              <a:rPr lang="en-GB" sz="3400" b="1" dirty="0"/>
              <a:t>reciprocal observer arrangements</a:t>
            </a:r>
            <a:endParaRPr lang="en-GB" sz="3400" dirty="0"/>
          </a:p>
          <a:p>
            <a:pPr lvl="1"/>
            <a:endParaRPr lang="en-US" sz="3400" dirty="0"/>
          </a:p>
          <a:p>
            <a:pPr lvl="1"/>
            <a:r>
              <a:rPr lang="en-GB" sz="3400" dirty="0"/>
              <a:t>To </a:t>
            </a:r>
            <a:r>
              <a:rPr lang="en-GB" sz="3400" b="1" dirty="0"/>
              <a:t>share reports</a:t>
            </a:r>
            <a:r>
              <a:rPr lang="en-GB" sz="3400" dirty="0"/>
              <a:t> of their sessions and meetings of their subsidiary bodies and projects  </a:t>
            </a:r>
            <a:endParaRPr lang="en-US" sz="3400" dirty="0"/>
          </a:p>
          <a:p>
            <a:pPr lvl="1"/>
            <a:endParaRPr lang="en-US" sz="3400" dirty="0"/>
          </a:p>
          <a:p>
            <a:endParaRPr lang="en-US" dirty="0"/>
          </a:p>
        </p:txBody>
      </p:sp>
      <p:sp>
        <p:nvSpPr>
          <p:cNvPr id="7" name="Title 1"/>
          <p:cNvSpPr>
            <a:spLocks noGrp="1"/>
          </p:cNvSpPr>
          <p:nvPr>
            <p:ph type="title"/>
          </p:nvPr>
        </p:nvSpPr>
        <p:spPr>
          <a:solidFill>
            <a:schemeClr val="accent1">
              <a:lumMod val="75000"/>
            </a:schemeClr>
          </a:solidFill>
        </p:spPr>
        <p:txBody>
          <a:bodyPr>
            <a:normAutofit/>
          </a:bodyPr>
          <a:lstStyle/>
          <a:p>
            <a:pPr algn="ctr"/>
            <a:r>
              <a:rPr lang="en-GB" dirty="0"/>
              <a:t> </a:t>
            </a:r>
            <a:r>
              <a:rPr lang="en-GB" b="1" dirty="0">
                <a:solidFill>
                  <a:srgbClr val="FFFF00"/>
                </a:solidFill>
              </a:rPr>
              <a:t>Interim Coordination Arrangement for </a:t>
            </a:r>
            <a:br>
              <a:rPr lang="en-GB" b="1" dirty="0">
                <a:solidFill>
                  <a:srgbClr val="FFFF00"/>
                </a:solidFill>
              </a:rPr>
            </a:br>
            <a:r>
              <a:rPr lang="en-GB" b="1" dirty="0">
                <a:solidFill>
                  <a:srgbClr val="FFFF00"/>
                </a:solidFill>
              </a:rPr>
              <a:t>Sustainable Fisheries</a:t>
            </a:r>
          </a:p>
        </p:txBody>
      </p:sp>
    </p:spTree>
    <p:extLst>
      <p:ext uri="{BB962C8B-B14F-4D97-AF65-F5344CB8AC3E}">
        <p14:creationId xmlns:p14="http://schemas.microsoft.com/office/powerpoint/2010/main" val="2473944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lumMod val="75000"/>
            </a:schemeClr>
          </a:solidFill>
        </p:spPr>
        <p:txBody>
          <a:bodyPr>
            <a:normAutofit/>
          </a:bodyPr>
          <a:lstStyle/>
          <a:p>
            <a:pPr algn="ctr"/>
            <a:r>
              <a:rPr lang="en-GB" b="1" dirty="0">
                <a:solidFill>
                  <a:srgbClr val="FFFF00"/>
                </a:solidFill>
              </a:rPr>
              <a:t>Interim Coordination Arrangement for</a:t>
            </a:r>
            <a:br>
              <a:rPr lang="en-GB" b="1" dirty="0">
                <a:solidFill>
                  <a:srgbClr val="FFFF00"/>
                </a:solidFill>
              </a:rPr>
            </a:br>
            <a:r>
              <a:rPr lang="en-GB" b="1" dirty="0">
                <a:solidFill>
                  <a:srgbClr val="FFFF00"/>
                </a:solidFill>
              </a:rPr>
              <a:t> Sustainable Fisheries</a:t>
            </a:r>
          </a:p>
        </p:txBody>
      </p:sp>
      <p:sp>
        <p:nvSpPr>
          <p:cNvPr id="6" name="Content Placeholder 5"/>
          <p:cNvSpPr>
            <a:spLocks noGrp="1"/>
          </p:cNvSpPr>
          <p:nvPr>
            <p:ph idx="1"/>
          </p:nvPr>
        </p:nvSpPr>
        <p:spPr>
          <a:xfrm>
            <a:off x="546755" y="1825625"/>
            <a:ext cx="7107810" cy="4897904"/>
          </a:xfrm>
        </p:spPr>
        <p:txBody>
          <a:bodyPr>
            <a:normAutofit fontScale="85000" lnSpcReduction="20000"/>
          </a:bodyPr>
          <a:lstStyle/>
          <a:p>
            <a:r>
              <a:rPr lang="en-US" dirty="0"/>
              <a:t>Memorandum of Understanding</a:t>
            </a:r>
          </a:p>
          <a:p>
            <a:pPr lvl="1"/>
            <a:r>
              <a:rPr lang="en-US" dirty="0"/>
              <a:t>Three meetings undertaken to negotiate Memorandum of Understanding between RFBs </a:t>
            </a:r>
            <a:r>
              <a:rPr lang="en-US" i="1" dirty="0"/>
              <a:t>(September, October &amp; December 2015)</a:t>
            </a:r>
          </a:p>
          <a:p>
            <a:pPr lvl="1"/>
            <a:r>
              <a:rPr lang="en-US" dirty="0"/>
              <a:t>MOU reviewed by legal departments </a:t>
            </a:r>
          </a:p>
          <a:p>
            <a:pPr marL="457200" lvl="1" indent="0">
              <a:buNone/>
            </a:pPr>
            <a:r>
              <a:rPr lang="en-US" i="1" dirty="0"/>
              <a:t>    (October – December 2015)</a:t>
            </a:r>
          </a:p>
          <a:p>
            <a:pPr lvl="1"/>
            <a:r>
              <a:rPr lang="en-US" dirty="0"/>
              <a:t>Three RFBs have done final review and were in agreement with MOU text</a:t>
            </a:r>
          </a:p>
          <a:p>
            <a:pPr marL="457200" lvl="1" indent="0">
              <a:buNone/>
            </a:pPr>
            <a:endParaRPr lang="en-US" dirty="0"/>
          </a:p>
          <a:p>
            <a:pPr marL="0" indent="0">
              <a:buNone/>
            </a:pPr>
            <a:endParaRPr lang="en-US" dirty="0"/>
          </a:p>
          <a:p>
            <a:r>
              <a:rPr lang="en-US" dirty="0"/>
              <a:t>signed on </a:t>
            </a:r>
            <a:r>
              <a:rPr lang="en-US" u="sng" dirty="0"/>
              <a:t>Wednesday 27 January 2016 </a:t>
            </a:r>
            <a:r>
              <a:rPr lang="en-US" dirty="0"/>
              <a:t> at the CLME+ Project Inception Workshop and First Steering Committee Meeting (Cartagena, Colombia)</a:t>
            </a:r>
          </a:p>
          <a:p>
            <a:r>
              <a:rPr lang="en-US" dirty="0"/>
              <a:t>to facilitate, support and strengthen the coordination of actions among the three RFBs to increase the sustainability of fisheries</a:t>
            </a:r>
          </a:p>
        </p:txBody>
      </p:sp>
      <p:pic>
        <p:nvPicPr>
          <p:cNvPr id="2" name="Picture 1"/>
          <p:cNvPicPr>
            <a:picLocks noChangeAspect="1"/>
          </p:cNvPicPr>
          <p:nvPr/>
        </p:nvPicPr>
        <p:blipFill>
          <a:blip r:embed="rId2"/>
          <a:stretch>
            <a:fillRect/>
          </a:stretch>
        </p:blipFill>
        <p:spPr>
          <a:xfrm>
            <a:off x="7654565" y="4582845"/>
            <a:ext cx="4163929" cy="1048603"/>
          </a:xfrm>
          <a:prstGeom prst="rect">
            <a:avLst/>
          </a:prstGeom>
        </p:spPr>
      </p:pic>
      <p:pic>
        <p:nvPicPr>
          <p:cNvPr id="3" name="Picture 2"/>
          <p:cNvPicPr>
            <a:picLocks noChangeAspect="1"/>
          </p:cNvPicPr>
          <p:nvPr/>
        </p:nvPicPr>
        <p:blipFill>
          <a:blip r:embed="rId3"/>
          <a:stretch>
            <a:fillRect/>
          </a:stretch>
        </p:blipFill>
        <p:spPr>
          <a:xfrm>
            <a:off x="7654565" y="1777641"/>
            <a:ext cx="4206605" cy="2761727"/>
          </a:xfrm>
          <a:prstGeom prst="rect">
            <a:avLst/>
          </a:prstGeom>
        </p:spPr>
      </p:pic>
    </p:spTree>
    <p:extLst>
      <p:ext uri="{BB962C8B-B14F-4D97-AF65-F5344CB8AC3E}">
        <p14:creationId xmlns:p14="http://schemas.microsoft.com/office/powerpoint/2010/main" val="4104446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0332661"/>
              </p:ext>
            </p:extLst>
          </p:nvPr>
        </p:nvGraphicFramePr>
        <p:xfrm>
          <a:off x="838200" y="1408177"/>
          <a:ext cx="10515600" cy="4670221"/>
        </p:xfrm>
        <a:graphic>
          <a:graphicData uri="http://schemas.openxmlformats.org/drawingml/2006/table">
            <a:tbl>
              <a:tblPr firstRow="1" bandRow="1">
                <a:tableStyleId>{5C22544A-7EE6-4342-B048-85BDC9FD1C3A}</a:tableStyleId>
              </a:tblPr>
              <a:tblGrid>
                <a:gridCol w="2103120">
                  <a:extLst>
                    <a:ext uri="{9D8B030D-6E8A-4147-A177-3AD203B41FA5}">
                      <a16:colId xmlns="" xmlns:a16="http://schemas.microsoft.com/office/drawing/2014/main" val="20000"/>
                    </a:ext>
                  </a:extLst>
                </a:gridCol>
                <a:gridCol w="2103120">
                  <a:extLst>
                    <a:ext uri="{9D8B030D-6E8A-4147-A177-3AD203B41FA5}">
                      <a16:colId xmlns="" xmlns:a16="http://schemas.microsoft.com/office/drawing/2014/main" val="20001"/>
                    </a:ext>
                  </a:extLst>
                </a:gridCol>
                <a:gridCol w="2103120">
                  <a:extLst>
                    <a:ext uri="{9D8B030D-6E8A-4147-A177-3AD203B41FA5}">
                      <a16:colId xmlns="" xmlns:a16="http://schemas.microsoft.com/office/drawing/2014/main" val="20002"/>
                    </a:ext>
                  </a:extLst>
                </a:gridCol>
                <a:gridCol w="2103120">
                  <a:extLst>
                    <a:ext uri="{9D8B030D-6E8A-4147-A177-3AD203B41FA5}">
                      <a16:colId xmlns="" xmlns:a16="http://schemas.microsoft.com/office/drawing/2014/main" val="20003"/>
                    </a:ext>
                  </a:extLst>
                </a:gridCol>
                <a:gridCol w="2103120">
                  <a:extLst>
                    <a:ext uri="{9D8B030D-6E8A-4147-A177-3AD203B41FA5}">
                      <a16:colId xmlns="" xmlns:a16="http://schemas.microsoft.com/office/drawing/2014/main" val="20004"/>
                    </a:ext>
                  </a:extLst>
                </a:gridCol>
              </a:tblGrid>
              <a:tr h="371139">
                <a:tc>
                  <a:txBody>
                    <a:bodyPr/>
                    <a:lstStyle/>
                    <a:p>
                      <a:r>
                        <a:rPr lang="en-US" dirty="0"/>
                        <a:t>Priority Areas</a:t>
                      </a:r>
                    </a:p>
                  </a:txBody>
                  <a:tcPr/>
                </a:tc>
                <a:tc>
                  <a:txBody>
                    <a:bodyPr/>
                    <a:lstStyle/>
                    <a:p>
                      <a:r>
                        <a:rPr lang="en-US" dirty="0"/>
                        <a:t>Nov-Jan</a:t>
                      </a:r>
                    </a:p>
                  </a:txBody>
                  <a:tcPr/>
                </a:tc>
                <a:tc>
                  <a:txBody>
                    <a:bodyPr/>
                    <a:lstStyle/>
                    <a:p>
                      <a:r>
                        <a:rPr lang="en-US" dirty="0"/>
                        <a:t>Feb-Apr</a:t>
                      </a:r>
                    </a:p>
                  </a:txBody>
                  <a:tcPr/>
                </a:tc>
                <a:tc>
                  <a:txBody>
                    <a:bodyPr/>
                    <a:lstStyle/>
                    <a:p>
                      <a:r>
                        <a:rPr lang="en-US" dirty="0"/>
                        <a:t>May-Jul</a:t>
                      </a:r>
                    </a:p>
                  </a:txBody>
                  <a:tcPr/>
                </a:tc>
                <a:tc>
                  <a:txBody>
                    <a:bodyPr/>
                    <a:lstStyle/>
                    <a:p>
                      <a:r>
                        <a:rPr lang="en-US" dirty="0"/>
                        <a:t>Aug-Oct</a:t>
                      </a:r>
                    </a:p>
                  </a:txBody>
                  <a:tcPr/>
                </a:tc>
                <a:extLst>
                  <a:ext uri="{0D108BD9-81ED-4DB2-BD59-A6C34878D82A}">
                    <a16:rowId xmlns="" xmlns:a16="http://schemas.microsoft.com/office/drawing/2014/main" val="10000"/>
                  </a:ext>
                </a:extLst>
              </a:tr>
              <a:tr h="2287845">
                <a:tc>
                  <a:txBody>
                    <a:bodyPr/>
                    <a:lstStyle/>
                    <a:p>
                      <a:r>
                        <a:rPr lang="en-US" b="1" dirty="0"/>
                        <a:t>Conch</a:t>
                      </a:r>
                    </a:p>
                  </a:txBody>
                  <a:tcPr/>
                </a:tc>
                <a:tc>
                  <a:txBody>
                    <a:bodyPr/>
                    <a:lstStyle/>
                    <a:p>
                      <a:r>
                        <a:rPr lang="en-US" dirty="0"/>
                        <a:t>Distribution of draft Queen</a:t>
                      </a:r>
                      <a:r>
                        <a:rPr lang="en-US" baseline="0" dirty="0"/>
                        <a:t> Conch Management  &amp; Conservation Plan</a:t>
                      </a:r>
                      <a:endParaRPr lang="en-US" dirty="0"/>
                    </a:p>
                  </a:txBody>
                  <a:tcPr/>
                </a:tc>
                <a:tc>
                  <a:txBody>
                    <a:bodyPr/>
                    <a:lstStyle/>
                    <a:p>
                      <a:r>
                        <a:rPr lang="en-US" dirty="0"/>
                        <a:t>National level</a:t>
                      </a:r>
                      <a:r>
                        <a:rPr lang="en-US" baseline="0" dirty="0"/>
                        <a:t> consultations</a:t>
                      </a:r>
                    </a:p>
                    <a:p>
                      <a:endParaRPr lang="en-US" dirty="0"/>
                    </a:p>
                    <a:p>
                      <a:r>
                        <a:rPr lang="en-US" dirty="0"/>
                        <a:t>Review and endorsement</a:t>
                      </a:r>
                      <a:r>
                        <a:rPr lang="en-US" baseline="0" dirty="0"/>
                        <a:t> of plan at CRFM and OSPESCA  governance mechanisms</a:t>
                      </a:r>
                      <a:endParaRPr lang="en-US" dirty="0"/>
                    </a:p>
                  </a:txBody>
                  <a:tcPr/>
                </a:tc>
                <a:tc>
                  <a:txBody>
                    <a:bodyPr/>
                    <a:lstStyle/>
                    <a:p>
                      <a:r>
                        <a:rPr lang="en-US" dirty="0"/>
                        <a:t>Review and endorsement at 16 Session of WECAFC </a:t>
                      </a:r>
                    </a:p>
                  </a:txBody>
                  <a:tcPr/>
                </a:tc>
                <a:tc>
                  <a:txBody>
                    <a:bodyPr/>
                    <a:lstStyle/>
                    <a:p>
                      <a:r>
                        <a:rPr lang="en-US" dirty="0"/>
                        <a:t>Endorsement of queen</a:t>
                      </a:r>
                      <a:r>
                        <a:rPr lang="en-US" baseline="0" dirty="0"/>
                        <a:t> conch management &amp; conservation plan at CITES </a:t>
                      </a:r>
                      <a:r>
                        <a:rPr lang="en-US" baseline="0" dirty="0" smtClean="0"/>
                        <a:t>COP 17</a:t>
                      </a:r>
                      <a:endParaRPr lang="en-US" dirty="0"/>
                    </a:p>
                  </a:txBody>
                  <a:tcPr/>
                </a:tc>
                <a:extLst>
                  <a:ext uri="{0D108BD9-81ED-4DB2-BD59-A6C34878D82A}">
                    <a16:rowId xmlns="" xmlns:a16="http://schemas.microsoft.com/office/drawing/2014/main" val="10001"/>
                  </a:ext>
                </a:extLst>
              </a:tr>
              <a:tr h="1738762">
                <a:tc>
                  <a:txBody>
                    <a:bodyPr/>
                    <a:lstStyle/>
                    <a:p>
                      <a:r>
                        <a:rPr lang="en-US" b="1" dirty="0"/>
                        <a:t>Spiny Lobster</a:t>
                      </a:r>
                    </a:p>
                  </a:txBody>
                  <a:tcPr/>
                </a:tc>
                <a:tc>
                  <a:txBody>
                    <a:bodyPr/>
                    <a:lstStyle/>
                    <a:p>
                      <a:r>
                        <a:rPr lang="en-US" dirty="0"/>
                        <a:t>Publication and dissemination of the report of the 1st joint Lobster Working Group meeting </a:t>
                      </a:r>
                    </a:p>
                  </a:txBody>
                  <a:tcPr/>
                </a:tc>
                <a:tc>
                  <a:txBody>
                    <a:bodyPr/>
                    <a:lstStyle/>
                    <a:p>
                      <a:r>
                        <a:rPr lang="en-US" dirty="0"/>
                        <a:t>Confirmation of OSPESCA Regulation on Lobster and CRFM declaration to be presented to WECAFC</a:t>
                      </a:r>
                    </a:p>
                  </a:txBody>
                  <a:tcPr/>
                </a:tc>
                <a:tc>
                  <a:txBody>
                    <a:bodyPr/>
                    <a:lstStyle/>
                    <a:p>
                      <a:r>
                        <a:rPr lang="en-US" dirty="0"/>
                        <a:t>Endorsement of the harmonized lobster measures by 16 Session</a:t>
                      </a:r>
                      <a:r>
                        <a:rPr lang="en-US" baseline="0" dirty="0"/>
                        <a:t> of</a:t>
                      </a:r>
                      <a:r>
                        <a:rPr lang="en-US" dirty="0"/>
                        <a:t> WECAFC</a:t>
                      </a:r>
                    </a:p>
                  </a:txBody>
                  <a:tcPr/>
                </a:tc>
                <a:tc>
                  <a:txBody>
                    <a:bodyPr/>
                    <a:lstStyle/>
                    <a:p>
                      <a:r>
                        <a:rPr lang="en-US" dirty="0"/>
                        <a:t>Joint awareness raising campaign on spiny</a:t>
                      </a:r>
                      <a:r>
                        <a:rPr lang="en-US" baseline="0" dirty="0"/>
                        <a:t> </a:t>
                      </a:r>
                      <a:r>
                        <a:rPr lang="en-US" dirty="0"/>
                        <a:t>lobster measures </a:t>
                      </a:r>
                    </a:p>
                  </a:txBody>
                  <a:tcPr/>
                </a:tc>
                <a:extLst>
                  <a:ext uri="{0D108BD9-81ED-4DB2-BD59-A6C34878D82A}">
                    <a16:rowId xmlns="" xmlns:a16="http://schemas.microsoft.com/office/drawing/2014/main" val="10002"/>
                  </a:ext>
                </a:extLst>
              </a:tr>
            </a:tbl>
          </a:graphicData>
        </a:graphic>
      </p:graphicFrame>
      <p:sp>
        <p:nvSpPr>
          <p:cNvPr id="5" name="Title 1"/>
          <p:cNvSpPr>
            <a:spLocks noGrp="1"/>
          </p:cNvSpPr>
          <p:nvPr>
            <p:ph type="title"/>
          </p:nvPr>
        </p:nvSpPr>
        <p:spPr>
          <a:xfrm>
            <a:off x="838200" y="365125"/>
            <a:ext cx="10515600" cy="878459"/>
          </a:xfrm>
          <a:solidFill>
            <a:schemeClr val="accent1">
              <a:lumMod val="75000"/>
            </a:schemeClr>
          </a:solidFill>
        </p:spPr>
        <p:txBody>
          <a:bodyPr>
            <a:normAutofit/>
          </a:bodyPr>
          <a:lstStyle/>
          <a:p>
            <a:pPr algn="ctr"/>
            <a:r>
              <a:rPr lang="en-GB" b="1" dirty="0">
                <a:solidFill>
                  <a:srgbClr val="FFFF00"/>
                </a:solidFill>
              </a:rPr>
              <a:t>Elements of Work Plan of Interim Arrangement</a:t>
            </a:r>
          </a:p>
        </p:txBody>
      </p:sp>
    </p:spTree>
    <p:extLst>
      <p:ext uri="{BB962C8B-B14F-4D97-AF65-F5344CB8AC3E}">
        <p14:creationId xmlns:p14="http://schemas.microsoft.com/office/powerpoint/2010/main" val="398861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32" y="841249"/>
            <a:ext cx="9460776" cy="575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46760" y="493776"/>
            <a:ext cx="10515600" cy="987553"/>
          </a:xfrm>
          <a:prstGeom prst="rect">
            <a:avLst/>
          </a:prstGeom>
          <a:solidFill>
            <a:schemeClr val="accent1">
              <a:lumMod val="75000"/>
            </a:schemeClr>
          </a:solidFill>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 </a:t>
            </a:r>
            <a:r>
              <a:rPr lang="en-GB" b="1" dirty="0" smtClean="0">
                <a:solidFill>
                  <a:srgbClr val="FFFF00"/>
                </a:solidFill>
              </a:rPr>
              <a:t>Interim Coordination Arrangement for </a:t>
            </a:r>
          </a:p>
          <a:p>
            <a:pPr algn="ctr"/>
            <a:r>
              <a:rPr lang="en-GB" b="1" dirty="0" smtClean="0">
                <a:solidFill>
                  <a:srgbClr val="FFFF00"/>
                </a:solidFill>
              </a:rPr>
              <a:t>Sustainable Fisheries</a:t>
            </a:r>
            <a:endParaRPr lang="en-GB" b="1" dirty="0">
              <a:solidFill>
                <a:srgbClr val="FFFF00"/>
              </a:solidFill>
            </a:endParaRPr>
          </a:p>
        </p:txBody>
      </p:sp>
    </p:spTree>
    <p:extLst>
      <p:ext uri="{BB962C8B-B14F-4D97-AF65-F5344CB8AC3E}">
        <p14:creationId xmlns:p14="http://schemas.microsoft.com/office/powerpoint/2010/main" val="5428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4148853" y="4653136"/>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4158539" y="3767638"/>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4158539" y="2801432"/>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sp>
        <p:nvSpPr>
          <p:cNvPr id="2" name="Rectangle 1"/>
          <p:cNvSpPr/>
          <p:nvPr/>
        </p:nvSpPr>
        <p:spPr>
          <a:xfrm>
            <a:off x="7848427" y="128468"/>
            <a:ext cx="1614762" cy="4991582"/>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6" name="Rounded Rectangle 5"/>
          <p:cNvSpPr/>
          <p:nvPr/>
        </p:nvSpPr>
        <p:spPr>
          <a:xfrm>
            <a:off x="7948104" y="546599"/>
            <a:ext cx="1417870" cy="47186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tx1"/>
                </a:solidFill>
              </a:rPr>
              <a:t>Commission</a:t>
            </a:r>
          </a:p>
        </p:txBody>
      </p:sp>
      <p:sp>
        <p:nvSpPr>
          <p:cNvPr id="7" name="Rounded Rectangle 6"/>
          <p:cNvSpPr/>
          <p:nvPr/>
        </p:nvSpPr>
        <p:spPr>
          <a:xfrm>
            <a:off x="7974784" y="3298507"/>
            <a:ext cx="1391191" cy="1035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ysClr val="windowText" lastClr="000000"/>
                </a:solidFill>
              </a:rPr>
              <a:t>Scientific Advisory Group (SAG)</a:t>
            </a:r>
          </a:p>
        </p:txBody>
      </p:sp>
      <p:sp>
        <p:nvSpPr>
          <p:cNvPr id="8" name="Rounded Rectangle 7"/>
          <p:cNvSpPr/>
          <p:nvPr/>
        </p:nvSpPr>
        <p:spPr>
          <a:xfrm>
            <a:off x="2888644" y="5776637"/>
            <a:ext cx="6477331" cy="799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ysClr val="windowText" lastClr="000000"/>
                </a:solidFill>
              </a:rPr>
              <a:t>Individual and joint </a:t>
            </a:r>
          </a:p>
          <a:p>
            <a:pPr algn="ctr"/>
            <a:r>
              <a:rPr lang="en-US" kern="0" dirty="0">
                <a:solidFill>
                  <a:sysClr val="windowText" lastClr="000000"/>
                </a:solidFill>
              </a:rPr>
              <a:t>Working Groups, Projects and Capacity Building activities</a:t>
            </a:r>
          </a:p>
        </p:txBody>
      </p:sp>
      <p:sp>
        <p:nvSpPr>
          <p:cNvPr id="11" name="Rectangle 10"/>
          <p:cNvSpPr/>
          <p:nvPr/>
        </p:nvSpPr>
        <p:spPr>
          <a:xfrm>
            <a:off x="2777414" y="1894604"/>
            <a:ext cx="1422970" cy="3229252"/>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kern="0">
              <a:solidFill>
                <a:sysClr val="windowText" lastClr="000000"/>
              </a:solidFill>
            </a:endParaRPr>
          </a:p>
        </p:txBody>
      </p:sp>
      <p:sp>
        <p:nvSpPr>
          <p:cNvPr id="12" name="TextBox 11"/>
          <p:cNvSpPr txBox="1"/>
          <p:nvPr/>
        </p:nvSpPr>
        <p:spPr>
          <a:xfrm>
            <a:off x="2888643" y="2292047"/>
            <a:ext cx="126989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Ministerial Council</a:t>
            </a:r>
          </a:p>
        </p:txBody>
      </p:sp>
      <p:sp>
        <p:nvSpPr>
          <p:cNvPr id="13" name="TextBox 12"/>
          <p:cNvSpPr txBox="1"/>
          <p:nvPr/>
        </p:nvSpPr>
        <p:spPr>
          <a:xfrm>
            <a:off x="3142120" y="1885335"/>
            <a:ext cx="1080120" cy="369332"/>
          </a:xfrm>
          <a:prstGeom prst="rect">
            <a:avLst/>
          </a:prstGeom>
          <a:noFill/>
        </p:spPr>
        <p:txBody>
          <a:bodyPr wrap="square" rtlCol="0">
            <a:spAutoFit/>
          </a:bodyPr>
          <a:lstStyle/>
          <a:p>
            <a:r>
              <a:rPr lang="en-US" kern="0" dirty="0">
                <a:solidFill>
                  <a:srgbClr val="FF0000"/>
                </a:solidFill>
              </a:rPr>
              <a:t>CRFM </a:t>
            </a:r>
          </a:p>
        </p:txBody>
      </p:sp>
      <p:sp>
        <p:nvSpPr>
          <p:cNvPr id="19" name="Rounded Rectangle 18"/>
          <p:cNvSpPr/>
          <p:nvPr/>
        </p:nvSpPr>
        <p:spPr>
          <a:xfrm>
            <a:off x="7948104" y="1410176"/>
            <a:ext cx="1417870" cy="60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ysClr val="windowText" lastClr="000000"/>
                </a:solidFill>
              </a:rPr>
              <a:t>Executive Committee</a:t>
            </a:r>
          </a:p>
        </p:txBody>
      </p:sp>
      <p:sp>
        <p:nvSpPr>
          <p:cNvPr id="26" name="TextBox 25"/>
          <p:cNvSpPr txBox="1"/>
          <p:nvPr/>
        </p:nvSpPr>
        <p:spPr>
          <a:xfrm>
            <a:off x="2881887" y="3298508"/>
            <a:ext cx="1266967" cy="79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Fisheries Forum</a:t>
            </a:r>
          </a:p>
        </p:txBody>
      </p:sp>
      <p:cxnSp>
        <p:nvCxnSpPr>
          <p:cNvPr id="33" name="Straight Connector 32"/>
          <p:cNvCxnSpPr/>
          <p:nvPr/>
        </p:nvCxnSpPr>
        <p:spPr>
          <a:xfrm>
            <a:off x="4751985" y="3353378"/>
            <a:ext cx="0" cy="4051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rot="16200000">
            <a:off x="3344883" y="5290117"/>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75" name="Right Arrow 74"/>
          <p:cNvSpPr/>
          <p:nvPr/>
        </p:nvSpPr>
        <p:spPr>
          <a:xfrm rot="16200000">
            <a:off x="8545048" y="1070304"/>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76" name="Right Arrow 75"/>
          <p:cNvSpPr/>
          <p:nvPr/>
        </p:nvSpPr>
        <p:spPr>
          <a:xfrm rot="16200000">
            <a:off x="8161464" y="2502478"/>
            <a:ext cx="1103133" cy="293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45" name="TextBox 44"/>
          <p:cNvSpPr txBox="1"/>
          <p:nvPr/>
        </p:nvSpPr>
        <p:spPr>
          <a:xfrm>
            <a:off x="1779558" y="324505"/>
            <a:ext cx="323632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kern="0" dirty="0">
                <a:solidFill>
                  <a:sysClr val="windowText" lastClr="000000"/>
                </a:solidFill>
              </a:rPr>
              <a:t>Situation WECAFC , currently (2016) with interim mechanism</a:t>
            </a:r>
          </a:p>
        </p:txBody>
      </p:sp>
      <p:sp>
        <p:nvSpPr>
          <p:cNvPr id="55" name="Rectangle 54"/>
          <p:cNvSpPr/>
          <p:nvPr/>
        </p:nvSpPr>
        <p:spPr>
          <a:xfrm>
            <a:off x="4361553" y="1894604"/>
            <a:ext cx="1422970" cy="3225446"/>
          </a:xfrm>
          <a:prstGeom prst="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kern="0">
              <a:solidFill>
                <a:sysClr val="windowText" lastClr="000000"/>
              </a:solidFill>
            </a:endParaRPr>
          </a:p>
        </p:txBody>
      </p:sp>
      <p:sp>
        <p:nvSpPr>
          <p:cNvPr id="56" name="TextBox 55"/>
          <p:cNvSpPr txBox="1"/>
          <p:nvPr/>
        </p:nvSpPr>
        <p:spPr>
          <a:xfrm>
            <a:off x="4590445" y="1900181"/>
            <a:ext cx="1080120" cy="369332"/>
          </a:xfrm>
          <a:prstGeom prst="rect">
            <a:avLst/>
          </a:prstGeom>
          <a:noFill/>
        </p:spPr>
        <p:txBody>
          <a:bodyPr wrap="square" rtlCol="0">
            <a:spAutoFit/>
          </a:bodyPr>
          <a:lstStyle/>
          <a:p>
            <a:r>
              <a:rPr lang="en-US" kern="0" dirty="0">
                <a:solidFill>
                  <a:srgbClr val="FF0000"/>
                </a:solidFill>
              </a:rPr>
              <a:t>OSPESCA </a:t>
            </a:r>
          </a:p>
        </p:txBody>
      </p:sp>
      <p:sp>
        <p:nvSpPr>
          <p:cNvPr id="58" name="TextBox 57"/>
          <p:cNvSpPr txBox="1"/>
          <p:nvPr/>
        </p:nvSpPr>
        <p:spPr>
          <a:xfrm>
            <a:off x="4441853" y="4212543"/>
            <a:ext cx="1262371" cy="79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Legal Advisors Group</a:t>
            </a:r>
          </a:p>
        </p:txBody>
      </p:sp>
      <p:sp>
        <p:nvSpPr>
          <p:cNvPr id="59" name="TextBox 58"/>
          <p:cNvSpPr txBox="1"/>
          <p:nvPr/>
        </p:nvSpPr>
        <p:spPr>
          <a:xfrm>
            <a:off x="4455605" y="3353378"/>
            <a:ext cx="1262371" cy="736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Executive Committee</a:t>
            </a:r>
          </a:p>
        </p:txBody>
      </p:sp>
      <p:sp>
        <p:nvSpPr>
          <p:cNvPr id="60" name="TextBox 59"/>
          <p:cNvSpPr txBox="1"/>
          <p:nvPr/>
        </p:nvSpPr>
        <p:spPr>
          <a:xfrm>
            <a:off x="2886483" y="4255870"/>
            <a:ext cx="1262371" cy="736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Executive Committee</a:t>
            </a:r>
          </a:p>
        </p:txBody>
      </p:sp>
      <p:sp>
        <p:nvSpPr>
          <p:cNvPr id="61" name="TextBox 60"/>
          <p:cNvSpPr txBox="1"/>
          <p:nvPr/>
        </p:nvSpPr>
        <p:spPr>
          <a:xfrm>
            <a:off x="4455421" y="2339767"/>
            <a:ext cx="126989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kern="0" dirty="0"/>
              <a:t>Council of Ministers</a:t>
            </a:r>
          </a:p>
        </p:txBody>
      </p:sp>
      <p:sp>
        <p:nvSpPr>
          <p:cNvPr id="63" name="TextBox 62"/>
          <p:cNvSpPr txBox="1"/>
          <p:nvPr/>
        </p:nvSpPr>
        <p:spPr>
          <a:xfrm>
            <a:off x="8236067" y="199346"/>
            <a:ext cx="1080120" cy="369332"/>
          </a:xfrm>
          <a:prstGeom prst="rect">
            <a:avLst/>
          </a:prstGeom>
          <a:noFill/>
        </p:spPr>
        <p:txBody>
          <a:bodyPr wrap="square" rtlCol="0">
            <a:spAutoFit/>
          </a:bodyPr>
          <a:lstStyle/>
          <a:p>
            <a:r>
              <a:rPr lang="en-US" kern="0" dirty="0">
                <a:solidFill>
                  <a:srgbClr val="FF0000"/>
                </a:solidFill>
              </a:rPr>
              <a:t>WECAFC </a:t>
            </a:r>
          </a:p>
        </p:txBody>
      </p:sp>
      <p:sp>
        <p:nvSpPr>
          <p:cNvPr id="69" name="Rectangle 68"/>
          <p:cNvSpPr/>
          <p:nvPr/>
        </p:nvSpPr>
        <p:spPr>
          <a:xfrm>
            <a:off x="6101197" y="1894604"/>
            <a:ext cx="1416277" cy="3225447"/>
          </a:xfrm>
          <a:prstGeom prst="rect">
            <a:avLst/>
          </a:prstGeom>
          <a:gradFill flip="none" rotWithShape="1">
            <a:gsLst>
              <a:gs pos="0">
                <a:schemeClr val="accent2">
                  <a:lumMod val="60000"/>
                  <a:lumOff val="40000"/>
                </a:schemeClr>
              </a:gs>
              <a:gs pos="50000">
                <a:schemeClr val="accent3">
                  <a:lumMod val="60000"/>
                  <a:lumOff val="40000"/>
                  <a:tint val="44500"/>
                  <a:satMod val="160000"/>
                </a:schemeClr>
              </a:gs>
              <a:gs pos="100000">
                <a:schemeClr val="accent1">
                  <a:lumMod val="60000"/>
                  <a:lumOff val="40000"/>
                </a:schemeClr>
              </a:gs>
            </a:gsLst>
            <a:lin ang="10800000" scaled="1"/>
            <a:tileRect/>
          </a:gradFill>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kern="0" dirty="0">
                <a:solidFill>
                  <a:sysClr val="windowText" lastClr="000000"/>
                </a:solidFill>
              </a:rPr>
              <a:t>Interim Coordination </a:t>
            </a:r>
          </a:p>
          <a:p>
            <a:pPr algn="ctr"/>
            <a:r>
              <a:rPr lang="en-US" kern="0" dirty="0">
                <a:solidFill>
                  <a:sysClr val="windowText" lastClr="000000"/>
                </a:solidFill>
              </a:rPr>
              <a:t>Mechanism of CRFM, OSPESCA and WECAFC Secretariats</a:t>
            </a:r>
          </a:p>
        </p:txBody>
      </p:sp>
      <p:sp>
        <p:nvSpPr>
          <p:cNvPr id="31" name="Bent Arrow 30"/>
          <p:cNvSpPr/>
          <p:nvPr/>
        </p:nvSpPr>
        <p:spPr>
          <a:xfrm>
            <a:off x="3458275" y="1533976"/>
            <a:ext cx="4390152" cy="319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chemeClr val="tx1"/>
              </a:solidFill>
            </a:endParaRPr>
          </a:p>
        </p:txBody>
      </p:sp>
      <p:sp>
        <p:nvSpPr>
          <p:cNvPr id="32" name="Bent Arrow 31"/>
          <p:cNvSpPr/>
          <p:nvPr/>
        </p:nvSpPr>
        <p:spPr>
          <a:xfrm>
            <a:off x="5073038" y="1543244"/>
            <a:ext cx="2761109" cy="351360"/>
          </a:xfrm>
          <a:prstGeom prst="bentArrow">
            <a:avLst>
              <a:gd name="adj1" fmla="val 25000"/>
              <a:gd name="adj2" fmla="val 2365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chemeClr val="tx1"/>
              </a:solidFill>
            </a:endParaRPr>
          </a:p>
        </p:txBody>
      </p:sp>
      <p:cxnSp>
        <p:nvCxnSpPr>
          <p:cNvPr id="43" name="Straight Connector 42"/>
          <p:cNvCxnSpPr/>
          <p:nvPr/>
        </p:nvCxnSpPr>
        <p:spPr>
          <a:xfrm>
            <a:off x="5784523" y="3767638"/>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784523" y="4653136"/>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7517474" y="2801432"/>
            <a:ext cx="316673"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5784523" y="2801432"/>
            <a:ext cx="328210" cy="0"/>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flipV="1">
            <a:off x="7531755" y="3749826"/>
            <a:ext cx="350213" cy="3156"/>
          </a:xfrm>
          <a:prstGeom prst="line">
            <a:avLst/>
          </a:prstGeom>
          <a:ln w="95250"/>
        </p:spPr>
        <p:style>
          <a:lnRef idx="2">
            <a:schemeClr val="accent1">
              <a:shade val="50000"/>
            </a:schemeClr>
          </a:lnRef>
          <a:fillRef idx="1">
            <a:schemeClr val="accent1"/>
          </a:fillRef>
          <a:effectRef idx="0">
            <a:schemeClr val="accent1"/>
          </a:effectRef>
          <a:fontRef idx="minor">
            <a:schemeClr val="lt1"/>
          </a:fontRef>
        </p:style>
      </p:cxnSp>
      <p:sp>
        <p:nvSpPr>
          <p:cNvPr id="99" name="Right Arrow 98"/>
          <p:cNvSpPr/>
          <p:nvPr/>
        </p:nvSpPr>
        <p:spPr>
          <a:xfrm rot="16200000">
            <a:off x="8776127" y="5282637"/>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00" name="Right Arrow 99"/>
          <p:cNvSpPr/>
          <p:nvPr/>
        </p:nvSpPr>
        <p:spPr>
          <a:xfrm rot="16200000">
            <a:off x="4813186" y="5290117"/>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51" name="Up-Down Arrow 50"/>
          <p:cNvSpPr/>
          <p:nvPr/>
        </p:nvSpPr>
        <p:spPr>
          <a:xfrm>
            <a:off x="6612762" y="5120050"/>
            <a:ext cx="443609" cy="61320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01" name="TextBox 100"/>
          <p:cNvSpPr txBox="1"/>
          <p:nvPr/>
        </p:nvSpPr>
        <p:spPr>
          <a:xfrm>
            <a:off x="1604961" y="5800233"/>
            <a:ext cx="1192204"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Generation </a:t>
            </a:r>
          </a:p>
          <a:p>
            <a:r>
              <a:rPr lang="en-US" sz="1400" kern="0" dirty="0">
                <a:solidFill>
                  <a:sysClr val="windowText" lastClr="000000"/>
                </a:solidFill>
              </a:rPr>
              <a:t>of scientific/ expert advice</a:t>
            </a:r>
          </a:p>
        </p:txBody>
      </p:sp>
      <p:sp>
        <p:nvSpPr>
          <p:cNvPr id="103" name="TextBox 102"/>
          <p:cNvSpPr txBox="1"/>
          <p:nvPr/>
        </p:nvSpPr>
        <p:spPr>
          <a:xfrm>
            <a:off x="1702739" y="1901826"/>
            <a:ext cx="967069"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Political review + adoption of  advice at Sub-regional level</a:t>
            </a:r>
          </a:p>
        </p:txBody>
      </p:sp>
      <p:sp>
        <p:nvSpPr>
          <p:cNvPr id="104" name="TextBox 103"/>
          <p:cNvSpPr txBox="1"/>
          <p:nvPr/>
        </p:nvSpPr>
        <p:spPr>
          <a:xfrm>
            <a:off x="9584636" y="128469"/>
            <a:ext cx="1011812"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Review + adoption of advice at Regional level</a:t>
            </a:r>
          </a:p>
        </p:txBody>
      </p:sp>
      <p:sp>
        <p:nvSpPr>
          <p:cNvPr id="105" name="TextBox 104"/>
          <p:cNvSpPr txBox="1"/>
          <p:nvPr/>
        </p:nvSpPr>
        <p:spPr>
          <a:xfrm>
            <a:off x="1717530" y="3638137"/>
            <a:ext cx="967069"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Technical review of advice at Sub-regional level</a:t>
            </a:r>
          </a:p>
        </p:txBody>
      </p:sp>
      <p:sp>
        <p:nvSpPr>
          <p:cNvPr id="106" name="TextBox 105"/>
          <p:cNvSpPr txBox="1"/>
          <p:nvPr/>
        </p:nvSpPr>
        <p:spPr>
          <a:xfrm>
            <a:off x="9607430" y="3298508"/>
            <a:ext cx="967069"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Scientific review of advice at regional level</a:t>
            </a:r>
          </a:p>
        </p:txBody>
      </p:sp>
      <p:sp>
        <p:nvSpPr>
          <p:cNvPr id="107" name="TextBox 106"/>
          <p:cNvSpPr txBox="1"/>
          <p:nvPr/>
        </p:nvSpPr>
        <p:spPr>
          <a:xfrm>
            <a:off x="9562867" y="1412675"/>
            <a:ext cx="1005683"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Check of relevance of advice for regional level</a:t>
            </a:r>
          </a:p>
        </p:txBody>
      </p:sp>
      <p:sp>
        <p:nvSpPr>
          <p:cNvPr id="44" name="TextBox 43"/>
          <p:cNvSpPr txBox="1"/>
          <p:nvPr/>
        </p:nvSpPr>
        <p:spPr>
          <a:xfrm>
            <a:off x="9475796" y="5776636"/>
            <a:ext cx="1192204"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kern="0" dirty="0">
                <a:solidFill>
                  <a:sysClr val="windowText" lastClr="000000"/>
                </a:solidFill>
              </a:rPr>
              <a:t>Generation </a:t>
            </a:r>
          </a:p>
          <a:p>
            <a:r>
              <a:rPr lang="en-US" sz="1400" kern="0" dirty="0">
                <a:solidFill>
                  <a:sysClr val="windowText" lastClr="000000"/>
                </a:solidFill>
              </a:rPr>
              <a:t>of scientific/ expert advice</a:t>
            </a:r>
          </a:p>
        </p:txBody>
      </p:sp>
    </p:spTree>
    <p:extLst>
      <p:ext uri="{BB962C8B-B14F-4D97-AF65-F5344CB8AC3E}">
        <p14:creationId xmlns:p14="http://schemas.microsoft.com/office/powerpoint/2010/main" val="805703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84094" y="0"/>
            <a:ext cx="1018390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5843" name="12 CuadroTexto"/>
          <p:cNvSpPr txBox="1">
            <a:spLocks noChangeArrowheads="1"/>
          </p:cNvSpPr>
          <p:nvPr/>
        </p:nvSpPr>
        <p:spPr bwMode="auto">
          <a:xfrm>
            <a:off x="739588" y="-15875"/>
            <a:ext cx="9928412" cy="6863417"/>
          </a:xfrm>
          <a:prstGeom prst="rect">
            <a:avLst/>
          </a:prstGeom>
          <a:noFill/>
          <a:ln w="9525">
            <a:noFill/>
            <a:miter lim="800000"/>
            <a:headEnd/>
            <a:tailEnd/>
          </a:ln>
        </p:spPr>
        <p:txBody>
          <a:bodyPr wrap="square">
            <a:spAutoFit/>
          </a:bodyPr>
          <a:lstStyle/>
          <a:p>
            <a:pPr algn="ctr"/>
            <a:endParaRPr lang="es-CO" sz="2800" b="1" dirty="0">
              <a:solidFill>
                <a:schemeClr val="bg1"/>
              </a:solidFill>
            </a:endParaRPr>
          </a:p>
          <a:p>
            <a:pPr algn="ctr"/>
            <a:r>
              <a:rPr lang="en-US" sz="3200" b="1" dirty="0" smtClean="0">
                <a:solidFill>
                  <a:schemeClr val="bg1"/>
                </a:solidFill>
              </a:rPr>
              <a:t>Through the Interim Coordination Arrangement for Sustainable Fisheries, the 3 RFBS aim to achieve:</a:t>
            </a:r>
          </a:p>
          <a:p>
            <a:pPr marL="1143000" lvl="1" indent="-685800">
              <a:buFontTx/>
              <a:buChar char="-"/>
            </a:pPr>
            <a:r>
              <a:rPr lang="en-US" sz="3200" b="1" dirty="0" smtClean="0">
                <a:solidFill>
                  <a:srgbClr val="FFFF00"/>
                </a:solidFill>
              </a:rPr>
              <a:t>Increased sharing of data and information, harmonization of stock assessment methods, etc.</a:t>
            </a:r>
          </a:p>
          <a:p>
            <a:pPr marL="1143000" lvl="1" indent="-685800">
              <a:buFontTx/>
              <a:buChar char="-"/>
            </a:pPr>
            <a:r>
              <a:rPr lang="en-US" sz="3200" b="1" dirty="0" smtClean="0">
                <a:solidFill>
                  <a:srgbClr val="FFFF00"/>
                </a:solidFill>
              </a:rPr>
              <a:t>More collaboration between groups of countries with different political, cultural, economic backgrounds in management of shared resources</a:t>
            </a:r>
          </a:p>
          <a:p>
            <a:pPr marL="1143000" lvl="1" indent="-685800">
              <a:buFontTx/>
              <a:buChar char="-"/>
            </a:pPr>
            <a:r>
              <a:rPr lang="en-US" sz="3200" b="1" dirty="0" smtClean="0">
                <a:solidFill>
                  <a:srgbClr val="FFFF00"/>
                </a:solidFill>
              </a:rPr>
              <a:t>Reduction in costs and greater resource mobilization</a:t>
            </a:r>
          </a:p>
          <a:p>
            <a:pPr marL="1143000" lvl="1" indent="-685800">
              <a:buFontTx/>
              <a:buChar char="-"/>
            </a:pPr>
            <a:r>
              <a:rPr lang="en-US" sz="3200" b="1" dirty="0" smtClean="0">
                <a:solidFill>
                  <a:srgbClr val="FFFF00"/>
                </a:solidFill>
              </a:rPr>
              <a:t>Greater impact of measures taken on the shared stocks and the fisheries in the region </a:t>
            </a:r>
          </a:p>
          <a:p>
            <a:pPr marL="685800" indent="-685800">
              <a:buFontTx/>
              <a:buChar char="-"/>
            </a:pPr>
            <a:endParaRPr lang="es-CO" sz="3200" b="1" dirty="0" smtClean="0">
              <a:solidFill>
                <a:schemeClr val="bg1"/>
              </a:solidFill>
            </a:endParaRPr>
          </a:p>
          <a:p>
            <a:pPr algn="ctr"/>
            <a:endParaRPr lang="es-CO" sz="2800" b="1" dirty="0">
              <a:solidFill>
                <a:schemeClr val="bg1"/>
              </a:solidFill>
            </a:endParaRPr>
          </a:p>
        </p:txBody>
      </p:sp>
    </p:spTree>
    <p:extLst>
      <p:ext uri="{BB962C8B-B14F-4D97-AF65-F5344CB8AC3E}">
        <p14:creationId xmlns:p14="http://schemas.microsoft.com/office/powerpoint/2010/main" val="30458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29" y="324784"/>
            <a:ext cx="10515600" cy="1261970"/>
          </a:xfrm>
        </p:spPr>
        <p:txBody>
          <a:bodyPr>
            <a:normAutofit fontScale="90000"/>
          </a:bodyPr>
          <a:lstStyle/>
          <a:p>
            <a:r>
              <a:rPr lang="en-US" sz="4000" b="1" dirty="0">
                <a:solidFill>
                  <a:schemeClr val="accent1">
                    <a:lumMod val="75000"/>
                  </a:schemeClr>
                </a:solidFill>
                <a:latin typeface="Cooper Black" pitchFamily="18" charset="0"/>
              </a:rPr>
              <a:t>Concluding remarks</a:t>
            </a:r>
            <a:br>
              <a:rPr lang="en-US" sz="4000" b="1" dirty="0">
                <a:solidFill>
                  <a:schemeClr val="accent1">
                    <a:lumMod val="75000"/>
                  </a:schemeClr>
                </a:solidFill>
                <a:latin typeface="Cooper Black" pitchFamily="18" charset="0"/>
              </a:rPr>
            </a:br>
            <a:r>
              <a:rPr lang="en-US" dirty="0" smtClean="0"/>
              <a:t/>
            </a:r>
            <a:br>
              <a:rPr lang="en-US" dirty="0" smtClean="0"/>
            </a:br>
            <a:r>
              <a:rPr lang="en-US" sz="2700" b="1" dirty="0">
                <a:solidFill>
                  <a:srgbClr val="00B050"/>
                </a:solidFill>
                <a:latin typeface="Cooper Black" pitchFamily="18" charset="0"/>
              </a:rPr>
              <a:t>Test phase ongoing</a:t>
            </a:r>
          </a:p>
        </p:txBody>
      </p:sp>
      <p:sp>
        <p:nvSpPr>
          <p:cNvPr id="3" name="Content Placeholder 2"/>
          <p:cNvSpPr>
            <a:spLocks noGrp="1"/>
          </p:cNvSpPr>
          <p:nvPr>
            <p:ph idx="1"/>
          </p:nvPr>
        </p:nvSpPr>
        <p:spPr>
          <a:xfrm>
            <a:off x="744071" y="1694329"/>
            <a:ext cx="10515600" cy="3267636"/>
          </a:xfrm>
        </p:spPr>
        <p:txBody>
          <a:bodyPr/>
          <a:lstStyle/>
          <a:p>
            <a:r>
              <a:rPr lang="en-US" sz="2400" dirty="0">
                <a:solidFill>
                  <a:srgbClr val="0070C0"/>
                </a:solidFill>
                <a:latin typeface="Cooper Black" pitchFamily="18" charset="0"/>
                <a:ea typeface="+mj-ea"/>
                <a:cs typeface="+mj-cs"/>
              </a:rPr>
              <a:t>Some successes already: Queen Conch, Flying fish, Spiny Lobster</a:t>
            </a:r>
          </a:p>
          <a:p>
            <a:r>
              <a:rPr lang="en-US" sz="2400" dirty="0" smtClean="0">
                <a:solidFill>
                  <a:srgbClr val="0070C0"/>
                </a:solidFill>
                <a:latin typeface="Cooper Black" pitchFamily="18" charset="0"/>
                <a:ea typeface="+mj-ea"/>
                <a:cs typeface="+mj-cs"/>
              </a:rPr>
              <a:t>Ongoing </a:t>
            </a:r>
            <a:r>
              <a:rPr lang="en-US" sz="2400" dirty="0">
                <a:solidFill>
                  <a:srgbClr val="0070C0"/>
                </a:solidFill>
                <a:latin typeface="Cooper Black" pitchFamily="18" charset="0"/>
                <a:ea typeface="+mj-ea"/>
                <a:cs typeface="+mj-cs"/>
              </a:rPr>
              <a:t>developments</a:t>
            </a:r>
          </a:p>
          <a:p>
            <a:pPr lvl="1"/>
            <a:r>
              <a:rPr lang="en-US" dirty="0">
                <a:solidFill>
                  <a:srgbClr val="0070C0"/>
                </a:solidFill>
                <a:latin typeface="Cooper Black" pitchFamily="18" charset="0"/>
                <a:ea typeface="+mj-ea"/>
                <a:cs typeface="+mj-cs"/>
              </a:rPr>
              <a:t>WECAFC members launched in June 2016 process to establish an RFMO in the Western Central Atlantic </a:t>
            </a:r>
          </a:p>
          <a:p>
            <a:pPr lvl="1"/>
            <a:r>
              <a:rPr lang="en-US" dirty="0">
                <a:solidFill>
                  <a:srgbClr val="0070C0"/>
                </a:solidFill>
                <a:latin typeface="Cooper Black" pitchFamily="18" charset="0"/>
                <a:ea typeface="+mj-ea"/>
                <a:cs typeface="+mj-cs"/>
              </a:rPr>
              <a:t>CRFM in process to be assigned Competent Agency under the Caribbean Community Common Fisheries Policy</a:t>
            </a:r>
          </a:p>
          <a:p>
            <a:pPr lvl="1"/>
            <a:r>
              <a:rPr lang="en-US" dirty="0">
                <a:solidFill>
                  <a:srgbClr val="0070C0"/>
                </a:solidFill>
                <a:latin typeface="Cooper Black" pitchFamily="18" charset="0"/>
                <a:ea typeface="+mj-ea"/>
                <a:cs typeface="+mj-cs"/>
              </a:rPr>
              <a:t>CLME+ project pilots on lobster (OSPESCA), Flying Fish (CRFM) and Shrimp (WECAFC</a:t>
            </a:r>
            <a:r>
              <a:rPr lang="en-US" dirty="0" smtClean="0">
                <a:solidFill>
                  <a:srgbClr val="0070C0"/>
                </a:solidFill>
                <a:latin typeface="Cooper Black" pitchFamily="18" charset="0"/>
                <a:ea typeface="+mj-ea"/>
                <a:cs typeface="+mj-cs"/>
              </a:rPr>
              <a:t>)</a:t>
            </a:r>
            <a:endParaRPr lang="en-US" dirty="0">
              <a:solidFill>
                <a:srgbClr val="0070C0"/>
              </a:solidFill>
              <a:latin typeface="Cooper Black" pitchFamily="18" charset="0"/>
              <a:ea typeface="+mj-ea"/>
              <a:cs typeface="+mj-cs"/>
            </a:endParaRPr>
          </a:p>
          <a:p>
            <a:pPr lvl="1"/>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953" y="4923572"/>
            <a:ext cx="3349970" cy="1203387"/>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3352" y="4817532"/>
            <a:ext cx="2129398" cy="141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91" y="5028810"/>
            <a:ext cx="3237246" cy="99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32258" y="6392742"/>
            <a:ext cx="2729753" cy="461665"/>
          </a:xfrm>
          <a:prstGeom prst="rect">
            <a:avLst/>
          </a:prstGeom>
          <a:noFill/>
        </p:spPr>
        <p:txBody>
          <a:bodyPr wrap="square" rtlCol="0">
            <a:spAutoFit/>
          </a:bodyPr>
          <a:lstStyle/>
          <a:p>
            <a:r>
              <a:rPr lang="en-US" sz="2400" b="1" dirty="0">
                <a:solidFill>
                  <a:srgbClr val="00B050"/>
                </a:solidFill>
                <a:latin typeface="Cooper Black" pitchFamily="18" charset="0"/>
                <a:ea typeface="+mj-ea"/>
                <a:cs typeface="+mj-cs"/>
              </a:rPr>
              <a:t>Thank you</a:t>
            </a:r>
          </a:p>
        </p:txBody>
      </p:sp>
    </p:spTree>
    <p:extLst>
      <p:ext uri="{BB962C8B-B14F-4D97-AF65-F5344CB8AC3E}">
        <p14:creationId xmlns:p14="http://schemas.microsoft.com/office/powerpoint/2010/main" val="2757841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59" y="544182"/>
            <a:ext cx="10515600" cy="590931"/>
          </a:xfrm>
          <a:noFill/>
        </p:spPr>
        <p:txBody>
          <a:bodyPr wrap="square" rtlCol="0">
            <a:spAutoFit/>
          </a:bodyPr>
          <a:lstStyle/>
          <a:p>
            <a:r>
              <a:rPr lang="en-US" sz="3600" b="1" dirty="0">
                <a:solidFill>
                  <a:schemeClr val="accent1">
                    <a:lumMod val="75000"/>
                  </a:schemeClr>
                </a:solidFill>
                <a:latin typeface="Cooper Black" pitchFamily="18" charset="0"/>
              </a:rPr>
              <a:t>In the Western Central Atlantic</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645" y="1331259"/>
            <a:ext cx="7148015" cy="389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56494" y="1600200"/>
            <a:ext cx="2796988"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dirty="0" smtClean="0"/>
              <a:t>Active in the region:</a:t>
            </a:r>
          </a:p>
          <a:p>
            <a:r>
              <a:rPr lang="en-US" b="1" dirty="0" smtClean="0"/>
              <a:t>ICCAT</a:t>
            </a:r>
          </a:p>
          <a:p>
            <a:r>
              <a:rPr lang="en-US" b="1" dirty="0" smtClean="0"/>
              <a:t>CRFM</a:t>
            </a:r>
          </a:p>
          <a:p>
            <a:r>
              <a:rPr lang="en-US" b="1" dirty="0" smtClean="0"/>
              <a:t>OSPESCA</a:t>
            </a:r>
          </a:p>
          <a:p>
            <a:r>
              <a:rPr lang="en-US" b="1" dirty="0" smtClean="0"/>
              <a:t>OLDEPESCA</a:t>
            </a:r>
          </a:p>
          <a:p>
            <a:r>
              <a:rPr lang="en-US" b="1" dirty="0" smtClean="0"/>
              <a:t>WECAFC</a:t>
            </a:r>
          </a:p>
          <a:p>
            <a:r>
              <a:rPr lang="en-US" b="1" dirty="0" smtClean="0"/>
              <a:t>COOPESCAL</a:t>
            </a:r>
          </a:p>
          <a:p>
            <a:r>
              <a:rPr lang="en-US" b="1" dirty="0" smtClean="0"/>
              <a:t>IWC</a:t>
            </a:r>
            <a:endParaRPr lang="en-US" b="1" dirty="0"/>
          </a:p>
        </p:txBody>
      </p:sp>
      <p:sp>
        <p:nvSpPr>
          <p:cNvPr id="5" name="TextBox 4"/>
          <p:cNvSpPr txBox="1"/>
          <p:nvPr/>
        </p:nvSpPr>
        <p:spPr>
          <a:xfrm>
            <a:off x="8256494" y="4155141"/>
            <a:ext cx="2796988" cy="1754326"/>
          </a:xfrm>
          <a:prstGeom prst="rect">
            <a:avLst/>
          </a:prstGeom>
          <a:solidFill>
            <a:schemeClr val="accent2">
              <a:lumMod val="60000"/>
              <a:lumOff val="40000"/>
            </a:schemeClr>
          </a:solidFill>
        </p:spPr>
        <p:txBody>
          <a:bodyPr wrap="square" rtlCol="0">
            <a:spAutoFit/>
          </a:bodyPr>
          <a:lstStyle/>
          <a:p>
            <a:r>
              <a:rPr lang="en-US" b="1" dirty="0" err="1" smtClean="0"/>
              <a:t>Neigbouring</a:t>
            </a:r>
            <a:r>
              <a:rPr lang="en-US" b="1" dirty="0" smtClean="0"/>
              <a:t> RFBs:</a:t>
            </a:r>
          </a:p>
          <a:p>
            <a:r>
              <a:rPr lang="en-US" b="1" dirty="0" smtClean="0"/>
              <a:t>NAFO</a:t>
            </a:r>
          </a:p>
          <a:p>
            <a:r>
              <a:rPr lang="en-US" b="1" dirty="0" smtClean="0"/>
              <a:t>NEAFC</a:t>
            </a:r>
          </a:p>
          <a:p>
            <a:r>
              <a:rPr lang="en-US" b="1" dirty="0" smtClean="0"/>
              <a:t>CECAF</a:t>
            </a:r>
          </a:p>
          <a:p>
            <a:r>
              <a:rPr lang="en-US" b="1" dirty="0" smtClean="0"/>
              <a:t>SEAFO</a:t>
            </a:r>
          </a:p>
          <a:p>
            <a:r>
              <a:rPr lang="en-US" b="1" dirty="0" smtClean="0"/>
              <a:t>ICES</a:t>
            </a:r>
            <a:endParaRPr lang="en-US" b="1" dirty="0"/>
          </a:p>
        </p:txBody>
      </p:sp>
    </p:spTree>
    <p:extLst>
      <p:ext uri="{BB962C8B-B14F-4D97-AF65-F5344CB8AC3E}">
        <p14:creationId xmlns:p14="http://schemas.microsoft.com/office/powerpoint/2010/main" val="1326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99640"/>
            <a:ext cx="12281578" cy="5740924"/>
          </a:xfrm>
          <a:prstGeom prst="rect">
            <a:avLst/>
          </a:prstGeom>
        </p:spPr>
      </p:pic>
      <p:sp>
        <p:nvSpPr>
          <p:cNvPr id="2" name="TextBox 1"/>
          <p:cNvSpPr txBox="1"/>
          <p:nvPr/>
        </p:nvSpPr>
        <p:spPr>
          <a:xfrm>
            <a:off x="1398493" y="9856"/>
            <a:ext cx="9749118" cy="646331"/>
          </a:xfrm>
          <a:prstGeom prst="rect">
            <a:avLst/>
          </a:prstGeom>
          <a:noFill/>
        </p:spPr>
        <p:txBody>
          <a:bodyPr wrap="square" rtlCol="0">
            <a:spAutoFit/>
          </a:bodyPr>
          <a:lstStyle/>
          <a:p>
            <a:r>
              <a:rPr lang="en-US" sz="3600" b="1" dirty="0">
                <a:solidFill>
                  <a:schemeClr val="accent1">
                    <a:lumMod val="75000"/>
                  </a:schemeClr>
                </a:solidFill>
                <a:latin typeface="Cooper Black" pitchFamily="18" charset="0"/>
                <a:ea typeface="+mj-ea"/>
                <a:cs typeface="+mj-cs"/>
              </a:rPr>
              <a:t>Overlapping membership &amp; mandates</a:t>
            </a:r>
          </a:p>
        </p:txBody>
      </p:sp>
    </p:spTree>
    <p:extLst>
      <p:ext uri="{BB962C8B-B14F-4D97-AF65-F5344CB8AC3E}">
        <p14:creationId xmlns:p14="http://schemas.microsoft.com/office/powerpoint/2010/main" val="176162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12192000" cy="1143000"/>
          </a:xfrm>
          <a:solidFill>
            <a:schemeClr val="accent1"/>
          </a:solidFill>
        </p:spPr>
        <p:txBody>
          <a:bodyPr/>
          <a:lstStyle/>
          <a:p>
            <a:pPr>
              <a:defRPr/>
            </a:pPr>
            <a:r>
              <a:rPr lang="en-US" b="1" dirty="0">
                <a:solidFill>
                  <a:schemeClr val="accent6">
                    <a:lumMod val="75000"/>
                  </a:schemeClr>
                </a:solidFill>
                <a:latin typeface="Cooper Black" pitchFamily="18" charset="0"/>
              </a:rPr>
              <a:t>Since 2012 CRFM, OSPESCA and WECAFC collaborate </a:t>
            </a:r>
            <a:r>
              <a:rPr lang="en-US" b="1" dirty="0" smtClean="0">
                <a:solidFill>
                  <a:schemeClr val="accent6">
                    <a:lumMod val="75000"/>
                  </a:schemeClr>
                </a:solidFill>
                <a:latin typeface="Cooper Black" pitchFamily="18" charset="0"/>
              </a:rPr>
              <a:t>actively through joint Working Groups</a:t>
            </a:r>
            <a:endParaRPr lang="en-US" dirty="0" smtClean="0">
              <a:solidFill>
                <a:schemeClr val="accent6">
                  <a:lumMod val="75000"/>
                </a:schemeClr>
              </a:solidFill>
            </a:endParaRPr>
          </a:p>
        </p:txBody>
      </p:sp>
      <p:sp>
        <p:nvSpPr>
          <p:cNvPr id="16387" name="Content Placeholder 2"/>
          <p:cNvSpPr>
            <a:spLocks noGrp="1"/>
          </p:cNvSpPr>
          <p:nvPr>
            <p:ph idx="1"/>
          </p:nvPr>
        </p:nvSpPr>
        <p:spPr>
          <a:xfrm>
            <a:off x="0" y="1176681"/>
            <a:ext cx="12192000" cy="4312023"/>
          </a:xfrm>
          <a:solidFill>
            <a:schemeClr val="bg2">
              <a:lumMod val="20000"/>
              <a:lumOff val="80000"/>
            </a:schemeClr>
          </a:solidFill>
        </p:spPr>
        <p:txBody>
          <a:bodyPr/>
          <a:lstStyle/>
          <a:p>
            <a:pPr marL="457200" indent="-457200">
              <a:buFont typeface="Arial Black" pitchFamily="34" charset="0"/>
              <a:buAutoNum type="arabicPeriod"/>
              <a:defRPr/>
            </a:pPr>
            <a:r>
              <a:rPr lang="en-US" sz="2000" dirty="0" smtClean="0">
                <a:solidFill>
                  <a:schemeClr val="tx1"/>
                </a:solidFill>
              </a:rPr>
              <a:t>OSPESCA/WECAFC/CRFM/CFMC Working Group on Spiny Lobster (2012)</a:t>
            </a:r>
          </a:p>
          <a:p>
            <a:pPr marL="457200" indent="-457200">
              <a:buFont typeface="Arial Black" pitchFamily="34" charset="0"/>
              <a:buAutoNum type="arabicPeriod"/>
              <a:defRPr/>
            </a:pPr>
            <a:r>
              <a:rPr lang="en-US" sz="2000" dirty="0" smtClean="0">
                <a:solidFill>
                  <a:schemeClr val="tx1"/>
                </a:solidFill>
              </a:rPr>
              <a:t>WECAFC/OSPESCA/CRFM/CFMC Working Group on Recreational Fisheries (2012)</a:t>
            </a:r>
          </a:p>
          <a:p>
            <a:pPr marL="457200" indent="-457200">
              <a:buFont typeface="Arial Black" pitchFamily="34" charset="0"/>
              <a:buAutoNum type="arabicPeriod"/>
              <a:defRPr/>
            </a:pPr>
            <a:r>
              <a:rPr lang="en-US" sz="2000" dirty="0" smtClean="0">
                <a:solidFill>
                  <a:schemeClr val="tx1"/>
                </a:solidFill>
              </a:rPr>
              <a:t>CFMC/OSPESCA/WECAFC/CRFM Queen Conch Working Group (2012)</a:t>
            </a:r>
          </a:p>
          <a:p>
            <a:pPr marL="457200" indent="-457200">
              <a:buFont typeface="Arial Black" pitchFamily="34" charset="0"/>
              <a:buAutoNum type="arabicPeriod"/>
              <a:defRPr/>
            </a:pPr>
            <a:r>
              <a:rPr lang="en-US" sz="2000" b="1" dirty="0" smtClean="0">
                <a:solidFill>
                  <a:schemeClr val="tx1"/>
                </a:solidFill>
              </a:rPr>
              <a:t>CRFM/WECAFC/JICA/IFREMER </a:t>
            </a:r>
            <a:r>
              <a:rPr lang="en-US" sz="2000" dirty="0" smtClean="0">
                <a:solidFill>
                  <a:schemeClr val="tx1"/>
                </a:solidFill>
              </a:rPr>
              <a:t>Working Group on Fisheries </a:t>
            </a:r>
          </a:p>
          <a:p>
            <a:pPr marL="0" indent="0">
              <a:buNone/>
              <a:defRPr/>
            </a:pPr>
            <a:r>
              <a:rPr lang="en-US" sz="2000" b="1" dirty="0" smtClean="0">
                <a:solidFill>
                  <a:schemeClr val="tx1"/>
                </a:solidFill>
              </a:rPr>
              <a:t>      using Fish Aggregating Devices (FADs)</a:t>
            </a:r>
            <a:r>
              <a:rPr lang="en-US" sz="2000" dirty="0" smtClean="0">
                <a:solidFill>
                  <a:schemeClr val="tx1"/>
                </a:solidFill>
              </a:rPr>
              <a:t> (2012)</a:t>
            </a:r>
          </a:p>
          <a:p>
            <a:pPr marL="457200" indent="-457200">
              <a:buFont typeface="+mj-lt"/>
              <a:buAutoNum type="arabicPeriod" startAt="5"/>
              <a:defRPr/>
            </a:pPr>
            <a:r>
              <a:rPr lang="en-US" sz="2000" dirty="0" smtClean="0">
                <a:solidFill>
                  <a:schemeClr val="tx1"/>
                </a:solidFill>
              </a:rPr>
              <a:t>CRFM/WECAFC Flying fish in the Eastern Caribbean Working Group  (2012)</a:t>
            </a:r>
          </a:p>
          <a:p>
            <a:pPr marL="457200" indent="-457200">
              <a:buFont typeface="Arial Black" pitchFamily="34" charset="0"/>
              <a:buAutoNum type="arabicPeriod" startAt="5"/>
              <a:defRPr/>
            </a:pPr>
            <a:r>
              <a:rPr lang="en-US" sz="2000" dirty="0" smtClean="0">
                <a:solidFill>
                  <a:schemeClr val="tx1"/>
                </a:solidFill>
              </a:rPr>
              <a:t>WECAFC Working Group on the management of deep-sea fisheries</a:t>
            </a:r>
            <a:r>
              <a:rPr lang="en-US" sz="2000" dirty="0">
                <a:solidFill>
                  <a:schemeClr val="tx1"/>
                </a:solidFill>
              </a:rPr>
              <a:t> </a:t>
            </a:r>
            <a:r>
              <a:rPr lang="en-US" sz="2000" dirty="0" smtClean="0">
                <a:solidFill>
                  <a:schemeClr val="tx1"/>
                </a:solidFill>
              </a:rPr>
              <a:t>(2012)</a:t>
            </a:r>
          </a:p>
          <a:p>
            <a:pPr marL="457200" indent="-457200">
              <a:buFont typeface="Arial Black" pitchFamily="34" charset="0"/>
              <a:buAutoNum type="arabicPeriod" startAt="5"/>
              <a:defRPr/>
            </a:pPr>
            <a:r>
              <a:rPr lang="en-US" sz="2000" dirty="0" smtClean="0">
                <a:solidFill>
                  <a:schemeClr val="tx1"/>
                </a:solidFill>
              </a:rPr>
              <a:t>CFMC/WECAFC Spawning Aggregations Working Group (2012)</a:t>
            </a:r>
          </a:p>
          <a:p>
            <a:pPr marL="457200" indent="-457200">
              <a:buFont typeface="Arial Black" pitchFamily="34" charset="0"/>
              <a:buAutoNum type="arabicPeriod" startAt="5"/>
              <a:defRPr/>
            </a:pPr>
            <a:r>
              <a:rPr lang="en-US" sz="2000" b="1" dirty="0" smtClean="0">
                <a:solidFill>
                  <a:schemeClr val="tx1"/>
                </a:solidFill>
              </a:rPr>
              <a:t>WECAFC/CRFM/IFREMER Working Group on shrimp and </a:t>
            </a:r>
            <a:r>
              <a:rPr lang="en-US" sz="2000" b="1" dirty="0" err="1" smtClean="0">
                <a:solidFill>
                  <a:schemeClr val="tx1"/>
                </a:solidFill>
              </a:rPr>
              <a:t>groundfish</a:t>
            </a:r>
            <a:r>
              <a:rPr lang="en-US" sz="2000" b="1" dirty="0" smtClean="0">
                <a:solidFill>
                  <a:schemeClr val="tx1"/>
                </a:solidFill>
              </a:rPr>
              <a:t> of the North-Brazil </a:t>
            </a:r>
            <a:r>
              <a:rPr lang="en-US" sz="2000" b="1" dirty="0" err="1" smtClean="0">
                <a:solidFill>
                  <a:schemeClr val="tx1"/>
                </a:solidFill>
              </a:rPr>
              <a:t>Guianas</a:t>
            </a:r>
            <a:r>
              <a:rPr lang="en-US" sz="2000" b="1" dirty="0" smtClean="0">
                <a:solidFill>
                  <a:schemeClr val="tx1"/>
                </a:solidFill>
              </a:rPr>
              <a:t> shelf (2012)</a:t>
            </a:r>
          </a:p>
          <a:p>
            <a:pPr marL="457200" indent="-457200">
              <a:buFont typeface="Arial Black" pitchFamily="34" charset="0"/>
              <a:buAutoNum type="arabicPeriod" startAt="5"/>
              <a:defRPr/>
            </a:pPr>
            <a:r>
              <a:rPr lang="en-US" sz="2000" b="1" dirty="0" smtClean="0">
                <a:solidFill>
                  <a:schemeClr val="tx1"/>
                </a:solidFill>
              </a:rPr>
              <a:t>OSPESCA/WECAFC Working Group on Sharks (2014)</a:t>
            </a:r>
          </a:p>
          <a:p>
            <a:pPr marL="457200" indent="-457200">
              <a:buFont typeface="Arial Black" pitchFamily="34" charset="0"/>
              <a:buAutoNum type="arabicPeriod" startAt="5"/>
              <a:defRPr/>
            </a:pPr>
            <a:r>
              <a:rPr lang="en-US" sz="2000" b="1" dirty="0" smtClean="0">
                <a:solidFill>
                  <a:schemeClr val="tx1"/>
                </a:solidFill>
              </a:rPr>
              <a:t> </a:t>
            </a:r>
            <a:r>
              <a:rPr lang="x-none" sz="2000" smtClean="0">
                <a:solidFill>
                  <a:schemeClr val="tx1"/>
                </a:solidFill>
              </a:rPr>
              <a:t>Regional Working Group on IUU fishing (RWG-IUU</a:t>
            </a:r>
            <a:r>
              <a:rPr lang="en-US" sz="2000" dirty="0" smtClean="0">
                <a:solidFill>
                  <a:schemeClr val="tx1"/>
                </a:solidFill>
              </a:rPr>
              <a:t>) (2014)</a:t>
            </a:r>
            <a:endParaRPr lang="es-ES" sz="2000" dirty="0" smtClean="0">
              <a:solidFill>
                <a:schemeClr val="tx1"/>
              </a:solidFill>
            </a:endParaRPr>
          </a:p>
        </p:txBody>
      </p:sp>
      <p:sp>
        <p:nvSpPr>
          <p:cNvPr id="2" name="TextBox 1"/>
          <p:cNvSpPr txBox="1"/>
          <p:nvPr/>
        </p:nvSpPr>
        <p:spPr>
          <a:xfrm>
            <a:off x="0" y="5465325"/>
            <a:ext cx="12192000" cy="1477328"/>
          </a:xfrm>
          <a:prstGeom prst="rect">
            <a:avLst/>
          </a:prstGeom>
          <a:solidFill>
            <a:srgbClr val="00B0F0"/>
          </a:solidFill>
        </p:spPr>
        <p:txBody>
          <a:bodyPr wrap="square" rtlCol="0">
            <a:spAutoFit/>
          </a:bodyPr>
          <a:lstStyle/>
          <a:p>
            <a:r>
              <a:rPr lang="en-US" dirty="0" smtClean="0"/>
              <a:t>Advantages:</a:t>
            </a:r>
          </a:p>
          <a:p>
            <a:endParaRPr lang="en-US" dirty="0"/>
          </a:p>
          <a:p>
            <a:endParaRPr lang="en-US" dirty="0" smtClean="0"/>
          </a:p>
          <a:p>
            <a:endParaRPr lang="en-US" dirty="0" smtClean="0"/>
          </a:p>
          <a:p>
            <a:endParaRPr lang="en-US" dirty="0"/>
          </a:p>
        </p:txBody>
      </p:sp>
      <p:sp>
        <p:nvSpPr>
          <p:cNvPr id="3" name="TextBox 2"/>
          <p:cNvSpPr txBox="1"/>
          <p:nvPr/>
        </p:nvSpPr>
        <p:spPr>
          <a:xfrm>
            <a:off x="188258" y="5865435"/>
            <a:ext cx="1223682" cy="338554"/>
          </a:xfrm>
          <a:prstGeom prst="rect">
            <a:avLst/>
          </a:prstGeom>
          <a:solidFill>
            <a:srgbClr val="FFC000"/>
          </a:solidFill>
        </p:spPr>
        <p:txBody>
          <a:bodyPr wrap="square" rtlCol="0">
            <a:spAutoFit/>
          </a:bodyPr>
          <a:lstStyle/>
          <a:p>
            <a:r>
              <a:rPr lang="en-US" sz="1600" dirty="0"/>
              <a:t>C</a:t>
            </a:r>
            <a:r>
              <a:rPr lang="en-US" sz="1600" dirty="0" smtClean="0"/>
              <a:t>heaper</a:t>
            </a:r>
            <a:endParaRPr lang="en-US" sz="1600" dirty="0"/>
          </a:p>
        </p:txBody>
      </p:sp>
      <p:sp>
        <p:nvSpPr>
          <p:cNvPr id="4" name="TextBox 3"/>
          <p:cNvSpPr txBox="1"/>
          <p:nvPr/>
        </p:nvSpPr>
        <p:spPr>
          <a:xfrm>
            <a:off x="1768288" y="5571331"/>
            <a:ext cx="1499348" cy="584775"/>
          </a:xfrm>
          <a:prstGeom prst="rect">
            <a:avLst/>
          </a:prstGeom>
          <a:solidFill>
            <a:srgbClr val="FFC000"/>
          </a:solidFill>
        </p:spPr>
        <p:txBody>
          <a:bodyPr wrap="square" rtlCol="0">
            <a:spAutoFit/>
          </a:bodyPr>
          <a:lstStyle/>
          <a:p>
            <a:r>
              <a:rPr lang="en-US" sz="1600" dirty="0" smtClean="0"/>
              <a:t>Avoid duplication</a:t>
            </a:r>
            <a:endParaRPr lang="en-US" sz="1600" dirty="0"/>
          </a:p>
        </p:txBody>
      </p:sp>
      <p:sp>
        <p:nvSpPr>
          <p:cNvPr id="5" name="TextBox 4"/>
          <p:cNvSpPr txBox="1"/>
          <p:nvPr/>
        </p:nvSpPr>
        <p:spPr>
          <a:xfrm>
            <a:off x="5049369" y="6273225"/>
            <a:ext cx="1277470" cy="584775"/>
          </a:xfrm>
          <a:prstGeom prst="rect">
            <a:avLst/>
          </a:prstGeom>
          <a:solidFill>
            <a:srgbClr val="FFC000"/>
          </a:solidFill>
        </p:spPr>
        <p:txBody>
          <a:bodyPr wrap="square" rtlCol="0">
            <a:spAutoFit/>
          </a:bodyPr>
          <a:lstStyle>
            <a:defPPr>
              <a:defRPr lang="en-US"/>
            </a:defPPr>
            <a:lvl1pPr>
              <a:defRPr sz="1600"/>
            </a:lvl1pPr>
          </a:lstStyle>
          <a:p>
            <a:r>
              <a:rPr lang="en-US" dirty="0" smtClean="0"/>
              <a:t>Reduce </a:t>
            </a:r>
            <a:r>
              <a:rPr lang="en-US" dirty="0"/>
              <a:t>overlap</a:t>
            </a:r>
          </a:p>
        </p:txBody>
      </p:sp>
      <p:sp>
        <p:nvSpPr>
          <p:cNvPr id="6" name="TextBox 5"/>
          <p:cNvSpPr txBox="1"/>
          <p:nvPr/>
        </p:nvSpPr>
        <p:spPr>
          <a:xfrm>
            <a:off x="3012140" y="6357878"/>
            <a:ext cx="1371600" cy="584775"/>
          </a:xfrm>
          <a:prstGeom prst="rect">
            <a:avLst/>
          </a:prstGeom>
          <a:solidFill>
            <a:srgbClr val="FFC000"/>
          </a:solidFill>
        </p:spPr>
        <p:txBody>
          <a:bodyPr wrap="square" rtlCol="0">
            <a:spAutoFit/>
          </a:bodyPr>
          <a:lstStyle>
            <a:defPPr>
              <a:defRPr lang="en-US"/>
            </a:defPPr>
            <a:lvl1pPr>
              <a:defRPr sz="1600"/>
            </a:lvl1pPr>
          </a:lstStyle>
          <a:p>
            <a:r>
              <a:rPr lang="en-US" dirty="0"/>
              <a:t>Time-effective</a:t>
            </a:r>
          </a:p>
        </p:txBody>
      </p:sp>
      <p:sp>
        <p:nvSpPr>
          <p:cNvPr id="7" name="TextBox 6"/>
          <p:cNvSpPr txBox="1"/>
          <p:nvPr/>
        </p:nvSpPr>
        <p:spPr>
          <a:xfrm>
            <a:off x="3496233" y="5619214"/>
            <a:ext cx="2191871" cy="584775"/>
          </a:xfrm>
          <a:prstGeom prst="rect">
            <a:avLst/>
          </a:prstGeom>
          <a:solidFill>
            <a:srgbClr val="FFC000"/>
          </a:solidFill>
        </p:spPr>
        <p:txBody>
          <a:bodyPr wrap="square" rtlCol="0">
            <a:spAutoFit/>
          </a:bodyPr>
          <a:lstStyle>
            <a:defPPr>
              <a:defRPr lang="en-US"/>
            </a:defPPr>
            <a:lvl1pPr>
              <a:defRPr sz="1600"/>
            </a:lvl1pPr>
          </a:lstStyle>
          <a:p>
            <a:r>
              <a:rPr lang="en-US" dirty="0"/>
              <a:t>Sharing of  responsibilities</a:t>
            </a:r>
          </a:p>
        </p:txBody>
      </p:sp>
      <p:sp>
        <p:nvSpPr>
          <p:cNvPr id="8" name="TextBox 7"/>
          <p:cNvSpPr txBox="1"/>
          <p:nvPr/>
        </p:nvSpPr>
        <p:spPr>
          <a:xfrm>
            <a:off x="6096000" y="5599673"/>
            <a:ext cx="2245657" cy="584775"/>
          </a:xfrm>
          <a:prstGeom prst="rect">
            <a:avLst/>
          </a:prstGeom>
          <a:solidFill>
            <a:srgbClr val="FFC000"/>
          </a:solidFill>
        </p:spPr>
        <p:txBody>
          <a:bodyPr wrap="square" rtlCol="0">
            <a:spAutoFit/>
          </a:bodyPr>
          <a:lstStyle/>
          <a:p>
            <a:r>
              <a:rPr lang="en-US" sz="1600" dirty="0" smtClean="0"/>
              <a:t>Increase expert </a:t>
            </a:r>
            <a:r>
              <a:rPr lang="en-US" sz="1600" dirty="0"/>
              <a:t>inputs</a:t>
            </a:r>
          </a:p>
        </p:txBody>
      </p:sp>
      <p:sp>
        <p:nvSpPr>
          <p:cNvPr id="9" name="TextBox 8"/>
          <p:cNvSpPr txBox="1"/>
          <p:nvPr/>
        </p:nvSpPr>
        <p:spPr>
          <a:xfrm>
            <a:off x="8518709" y="5557658"/>
            <a:ext cx="3491753" cy="646331"/>
          </a:xfrm>
          <a:prstGeom prst="rect">
            <a:avLst/>
          </a:prstGeom>
          <a:solidFill>
            <a:srgbClr val="FFC000"/>
          </a:solidFill>
        </p:spPr>
        <p:txBody>
          <a:bodyPr wrap="square" rtlCol="0">
            <a:spAutoFit/>
          </a:bodyPr>
          <a:lstStyle/>
          <a:p>
            <a:r>
              <a:rPr lang="en-US" dirty="0" smtClean="0"/>
              <a:t>Increase harmonization of </a:t>
            </a:r>
            <a:r>
              <a:rPr lang="en-US" sz="1600" dirty="0" smtClean="0"/>
              <a:t>methods</a:t>
            </a:r>
            <a:r>
              <a:rPr lang="en-US" dirty="0" smtClean="0"/>
              <a:t> and  measures</a:t>
            </a:r>
            <a:endParaRPr lang="en-US" dirty="0"/>
          </a:p>
        </p:txBody>
      </p:sp>
      <p:sp>
        <p:nvSpPr>
          <p:cNvPr id="10" name="TextBox 9"/>
          <p:cNvSpPr txBox="1"/>
          <p:nvPr/>
        </p:nvSpPr>
        <p:spPr>
          <a:xfrm>
            <a:off x="578223" y="6273225"/>
            <a:ext cx="2084294" cy="584775"/>
          </a:xfrm>
          <a:prstGeom prst="rect">
            <a:avLst/>
          </a:prstGeom>
          <a:solidFill>
            <a:srgbClr val="FFC000"/>
          </a:solidFill>
        </p:spPr>
        <p:txBody>
          <a:bodyPr wrap="square" rtlCol="0">
            <a:spAutoFit/>
          </a:bodyPr>
          <a:lstStyle>
            <a:defPPr>
              <a:defRPr lang="en-US"/>
            </a:defPPr>
            <a:lvl1pPr>
              <a:defRPr sz="1600"/>
            </a:lvl1pPr>
          </a:lstStyle>
          <a:p>
            <a:r>
              <a:rPr lang="en-US" dirty="0"/>
              <a:t>Better sharing of information</a:t>
            </a:r>
          </a:p>
        </p:txBody>
      </p:sp>
      <p:sp>
        <p:nvSpPr>
          <p:cNvPr id="13" name="TextBox 12"/>
          <p:cNvSpPr txBox="1"/>
          <p:nvPr/>
        </p:nvSpPr>
        <p:spPr>
          <a:xfrm>
            <a:off x="6959970" y="6273225"/>
            <a:ext cx="2763373" cy="584775"/>
          </a:xfrm>
          <a:prstGeom prst="rect">
            <a:avLst/>
          </a:prstGeom>
          <a:solidFill>
            <a:srgbClr val="FFC000"/>
          </a:solidFill>
        </p:spPr>
        <p:txBody>
          <a:bodyPr wrap="square" rtlCol="0">
            <a:spAutoFit/>
          </a:bodyPr>
          <a:lstStyle>
            <a:defPPr>
              <a:defRPr lang="en-US"/>
            </a:defPPr>
            <a:lvl1pPr>
              <a:defRPr sz="1600"/>
            </a:lvl1pPr>
          </a:lstStyle>
          <a:p>
            <a:r>
              <a:rPr lang="en-US" dirty="0"/>
              <a:t>Better </a:t>
            </a:r>
            <a:r>
              <a:rPr lang="en-US" dirty="0" smtClean="0"/>
              <a:t>coverage  </a:t>
            </a:r>
            <a:r>
              <a:rPr lang="en-US" dirty="0"/>
              <a:t>of </a:t>
            </a:r>
            <a:r>
              <a:rPr lang="en-US" dirty="0" smtClean="0"/>
              <a:t>important fisheries</a:t>
            </a:r>
            <a:endParaRPr lang="en-US" dirty="0"/>
          </a:p>
        </p:txBody>
      </p:sp>
    </p:spTree>
    <p:extLst>
      <p:ext uri="{BB962C8B-B14F-4D97-AF65-F5344CB8AC3E}">
        <p14:creationId xmlns:p14="http://schemas.microsoft.com/office/powerpoint/2010/main" val="58981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76" y="220532"/>
            <a:ext cx="9336024" cy="2268250"/>
          </a:xfrm>
          <a:solidFill>
            <a:schemeClr val="accent1">
              <a:lumMod val="40000"/>
              <a:lumOff val="60000"/>
            </a:schemeClr>
          </a:solidFill>
        </p:spPr>
        <p:txBody>
          <a:bodyPr>
            <a:normAutofit fontScale="90000"/>
          </a:bodyPr>
          <a:lstStyle/>
          <a:p>
            <a:r>
              <a:rPr lang="en-US" sz="4000" b="1" dirty="0" smtClean="0">
                <a:solidFill>
                  <a:schemeClr val="accent4">
                    <a:lumMod val="50000"/>
                  </a:schemeClr>
                </a:solidFill>
              </a:rPr>
              <a:t>3 RFBs work together in the Caribbean and North Brazil Shelf </a:t>
            </a:r>
            <a:r>
              <a:rPr lang="en-US" sz="4000" b="1" dirty="0">
                <a:solidFill>
                  <a:schemeClr val="accent4">
                    <a:lumMod val="50000"/>
                  </a:schemeClr>
                </a:solidFill>
              </a:rPr>
              <a:t>Large Marine </a:t>
            </a:r>
            <a:r>
              <a:rPr lang="en-US" sz="4000" b="1" dirty="0" smtClean="0">
                <a:solidFill>
                  <a:schemeClr val="accent4">
                    <a:lumMod val="50000"/>
                  </a:schemeClr>
                </a:solidFill>
              </a:rPr>
              <a:t>Ecosystems </a:t>
            </a:r>
            <a:r>
              <a:rPr lang="en-US" sz="4000" b="1" dirty="0">
                <a:solidFill>
                  <a:schemeClr val="accent4">
                    <a:lumMod val="50000"/>
                  </a:schemeClr>
                </a:solidFill>
              </a:rPr>
              <a:t>(</a:t>
            </a:r>
            <a:r>
              <a:rPr lang="en-US" sz="4000" b="1" dirty="0" smtClean="0">
                <a:solidFill>
                  <a:schemeClr val="accent4">
                    <a:lumMod val="50000"/>
                  </a:schemeClr>
                </a:solidFill>
              </a:rPr>
              <a:t>CLME+)  &amp; support the implementation of the CLME+ Strategic </a:t>
            </a:r>
            <a:r>
              <a:rPr lang="en-US" sz="4000" b="1" dirty="0">
                <a:solidFill>
                  <a:schemeClr val="accent4">
                    <a:lumMod val="50000"/>
                  </a:schemeClr>
                </a:solidFill>
              </a:rPr>
              <a:t>Action </a:t>
            </a:r>
            <a:r>
              <a:rPr lang="en-US" sz="4000" b="1" dirty="0" smtClean="0">
                <a:solidFill>
                  <a:schemeClr val="accent4">
                    <a:lumMod val="50000"/>
                  </a:schemeClr>
                </a:solidFill>
              </a:rPr>
              <a:t>Programme </a:t>
            </a:r>
            <a:r>
              <a:rPr lang="en-US" sz="4000" b="1" dirty="0">
                <a:solidFill>
                  <a:schemeClr val="accent4">
                    <a:lumMod val="50000"/>
                  </a:schemeClr>
                </a:solidFill>
              </a:rPr>
              <a:t>(SAP</a:t>
            </a:r>
            <a:r>
              <a:rPr lang="en-US" sz="4000" b="1" dirty="0" smtClean="0">
                <a:solidFill>
                  <a:schemeClr val="accent4">
                    <a:lumMod val="50000"/>
                  </a:schemeClr>
                </a:solidFill>
              </a:rPr>
              <a:t>)</a:t>
            </a:r>
            <a:endParaRPr lang="en-US" sz="4000" dirty="0">
              <a:solidFill>
                <a:schemeClr val="accent4">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789" y="2572219"/>
            <a:ext cx="5688385" cy="397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23" y="2880661"/>
            <a:ext cx="4469765" cy="306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72208" y="6142134"/>
            <a:ext cx="3481594" cy="369332"/>
          </a:xfrm>
          <a:prstGeom prst="rect">
            <a:avLst/>
          </a:prstGeom>
        </p:spPr>
        <p:txBody>
          <a:bodyPr wrap="none">
            <a:spAutoFit/>
          </a:bodyPr>
          <a:lstStyle/>
          <a:p>
            <a:r>
              <a:rPr lang="en-US" dirty="0"/>
              <a:t>3 KEY </a:t>
            </a:r>
            <a:r>
              <a:rPr lang="en-US" dirty="0" smtClean="0"/>
              <a:t>PROBLEMS in the CLME area </a:t>
            </a:r>
            <a:endParaRPr lang="en-US" dirty="0"/>
          </a:p>
        </p:txBody>
      </p:sp>
    </p:spTree>
    <p:extLst>
      <p:ext uri="{BB962C8B-B14F-4D97-AF65-F5344CB8AC3E}">
        <p14:creationId xmlns:p14="http://schemas.microsoft.com/office/powerpoint/2010/main" val="1454980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4339" name="19 CuadroTexto"/>
          <p:cNvSpPr txBox="1">
            <a:spLocks noChangeArrowheads="1"/>
          </p:cNvSpPr>
          <p:nvPr/>
        </p:nvSpPr>
        <p:spPr bwMode="auto">
          <a:xfrm>
            <a:off x="5232400" y="-33338"/>
            <a:ext cx="5435600" cy="169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2800" b="1">
                <a:solidFill>
                  <a:schemeClr val="bg1"/>
                </a:solidFill>
                <a:latin typeface="Calibri" panose="020F0502020204030204" pitchFamily="34" charset="0"/>
              </a:rPr>
              <a:t>CLME SAP:</a:t>
            </a:r>
          </a:p>
          <a:p>
            <a:pPr algn="ctr" eaLnBrk="1" hangingPunct="1"/>
            <a:r>
              <a:rPr lang="es-CO" altLang="es-CO" sz="2800" b="1">
                <a:solidFill>
                  <a:srgbClr val="FFFF00"/>
                </a:solidFill>
                <a:latin typeface="Calibri" panose="020F0502020204030204" pitchFamily="34" charset="0"/>
              </a:rPr>
              <a:t>6 main STRATEGIES</a:t>
            </a:r>
          </a:p>
          <a:p>
            <a:pPr algn="ctr" eaLnBrk="1" hangingPunct="1"/>
            <a:r>
              <a:rPr lang="es-CO" altLang="es-CO" sz="2400" i="1">
                <a:solidFill>
                  <a:srgbClr val="FFFF00"/>
                </a:solidFill>
                <a:latin typeface="Calibri" panose="020F0502020204030204" pitchFamily="34" charset="0"/>
              </a:rPr>
              <a:t>and 4 sub-strategies</a:t>
            </a:r>
            <a:endParaRPr lang="es-CO" altLang="es-CO" sz="2800" i="1">
              <a:solidFill>
                <a:srgbClr val="FFFF00"/>
              </a:solidFill>
              <a:latin typeface="Calibri" panose="020F0502020204030204" pitchFamily="34" charset="0"/>
            </a:endParaRPr>
          </a:p>
          <a:p>
            <a:pPr algn="ctr" eaLnBrk="1" hangingPunct="1"/>
            <a:endParaRPr lang="es-CO" altLang="es-CO" sz="2000">
              <a:solidFill>
                <a:srgbClr val="FFFF00"/>
              </a:solidFill>
              <a:latin typeface="Calibri" panose="020F0502020204030204" pitchFamily="34" charset="0"/>
            </a:endParaRPr>
          </a:p>
        </p:txBody>
      </p:sp>
      <p:sp>
        <p:nvSpPr>
          <p:cNvPr id="14341" name="13 CuadroTexto"/>
          <p:cNvSpPr txBox="1">
            <a:spLocks noChangeArrowheads="1"/>
          </p:cNvSpPr>
          <p:nvPr/>
        </p:nvSpPr>
        <p:spPr bwMode="auto">
          <a:xfrm>
            <a:off x="6953997" y="1412876"/>
            <a:ext cx="36386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b="1" dirty="0">
                <a:latin typeface="Calibri" panose="020F0502020204030204" pitchFamily="34" charset="0"/>
              </a:rPr>
              <a:t>S1 – </a:t>
            </a:r>
            <a:r>
              <a:rPr lang="es-CO" altLang="es-CO" dirty="0" err="1">
                <a:latin typeface="Calibri" panose="020F0502020204030204" pitchFamily="34" charset="0"/>
              </a:rPr>
              <a:t>Protection</a:t>
            </a:r>
            <a:r>
              <a:rPr lang="es-CO" altLang="es-CO" dirty="0">
                <a:latin typeface="Calibri" panose="020F0502020204030204" pitchFamily="34" charset="0"/>
              </a:rPr>
              <a:t> of the </a:t>
            </a:r>
          </a:p>
          <a:p>
            <a:pPr eaLnBrk="1" hangingPunct="1"/>
            <a:r>
              <a:rPr lang="es-CO" altLang="es-CO" dirty="0">
                <a:latin typeface="Calibri" panose="020F0502020204030204" pitchFamily="34" charset="0"/>
              </a:rPr>
              <a:t>         Marine </a:t>
            </a:r>
            <a:r>
              <a:rPr lang="es-CO" altLang="es-CO" dirty="0" err="1">
                <a:latin typeface="Calibri" panose="020F0502020204030204" pitchFamily="34" charset="0"/>
              </a:rPr>
              <a:t>Environment</a:t>
            </a:r>
            <a:endParaRPr lang="es-CO" altLang="es-CO" dirty="0">
              <a:latin typeface="Calibri" panose="020F0502020204030204" pitchFamily="34" charset="0"/>
            </a:endParaRPr>
          </a:p>
          <a:p>
            <a:pPr eaLnBrk="1" hangingPunct="1"/>
            <a:r>
              <a:rPr lang="es-CO" altLang="es-CO" b="1" dirty="0">
                <a:latin typeface="Calibri" panose="020F0502020204030204" pitchFamily="34" charset="0"/>
              </a:rPr>
              <a:t>S2 </a:t>
            </a:r>
            <a:r>
              <a:rPr lang="es-CO" altLang="es-CO" dirty="0">
                <a:latin typeface="Calibri" panose="020F0502020204030204" pitchFamily="34" charset="0"/>
              </a:rPr>
              <a:t>– </a:t>
            </a:r>
            <a:r>
              <a:rPr lang="es-CO" altLang="es-CO" dirty="0" err="1">
                <a:solidFill>
                  <a:srgbClr val="FF0000"/>
                </a:solidFill>
                <a:latin typeface="Calibri" panose="020F0502020204030204" pitchFamily="34" charset="0"/>
              </a:rPr>
              <a:t>Sustainable</a:t>
            </a:r>
            <a:r>
              <a:rPr lang="es-CO" altLang="es-CO" dirty="0">
                <a:solidFill>
                  <a:srgbClr val="FF0000"/>
                </a:solidFill>
                <a:latin typeface="Calibri" panose="020F0502020204030204" pitchFamily="34" charset="0"/>
              </a:rPr>
              <a:t> Fisheries</a:t>
            </a:r>
          </a:p>
          <a:p>
            <a:pPr eaLnBrk="1" hangingPunct="1"/>
            <a:r>
              <a:rPr lang="es-CO" altLang="es-CO" b="1" dirty="0">
                <a:latin typeface="Calibri" panose="020F0502020204030204" pitchFamily="34" charset="0"/>
              </a:rPr>
              <a:t>S3 </a:t>
            </a:r>
            <a:r>
              <a:rPr lang="es-CO" altLang="es-CO" dirty="0">
                <a:latin typeface="Calibri" panose="020F0502020204030204" pitchFamily="34" charset="0"/>
              </a:rPr>
              <a:t>– Inter-</a:t>
            </a:r>
            <a:r>
              <a:rPr lang="es-CO" altLang="es-CO" dirty="0" err="1">
                <a:latin typeface="Calibri" panose="020F0502020204030204" pitchFamily="34" charset="0"/>
              </a:rPr>
              <a:t>sectoral</a:t>
            </a:r>
            <a:r>
              <a:rPr lang="es-CO" altLang="es-CO" dirty="0">
                <a:latin typeface="Calibri" panose="020F0502020204030204" pitchFamily="34" charset="0"/>
              </a:rPr>
              <a:t> </a:t>
            </a:r>
            <a:r>
              <a:rPr lang="es-CO" altLang="es-CO" dirty="0" err="1">
                <a:latin typeface="Calibri" panose="020F0502020204030204" pitchFamily="34" charset="0"/>
              </a:rPr>
              <a:t>Coordination</a:t>
            </a:r>
            <a:endParaRPr lang="es-CO" altLang="es-CO" dirty="0">
              <a:latin typeface="Calibri" panose="020F0502020204030204" pitchFamily="34" charset="0"/>
            </a:endParaRPr>
          </a:p>
          <a:p>
            <a:pPr eaLnBrk="1" hangingPunct="1"/>
            <a:endParaRPr lang="es-CO" altLang="es-CO" dirty="0">
              <a:latin typeface="Calibri" panose="020F0502020204030204" pitchFamily="34" charset="0"/>
            </a:endParaRPr>
          </a:p>
          <a:p>
            <a:pPr eaLnBrk="1" hangingPunct="1"/>
            <a:endParaRPr lang="es-CO" altLang="es-CO" dirty="0">
              <a:latin typeface="Calibri" panose="020F0502020204030204" pitchFamily="34" charset="0"/>
            </a:endParaRPr>
          </a:p>
          <a:p>
            <a:pPr eaLnBrk="1" hangingPunct="1"/>
            <a:r>
              <a:rPr lang="es-CO" altLang="es-CO" b="1" dirty="0">
                <a:latin typeface="Calibri" panose="020F0502020204030204" pitchFamily="34" charset="0"/>
              </a:rPr>
              <a:t>S4 </a:t>
            </a:r>
            <a:r>
              <a:rPr lang="es-CO" altLang="es-CO" dirty="0">
                <a:latin typeface="Calibri" panose="020F0502020204030204" pitchFamily="34" charset="0"/>
              </a:rPr>
              <a:t>– EBM, </a:t>
            </a:r>
            <a:r>
              <a:rPr lang="es-CO" altLang="es-CO" dirty="0" err="1">
                <a:latin typeface="Calibri" panose="020F0502020204030204" pitchFamily="34" charset="0"/>
              </a:rPr>
              <a:t>Reef</a:t>
            </a:r>
            <a:r>
              <a:rPr lang="es-CO" altLang="es-CO" dirty="0">
                <a:latin typeface="Calibri" panose="020F0502020204030204" pitchFamily="34" charset="0"/>
              </a:rPr>
              <a:t> </a:t>
            </a:r>
            <a:r>
              <a:rPr lang="es-CO" altLang="es-CO" dirty="0" err="1">
                <a:latin typeface="Calibri" panose="020F0502020204030204" pitchFamily="34" charset="0"/>
              </a:rPr>
              <a:t>Ecosystems</a:t>
            </a:r>
            <a:endParaRPr lang="es-CO" altLang="es-CO" dirty="0">
              <a:latin typeface="Calibri" panose="020F0502020204030204" pitchFamily="34" charset="0"/>
            </a:endParaRPr>
          </a:p>
          <a:p>
            <a:pPr eaLnBrk="1" hangingPunct="1"/>
            <a:endParaRPr lang="es-CO" altLang="es-CO" dirty="0">
              <a:latin typeface="Calibri" panose="020F0502020204030204" pitchFamily="34" charset="0"/>
            </a:endParaRPr>
          </a:p>
          <a:p>
            <a:pPr eaLnBrk="1" hangingPunct="1"/>
            <a:r>
              <a:rPr lang="es-CO" altLang="es-CO" i="1" dirty="0">
                <a:latin typeface="Calibri" panose="020F0502020204030204" pitchFamily="34" charset="0"/>
              </a:rPr>
              <a:t>        </a:t>
            </a:r>
            <a:r>
              <a:rPr lang="es-CO" altLang="es-CO" i="1" dirty="0">
                <a:solidFill>
                  <a:srgbClr val="FF0000"/>
                </a:solidFill>
                <a:latin typeface="Calibri" panose="020F0502020204030204" pitchFamily="34" charset="0"/>
              </a:rPr>
              <a:t>S4a    </a:t>
            </a:r>
            <a:r>
              <a:rPr lang="es-CO" altLang="es-CO" i="1" dirty="0" err="1">
                <a:solidFill>
                  <a:srgbClr val="FF0000"/>
                </a:solidFill>
                <a:latin typeface="Calibri" panose="020F0502020204030204" pitchFamily="34" charset="0"/>
              </a:rPr>
              <a:t>Spiny</a:t>
            </a:r>
            <a:r>
              <a:rPr lang="es-CO" altLang="es-CO" i="1" dirty="0">
                <a:solidFill>
                  <a:srgbClr val="FF0000"/>
                </a:solidFill>
                <a:latin typeface="Calibri" panose="020F0502020204030204" pitchFamily="34" charset="0"/>
              </a:rPr>
              <a:t> </a:t>
            </a:r>
            <a:r>
              <a:rPr lang="es-CO" altLang="es-CO" i="1" dirty="0" err="1">
                <a:solidFill>
                  <a:srgbClr val="FF0000"/>
                </a:solidFill>
                <a:latin typeface="Calibri" panose="020F0502020204030204" pitchFamily="34" charset="0"/>
              </a:rPr>
              <a:t>Lobster</a:t>
            </a:r>
            <a:r>
              <a:rPr lang="es-CO" altLang="es-CO" i="1" dirty="0">
                <a:solidFill>
                  <a:srgbClr val="FF0000"/>
                </a:solidFill>
                <a:latin typeface="Calibri" panose="020F0502020204030204" pitchFamily="34" charset="0"/>
              </a:rPr>
              <a:t> Fisheries</a:t>
            </a:r>
          </a:p>
          <a:p>
            <a:pPr eaLnBrk="1" hangingPunct="1"/>
            <a:r>
              <a:rPr lang="es-CO" altLang="es-CO" i="1" dirty="0">
                <a:solidFill>
                  <a:srgbClr val="FF0000"/>
                </a:solidFill>
                <a:latin typeface="Calibri" panose="020F0502020204030204" pitchFamily="34" charset="0"/>
              </a:rPr>
              <a:t>        S4b    Queen </a:t>
            </a:r>
            <a:r>
              <a:rPr lang="es-CO" altLang="es-CO" i="1" dirty="0" err="1">
                <a:solidFill>
                  <a:srgbClr val="FF0000"/>
                </a:solidFill>
                <a:latin typeface="Calibri" panose="020F0502020204030204" pitchFamily="34" charset="0"/>
              </a:rPr>
              <a:t>Conch</a:t>
            </a:r>
            <a:r>
              <a:rPr lang="es-CO" altLang="es-CO" i="1" dirty="0">
                <a:solidFill>
                  <a:srgbClr val="FF0000"/>
                </a:solidFill>
                <a:latin typeface="Calibri" panose="020F0502020204030204" pitchFamily="34" charset="0"/>
              </a:rPr>
              <a:t> Fisheries</a:t>
            </a:r>
          </a:p>
          <a:p>
            <a:pPr eaLnBrk="1" hangingPunct="1"/>
            <a:endParaRPr lang="es-CO" altLang="es-CO" dirty="0">
              <a:latin typeface="Calibri" panose="020F0502020204030204" pitchFamily="34" charset="0"/>
            </a:endParaRPr>
          </a:p>
          <a:p>
            <a:pPr eaLnBrk="1" hangingPunct="1"/>
            <a:r>
              <a:rPr lang="es-CO" altLang="es-CO" b="1" dirty="0">
                <a:latin typeface="Calibri" panose="020F0502020204030204" pitchFamily="34" charset="0"/>
              </a:rPr>
              <a:t>S5 </a:t>
            </a:r>
            <a:r>
              <a:rPr lang="es-CO" altLang="es-CO" dirty="0">
                <a:latin typeface="Calibri" panose="020F0502020204030204" pitchFamily="34" charset="0"/>
              </a:rPr>
              <a:t>– EAF, </a:t>
            </a:r>
            <a:r>
              <a:rPr lang="es-CO" altLang="es-CO" dirty="0" err="1">
                <a:latin typeface="Calibri" panose="020F0502020204030204" pitchFamily="34" charset="0"/>
              </a:rPr>
              <a:t>Pelagic</a:t>
            </a:r>
            <a:r>
              <a:rPr lang="es-CO" altLang="es-CO" dirty="0">
                <a:latin typeface="Calibri" panose="020F0502020204030204" pitchFamily="34" charset="0"/>
              </a:rPr>
              <a:t> </a:t>
            </a:r>
            <a:r>
              <a:rPr lang="es-CO" altLang="es-CO" dirty="0" err="1">
                <a:latin typeface="Calibri" panose="020F0502020204030204" pitchFamily="34" charset="0"/>
              </a:rPr>
              <a:t>Ecosystem</a:t>
            </a:r>
            <a:endParaRPr lang="es-CO" altLang="es-CO" dirty="0">
              <a:latin typeface="Calibri" panose="020F0502020204030204" pitchFamily="34" charset="0"/>
            </a:endParaRPr>
          </a:p>
          <a:p>
            <a:pPr eaLnBrk="1" hangingPunct="1"/>
            <a:endParaRPr lang="es-CO" altLang="es-CO" dirty="0">
              <a:latin typeface="Calibri" panose="020F0502020204030204" pitchFamily="34" charset="0"/>
            </a:endParaRPr>
          </a:p>
          <a:p>
            <a:pPr eaLnBrk="1" hangingPunct="1"/>
            <a:r>
              <a:rPr lang="es-CO" altLang="es-CO" i="1" dirty="0">
                <a:latin typeface="Calibri" panose="020F0502020204030204" pitchFamily="34" charset="0"/>
              </a:rPr>
              <a:t>        </a:t>
            </a:r>
            <a:r>
              <a:rPr lang="es-CO" altLang="es-CO" i="1" dirty="0">
                <a:solidFill>
                  <a:srgbClr val="FF0000"/>
                </a:solidFill>
                <a:latin typeface="Calibri" panose="020F0502020204030204" pitchFamily="34" charset="0"/>
              </a:rPr>
              <a:t>S5a    </a:t>
            </a:r>
            <a:r>
              <a:rPr lang="es-CO" altLang="es-CO" i="1" dirty="0" err="1">
                <a:solidFill>
                  <a:srgbClr val="FF0000"/>
                </a:solidFill>
                <a:latin typeface="Calibri" panose="020F0502020204030204" pitchFamily="34" charset="0"/>
              </a:rPr>
              <a:t>Flyingfish</a:t>
            </a:r>
            <a:r>
              <a:rPr lang="es-CO" altLang="es-CO" i="1" dirty="0">
                <a:solidFill>
                  <a:srgbClr val="FF0000"/>
                </a:solidFill>
                <a:latin typeface="Calibri" panose="020F0502020204030204" pitchFamily="34" charset="0"/>
              </a:rPr>
              <a:t> Fisheries</a:t>
            </a:r>
          </a:p>
          <a:p>
            <a:pPr eaLnBrk="1" hangingPunct="1"/>
            <a:r>
              <a:rPr lang="es-CO" altLang="es-CO" i="1" dirty="0">
                <a:solidFill>
                  <a:srgbClr val="FF0000"/>
                </a:solidFill>
                <a:latin typeface="Calibri" panose="020F0502020204030204" pitchFamily="34" charset="0"/>
              </a:rPr>
              <a:t>        S4b    </a:t>
            </a:r>
            <a:r>
              <a:rPr lang="es-CO" altLang="es-CO" i="1" dirty="0" err="1">
                <a:solidFill>
                  <a:srgbClr val="FF0000"/>
                </a:solidFill>
                <a:latin typeface="Calibri" panose="020F0502020204030204" pitchFamily="34" charset="0"/>
              </a:rPr>
              <a:t>Large</a:t>
            </a:r>
            <a:r>
              <a:rPr lang="es-CO" altLang="es-CO" i="1" dirty="0">
                <a:solidFill>
                  <a:srgbClr val="FF0000"/>
                </a:solidFill>
                <a:latin typeface="Calibri" panose="020F0502020204030204" pitchFamily="34" charset="0"/>
              </a:rPr>
              <a:t> </a:t>
            </a:r>
            <a:r>
              <a:rPr lang="es-CO" altLang="es-CO" i="1" dirty="0" err="1">
                <a:solidFill>
                  <a:srgbClr val="FF0000"/>
                </a:solidFill>
                <a:latin typeface="Calibri" panose="020F0502020204030204" pitchFamily="34" charset="0"/>
              </a:rPr>
              <a:t>Pelagics</a:t>
            </a:r>
            <a:r>
              <a:rPr lang="es-CO" altLang="es-CO" i="1" dirty="0">
                <a:solidFill>
                  <a:srgbClr val="FF0000"/>
                </a:solidFill>
                <a:latin typeface="Calibri" panose="020F0502020204030204" pitchFamily="34" charset="0"/>
              </a:rPr>
              <a:t> Fisheries</a:t>
            </a:r>
          </a:p>
          <a:p>
            <a:pPr eaLnBrk="1" hangingPunct="1"/>
            <a:endParaRPr lang="es-CO" altLang="es-CO" dirty="0">
              <a:latin typeface="Calibri" panose="020F0502020204030204" pitchFamily="34" charset="0"/>
            </a:endParaRPr>
          </a:p>
          <a:p>
            <a:pPr eaLnBrk="1" hangingPunct="1"/>
            <a:r>
              <a:rPr lang="es-CO" altLang="es-CO" b="1" dirty="0">
                <a:latin typeface="Calibri" panose="020F0502020204030204" pitchFamily="34" charset="0"/>
              </a:rPr>
              <a:t>S6 </a:t>
            </a:r>
            <a:r>
              <a:rPr lang="es-CO" altLang="es-CO" dirty="0">
                <a:latin typeface="Calibri" panose="020F0502020204030204" pitchFamily="34" charset="0"/>
              </a:rPr>
              <a:t>– EBM/EAF, Continental </a:t>
            </a:r>
            <a:r>
              <a:rPr lang="es-CO" altLang="es-CO" dirty="0" err="1" smtClean="0">
                <a:latin typeface="Calibri" panose="020F0502020204030204" pitchFamily="34" charset="0"/>
              </a:rPr>
              <a:t>Shelf</a:t>
            </a:r>
            <a:endParaRPr lang="es-CO" altLang="es-CO" dirty="0" smtClean="0">
              <a:latin typeface="Calibri" panose="020F0502020204030204" pitchFamily="34" charset="0"/>
            </a:endParaRPr>
          </a:p>
          <a:p>
            <a:pPr eaLnBrk="1" hangingPunct="1"/>
            <a:r>
              <a:rPr lang="es-CO" altLang="es-CO" dirty="0" smtClean="0">
                <a:solidFill>
                  <a:srgbClr val="FF0000"/>
                </a:solidFill>
                <a:latin typeface="Calibri" panose="020F0502020204030204" pitchFamily="34" charset="0"/>
              </a:rPr>
              <a:t>        </a:t>
            </a:r>
            <a:r>
              <a:rPr lang="es-CO" altLang="es-CO" dirty="0" err="1">
                <a:solidFill>
                  <a:srgbClr val="FF0000"/>
                </a:solidFill>
                <a:latin typeface="Calibri" panose="020F0502020204030204" pitchFamily="34" charset="0"/>
              </a:rPr>
              <a:t>S</a:t>
            </a:r>
            <a:r>
              <a:rPr lang="es-CO" altLang="es-CO" dirty="0" err="1" smtClean="0">
                <a:solidFill>
                  <a:srgbClr val="FF0000"/>
                </a:solidFill>
                <a:latin typeface="Calibri" panose="020F0502020204030204" pitchFamily="34" charset="0"/>
              </a:rPr>
              <a:t>hrimp</a:t>
            </a:r>
            <a:r>
              <a:rPr lang="es-CO" altLang="es-CO" dirty="0" smtClean="0">
                <a:solidFill>
                  <a:srgbClr val="FF0000"/>
                </a:solidFill>
                <a:latin typeface="Calibri" panose="020F0502020204030204" pitchFamily="34" charset="0"/>
              </a:rPr>
              <a:t> and </a:t>
            </a:r>
            <a:r>
              <a:rPr lang="es-CO" altLang="es-CO" dirty="0" err="1" smtClean="0">
                <a:solidFill>
                  <a:srgbClr val="FF0000"/>
                </a:solidFill>
                <a:latin typeface="Calibri" panose="020F0502020204030204" pitchFamily="34" charset="0"/>
              </a:rPr>
              <a:t>groundfish</a:t>
            </a:r>
            <a:r>
              <a:rPr lang="es-CO" altLang="es-CO" dirty="0" smtClean="0">
                <a:solidFill>
                  <a:srgbClr val="FF0000"/>
                </a:solidFill>
                <a:latin typeface="Calibri" panose="020F0502020204030204" pitchFamily="34" charset="0"/>
              </a:rPr>
              <a:t> </a:t>
            </a:r>
            <a:r>
              <a:rPr lang="es-CO" altLang="es-CO" dirty="0" err="1" smtClean="0">
                <a:solidFill>
                  <a:srgbClr val="FF0000"/>
                </a:solidFill>
                <a:latin typeface="Calibri" panose="020F0502020204030204" pitchFamily="34" charset="0"/>
              </a:rPr>
              <a:t>fisheries</a:t>
            </a:r>
            <a:endParaRPr lang="es-CO" altLang="es-CO" dirty="0">
              <a:solidFill>
                <a:srgbClr val="FF0000"/>
              </a:solidFill>
              <a:latin typeface="Calibri" panose="020F0502020204030204" pitchFamily="34" charset="0"/>
            </a:endParaRP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484313"/>
            <a:ext cx="51181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1524000" y="-33338"/>
            <a:ext cx="4442874" cy="1446214"/>
          </a:xfrm>
          <a:prstGeom prst="rect">
            <a:avLst/>
          </a:prstGeom>
        </p:spPr>
      </p:pic>
    </p:spTree>
    <p:extLst>
      <p:ext uri="{BB962C8B-B14F-4D97-AF65-F5344CB8AC3E}">
        <p14:creationId xmlns:p14="http://schemas.microsoft.com/office/powerpoint/2010/main" val="51991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a:solidFill>
            <a:schemeClr val="accent1">
              <a:lumMod val="75000"/>
            </a:schemeClr>
          </a:solidFill>
        </p:spPr>
        <p:txBody>
          <a:bodyPr>
            <a:normAutofit fontScale="90000"/>
          </a:bodyPr>
          <a:lstStyle/>
          <a:p>
            <a:pPr algn="ctr"/>
            <a:r>
              <a:rPr lang="en-GB" dirty="0"/>
              <a:t> </a:t>
            </a:r>
            <a:r>
              <a:rPr lang="en-GB" b="1" dirty="0" smtClean="0">
                <a:solidFill>
                  <a:srgbClr val="FFFF00"/>
                </a:solidFill>
              </a:rPr>
              <a:t>10- year endorsed CLME+ SAP</a:t>
            </a:r>
            <a:endParaRPr lang="en-GB" b="1" dirty="0">
              <a:solidFill>
                <a:srgbClr val="FFFF00"/>
              </a:solidFill>
            </a:endParaRPr>
          </a:p>
        </p:txBody>
      </p:sp>
      <p:pic>
        <p:nvPicPr>
          <p:cNvPr id="4" name="Content Placeholder 3"/>
          <p:cNvPicPr>
            <a:picLocks noGrp="1" noChangeAspect="1"/>
          </p:cNvPicPr>
          <p:nvPr>
            <p:ph idx="1"/>
          </p:nvPr>
        </p:nvPicPr>
        <p:blipFill>
          <a:blip r:embed="rId3"/>
          <a:stretch>
            <a:fillRect/>
          </a:stretch>
        </p:blipFill>
        <p:spPr>
          <a:xfrm>
            <a:off x="682658" y="1463039"/>
            <a:ext cx="10826683" cy="3127249"/>
          </a:xfrm>
          <a:prstGeom prst="rect">
            <a:avLst/>
          </a:prstGeom>
        </p:spPr>
      </p:pic>
    </p:spTree>
    <p:extLst>
      <p:ext uri="{BB962C8B-B14F-4D97-AF65-F5344CB8AC3E}">
        <p14:creationId xmlns:p14="http://schemas.microsoft.com/office/powerpoint/2010/main" val="2432622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3556" name="19 CuadroTexto"/>
          <p:cNvSpPr txBox="1">
            <a:spLocks noChangeArrowheads="1"/>
          </p:cNvSpPr>
          <p:nvPr/>
        </p:nvSpPr>
        <p:spPr bwMode="auto">
          <a:xfrm>
            <a:off x="5232400" y="-33338"/>
            <a:ext cx="5435600" cy="17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a:p>
            <a:pPr algn="ctr" eaLnBrk="1" hangingPunct="1"/>
            <a:endParaRPr lang="es-CO" altLang="es-CO" sz="2000" dirty="0">
              <a:solidFill>
                <a:srgbClr val="FFFF00"/>
              </a:solidFill>
              <a:latin typeface="Calibri" panose="020F0502020204030204" pitchFamily="34" charset="0"/>
            </a:endParaRPr>
          </a:p>
        </p:txBody>
      </p:sp>
      <p:pic>
        <p:nvPicPr>
          <p:cNvPr id="23557" name="7 Imagen" desc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59" y="1458912"/>
            <a:ext cx="765016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8 CuadroTexto"/>
          <p:cNvSpPr txBox="1">
            <a:spLocks noChangeArrowheads="1"/>
          </p:cNvSpPr>
          <p:nvPr/>
        </p:nvSpPr>
        <p:spPr bwMode="auto">
          <a:xfrm>
            <a:off x="4597400" y="1739846"/>
            <a:ext cx="299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b="1" dirty="0">
                <a:solidFill>
                  <a:prstClr val="black"/>
                </a:solidFill>
              </a:rPr>
              <a:t>OSPESCA </a:t>
            </a:r>
            <a:r>
              <a:rPr lang="es-CO" altLang="es-CO" b="1" dirty="0" err="1">
                <a:solidFill>
                  <a:prstClr val="black"/>
                </a:solidFill>
              </a:rPr>
              <a:t>member</a:t>
            </a:r>
            <a:r>
              <a:rPr lang="es-CO" altLang="es-CO" b="1" dirty="0">
                <a:solidFill>
                  <a:prstClr val="black"/>
                </a:solidFill>
              </a:rPr>
              <a:t> </a:t>
            </a:r>
            <a:r>
              <a:rPr lang="es-CO" altLang="es-CO" b="1" dirty="0" err="1">
                <a:solidFill>
                  <a:prstClr val="black"/>
                </a:solidFill>
              </a:rPr>
              <a:t>states</a:t>
            </a:r>
            <a:endParaRPr lang="es-CO" altLang="es-CO" b="1" dirty="0">
              <a:solidFill>
                <a:prstClr val="black"/>
              </a:solidFill>
            </a:endParaRPr>
          </a:p>
        </p:txBody>
      </p:sp>
      <p:pic>
        <p:nvPicPr>
          <p:cNvPr id="8" name="Picture 7"/>
          <p:cNvPicPr>
            <a:picLocks noChangeAspect="1"/>
          </p:cNvPicPr>
          <p:nvPr/>
        </p:nvPicPr>
        <p:blipFill>
          <a:blip r:embed="rId4"/>
          <a:stretch>
            <a:fillRect/>
          </a:stretch>
        </p:blipFill>
        <p:spPr>
          <a:xfrm>
            <a:off x="8491262" y="1665083"/>
            <a:ext cx="2569236" cy="2374104"/>
          </a:xfrm>
          <a:prstGeom prst="rect">
            <a:avLst/>
          </a:prstGeom>
        </p:spPr>
      </p:pic>
      <p:sp>
        <p:nvSpPr>
          <p:cNvPr id="9" name="TextBox 8"/>
          <p:cNvSpPr txBox="1"/>
          <p:nvPr/>
        </p:nvSpPr>
        <p:spPr>
          <a:xfrm>
            <a:off x="8491262" y="4158456"/>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pic>
        <p:nvPicPr>
          <p:cNvPr id="10" name="Picture 9"/>
          <p:cNvPicPr>
            <a:picLocks noChangeAspect="1"/>
          </p:cNvPicPr>
          <p:nvPr/>
        </p:nvPicPr>
        <p:blipFill>
          <a:blip r:embed="rId5"/>
          <a:stretch>
            <a:fillRect/>
          </a:stretch>
        </p:blipFill>
        <p:spPr>
          <a:xfrm>
            <a:off x="1524001" y="13467"/>
            <a:ext cx="3834384" cy="1399409"/>
          </a:xfrm>
          <a:prstGeom prst="rect">
            <a:avLst/>
          </a:prstGeom>
        </p:spPr>
      </p:pic>
    </p:spTree>
    <p:extLst>
      <p:ext uri="{BB962C8B-B14F-4D97-AF65-F5344CB8AC3E}">
        <p14:creationId xmlns:p14="http://schemas.microsoft.com/office/powerpoint/2010/main" val="330371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9 Imagen" descr="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64" y="1457325"/>
            <a:ext cx="76501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524000" y="1"/>
            <a:ext cx="9144000" cy="1412875"/>
          </a:xfrm>
          <a:prstGeom prst="rect">
            <a:avLst/>
          </a:prstGeom>
          <a:solidFill>
            <a:schemeClr val="bg2">
              <a:lumMod val="2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4581" name="19 CuadroTexto"/>
          <p:cNvSpPr txBox="1">
            <a:spLocks noChangeArrowheads="1"/>
          </p:cNvSpPr>
          <p:nvPr/>
        </p:nvSpPr>
        <p:spPr bwMode="auto">
          <a:xfrm>
            <a:off x="5232400" y="-33338"/>
            <a:ext cx="543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CO" altLang="es-CO" sz="300" b="1" dirty="0">
              <a:solidFill>
                <a:prstClr val="white"/>
              </a:solidFill>
              <a:latin typeface="Calibri" panose="020F0502020204030204" pitchFamily="34" charset="0"/>
            </a:endParaRPr>
          </a:p>
          <a:p>
            <a:pPr algn="ctr" eaLnBrk="1" hangingPunct="1"/>
            <a:endParaRPr lang="es-CO" altLang="es-CO" sz="300" b="1" dirty="0">
              <a:solidFill>
                <a:prstClr val="white"/>
              </a:solidFill>
              <a:latin typeface="Calibri" panose="020F0502020204030204" pitchFamily="34" charset="0"/>
            </a:endParaRPr>
          </a:p>
          <a:p>
            <a:pPr algn="ctr" eaLnBrk="1" hangingPunct="1"/>
            <a:r>
              <a:rPr lang="es-CO" altLang="es-CO" sz="2800" b="1" dirty="0">
                <a:solidFill>
                  <a:prstClr val="white"/>
                </a:solidFill>
                <a:latin typeface="Calibri" panose="020F0502020204030204" pitchFamily="34" charset="0"/>
              </a:rPr>
              <a:t>STRATEGY 2 (</a:t>
            </a:r>
            <a:r>
              <a:rPr lang="es-CO" altLang="es-CO" sz="2800" b="1" dirty="0" err="1">
                <a:solidFill>
                  <a:prstClr val="white"/>
                </a:solidFill>
                <a:latin typeface="Calibri" panose="020F0502020204030204" pitchFamily="34" charset="0"/>
              </a:rPr>
              <a:t>Sust</a:t>
            </a:r>
            <a:r>
              <a:rPr lang="es-CO" altLang="es-CO" sz="2800" b="1" dirty="0">
                <a:solidFill>
                  <a:prstClr val="white"/>
                </a:solidFill>
                <a:latin typeface="Calibri" panose="020F0502020204030204" pitchFamily="34" charset="0"/>
              </a:rPr>
              <a:t>. </a:t>
            </a:r>
            <a:r>
              <a:rPr lang="es-CO" altLang="es-CO" sz="2800" b="1" dirty="0" err="1">
                <a:solidFill>
                  <a:prstClr val="white"/>
                </a:solidFill>
                <a:latin typeface="Calibri" panose="020F0502020204030204" pitchFamily="34" charset="0"/>
              </a:rPr>
              <a:t>Fisheries</a:t>
            </a:r>
            <a:r>
              <a:rPr lang="es-CO" altLang="es-CO" sz="2800" b="1" dirty="0">
                <a:solidFill>
                  <a:prstClr val="white"/>
                </a:solidFill>
                <a:latin typeface="Calibri" panose="020F0502020204030204" pitchFamily="34" charset="0"/>
              </a:rPr>
              <a:t>):</a:t>
            </a:r>
          </a:p>
          <a:p>
            <a:pPr algn="ctr" eaLnBrk="1" hangingPunct="1"/>
            <a:r>
              <a:rPr lang="es-CO" altLang="es-CO" sz="2800" b="1" dirty="0">
                <a:solidFill>
                  <a:prstClr val="white"/>
                </a:solidFill>
                <a:latin typeface="Calibri" panose="020F0502020204030204" pitchFamily="34" charset="0"/>
              </a:rPr>
              <a:t>GEOPOLITICAL COMPLEXITY </a:t>
            </a:r>
          </a:p>
          <a:p>
            <a:pPr algn="ctr" eaLnBrk="1" hangingPunct="1"/>
            <a:r>
              <a:rPr lang="es-CO" altLang="es-CO" sz="2800" b="1" dirty="0">
                <a:solidFill>
                  <a:prstClr val="white"/>
                </a:solidFill>
                <a:latin typeface="Calibri" panose="020F0502020204030204" pitchFamily="34" charset="0"/>
              </a:rPr>
              <a:t>&amp; </a:t>
            </a:r>
            <a:r>
              <a:rPr lang="es-CO" altLang="es-CO" sz="2800" b="1" dirty="0">
                <a:solidFill>
                  <a:srgbClr val="FFFF00"/>
                </a:solidFill>
                <a:latin typeface="Calibri" panose="020F0502020204030204" pitchFamily="34" charset="0"/>
              </a:rPr>
              <a:t>SUBSIDIARITY PRINCIPLE</a:t>
            </a:r>
          </a:p>
        </p:txBody>
      </p:sp>
      <p:sp>
        <p:nvSpPr>
          <p:cNvPr id="24582" name="8 CuadroTexto"/>
          <p:cNvSpPr txBox="1">
            <a:spLocks noChangeArrowheads="1"/>
          </p:cNvSpPr>
          <p:nvPr/>
        </p:nvSpPr>
        <p:spPr bwMode="auto">
          <a:xfrm>
            <a:off x="5050307" y="1742882"/>
            <a:ext cx="254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b="1" dirty="0">
                <a:solidFill>
                  <a:prstClr val="black"/>
                </a:solidFill>
              </a:rPr>
              <a:t>CRFM </a:t>
            </a:r>
            <a:r>
              <a:rPr lang="es-CO" altLang="es-CO" b="1" dirty="0" err="1">
                <a:solidFill>
                  <a:prstClr val="black"/>
                </a:solidFill>
              </a:rPr>
              <a:t>member</a:t>
            </a:r>
            <a:r>
              <a:rPr lang="es-CO" altLang="es-CO" b="1" dirty="0">
                <a:solidFill>
                  <a:prstClr val="black"/>
                </a:solidFill>
              </a:rPr>
              <a:t> </a:t>
            </a:r>
            <a:r>
              <a:rPr lang="es-CO" altLang="es-CO" b="1" dirty="0" err="1">
                <a:solidFill>
                  <a:prstClr val="black"/>
                </a:solidFill>
              </a:rPr>
              <a:t>states</a:t>
            </a:r>
            <a:endParaRPr lang="es-CO" altLang="es-CO" b="1" dirty="0">
              <a:solidFill>
                <a:prstClr val="black"/>
              </a:solidFill>
            </a:endParaRPr>
          </a:p>
        </p:txBody>
      </p:sp>
      <p:sp>
        <p:nvSpPr>
          <p:cNvPr id="8" name="TextBox 7"/>
          <p:cNvSpPr txBox="1"/>
          <p:nvPr/>
        </p:nvSpPr>
        <p:spPr>
          <a:xfrm>
            <a:off x="8491262" y="4158456"/>
            <a:ext cx="2842727" cy="2585323"/>
          </a:xfrm>
          <a:prstGeom prst="rect">
            <a:avLst/>
          </a:prstGeom>
          <a:noFill/>
        </p:spPr>
        <p:txBody>
          <a:bodyPr wrap="square" rtlCol="0">
            <a:spAutoFit/>
          </a:bodyPr>
          <a:lstStyle/>
          <a:p>
            <a:r>
              <a:rPr lang="en-US" b="1" dirty="0" smtClean="0">
                <a:solidFill>
                  <a:prstClr val="black"/>
                </a:solidFill>
              </a:rPr>
              <a:t>DAI </a:t>
            </a:r>
            <a:r>
              <a:rPr lang="en-US" dirty="0" smtClean="0">
                <a:solidFill>
                  <a:prstClr val="black"/>
                </a:solidFill>
              </a:rPr>
              <a:t>= Data &amp; Information</a:t>
            </a:r>
          </a:p>
          <a:p>
            <a:endParaRPr lang="en-US" dirty="0">
              <a:solidFill>
                <a:prstClr val="black"/>
              </a:solidFill>
            </a:endParaRPr>
          </a:p>
          <a:p>
            <a:r>
              <a:rPr lang="en-US" b="1" dirty="0" smtClean="0">
                <a:solidFill>
                  <a:prstClr val="black"/>
                </a:solidFill>
              </a:rPr>
              <a:t>AAA </a:t>
            </a:r>
            <a:r>
              <a:rPr lang="en-US" dirty="0" smtClean="0">
                <a:solidFill>
                  <a:prstClr val="black"/>
                </a:solidFill>
              </a:rPr>
              <a:t>= Analysis &amp; Advice</a:t>
            </a:r>
          </a:p>
          <a:p>
            <a:endParaRPr lang="en-US" dirty="0">
              <a:solidFill>
                <a:prstClr val="black"/>
              </a:solidFill>
            </a:endParaRPr>
          </a:p>
          <a:p>
            <a:r>
              <a:rPr lang="en-US" b="1" dirty="0" smtClean="0">
                <a:solidFill>
                  <a:prstClr val="black"/>
                </a:solidFill>
              </a:rPr>
              <a:t>DM </a:t>
            </a:r>
            <a:r>
              <a:rPr lang="en-US" dirty="0" smtClean="0">
                <a:solidFill>
                  <a:prstClr val="black"/>
                </a:solidFill>
              </a:rPr>
              <a:t>= Decision-making</a:t>
            </a:r>
          </a:p>
          <a:p>
            <a:endParaRPr lang="en-US" dirty="0">
              <a:solidFill>
                <a:prstClr val="black"/>
              </a:solidFill>
            </a:endParaRPr>
          </a:p>
          <a:p>
            <a:r>
              <a:rPr lang="en-US" b="1" dirty="0" smtClean="0">
                <a:solidFill>
                  <a:prstClr val="black"/>
                </a:solidFill>
              </a:rPr>
              <a:t>IMP </a:t>
            </a:r>
            <a:r>
              <a:rPr lang="en-US" dirty="0" smtClean="0">
                <a:solidFill>
                  <a:prstClr val="black"/>
                </a:solidFill>
              </a:rPr>
              <a:t>= Implementation</a:t>
            </a:r>
          </a:p>
          <a:p>
            <a:endParaRPr lang="en-US" dirty="0">
              <a:solidFill>
                <a:prstClr val="black"/>
              </a:solidFill>
            </a:endParaRPr>
          </a:p>
          <a:p>
            <a:r>
              <a:rPr lang="en-US" b="1" dirty="0" smtClean="0">
                <a:solidFill>
                  <a:prstClr val="black"/>
                </a:solidFill>
              </a:rPr>
              <a:t>RAE </a:t>
            </a:r>
            <a:r>
              <a:rPr lang="en-US" dirty="0" smtClean="0">
                <a:solidFill>
                  <a:prstClr val="black"/>
                </a:solidFill>
              </a:rPr>
              <a:t>= Review &amp; Evaluation</a:t>
            </a:r>
            <a:endParaRPr lang="es-CO" dirty="0">
              <a:solidFill>
                <a:prstClr val="black"/>
              </a:solidFill>
            </a:endParaRPr>
          </a:p>
        </p:txBody>
      </p:sp>
      <p:pic>
        <p:nvPicPr>
          <p:cNvPr id="9" name="Picture 8"/>
          <p:cNvPicPr>
            <a:picLocks noChangeAspect="1"/>
          </p:cNvPicPr>
          <p:nvPr/>
        </p:nvPicPr>
        <p:blipFill>
          <a:blip r:embed="rId4"/>
          <a:stretch>
            <a:fillRect/>
          </a:stretch>
        </p:blipFill>
        <p:spPr>
          <a:xfrm>
            <a:off x="8491262" y="1534132"/>
            <a:ext cx="2711672" cy="2534816"/>
          </a:xfrm>
          <a:prstGeom prst="rect">
            <a:avLst/>
          </a:prstGeom>
        </p:spPr>
      </p:pic>
      <p:pic>
        <p:nvPicPr>
          <p:cNvPr id="10" name="Picture 9"/>
          <p:cNvPicPr>
            <a:picLocks noChangeAspect="1"/>
          </p:cNvPicPr>
          <p:nvPr/>
        </p:nvPicPr>
        <p:blipFill>
          <a:blip r:embed="rId5"/>
          <a:stretch>
            <a:fillRect/>
          </a:stretch>
        </p:blipFill>
        <p:spPr>
          <a:xfrm>
            <a:off x="1524000" y="1"/>
            <a:ext cx="3898392" cy="1412875"/>
          </a:xfrm>
          <a:prstGeom prst="rect">
            <a:avLst/>
          </a:prstGeom>
        </p:spPr>
      </p:pic>
    </p:spTree>
    <p:extLst>
      <p:ext uri="{BB962C8B-B14F-4D97-AF65-F5344CB8AC3E}">
        <p14:creationId xmlns:p14="http://schemas.microsoft.com/office/powerpoint/2010/main" val="3068252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1310</Words>
  <Application>Microsoft Office PowerPoint</Application>
  <PresentationFormat>Widescreen</PresentationFormat>
  <Paragraphs>220</Paragraphs>
  <Slides>19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ＭＳ Ｐゴシック</vt:lpstr>
      <vt:lpstr>Arial</vt:lpstr>
      <vt:lpstr>Arial Black</vt:lpstr>
      <vt:lpstr>Calibri</vt:lpstr>
      <vt:lpstr>Calibri Light</vt:lpstr>
      <vt:lpstr>Cooper Black</vt:lpstr>
      <vt:lpstr>R Frutiger Roman</vt:lpstr>
      <vt:lpstr>Office Theme</vt:lpstr>
      <vt:lpstr>Blank Presentation</vt:lpstr>
      <vt:lpstr>Multitude of Regional Fisheries Bodies</vt:lpstr>
      <vt:lpstr>In the Western Central Atlantic</vt:lpstr>
      <vt:lpstr>PowerPoint Presentation</vt:lpstr>
      <vt:lpstr>Since 2012 CRFM, OSPESCA and WECAFC collaborate actively through joint Working Groups</vt:lpstr>
      <vt:lpstr>3 RFBs work together in the Caribbean and North Brazil Shelf Large Marine Ecosystems (CLME+)  &amp; support the implementation of the CLME+ Strategic Action Programme (SAP)</vt:lpstr>
      <vt:lpstr>PowerPoint Presentation</vt:lpstr>
      <vt:lpstr> 10- year endorsed CLME+ SAP</vt:lpstr>
      <vt:lpstr>PowerPoint Presentation</vt:lpstr>
      <vt:lpstr>PowerPoint Presentation</vt:lpstr>
      <vt:lpstr>PowerPoint Presentation</vt:lpstr>
      <vt:lpstr>PowerPoint Presentation</vt:lpstr>
      <vt:lpstr> Interim Coordination Arrangement for  Sustainable Fisheries</vt:lpstr>
      <vt:lpstr> Interim Coordination Arrangement for  Sustainable Fisheries</vt:lpstr>
      <vt:lpstr>Interim Coordination Arrangement for  Sustainable Fisheries</vt:lpstr>
      <vt:lpstr>Elements of Work Plan of Interim Arrangement</vt:lpstr>
      <vt:lpstr>PowerPoint Presentation</vt:lpstr>
      <vt:lpstr>PowerPoint Presentation</vt:lpstr>
      <vt:lpstr>PowerPoint Presentation</vt:lpstr>
      <vt:lpstr>Concluding remarks  Test phase ongoing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 CLMEPROJECT</dc:creator>
  <cp:lastModifiedBy>Haberkon, Eliana (OPC)</cp:lastModifiedBy>
  <cp:revision>51</cp:revision>
  <dcterms:created xsi:type="dcterms:W3CDTF">2015-11-19T14:33:16Z</dcterms:created>
  <dcterms:modified xsi:type="dcterms:W3CDTF">2016-07-07T16:04:24Z</dcterms:modified>
</cp:coreProperties>
</file>